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5" r:id="rId5"/>
  </p:sldMasterIdLst>
  <p:notesMasterIdLst>
    <p:notesMasterId r:id="rId31"/>
  </p:notesMasterIdLst>
  <p:sldIdLst>
    <p:sldId id="256" r:id="rId6"/>
    <p:sldId id="257" r:id="rId7"/>
    <p:sldId id="284" r:id="rId8"/>
    <p:sldId id="281" r:id="rId9"/>
    <p:sldId id="288" r:id="rId10"/>
    <p:sldId id="282" r:id="rId11"/>
    <p:sldId id="283" r:id="rId12"/>
    <p:sldId id="269" r:id="rId13"/>
    <p:sldId id="262" r:id="rId14"/>
    <p:sldId id="289" r:id="rId15"/>
    <p:sldId id="260" r:id="rId16"/>
    <p:sldId id="291" r:id="rId17"/>
    <p:sldId id="290" r:id="rId18"/>
    <p:sldId id="300" r:id="rId19"/>
    <p:sldId id="301" r:id="rId20"/>
    <p:sldId id="302" r:id="rId21"/>
    <p:sldId id="293" r:id="rId22"/>
    <p:sldId id="292" r:id="rId23"/>
    <p:sldId id="263" r:id="rId24"/>
    <p:sldId id="294" r:id="rId25"/>
    <p:sldId id="299" r:id="rId26"/>
    <p:sldId id="295" r:id="rId27"/>
    <p:sldId id="296" r:id="rId28"/>
    <p:sldId id="297" r:id="rId29"/>
    <p:sldId id="30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p:scale>
          <a:sx n="72" d="100"/>
          <a:sy n="72" d="100"/>
        </p:scale>
        <p:origin x="-1120" y="72"/>
      </p:cViewPr>
      <p:guideLst>
        <p:guide orient="horz" pos="2160"/>
        <p:guide pos="2880"/>
      </p:guideLst>
    </p:cSldViewPr>
  </p:slideViewPr>
  <p:notesTextViewPr>
    <p:cViewPr>
      <p:scale>
        <a:sx n="1" d="1"/>
        <a:sy n="1" d="1"/>
      </p:scale>
      <p:origin x="0" y="0"/>
    </p:cViewPr>
  </p:notesTextViewPr>
  <p:sorterViewPr>
    <p:cViewPr>
      <p:scale>
        <a:sx n="100" d="100"/>
        <a:sy n="100" d="100"/>
      </p:scale>
      <p:origin x="0" y="-93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9/19/2016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8</a:t>
            </a:fld>
            <a:endParaRPr lang="en-US"/>
          </a:p>
        </p:txBody>
      </p:sp>
    </p:spTree>
    <p:extLst>
      <p:ext uri="{BB962C8B-B14F-4D97-AF65-F5344CB8AC3E}">
        <p14:creationId xmlns:p14="http://schemas.microsoft.com/office/powerpoint/2010/main" val="680013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not directly borrow </a:t>
            </a:r>
            <a:r>
              <a:rPr lang="en-US" dirty="0" err="1" smtClean="0"/>
              <a:t>Wehmeyer’s</a:t>
            </a:r>
            <a:r>
              <a:rPr lang="en-US" dirty="0" smtClean="0"/>
              <a:t> (1995) definition</a:t>
            </a:r>
          </a:p>
          <a:p>
            <a:r>
              <a:rPr lang="en-US" dirty="0" smtClean="0"/>
              <a:t>of self-determination, however they included 12 specific components of </a:t>
            </a:r>
            <a:r>
              <a:rPr lang="en-US" dirty="0" err="1" smtClean="0"/>
              <a:t>selfdetermination</a:t>
            </a:r>
            <a:r>
              <a:rPr lang="en-US" dirty="0" smtClean="0"/>
              <a:t> that </a:t>
            </a:r>
            <a:r>
              <a:rPr lang="en-US" dirty="0" err="1" smtClean="0"/>
              <a:t>Wehmeyer’s</a:t>
            </a:r>
            <a:r>
              <a:rPr lang="en-US" dirty="0" smtClean="0"/>
              <a:t> (1998) prior work essentially foreshadowed. These</a:t>
            </a:r>
          </a:p>
          <a:p>
            <a:r>
              <a:rPr lang="en-US" dirty="0" smtClean="0"/>
              <a:t>components are included in Table 2.</a:t>
            </a:r>
          </a:p>
          <a:p>
            <a:r>
              <a:rPr lang="en-US" dirty="0" smtClean="0"/>
              <a:t> </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16</a:t>
            </a:fld>
            <a:endParaRPr lang="en-US"/>
          </a:p>
        </p:txBody>
      </p:sp>
    </p:spTree>
    <p:extLst>
      <p:ext uri="{BB962C8B-B14F-4D97-AF65-F5344CB8AC3E}">
        <p14:creationId xmlns:p14="http://schemas.microsoft.com/office/powerpoint/2010/main" val="155229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1" u="none" strike="noStrike" kern="1200" cap="none" spc="0" normalizeH="0" baseline="0" noProof="0" dirty="0" smtClean="0">
                <a:ln>
                  <a:noFill/>
                </a:ln>
                <a:solidFill>
                  <a:srgbClr val="FF0000"/>
                </a:solidFill>
                <a:effectLst/>
                <a:uLnTx/>
                <a:uFillTx/>
                <a:latin typeface="Arial" charset="0"/>
                <a:ea typeface="+mn-ea"/>
                <a:cs typeface="+mn-cs"/>
              </a:rPr>
              <a:t>The italicized notes in the presentation are useful as a script.  Please adjust the wording so that it complements your personal presentation style.  </a:t>
            </a:r>
            <a:r>
              <a:rPr kumimoji="0" lang="en-US" altLang="en-US" sz="1200" b="0" i="0" u="none" strike="noStrike" kern="1200" cap="none" spc="0" normalizeH="0" baseline="0" noProof="0" dirty="0" smtClean="0">
                <a:ln>
                  <a:noFill/>
                </a:ln>
                <a:solidFill>
                  <a:srgbClr val="FF0000"/>
                </a:solidFill>
                <a:effectLst/>
                <a:uLnTx/>
                <a:uFillTx/>
                <a:latin typeface="Arial" charset="0"/>
                <a:ea typeface="+mn-ea"/>
                <a:cs typeface="+mn-cs"/>
              </a:rPr>
              <a:t>The notes in a regular font indicate additional information that may be helpful to the presentation.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FF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effectLst/>
                <a:uLnTx/>
                <a:uFillTx/>
                <a:latin typeface="Arial" charset="0"/>
                <a:ea typeface="+mn-ea"/>
                <a:cs typeface="+mn-cs"/>
              </a:rPr>
              <a:t>The administrator PowerPoint is a condensed version of the Teacher Training .  The goal of this presentation is to create “buy in”.  That will be different for each administrator so emphasize the components that support their school improvement plan and any initiative they already have underway.  Ensure they understand that self-determination is the foundation for ASPRIE and that you’re not asking the teachers to do additional work just work differently.</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smtClean="0">
                <a:ln>
                  <a:noFill/>
                </a:ln>
                <a:solidFill>
                  <a:srgbClr val="FF0000"/>
                </a:solidFill>
                <a:effectLst/>
                <a:uLnTx/>
                <a:uFillTx/>
                <a:latin typeface="Arial" charset="0"/>
                <a:ea typeface="+mn-ea"/>
                <a:cs typeface="+mn-cs"/>
              </a:rPr>
              <a:t>Have all meeting participants sign-in using the Administrator Meeting Sign-In Sheet.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effectLst/>
              <a:uLnTx/>
              <a:uFillTx/>
              <a:latin typeface="Arial" charset="0"/>
              <a:ea typeface="+mn-ea"/>
              <a:cs typeface="+mn-cs"/>
            </a:endParaRPr>
          </a:p>
          <a:p>
            <a:endParaRPr lang="en-US" altLang="en-US" dirty="0"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C8145E8-C278-43FC-BE58-1557385DD84B}" type="slidenum">
              <a:rPr lang="en-US" altLang="en-US" smtClean="0">
                <a:solidFill>
                  <a:srgbClr val="000000"/>
                </a:solidFill>
              </a:rPr>
              <a:pPr eaLnBrk="1" hangingPunct="1">
                <a:spcBef>
                  <a:spcPct val="0"/>
                </a:spcBef>
              </a:pPr>
              <a:t>21</a:t>
            </a:fld>
            <a:endParaRPr lang="en-US" altLang="en-US" smtClean="0">
              <a:solidFill>
                <a:srgbClr val="000000"/>
              </a:solidFill>
            </a:endParaRPr>
          </a:p>
        </p:txBody>
      </p:sp>
    </p:spTree>
    <p:extLst>
      <p:ext uri="{BB962C8B-B14F-4D97-AF65-F5344CB8AC3E}">
        <p14:creationId xmlns:p14="http://schemas.microsoft.com/office/powerpoint/2010/main" val="886424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9/19/2016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9/19/2016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9/19/2016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7532A0-4C10-418F-870C-A3D1C2759A9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757931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2FDE89-3100-41E6-9106-FDA3D7EEB5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06857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9ABEE2-64CA-43C2-87DF-AF6F3B54F1E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179603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FBB830-7FC1-4DB2-98CF-259536C596E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294839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09AA01-67A7-415A-8FCA-2F518D5096A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384738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6308EE7-5ACC-4438-A076-8B21C5DD8B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841592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A56A738-81AF-4FC0-A93D-42EF5EA47CA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320064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F343C6-EB6E-47AF-9FED-F90360FA46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3430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9/19/2016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53EEB9-38FB-43D7-90FE-2187E29F170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99518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5828E3-C190-4141-B036-7E07E6AA7D3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56892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55177B-DB00-472C-AC63-1372FF059C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34580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A29186-4D50-409B-A29D-530B9526A7D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2440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9/19/2016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9/19/2016</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9/19/2016</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9/19/2016</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9/19/2016</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9/19/2016</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9/19/2016</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1" name="Picture 10"/>
          <p:cNvPicPr>
            <a:picLocks noChangeAspect="1"/>
          </p:cNvPicPr>
          <p:nvPr userDrawn="1"/>
        </p:nvPicPr>
        <p:blipFill>
          <a:blip r:embed="rId13"/>
          <a:stretch>
            <a:fillRect/>
          </a:stretch>
        </p:blipFill>
        <p:spPr>
          <a:xfrm>
            <a:off x="119105" y="1434648"/>
            <a:ext cx="8856454" cy="4537566"/>
          </a:xfrm>
          <a:prstGeom prst="rect">
            <a:avLst/>
          </a:prstGeom>
        </p:spPr>
      </p:pic>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9/19/2016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userDrawn="1"/>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88E192B5-9C89-4F27-B13C-67B417DE8BF9}"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99884268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thearc.org/document.doc?id=3670" TargetMode="External"/><Relationship Id="rId2" Type="http://schemas.openxmlformats.org/officeDocument/2006/relationships/hyperlink" Target="http://www.ou.edu/education/centers-and-partnerships/zarrow/self-determination-assessment-tools/air-self-determination-assessment.html" TargetMode="External"/><Relationship Id="rId1" Type="http://schemas.openxmlformats.org/officeDocument/2006/relationships/slideLayout" Target="../slideLayouts/slideLayout2.xml"/><Relationship Id="rId4" Type="http://schemas.openxmlformats.org/officeDocument/2006/relationships/hyperlink" Target="http://www.selfdetermination.dept.ku.edu/wp-content/uploads/2016/03/SDI-Student-Report-Guide_small.Final_.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wT9PdS9hPFs"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www.mcoe.us/District/Department/29-Special-Education-Local-Plan-Area-SELPA/1679-Untitled.html" TargetMode="External"/><Relationship Id="rId3" Type="http://schemas.openxmlformats.org/officeDocument/2006/relationships/hyperlink" Target="http://dc-transition_guide.frameweld.com/resources/english" TargetMode="External"/><Relationship Id="rId7" Type="http://schemas.openxmlformats.org/officeDocument/2006/relationships/hyperlink" Target="http://www.learnwithtworivers.org/contact.html" TargetMode="External"/><Relationship Id="rId2" Type="http://schemas.openxmlformats.org/officeDocument/2006/relationships/hyperlink" Target="http://dc-transition_guide.frameweld.com/page/studentled_iep_toolkit_introduction_" TargetMode="External"/><Relationship Id="rId1" Type="http://schemas.openxmlformats.org/officeDocument/2006/relationships/slideLayout" Target="../slideLayouts/slideLayout2.xml"/><Relationship Id="rId6" Type="http://schemas.openxmlformats.org/officeDocument/2006/relationships/hyperlink" Target="http://www.imdetermined.org/parents/" TargetMode="External"/><Relationship Id="rId5" Type="http://schemas.openxmlformats.org/officeDocument/2006/relationships/hyperlink" Target="http://www.imdetermined.org/" TargetMode="External"/><Relationship Id="rId4" Type="http://schemas.openxmlformats.org/officeDocument/2006/relationships/hyperlink" Target="http://dc-transition_guide.frameweld.com/page/studentled_iep_toolkit_for_famili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qoFQ8DjCm2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gaspdg.org/aspire" TargetMode="External"/><Relationship Id="rId2" Type="http://schemas.openxmlformats.org/officeDocument/2006/relationships/hyperlink" Target="mailto:ejame@doe.k12.ga.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1141596"/>
            <a:ext cx="7772400" cy="1778817"/>
          </a:xfrm>
        </p:spPr>
        <p:txBody>
          <a:bodyPr/>
          <a:lstStyle/>
          <a:p>
            <a:r>
              <a:rPr lang="en-US" dirty="0" smtClean="0"/>
              <a:t>Self-Determination</a:t>
            </a:r>
            <a:endParaRPr lang="en-US" dirty="0"/>
          </a:p>
        </p:txBody>
      </p:sp>
      <p:sp>
        <p:nvSpPr>
          <p:cNvPr id="3" name="Subtitle 2"/>
          <p:cNvSpPr>
            <a:spLocks noGrp="1"/>
          </p:cNvSpPr>
          <p:nvPr>
            <p:ph type="subTitle" idx="1"/>
          </p:nvPr>
        </p:nvSpPr>
        <p:spPr>
          <a:xfrm>
            <a:off x="1651902" y="2920413"/>
            <a:ext cx="5889670" cy="1655762"/>
          </a:xfrm>
        </p:spPr>
        <p:txBody>
          <a:bodyPr>
            <a:noAutofit/>
          </a:bodyPr>
          <a:lstStyle/>
          <a:p>
            <a:r>
              <a:rPr lang="en-US" sz="3200" b="1" dirty="0" smtClean="0"/>
              <a:t>A Bridge for Independence, Employment, College and Career</a:t>
            </a:r>
          </a:p>
        </p:txBody>
      </p:sp>
      <p:sp>
        <p:nvSpPr>
          <p:cNvPr id="6" name="Date Placeholder 5"/>
          <p:cNvSpPr>
            <a:spLocks noGrp="1"/>
          </p:cNvSpPr>
          <p:nvPr>
            <p:ph type="dt" sz="half" idx="2"/>
          </p:nvPr>
        </p:nvSpPr>
        <p:spPr/>
        <p:txBody>
          <a:bodyPr/>
          <a:lstStyle/>
          <a:p>
            <a:fld id="{494CCCB8-5C83-404E-A3A7-8BF440FEC32E}" type="datetime1">
              <a:rPr lang="en-US" smtClean="0"/>
              <a:t>9/19/2016</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1</a:t>
            </a:fld>
            <a:endParaRPr lang="en-US" dirty="0"/>
          </a:p>
        </p:txBody>
      </p:sp>
      <p:sp>
        <p:nvSpPr>
          <p:cNvPr id="5" name="TextBox 4"/>
          <p:cNvSpPr txBox="1"/>
          <p:nvPr/>
        </p:nvSpPr>
        <p:spPr>
          <a:xfrm>
            <a:off x="1951630" y="4265933"/>
            <a:ext cx="4885898" cy="1200329"/>
          </a:xfrm>
          <a:prstGeom prst="rect">
            <a:avLst/>
          </a:prstGeom>
          <a:noFill/>
        </p:spPr>
        <p:txBody>
          <a:bodyPr wrap="square" rtlCol="0">
            <a:spAutoFit/>
          </a:bodyPr>
          <a:lstStyle/>
          <a:p>
            <a:pPr algn="ctr"/>
            <a:r>
              <a:rPr lang="en-US" sz="2400" b="1" dirty="0" err="1" smtClean="0"/>
              <a:t>GaPMP</a:t>
            </a:r>
            <a:r>
              <a:rPr lang="en-US" sz="2400" b="1" dirty="0" smtClean="0"/>
              <a:t> Kickoff Conference</a:t>
            </a:r>
          </a:p>
          <a:p>
            <a:pPr algn="ctr"/>
            <a:r>
              <a:rPr lang="en-US" sz="2400" b="1" dirty="0" smtClean="0"/>
              <a:t>Savannah, Georgia</a:t>
            </a:r>
          </a:p>
          <a:p>
            <a:pPr algn="ctr"/>
            <a:r>
              <a:rPr lang="en-US" sz="2400" b="1" dirty="0" smtClean="0"/>
              <a:t>September 2016</a:t>
            </a:r>
            <a:endParaRPr lang="en-US" sz="2400" b="1" dirty="0"/>
          </a:p>
        </p:txBody>
      </p:sp>
    </p:spTree>
    <p:extLst>
      <p:ext uri="{BB962C8B-B14F-4D97-AF65-F5344CB8AC3E}">
        <p14:creationId xmlns:p14="http://schemas.microsoft.com/office/powerpoint/2010/main" val="2811443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mn-lt"/>
              </a:rPr>
              <a:t>What Schools Need to Know</a:t>
            </a:r>
            <a:endParaRPr lang="en-US" sz="4000" dirty="0">
              <a:latin typeface="+mn-lt"/>
            </a:endParaRPr>
          </a:p>
        </p:txBody>
      </p:sp>
      <p:sp>
        <p:nvSpPr>
          <p:cNvPr id="3" name="Content Placeholder 2"/>
          <p:cNvSpPr>
            <a:spLocks noGrp="1"/>
          </p:cNvSpPr>
          <p:nvPr>
            <p:ph idx="1"/>
          </p:nvPr>
        </p:nvSpPr>
        <p:spPr/>
        <p:txBody>
          <a:bodyPr>
            <a:normAutofit/>
          </a:bodyPr>
          <a:lstStyle/>
          <a:p>
            <a:pPr lvl="0"/>
            <a:r>
              <a:rPr lang="en-US" dirty="0"/>
              <a:t>For students to acquire self-determination skills, they need instruction and safe settings in which to practice such </a:t>
            </a:r>
            <a:r>
              <a:rPr lang="en-US" dirty="0" smtClean="0"/>
              <a:t>skills. </a:t>
            </a:r>
            <a:r>
              <a:rPr lang="en-US" sz="2200" dirty="0" smtClean="0"/>
              <a:t>(</a:t>
            </a:r>
            <a:r>
              <a:rPr lang="en-US" sz="2200" b="1" dirty="0" err="1" smtClean="0"/>
              <a:t>Gradoudas</a:t>
            </a:r>
            <a:r>
              <a:rPr lang="en-US" sz="2200" b="1" dirty="0" smtClean="0"/>
              <a:t>, 2014)</a:t>
            </a:r>
          </a:p>
          <a:p>
            <a:r>
              <a:rPr lang="en-US" dirty="0"/>
              <a:t>A</a:t>
            </a:r>
            <a:r>
              <a:rPr lang="en-US" dirty="0" smtClean="0"/>
              <a:t>ctive </a:t>
            </a:r>
            <a:r>
              <a:rPr lang="en-US" dirty="0"/>
              <a:t>participation </a:t>
            </a:r>
            <a:r>
              <a:rPr lang="en-US" dirty="0" smtClean="0"/>
              <a:t>in IEP </a:t>
            </a:r>
            <a:r>
              <a:rPr lang="en-US" dirty="0"/>
              <a:t>meetings will not occur without </a:t>
            </a:r>
            <a:r>
              <a:rPr lang="en-US" dirty="0" smtClean="0"/>
              <a:t>instruction</a:t>
            </a:r>
            <a:r>
              <a:rPr lang="en-US" dirty="0"/>
              <a:t> </a:t>
            </a:r>
            <a:r>
              <a:rPr lang="en-US" sz="2200" b="1" dirty="0" smtClean="0"/>
              <a:t>(Hughes </a:t>
            </a:r>
            <a:r>
              <a:rPr lang="en-US" sz="2200" b="1" dirty="0"/>
              <a:t>et al., 2013)</a:t>
            </a:r>
          </a:p>
          <a:p>
            <a:pPr lvl="0"/>
            <a:r>
              <a:rPr lang="en-US" dirty="0" smtClean="0"/>
              <a:t>The relationship between self-determination skills support an increased focus on </a:t>
            </a:r>
            <a:r>
              <a:rPr lang="en-US" dirty="0"/>
              <a:t>the teaching of self-determination </a:t>
            </a:r>
            <a:r>
              <a:rPr lang="en-US" dirty="0" smtClean="0"/>
              <a:t>skills</a:t>
            </a:r>
          </a:p>
          <a:p>
            <a:pPr lvl="0"/>
            <a:endParaRPr lang="en-US" sz="2200" dirty="0"/>
          </a:p>
        </p:txBody>
      </p:sp>
      <p:sp>
        <p:nvSpPr>
          <p:cNvPr id="4" name="Date Placeholder 3"/>
          <p:cNvSpPr>
            <a:spLocks noGrp="1"/>
          </p:cNvSpPr>
          <p:nvPr>
            <p:ph type="dt" sz="half" idx="2"/>
          </p:nvPr>
        </p:nvSpPr>
        <p:spPr/>
        <p:txBody>
          <a:bodyPr/>
          <a:lstStyle/>
          <a:p>
            <a:fld id="{4DAE6870-AD18-448A-9B2A-0EFE6DC7B06B}" type="datetime1">
              <a:rPr lang="en-US" smtClean="0"/>
              <a:t>9/19/2016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10</a:t>
            </a:fld>
            <a:endParaRPr lang="en-US" dirty="0"/>
          </a:p>
        </p:txBody>
      </p:sp>
    </p:spTree>
    <p:extLst>
      <p:ext uri="{BB962C8B-B14F-4D97-AF65-F5344CB8AC3E}">
        <p14:creationId xmlns:p14="http://schemas.microsoft.com/office/powerpoint/2010/main" val="2825682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libri" panose="020F0502020204030204" pitchFamily="34" charset="0"/>
              </a:rPr>
              <a:t>What Schools Need to Know</a:t>
            </a:r>
            <a:endParaRPr lang="en-US" sz="4000" dirty="0">
              <a:latin typeface="Calibri" panose="020F0502020204030204" pitchFamily="34" charset="0"/>
            </a:endParaRPr>
          </a:p>
        </p:txBody>
      </p:sp>
      <p:sp>
        <p:nvSpPr>
          <p:cNvPr id="3" name="Content Placeholder 2"/>
          <p:cNvSpPr>
            <a:spLocks noGrp="1"/>
          </p:cNvSpPr>
          <p:nvPr>
            <p:ph idx="1"/>
          </p:nvPr>
        </p:nvSpPr>
        <p:spPr/>
        <p:txBody>
          <a:bodyPr>
            <a:normAutofit/>
          </a:bodyPr>
          <a:lstStyle/>
          <a:p>
            <a:pPr lvl="0"/>
            <a:r>
              <a:rPr lang="en-US" dirty="0"/>
              <a:t>As increasing attention is given to college and career readiness for all students, schools should consider self-determination instruction alongside the academic curriculum and provide opportunities for students to exercise their self-determination </a:t>
            </a:r>
            <a:r>
              <a:rPr lang="en-US" dirty="0" smtClean="0"/>
              <a:t>skills </a:t>
            </a:r>
            <a:r>
              <a:rPr lang="en-US" sz="2200" dirty="0" smtClean="0"/>
              <a:t>(</a:t>
            </a:r>
            <a:r>
              <a:rPr lang="en-US" sz="2200" b="1" dirty="0" smtClean="0"/>
              <a:t>Erickson et al, 2015)</a:t>
            </a:r>
          </a:p>
          <a:p>
            <a:pPr lvl="0"/>
            <a:r>
              <a:rPr lang="en-US" dirty="0"/>
              <a:t>Teaching students to direct their own learning is critical to self-determination</a:t>
            </a:r>
          </a:p>
          <a:p>
            <a:pPr lvl="0"/>
            <a:endParaRPr lang="en-US" sz="2200" dirty="0"/>
          </a:p>
        </p:txBody>
      </p:sp>
      <p:sp>
        <p:nvSpPr>
          <p:cNvPr id="4" name="Date Placeholder 3"/>
          <p:cNvSpPr>
            <a:spLocks noGrp="1"/>
          </p:cNvSpPr>
          <p:nvPr>
            <p:ph type="dt" sz="half" idx="2"/>
          </p:nvPr>
        </p:nvSpPr>
        <p:spPr/>
        <p:txBody>
          <a:bodyPr/>
          <a:lstStyle/>
          <a:p>
            <a:fld id="{4DAE6870-AD18-448A-9B2A-0EFE6DC7B06B}" type="datetime1">
              <a:rPr lang="en-US" smtClean="0"/>
              <a:t>9/19/2016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11</a:t>
            </a:fld>
            <a:endParaRPr lang="en-US" dirty="0"/>
          </a:p>
        </p:txBody>
      </p:sp>
    </p:spTree>
    <p:extLst>
      <p:ext uri="{BB962C8B-B14F-4D97-AF65-F5344CB8AC3E}">
        <p14:creationId xmlns:p14="http://schemas.microsoft.com/office/powerpoint/2010/main" val="818452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libri" panose="020F0502020204030204" pitchFamily="34" charset="0"/>
              </a:rPr>
              <a:t>What Schools Need to Know</a:t>
            </a:r>
            <a:endParaRPr lang="en-US" sz="4000" dirty="0">
              <a:latin typeface="Calibri" panose="020F0502020204030204" pitchFamily="34" charset="0"/>
            </a:endParaRPr>
          </a:p>
        </p:txBody>
      </p:sp>
      <p:sp>
        <p:nvSpPr>
          <p:cNvPr id="3" name="Content Placeholder 2"/>
          <p:cNvSpPr>
            <a:spLocks noGrp="1"/>
          </p:cNvSpPr>
          <p:nvPr>
            <p:ph idx="1"/>
          </p:nvPr>
        </p:nvSpPr>
        <p:spPr/>
        <p:txBody>
          <a:bodyPr>
            <a:normAutofit fontScale="70000" lnSpcReduction="20000"/>
          </a:bodyPr>
          <a:lstStyle/>
          <a:p>
            <a:r>
              <a:rPr lang="en-US" sz="4500" dirty="0"/>
              <a:t>All educators should encourage students to make personal and </a:t>
            </a:r>
            <a:r>
              <a:rPr lang="en-US" sz="4500" dirty="0" smtClean="0"/>
              <a:t>academic goals</a:t>
            </a:r>
            <a:endParaRPr lang="en-US" sz="4500" dirty="0"/>
          </a:p>
          <a:p>
            <a:r>
              <a:rPr lang="en-US" sz="4500" dirty="0" smtClean="0"/>
              <a:t>Educators </a:t>
            </a:r>
            <a:r>
              <a:rPr lang="en-US" sz="4500" dirty="0"/>
              <a:t>should maintain high expectations for students with </a:t>
            </a:r>
            <a:r>
              <a:rPr lang="en-US" sz="4500" dirty="0" smtClean="0"/>
              <a:t>and without disabilities</a:t>
            </a:r>
            <a:endParaRPr lang="en-US" sz="4500" dirty="0"/>
          </a:p>
          <a:p>
            <a:r>
              <a:rPr lang="en-US" sz="4500" dirty="0"/>
              <a:t>Active problem solving and choice opportunities are critical </a:t>
            </a:r>
            <a:r>
              <a:rPr lang="en-US" sz="4500" dirty="0" smtClean="0"/>
              <a:t>components of </a:t>
            </a:r>
            <a:r>
              <a:rPr lang="en-US" sz="4500" dirty="0"/>
              <a:t>self-determination</a:t>
            </a:r>
            <a:r>
              <a:rPr lang="en-US" sz="4500" dirty="0" smtClean="0"/>
              <a:t>.</a:t>
            </a:r>
            <a:endParaRPr lang="en-US" sz="4500" dirty="0"/>
          </a:p>
          <a:p>
            <a:r>
              <a:rPr lang="en-US" sz="4500" b="1" dirty="0">
                <a:solidFill>
                  <a:schemeClr val="accent6">
                    <a:lumMod val="75000"/>
                  </a:schemeClr>
                </a:solidFill>
              </a:rPr>
              <a:t>Partnerships with parents and communities need to be created and </a:t>
            </a:r>
            <a:r>
              <a:rPr lang="en-US" sz="4500" b="1" dirty="0" smtClean="0">
                <a:solidFill>
                  <a:schemeClr val="accent6">
                    <a:lumMod val="75000"/>
                  </a:schemeClr>
                </a:solidFill>
              </a:rPr>
              <a:t>established for </a:t>
            </a:r>
            <a:r>
              <a:rPr lang="en-US" sz="4500" b="1" dirty="0">
                <a:solidFill>
                  <a:schemeClr val="accent6">
                    <a:lumMod val="75000"/>
                  </a:schemeClr>
                </a:solidFill>
              </a:rPr>
              <a:t>self-determination to be </a:t>
            </a:r>
            <a:r>
              <a:rPr lang="en-US" sz="4500" b="1" dirty="0" smtClean="0">
                <a:solidFill>
                  <a:schemeClr val="accent6">
                    <a:lumMod val="75000"/>
                  </a:schemeClr>
                </a:solidFill>
              </a:rPr>
              <a:t>maintained</a:t>
            </a:r>
            <a:endParaRPr lang="en-US" sz="4000" b="1" dirty="0" smtClean="0">
              <a:solidFill>
                <a:schemeClr val="accent6">
                  <a:lumMod val="75000"/>
                </a:schemeClr>
              </a:solidFill>
            </a:endParaRPr>
          </a:p>
          <a:p>
            <a:pPr marL="0" indent="0">
              <a:buNone/>
            </a:pPr>
            <a:r>
              <a:rPr lang="en-US" dirty="0" smtClean="0"/>
              <a:t>							</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9/19/2016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12</a:t>
            </a:fld>
            <a:endParaRPr lang="en-US" dirty="0"/>
          </a:p>
        </p:txBody>
      </p:sp>
    </p:spTree>
    <p:extLst>
      <p:ext uri="{BB962C8B-B14F-4D97-AF65-F5344CB8AC3E}">
        <p14:creationId xmlns:p14="http://schemas.microsoft.com/office/powerpoint/2010/main" val="1902797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mn-lt"/>
              </a:rPr>
              <a:t>The Academic Connection</a:t>
            </a:r>
            <a:endParaRPr lang="en-US" sz="4000" dirty="0">
              <a:latin typeface="+mn-lt"/>
            </a:endParaRPr>
          </a:p>
        </p:txBody>
      </p:sp>
      <p:sp>
        <p:nvSpPr>
          <p:cNvPr id="3" name="Content Placeholder 2"/>
          <p:cNvSpPr>
            <a:spLocks noGrp="1"/>
          </p:cNvSpPr>
          <p:nvPr>
            <p:ph idx="1"/>
          </p:nvPr>
        </p:nvSpPr>
        <p:spPr/>
        <p:txBody>
          <a:bodyPr/>
          <a:lstStyle/>
          <a:p>
            <a:pPr lvl="0"/>
            <a:r>
              <a:rPr lang="en-US" dirty="0"/>
              <a:t>There’s a strong correlation between self-determination and academic achievement for adolescents with intellectual </a:t>
            </a:r>
            <a:r>
              <a:rPr lang="en-US" dirty="0" smtClean="0"/>
              <a:t>disabilities. </a:t>
            </a:r>
            <a:r>
              <a:rPr lang="en-US" sz="2200" b="1" dirty="0" smtClean="0">
                <a:solidFill>
                  <a:prstClr val="black"/>
                </a:solidFill>
              </a:rPr>
              <a:t>Erickson et al. , 2015)</a:t>
            </a:r>
          </a:p>
          <a:p>
            <a:pPr lvl="1"/>
            <a:r>
              <a:rPr lang="en-US" dirty="0" smtClean="0"/>
              <a:t>positive </a:t>
            </a:r>
            <a:r>
              <a:rPr lang="en-US" dirty="0"/>
              <a:t>correlations </a:t>
            </a:r>
            <a:r>
              <a:rPr lang="en-US" dirty="0" smtClean="0"/>
              <a:t>among self-determination</a:t>
            </a:r>
            <a:r>
              <a:rPr lang="en-US" dirty="0"/>
              <a:t>, reading achievement and math </a:t>
            </a:r>
            <a:r>
              <a:rPr lang="en-US" dirty="0" smtClean="0"/>
              <a:t>achievement. </a:t>
            </a:r>
            <a:r>
              <a:rPr lang="en-US" sz="2200" b="1" dirty="0" smtClean="0"/>
              <a:t>(Zheng et al., 2014)</a:t>
            </a:r>
            <a:endParaRPr lang="en-US" sz="2200" b="1" dirty="0" smtClean="0">
              <a:solidFill>
                <a:prstClr val="black"/>
              </a:solidFill>
            </a:endParaRPr>
          </a:p>
          <a:p>
            <a:r>
              <a:rPr lang="en-US" dirty="0" smtClean="0"/>
              <a:t>The potential for SWD to </a:t>
            </a:r>
            <a:r>
              <a:rPr lang="en-US" dirty="0"/>
              <a:t>improve their academic </a:t>
            </a:r>
            <a:r>
              <a:rPr lang="en-US" dirty="0" smtClean="0"/>
              <a:t>achievement results </a:t>
            </a:r>
            <a:r>
              <a:rPr lang="en-US" dirty="0"/>
              <a:t>in improved post-school outcomes</a:t>
            </a:r>
            <a:r>
              <a:rPr lang="en-US" dirty="0" smtClean="0"/>
              <a:t>. </a:t>
            </a:r>
            <a:r>
              <a:rPr lang="en-US" sz="2200" b="1" dirty="0" smtClean="0"/>
              <a:t>(</a:t>
            </a:r>
            <a:r>
              <a:rPr lang="en-US" sz="2200" b="1" dirty="0" smtClean="0">
                <a:ea typeface="Calibri" panose="020F0502020204030204" pitchFamily="34" charset="0"/>
                <a:cs typeface="Times-Roman"/>
              </a:rPr>
              <a:t>Erickson et al., 2015)</a:t>
            </a:r>
            <a:endParaRPr lang="en-US" sz="2200" b="1" dirty="0"/>
          </a:p>
          <a:p>
            <a:pPr lvl="0"/>
            <a:endParaRPr lang="en-US" b="1" dirty="0"/>
          </a:p>
        </p:txBody>
      </p:sp>
      <p:sp>
        <p:nvSpPr>
          <p:cNvPr id="4" name="Date Placeholder 3"/>
          <p:cNvSpPr>
            <a:spLocks noGrp="1"/>
          </p:cNvSpPr>
          <p:nvPr>
            <p:ph type="dt" sz="half" idx="2"/>
          </p:nvPr>
        </p:nvSpPr>
        <p:spPr/>
        <p:txBody>
          <a:bodyPr/>
          <a:lstStyle/>
          <a:p>
            <a:fld id="{4DAE6870-AD18-448A-9B2A-0EFE6DC7B06B}" type="datetime1">
              <a:rPr lang="en-US" smtClean="0"/>
              <a:t>9/19/2016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13</a:t>
            </a:fld>
            <a:endParaRPr lang="en-US" dirty="0"/>
          </a:p>
        </p:txBody>
      </p:sp>
    </p:spTree>
    <p:extLst>
      <p:ext uri="{BB962C8B-B14F-4D97-AF65-F5344CB8AC3E}">
        <p14:creationId xmlns:p14="http://schemas.microsoft.com/office/powerpoint/2010/main" val="302489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83" y="334016"/>
            <a:ext cx="7379594" cy="1325563"/>
          </a:xfrm>
        </p:spPr>
        <p:txBody>
          <a:bodyPr>
            <a:normAutofit/>
          </a:bodyPr>
          <a:lstStyle/>
          <a:p>
            <a:r>
              <a:rPr lang="en-US" dirty="0" smtClean="0">
                <a:latin typeface="Calibri" panose="020F0502020204030204" pitchFamily="34" charset="0"/>
              </a:rPr>
              <a:t>What Does It Look Like?   </a:t>
            </a:r>
            <a:r>
              <a:rPr lang="en-US" sz="4000" dirty="0" smtClean="0">
                <a:latin typeface="Calibri" panose="020F0502020204030204" pitchFamily="34" charset="0"/>
              </a:rPr>
              <a:t/>
            </a:r>
            <a:br>
              <a:rPr lang="en-US" sz="4000" dirty="0" smtClean="0">
                <a:latin typeface="Calibri" panose="020F0502020204030204" pitchFamily="34" charset="0"/>
              </a:rPr>
            </a:br>
            <a:r>
              <a:rPr lang="en-US" sz="2200" dirty="0" smtClean="0">
                <a:latin typeface="Calibri" panose="020F0502020204030204" pitchFamily="34" charset="0"/>
              </a:rPr>
              <a:t>(Hong </a:t>
            </a:r>
            <a:r>
              <a:rPr lang="en-US" sz="2200" dirty="0">
                <a:latin typeface="Calibri" panose="020F0502020204030204" pitchFamily="34" charset="0"/>
              </a:rPr>
              <a:t>et. al., </a:t>
            </a:r>
            <a:r>
              <a:rPr lang="en-US" sz="2200" dirty="0" smtClean="0">
                <a:latin typeface="Calibri" panose="020F0502020204030204" pitchFamily="34" charset="0"/>
              </a:rPr>
              <a:t>2011)</a:t>
            </a:r>
            <a:endParaRPr lang="en-US" sz="2200" dirty="0">
              <a:latin typeface="Calibri" panose="020F0502020204030204" pitchFamily="34" charset="0"/>
            </a:endParaRPr>
          </a:p>
        </p:txBody>
      </p:sp>
      <p:sp>
        <p:nvSpPr>
          <p:cNvPr id="3" name="Content Placeholder 2"/>
          <p:cNvSpPr>
            <a:spLocks noGrp="1"/>
          </p:cNvSpPr>
          <p:nvPr>
            <p:ph idx="1"/>
          </p:nvPr>
        </p:nvSpPr>
        <p:spPr/>
        <p:txBody>
          <a:bodyPr>
            <a:normAutofit fontScale="70000" lnSpcReduction="20000"/>
          </a:bodyPr>
          <a:lstStyle/>
          <a:p>
            <a:r>
              <a:rPr lang="en-US" sz="4000" dirty="0" smtClean="0"/>
              <a:t>Capacity to make decisions and take action on </a:t>
            </a:r>
            <a:r>
              <a:rPr lang="en-US" sz="4000" dirty="0"/>
              <a:t>one’s future plans</a:t>
            </a:r>
          </a:p>
          <a:p>
            <a:r>
              <a:rPr lang="en-US" sz="4000" dirty="0"/>
              <a:t>Choices made based on free will without interference</a:t>
            </a:r>
          </a:p>
          <a:p>
            <a:r>
              <a:rPr lang="en-US" sz="4000" dirty="0"/>
              <a:t>Proactively solve problems</a:t>
            </a:r>
          </a:p>
          <a:p>
            <a:r>
              <a:rPr lang="en-US" sz="4000" dirty="0"/>
              <a:t>Taking responsibility for </a:t>
            </a:r>
            <a:r>
              <a:rPr lang="en-US" sz="4000" dirty="0" smtClean="0"/>
              <a:t>oneself/Self-confidence </a:t>
            </a:r>
            <a:r>
              <a:rPr lang="en-US" sz="4000" dirty="0"/>
              <a:t>to act with </a:t>
            </a:r>
            <a:r>
              <a:rPr lang="en-US" sz="4000" dirty="0" smtClean="0"/>
              <a:t>responsibility</a:t>
            </a:r>
            <a:endParaRPr lang="en-US" sz="4000" dirty="0"/>
          </a:p>
          <a:p>
            <a:r>
              <a:rPr lang="en-US" sz="4000" dirty="0" smtClean="0"/>
              <a:t>Directing one’s life</a:t>
            </a:r>
            <a:endParaRPr lang="en-US" sz="4000" dirty="0"/>
          </a:p>
          <a:p>
            <a:r>
              <a:rPr lang="en-US" sz="4000" dirty="0" smtClean="0"/>
              <a:t>Knowing ones strengths and weaknesses (challenges)/Accurate </a:t>
            </a:r>
            <a:r>
              <a:rPr lang="en-US" sz="4000" dirty="0"/>
              <a:t>self-assessment of </a:t>
            </a:r>
            <a:r>
              <a:rPr lang="en-US" sz="4000" dirty="0" smtClean="0"/>
              <a:t>strengths</a:t>
            </a:r>
            <a:endParaRPr lang="en-US" sz="4000" dirty="0"/>
          </a:p>
          <a:p>
            <a:endParaRPr lang="en-US" dirty="0" smtClean="0"/>
          </a:p>
          <a:p>
            <a:endParaRPr lang="en-US" dirty="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9/19/2016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14</a:t>
            </a:fld>
            <a:endParaRPr lang="en-US" dirty="0"/>
          </a:p>
        </p:txBody>
      </p:sp>
    </p:spTree>
    <p:extLst>
      <p:ext uri="{BB962C8B-B14F-4D97-AF65-F5344CB8AC3E}">
        <p14:creationId xmlns:p14="http://schemas.microsoft.com/office/powerpoint/2010/main" val="1468430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Ability to be disciplined and solve problems</a:t>
            </a:r>
          </a:p>
          <a:p>
            <a:r>
              <a:rPr lang="en-US" dirty="0"/>
              <a:t>Engaging in self-reflection /self-evaluation</a:t>
            </a:r>
          </a:p>
          <a:p>
            <a:r>
              <a:rPr lang="en-US" dirty="0"/>
              <a:t>The ability to set your own goals and then accomplish them</a:t>
            </a:r>
          </a:p>
          <a:p>
            <a:r>
              <a:rPr lang="en-US" dirty="0"/>
              <a:t>Someone who has vision, short and long term goals, and a plan and the motivation to achieve these</a:t>
            </a:r>
          </a:p>
          <a:p>
            <a:r>
              <a:rPr lang="en-US" dirty="0"/>
              <a:t>The belief that achievements are under their control and they are willing to exert efforts to attain it</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9/19/2016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15</a:t>
            </a:fld>
            <a:endParaRPr lang="en-US" dirty="0"/>
          </a:p>
        </p:txBody>
      </p:sp>
      <p:sp>
        <p:nvSpPr>
          <p:cNvPr id="6" name="Title 1"/>
          <p:cNvSpPr txBox="1">
            <a:spLocks/>
          </p:cNvSpPr>
          <p:nvPr/>
        </p:nvSpPr>
        <p:spPr>
          <a:xfrm>
            <a:off x="193183" y="334016"/>
            <a:ext cx="73795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dirty="0" smtClean="0">
                <a:latin typeface="Calibri" panose="020F0502020204030204" pitchFamily="34" charset="0"/>
              </a:rPr>
              <a:t>What Does It Look Like?</a:t>
            </a:r>
          </a:p>
          <a:p>
            <a:r>
              <a:rPr lang="en-US" sz="2200" dirty="0" smtClean="0">
                <a:latin typeface="Calibri" panose="020F0502020204030204" pitchFamily="34" charset="0"/>
              </a:rPr>
              <a:t>(Hong et. al., 2011)</a:t>
            </a:r>
            <a:endParaRPr lang="en-US" sz="2200" dirty="0">
              <a:latin typeface="Calibri" panose="020F0502020204030204" pitchFamily="34" charset="0"/>
            </a:endParaRPr>
          </a:p>
        </p:txBody>
      </p:sp>
    </p:spTree>
    <p:extLst>
      <p:ext uri="{BB962C8B-B14F-4D97-AF65-F5344CB8AC3E}">
        <p14:creationId xmlns:p14="http://schemas.microsoft.com/office/powerpoint/2010/main" val="3010239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panose="020F0502020204030204" pitchFamily="34" charset="0"/>
              </a:rPr>
              <a:t>12 Components of SD</a:t>
            </a:r>
            <a:r>
              <a:rPr lang="en-US" sz="4000" dirty="0" smtClean="0">
                <a:latin typeface="Calibri" panose="020F0502020204030204" pitchFamily="34" charset="0"/>
              </a:rPr>
              <a:t/>
            </a:r>
            <a:br>
              <a:rPr lang="en-US" sz="4000" dirty="0" smtClean="0">
                <a:latin typeface="Calibri" panose="020F0502020204030204" pitchFamily="34" charset="0"/>
              </a:rPr>
            </a:br>
            <a:r>
              <a:rPr lang="en-US" sz="2200" dirty="0">
                <a:latin typeface="Calibri" panose="020F0502020204030204" pitchFamily="34" charset="0"/>
              </a:rPr>
              <a:t>Denney and </a:t>
            </a:r>
            <a:r>
              <a:rPr lang="en-US" sz="2200" dirty="0" err="1">
                <a:latin typeface="Calibri" panose="020F0502020204030204" pitchFamily="34" charset="0"/>
              </a:rPr>
              <a:t>Daviso</a:t>
            </a:r>
            <a:r>
              <a:rPr lang="en-US" sz="2200" dirty="0">
                <a:latin typeface="Calibri" panose="020F0502020204030204" pitchFamily="34" charset="0"/>
              </a:rPr>
              <a:t> (2012)</a:t>
            </a:r>
          </a:p>
        </p:txBody>
      </p:sp>
      <p:sp>
        <p:nvSpPr>
          <p:cNvPr id="3" name="Content Placeholder 2"/>
          <p:cNvSpPr>
            <a:spLocks noGrp="1"/>
          </p:cNvSpPr>
          <p:nvPr>
            <p:ph idx="1"/>
          </p:nvPr>
        </p:nvSpPr>
        <p:spPr>
          <a:xfrm>
            <a:off x="628650" y="1659579"/>
            <a:ext cx="7886700" cy="4696772"/>
          </a:xfrm>
        </p:spPr>
        <p:txBody>
          <a:bodyPr>
            <a:normAutofit fontScale="85000" lnSpcReduction="20000"/>
          </a:bodyPr>
          <a:lstStyle/>
          <a:p>
            <a:r>
              <a:rPr lang="en-US" b="1" dirty="0" smtClean="0">
                <a:solidFill>
                  <a:schemeClr val="accent6">
                    <a:lumMod val="75000"/>
                  </a:schemeClr>
                </a:solidFill>
              </a:rPr>
              <a:t>Choice </a:t>
            </a:r>
            <a:r>
              <a:rPr lang="en-US" b="1" dirty="0">
                <a:solidFill>
                  <a:schemeClr val="accent6">
                    <a:lumMod val="75000"/>
                  </a:schemeClr>
                </a:solidFill>
              </a:rPr>
              <a:t>making</a:t>
            </a:r>
          </a:p>
          <a:p>
            <a:r>
              <a:rPr lang="en-US" b="1" dirty="0">
                <a:solidFill>
                  <a:schemeClr val="accent6">
                    <a:lumMod val="75000"/>
                  </a:schemeClr>
                </a:solidFill>
              </a:rPr>
              <a:t>Decision making</a:t>
            </a:r>
          </a:p>
          <a:p>
            <a:r>
              <a:rPr lang="en-US" b="1" dirty="0">
                <a:solidFill>
                  <a:schemeClr val="accent6">
                    <a:lumMod val="75000"/>
                  </a:schemeClr>
                </a:solidFill>
              </a:rPr>
              <a:t>Problem solving</a:t>
            </a:r>
          </a:p>
          <a:p>
            <a:r>
              <a:rPr lang="en-US" b="1" dirty="0">
                <a:solidFill>
                  <a:schemeClr val="accent6">
                    <a:lumMod val="75000"/>
                  </a:schemeClr>
                </a:solidFill>
              </a:rPr>
              <a:t>Goal setting and attainment</a:t>
            </a:r>
          </a:p>
          <a:p>
            <a:r>
              <a:rPr lang="en-US" dirty="0"/>
              <a:t>Independence, risk taking, and safety skills</a:t>
            </a:r>
          </a:p>
          <a:p>
            <a:r>
              <a:rPr lang="en-US" b="1" dirty="0">
                <a:solidFill>
                  <a:schemeClr val="accent6">
                    <a:lumMod val="75000"/>
                  </a:schemeClr>
                </a:solidFill>
              </a:rPr>
              <a:t>Self-observation, evaluation, </a:t>
            </a:r>
            <a:r>
              <a:rPr lang="en-US" dirty="0"/>
              <a:t>and reinforcement skills</a:t>
            </a:r>
          </a:p>
          <a:p>
            <a:r>
              <a:rPr lang="en-US" dirty="0"/>
              <a:t>Self-instruction</a:t>
            </a:r>
          </a:p>
          <a:p>
            <a:r>
              <a:rPr lang="en-US" b="1" dirty="0">
                <a:solidFill>
                  <a:schemeClr val="accent6">
                    <a:lumMod val="75000"/>
                  </a:schemeClr>
                </a:solidFill>
              </a:rPr>
              <a:t>Self-advocacy and leadership skills</a:t>
            </a:r>
          </a:p>
          <a:p>
            <a:r>
              <a:rPr lang="en-US" dirty="0"/>
              <a:t>Internal locus of control</a:t>
            </a:r>
          </a:p>
          <a:p>
            <a:r>
              <a:rPr lang="en-US" dirty="0"/>
              <a:t>Positive attributes of efficacy and outcome expectancy</a:t>
            </a:r>
          </a:p>
          <a:p>
            <a:r>
              <a:rPr lang="en-US" dirty="0"/>
              <a:t>Self-awareness</a:t>
            </a:r>
          </a:p>
          <a:p>
            <a:r>
              <a:rPr lang="en-US" dirty="0" smtClean="0"/>
              <a:t>Self-knowledge</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9/19/2016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16</a:t>
            </a:fld>
            <a:endParaRPr lang="en-US" dirty="0"/>
          </a:p>
        </p:txBody>
      </p:sp>
    </p:spTree>
    <p:extLst>
      <p:ext uri="{BB962C8B-B14F-4D97-AF65-F5344CB8AC3E}">
        <p14:creationId xmlns:p14="http://schemas.microsoft.com/office/powerpoint/2010/main" val="3384379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30" y="115652"/>
            <a:ext cx="7478974" cy="1325563"/>
          </a:xfrm>
        </p:spPr>
        <p:txBody>
          <a:bodyPr>
            <a:normAutofit fontScale="90000"/>
          </a:bodyPr>
          <a:lstStyle/>
          <a:p>
            <a:r>
              <a:rPr lang="en-US" dirty="0" smtClean="0">
                <a:latin typeface="Calibri" panose="020F0502020204030204" pitchFamily="34" charset="0"/>
              </a:rPr>
              <a:t>Self-Determination Assessments/Measurement Tools</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fontScale="92500"/>
          </a:bodyPr>
          <a:lstStyle/>
          <a:p>
            <a:pPr lvl="0"/>
            <a:r>
              <a:rPr lang="en-US" dirty="0" smtClean="0"/>
              <a:t>The </a:t>
            </a:r>
            <a:r>
              <a:rPr lang="en-US" dirty="0"/>
              <a:t>American Institutes for Research (AIR): University of Oklahoma, </a:t>
            </a:r>
            <a:r>
              <a:rPr lang="en-US" dirty="0" err="1"/>
              <a:t>Zarrow</a:t>
            </a:r>
            <a:r>
              <a:rPr lang="en-US" dirty="0"/>
              <a:t> Center (Jim Martin): </a:t>
            </a:r>
            <a:r>
              <a:rPr lang="en-US" u="sng" dirty="0">
                <a:hlinkClick r:id="rId2"/>
              </a:rPr>
              <a:t>http://www.ou.edu/education/centers-and-partnerships/zarrow/self-determination-assessment-tools/air-self-determination-assessment.html</a:t>
            </a:r>
            <a:endParaRPr lang="en-US" dirty="0"/>
          </a:p>
          <a:p>
            <a:pPr lvl="0"/>
            <a:r>
              <a:rPr lang="en-US" dirty="0"/>
              <a:t>The Arc Self-Determination Assessment: </a:t>
            </a:r>
            <a:r>
              <a:rPr lang="en-US" u="sng" dirty="0">
                <a:hlinkClick r:id="rId3"/>
              </a:rPr>
              <a:t>http://www.thearc.org/document.doc?id=3670</a:t>
            </a:r>
            <a:endParaRPr lang="en-US" dirty="0"/>
          </a:p>
          <a:p>
            <a:r>
              <a:rPr lang="en-US" dirty="0"/>
              <a:t>University of Kansas, Self-Determination Inventory: </a:t>
            </a:r>
            <a:r>
              <a:rPr lang="en-US" dirty="0">
                <a:hlinkClick r:id="rId4"/>
              </a:rPr>
              <a:t>http://www.selfdetermination.dept.ku.edu/wp-content/uploads/2016/03/SDI-Student-Report-Guide_small.Final_.pdf</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9/19/2016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17</a:t>
            </a:fld>
            <a:endParaRPr lang="en-US" dirty="0"/>
          </a:p>
        </p:txBody>
      </p:sp>
    </p:spTree>
    <p:extLst>
      <p:ext uri="{BB962C8B-B14F-4D97-AF65-F5344CB8AC3E}">
        <p14:creationId xmlns:p14="http://schemas.microsoft.com/office/powerpoint/2010/main" val="2570015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mn-lt"/>
              </a:rPr>
              <a:t>The Vehicles</a:t>
            </a:r>
            <a:endParaRPr lang="en-US" sz="4000" dirty="0">
              <a:latin typeface="+mn-lt"/>
            </a:endParaRPr>
          </a:p>
        </p:txBody>
      </p:sp>
      <p:sp>
        <p:nvSpPr>
          <p:cNvPr id="3" name="Content Placeholder 2"/>
          <p:cNvSpPr>
            <a:spLocks noGrp="1"/>
          </p:cNvSpPr>
          <p:nvPr>
            <p:ph idx="1"/>
          </p:nvPr>
        </p:nvSpPr>
        <p:spPr/>
        <p:txBody>
          <a:bodyPr/>
          <a:lstStyle/>
          <a:p>
            <a:r>
              <a:rPr lang="en-US" dirty="0" smtClean="0"/>
              <a:t>Choice-Maker Curriculum</a:t>
            </a:r>
          </a:p>
          <a:p>
            <a:r>
              <a:rPr lang="en-US" dirty="0" smtClean="0"/>
              <a:t>Me! Lessons</a:t>
            </a:r>
          </a:p>
          <a:p>
            <a:r>
              <a:rPr lang="en-US" dirty="0" smtClean="0"/>
              <a:t>Self-Determination Learning Model</a:t>
            </a:r>
          </a:p>
          <a:p>
            <a:r>
              <a:rPr lang="en-US" dirty="0" smtClean="0"/>
              <a:t>Whose Future Is It Anyway</a:t>
            </a:r>
          </a:p>
          <a:p>
            <a:r>
              <a:rPr lang="en-US" dirty="0" smtClean="0"/>
              <a:t>Dare to Dream</a:t>
            </a:r>
          </a:p>
          <a:p>
            <a:r>
              <a:rPr lang="en-US" dirty="0" smtClean="0"/>
              <a:t>I’m Determined</a:t>
            </a:r>
          </a:p>
          <a:p>
            <a:r>
              <a:rPr lang="en-US" dirty="0" smtClean="0"/>
              <a:t>Student-Led IEPs</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9/19/2016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18</a:t>
            </a:fld>
            <a:endParaRPr lang="en-US" dirty="0"/>
          </a:p>
        </p:txBody>
      </p:sp>
    </p:spTree>
    <p:extLst>
      <p:ext uri="{BB962C8B-B14F-4D97-AF65-F5344CB8AC3E}">
        <p14:creationId xmlns:p14="http://schemas.microsoft.com/office/powerpoint/2010/main" val="1037175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Student-led IEPs</a:t>
            </a:r>
            <a:endParaRPr lang="en-US" dirty="0"/>
          </a:p>
        </p:txBody>
      </p:sp>
      <p:sp>
        <p:nvSpPr>
          <p:cNvPr id="3" name="Content Placeholder 2"/>
          <p:cNvSpPr>
            <a:spLocks noGrp="1"/>
          </p:cNvSpPr>
          <p:nvPr>
            <p:ph idx="1"/>
          </p:nvPr>
        </p:nvSpPr>
        <p:spPr/>
        <p:txBody>
          <a:bodyPr/>
          <a:lstStyle/>
          <a:p>
            <a:pPr lvl="0"/>
            <a:r>
              <a:rPr lang="en-US" dirty="0"/>
              <a:t>Students more involved in their Individualized Education Program show higher levels of </a:t>
            </a:r>
            <a:r>
              <a:rPr lang="en-US" dirty="0" smtClean="0"/>
              <a:t>self-determination </a:t>
            </a:r>
            <a:r>
              <a:rPr lang="en-US" sz="2200" b="1" dirty="0" smtClean="0"/>
              <a:t>(Gomez-Vela, </a:t>
            </a:r>
            <a:r>
              <a:rPr lang="en-US" sz="2200" b="1" dirty="0"/>
              <a:t>Verdugo, Gil, </a:t>
            </a:r>
            <a:r>
              <a:rPr lang="en-US" sz="2200" b="1" dirty="0" err="1"/>
              <a:t>Corbella</a:t>
            </a:r>
            <a:r>
              <a:rPr lang="en-US" sz="2200" b="1" dirty="0"/>
              <a:t>, &amp; </a:t>
            </a:r>
            <a:r>
              <a:rPr lang="en-US" sz="2200" b="1" dirty="0" err="1" smtClean="0"/>
              <a:t>Wehmeyer</a:t>
            </a:r>
            <a:r>
              <a:rPr lang="en-US" sz="2200" b="1" dirty="0" smtClean="0"/>
              <a:t>, 2012)</a:t>
            </a:r>
          </a:p>
          <a:p>
            <a:r>
              <a:rPr lang="en-US" dirty="0"/>
              <a:t>An empirical association has been established in the literature between indicators of self-determination and participation in the IEP process and positive post-school outcomes, such as employment </a:t>
            </a:r>
            <a:r>
              <a:rPr lang="en-US" sz="2200" b="1" dirty="0"/>
              <a:t>(</a:t>
            </a:r>
            <a:r>
              <a:rPr lang="en-US" sz="2200" b="1" dirty="0" err="1"/>
              <a:t>Martorell</a:t>
            </a:r>
            <a:r>
              <a:rPr lang="en-US" sz="2200" b="1" dirty="0"/>
              <a:t> et al.,2008</a:t>
            </a:r>
            <a:r>
              <a:rPr lang="en-US" sz="2200" b="1" dirty="0" smtClean="0"/>
              <a:t>)</a:t>
            </a:r>
            <a:endParaRPr lang="en-US" sz="2200" b="1" dirty="0"/>
          </a:p>
          <a:p>
            <a:pPr lvl="0"/>
            <a:endParaRPr lang="en-US" b="1" dirty="0" smtClean="0"/>
          </a:p>
          <a:p>
            <a:pPr lvl="0"/>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9/19/2016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19</a:t>
            </a:fld>
            <a:endParaRPr lang="en-US" dirty="0"/>
          </a:p>
        </p:txBody>
      </p:sp>
    </p:spTree>
    <p:extLst>
      <p:ext uri="{BB962C8B-B14F-4D97-AF65-F5344CB8AC3E}">
        <p14:creationId xmlns:p14="http://schemas.microsoft.com/office/powerpoint/2010/main" val="1830126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The Interviewer</a:t>
            </a:r>
            <a:endParaRPr lang="en-US" dirty="0">
              <a:latin typeface="Calibri" panose="020F0502020204030204" pitchFamily="34" charset="0"/>
            </a:endParaRPr>
          </a:p>
        </p:txBody>
      </p:sp>
      <p:pic>
        <p:nvPicPr>
          <p:cNvPr id="6" name="wT9PdS9hPFs"/>
          <p:cNvPicPr>
            <a:picLocks noGrp="1" noRot="1" noChangeAspect="1"/>
          </p:cNvPicPr>
          <p:nvPr>
            <p:ph idx="1"/>
            <a:videoFile r:link="rId1"/>
          </p:nvPr>
        </p:nvPicPr>
        <p:blipFill>
          <a:blip r:embed="rId3"/>
          <a:stretch>
            <a:fillRect/>
          </a:stretch>
        </p:blipFill>
        <p:spPr>
          <a:xfrm>
            <a:off x="603983" y="1496699"/>
            <a:ext cx="6995604" cy="4737332"/>
          </a:xfrm>
          <a:prstGeom prst="rect">
            <a:avLst/>
          </a:prstGeom>
        </p:spPr>
      </p:pic>
      <p:sp>
        <p:nvSpPr>
          <p:cNvPr id="4" name="Date Placeholder 3"/>
          <p:cNvSpPr>
            <a:spLocks noGrp="1"/>
          </p:cNvSpPr>
          <p:nvPr>
            <p:ph type="dt" sz="half" idx="2"/>
          </p:nvPr>
        </p:nvSpPr>
        <p:spPr/>
        <p:txBody>
          <a:bodyPr/>
          <a:lstStyle/>
          <a:p>
            <a:fld id="{4DAE6870-AD18-448A-9B2A-0EFE6DC7B06B}" type="datetime1">
              <a:rPr lang="en-US" smtClean="0"/>
              <a:t>9/19/2016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a:t>
            </a:fld>
            <a:endParaRPr lang="en-US" dirty="0"/>
          </a:p>
        </p:txBody>
      </p:sp>
    </p:spTree>
    <p:extLst>
      <p:ext uri="{BB962C8B-B14F-4D97-AF65-F5344CB8AC3E}">
        <p14:creationId xmlns:p14="http://schemas.microsoft.com/office/powerpoint/2010/main" val="3227732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94" y="334016"/>
            <a:ext cx="6946710" cy="1325563"/>
          </a:xfrm>
        </p:spPr>
        <p:txBody>
          <a:bodyPr>
            <a:normAutofit/>
          </a:bodyPr>
          <a:lstStyle/>
          <a:p>
            <a:r>
              <a:rPr lang="en-US" sz="4000" dirty="0" smtClean="0">
                <a:latin typeface="Calibri" panose="020F0502020204030204" pitchFamily="34" charset="0"/>
              </a:rPr>
              <a:t>Student-led IEP Programs</a:t>
            </a:r>
            <a:endParaRPr lang="en-US" sz="4000" dirty="0">
              <a:latin typeface="Calibri" panose="020F0502020204030204" pitchFamily="34" charset="0"/>
            </a:endParaRPr>
          </a:p>
        </p:txBody>
      </p:sp>
      <p:sp>
        <p:nvSpPr>
          <p:cNvPr id="3" name="Content Placeholder 2"/>
          <p:cNvSpPr>
            <a:spLocks noGrp="1"/>
          </p:cNvSpPr>
          <p:nvPr>
            <p:ph idx="1"/>
          </p:nvPr>
        </p:nvSpPr>
        <p:spPr>
          <a:xfrm>
            <a:off x="533115" y="1659579"/>
            <a:ext cx="7886700" cy="4380931"/>
          </a:xfrm>
        </p:spPr>
        <p:txBody>
          <a:bodyPr>
            <a:normAutofit fontScale="85000" lnSpcReduction="20000"/>
          </a:bodyPr>
          <a:lstStyle/>
          <a:p>
            <a:pPr lvl="0"/>
            <a:r>
              <a:rPr lang="en-US" dirty="0" smtClean="0"/>
              <a:t>District </a:t>
            </a:r>
            <a:r>
              <a:rPr lang="en-US" dirty="0"/>
              <a:t>of Columbia: </a:t>
            </a:r>
            <a:r>
              <a:rPr lang="en-US" u="sng" dirty="0">
                <a:hlinkClick r:id="rId2"/>
              </a:rPr>
              <a:t>http://dc-transition_guide.frameweld.com/page/studentled_iep_toolkit_introduction_</a:t>
            </a:r>
            <a:endParaRPr lang="en-US" sz="2400" dirty="0"/>
          </a:p>
          <a:p>
            <a:pPr lvl="1"/>
            <a:r>
              <a:rPr lang="en-US" dirty="0"/>
              <a:t>Self-Determination Resources: </a:t>
            </a:r>
            <a:r>
              <a:rPr lang="en-US" u="sng" dirty="0">
                <a:hlinkClick r:id="rId3"/>
              </a:rPr>
              <a:t>http://dc-transition_guide.frameweld.com/resources/english</a:t>
            </a:r>
            <a:endParaRPr lang="en-US" sz="2000" dirty="0"/>
          </a:p>
          <a:p>
            <a:pPr lvl="1"/>
            <a:r>
              <a:rPr lang="en-US" dirty="0"/>
              <a:t>Parent Resources: </a:t>
            </a:r>
            <a:r>
              <a:rPr lang="en-US" u="sng" dirty="0">
                <a:hlinkClick r:id="rId4"/>
              </a:rPr>
              <a:t>http://dc-transition_guide.frameweld.com/page/studentled_iep_toolkit_for_families</a:t>
            </a:r>
            <a:endParaRPr lang="en-US" sz="2000" dirty="0"/>
          </a:p>
          <a:p>
            <a:pPr lvl="0"/>
            <a:r>
              <a:rPr lang="en-US" dirty="0"/>
              <a:t>Virginia, I’m Determined:  </a:t>
            </a:r>
            <a:r>
              <a:rPr lang="en-US" u="sng" dirty="0">
                <a:hlinkClick r:id="rId5"/>
              </a:rPr>
              <a:t>http://www.imdetermined.org/</a:t>
            </a:r>
            <a:endParaRPr lang="en-US" sz="2400" dirty="0"/>
          </a:p>
          <a:p>
            <a:pPr lvl="1"/>
            <a:r>
              <a:rPr lang="en-US" dirty="0"/>
              <a:t>Parent Resources: </a:t>
            </a:r>
            <a:r>
              <a:rPr lang="en-US" u="sng" dirty="0">
                <a:hlinkClick r:id="rId6"/>
              </a:rPr>
              <a:t>http://www.imdetermined.org/parents/</a:t>
            </a:r>
            <a:endParaRPr lang="en-US" sz="2000" dirty="0"/>
          </a:p>
          <a:p>
            <a:pPr lvl="0"/>
            <a:r>
              <a:rPr lang="en-US" dirty="0"/>
              <a:t>Washington, DC, Two Rivers Public Charter School: </a:t>
            </a:r>
            <a:r>
              <a:rPr lang="en-US" u="sng" dirty="0">
                <a:hlinkClick r:id="rId7"/>
              </a:rPr>
              <a:t>http://www.learnwithtworivers.org/contact.html</a:t>
            </a:r>
            <a:endParaRPr lang="en-US" sz="2400" dirty="0"/>
          </a:p>
          <a:p>
            <a:pPr lvl="0"/>
            <a:r>
              <a:rPr lang="en-US" dirty="0"/>
              <a:t>Mendocino County Ca: </a:t>
            </a:r>
            <a:r>
              <a:rPr lang="en-US" u="sng" dirty="0">
                <a:hlinkClick r:id="rId8"/>
              </a:rPr>
              <a:t>http://www.mcoe.us/District/Department/29-Special-Education-Local-Plan-Area-SELPA/1679-Untitled.html</a:t>
            </a:r>
            <a:endParaRPr lang="en-US" sz="2400" dirty="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9/19/2016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20</a:t>
            </a:fld>
            <a:endParaRPr lang="en-US" dirty="0"/>
          </a:p>
        </p:txBody>
      </p:sp>
    </p:spTree>
    <p:extLst>
      <p:ext uri="{BB962C8B-B14F-4D97-AF65-F5344CB8AC3E}">
        <p14:creationId xmlns:p14="http://schemas.microsoft.com/office/powerpoint/2010/main" val="992016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MC900285968[1]"/>
          <p:cNvPicPr>
            <a:picLocks noGrp="1" noChangeAspect="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a:xfrm>
            <a:off x="0" y="0"/>
            <a:ext cx="9144000" cy="6861175"/>
          </a:xfrm>
          <a:noFill/>
        </p:spPr>
      </p:pic>
      <p:sp>
        <p:nvSpPr>
          <p:cNvPr id="2051" name="Rectangle 3"/>
          <p:cNvSpPr>
            <a:spLocks noGrp="1" noChangeArrowheads="1"/>
          </p:cNvSpPr>
          <p:nvPr>
            <p:ph type="subTitle" idx="1"/>
          </p:nvPr>
        </p:nvSpPr>
        <p:spPr>
          <a:xfrm>
            <a:off x="1219200" y="381000"/>
            <a:ext cx="6553200" cy="5638800"/>
          </a:xfrm>
        </p:spPr>
        <p:txBody>
          <a:bodyPr/>
          <a:lstStyle/>
          <a:p>
            <a:pPr eaLnBrk="1" hangingPunct="1">
              <a:lnSpc>
                <a:spcPct val="80000"/>
              </a:lnSpc>
              <a:defRPr/>
            </a:pPr>
            <a:endParaRPr lang="en-US" sz="2800" dirty="0" smtClean="0"/>
          </a:p>
          <a:p>
            <a:pPr eaLnBrk="1" hangingPunct="1">
              <a:lnSpc>
                <a:spcPct val="80000"/>
              </a:lnSpc>
              <a:defRPr/>
            </a:pPr>
            <a:r>
              <a:rPr lang="en-US" sz="2800" dirty="0" smtClean="0">
                <a:effectLst>
                  <a:outerShdw blurRad="38100" dist="38100" dir="2700000" algn="tl">
                    <a:srgbClr val="C0C0C0"/>
                  </a:outerShdw>
                </a:effectLst>
              </a:rPr>
              <a:t> </a:t>
            </a:r>
            <a:r>
              <a:rPr lang="en-US" sz="6600" b="1" i="1" dirty="0" smtClean="0">
                <a:solidFill>
                  <a:srgbClr val="CC0000"/>
                </a:solidFill>
                <a:effectLst>
                  <a:outerShdw blurRad="38100" dist="38100" dir="2700000" algn="tl">
                    <a:srgbClr val="C0C0C0"/>
                  </a:outerShdw>
                </a:effectLst>
                <a:latin typeface="Book Antiqua" pitchFamily="18" charset="0"/>
              </a:rPr>
              <a:t>ASPIRE</a:t>
            </a:r>
            <a:r>
              <a:rPr lang="en-US" sz="6600" b="1" i="1" dirty="0" smtClean="0">
                <a:solidFill>
                  <a:srgbClr val="66FFCC"/>
                </a:solidFill>
              </a:rPr>
              <a:t> </a:t>
            </a:r>
          </a:p>
          <a:p>
            <a:pPr eaLnBrk="1" hangingPunct="1">
              <a:lnSpc>
                <a:spcPct val="80000"/>
              </a:lnSpc>
              <a:defRPr/>
            </a:pPr>
            <a:r>
              <a:rPr lang="en-US" sz="2800" b="1" i="1" dirty="0" smtClean="0"/>
              <a:t>        </a:t>
            </a:r>
          </a:p>
          <a:p>
            <a:pPr eaLnBrk="1" hangingPunct="1">
              <a:lnSpc>
                <a:spcPct val="80000"/>
              </a:lnSpc>
              <a:defRPr/>
            </a:pPr>
            <a:r>
              <a:rPr lang="en-US" b="1" i="1" dirty="0" smtClean="0">
                <a:effectLst>
                  <a:outerShdw blurRad="38100" dist="38100" dir="2700000" algn="tl">
                    <a:srgbClr val="C0C0C0"/>
                  </a:outerShdw>
                </a:effectLst>
              </a:rPr>
              <a:t>Active Student Participation Inspires Real Engagement</a:t>
            </a:r>
          </a:p>
          <a:p>
            <a:pPr eaLnBrk="1" hangingPunct="1">
              <a:lnSpc>
                <a:spcPct val="80000"/>
              </a:lnSpc>
              <a:defRPr/>
            </a:pPr>
            <a:endParaRPr lang="en-US" b="1" i="1" dirty="0" smtClean="0">
              <a:effectLst>
                <a:outerShdw blurRad="38100" dist="38100" dir="2700000" algn="tl">
                  <a:srgbClr val="C0C0C0"/>
                </a:outerShdw>
              </a:effectLst>
            </a:endParaRPr>
          </a:p>
          <a:p>
            <a:pPr eaLnBrk="1" hangingPunct="1">
              <a:lnSpc>
                <a:spcPct val="80000"/>
              </a:lnSpc>
              <a:defRPr/>
            </a:pPr>
            <a:r>
              <a:rPr lang="en-US" b="1" i="1" dirty="0" smtClean="0">
                <a:solidFill>
                  <a:srgbClr val="FFCC00"/>
                </a:solidFill>
                <a:effectLst>
                  <a:outerShdw blurRad="38100" dist="38100" dir="2700000" algn="tl">
                    <a:srgbClr val="C0C0C0"/>
                  </a:outerShdw>
                </a:effectLst>
              </a:rPr>
              <a:t>gaspdg.org/aspire</a:t>
            </a:r>
            <a:endParaRPr lang="en-US" sz="2400" b="1" dirty="0" smtClean="0"/>
          </a:p>
        </p:txBody>
      </p:sp>
    </p:spTree>
    <p:extLst>
      <p:ext uri="{BB962C8B-B14F-4D97-AF65-F5344CB8AC3E}">
        <p14:creationId xmlns:p14="http://schemas.microsoft.com/office/powerpoint/2010/main" val="2772227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6933063" cy="6858000"/>
          </a:xfrm>
        </p:spPr>
      </p:pic>
      <p:sp>
        <p:nvSpPr>
          <p:cNvPr id="4" name="Date Placeholder 3"/>
          <p:cNvSpPr>
            <a:spLocks noGrp="1"/>
          </p:cNvSpPr>
          <p:nvPr>
            <p:ph type="dt" sz="half" idx="2"/>
          </p:nvPr>
        </p:nvSpPr>
        <p:spPr/>
        <p:txBody>
          <a:bodyPr/>
          <a:lstStyle/>
          <a:p>
            <a:fld id="{4DAE6870-AD18-448A-9B2A-0EFE6DC7B06B}" type="datetime1">
              <a:rPr lang="en-US" smtClean="0"/>
              <a:t>9/19/2016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22</a:t>
            </a:fld>
            <a:endParaRPr lang="en-US" dirty="0"/>
          </a:p>
        </p:txBody>
      </p:sp>
    </p:spTree>
    <p:extLst>
      <p:ext uri="{BB962C8B-B14F-4D97-AF65-F5344CB8AC3E}">
        <p14:creationId xmlns:p14="http://schemas.microsoft.com/office/powerpoint/2010/main" val="12702070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ASPIRE Data</a:t>
            </a:r>
            <a:endParaRPr lang="en-US" dirty="0"/>
          </a:p>
        </p:txBody>
      </p:sp>
      <p:pic>
        <p:nvPicPr>
          <p:cNvPr id="6" name="Content Placeholder 5"/>
          <p:cNvPicPr>
            <a:picLocks noGrp="1" noChangeAspect="1"/>
          </p:cNvPicPr>
          <p:nvPr>
            <p:ph idx="1"/>
          </p:nvPr>
        </p:nvPicPr>
        <p:blipFill>
          <a:blip r:embed="rId2"/>
          <a:stretch>
            <a:fillRect/>
          </a:stretch>
        </p:blipFill>
        <p:spPr>
          <a:xfrm>
            <a:off x="628650" y="1924333"/>
            <a:ext cx="7886700" cy="3753135"/>
          </a:xfrm>
          <a:prstGeom prst="rect">
            <a:avLst/>
          </a:prstGeom>
        </p:spPr>
      </p:pic>
      <p:sp>
        <p:nvSpPr>
          <p:cNvPr id="4" name="Date Placeholder 3"/>
          <p:cNvSpPr>
            <a:spLocks noGrp="1"/>
          </p:cNvSpPr>
          <p:nvPr>
            <p:ph type="dt" sz="half" idx="2"/>
          </p:nvPr>
        </p:nvSpPr>
        <p:spPr/>
        <p:txBody>
          <a:bodyPr/>
          <a:lstStyle/>
          <a:p>
            <a:fld id="{4DAE6870-AD18-448A-9B2A-0EFE6DC7B06B}" type="datetime1">
              <a:rPr lang="en-US" smtClean="0"/>
              <a:t>9/19/2016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23</a:t>
            </a:fld>
            <a:endParaRPr lang="en-US" dirty="0"/>
          </a:p>
        </p:txBody>
      </p:sp>
    </p:spTree>
    <p:extLst>
      <p:ext uri="{BB962C8B-B14F-4D97-AF65-F5344CB8AC3E}">
        <p14:creationId xmlns:p14="http://schemas.microsoft.com/office/powerpoint/2010/main" val="3036455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Parents’ Perspective</a:t>
            </a:r>
            <a:endParaRPr lang="en-US" dirty="0"/>
          </a:p>
        </p:txBody>
      </p:sp>
      <p:pic>
        <p:nvPicPr>
          <p:cNvPr id="6" name="qoFQ8DjCm20"/>
          <p:cNvPicPr>
            <a:picLocks noGrp="1" noRot="1" noChangeAspect="1"/>
          </p:cNvPicPr>
          <p:nvPr>
            <p:ph idx="1"/>
            <a:videoFile r:link="rId1"/>
          </p:nvPr>
        </p:nvPicPr>
        <p:blipFill>
          <a:blip r:embed="rId3"/>
          <a:stretch>
            <a:fillRect/>
          </a:stretch>
        </p:blipFill>
        <p:spPr>
          <a:xfrm>
            <a:off x="628650" y="1782366"/>
            <a:ext cx="6229350" cy="4359127"/>
          </a:xfrm>
          <a:prstGeom prst="rect">
            <a:avLst/>
          </a:prstGeom>
        </p:spPr>
      </p:pic>
      <p:sp>
        <p:nvSpPr>
          <p:cNvPr id="4" name="Date Placeholder 3"/>
          <p:cNvSpPr>
            <a:spLocks noGrp="1"/>
          </p:cNvSpPr>
          <p:nvPr>
            <p:ph type="dt" sz="half" idx="2"/>
          </p:nvPr>
        </p:nvSpPr>
        <p:spPr/>
        <p:txBody>
          <a:bodyPr/>
          <a:lstStyle/>
          <a:p>
            <a:fld id="{4DAE6870-AD18-448A-9B2A-0EFE6DC7B06B}" type="datetime1">
              <a:rPr lang="en-US" smtClean="0"/>
              <a:t>9/19/2016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24</a:t>
            </a:fld>
            <a:endParaRPr lang="en-US" dirty="0"/>
          </a:p>
        </p:txBody>
      </p:sp>
    </p:spTree>
    <p:extLst>
      <p:ext uri="{BB962C8B-B14F-4D97-AF65-F5344CB8AC3E}">
        <p14:creationId xmlns:p14="http://schemas.microsoft.com/office/powerpoint/2010/main" val="4162581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mn-lt"/>
              </a:rPr>
              <a:t>Get Involved: Stay Involved!!</a:t>
            </a:r>
            <a:endParaRPr lang="en-US" sz="4000" dirty="0">
              <a:latin typeface="+mn-lt"/>
            </a:endParaRPr>
          </a:p>
        </p:txBody>
      </p:sp>
      <p:sp>
        <p:nvSpPr>
          <p:cNvPr id="3" name="Content Placeholder 2"/>
          <p:cNvSpPr>
            <a:spLocks noGrp="1"/>
          </p:cNvSpPr>
          <p:nvPr>
            <p:ph idx="1"/>
          </p:nvPr>
        </p:nvSpPr>
        <p:spPr/>
        <p:txBody>
          <a:bodyPr>
            <a:normAutofit/>
          </a:bodyPr>
          <a:lstStyle/>
          <a:p>
            <a:r>
              <a:rPr lang="en-US" sz="4000" b="1" dirty="0" smtClean="0"/>
              <a:t>ASK:</a:t>
            </a:r>
          </a:p>
          <a:p>
            <a:pPr lvl="1"/>
            <a:r>
              <a:rPr lang="en-US" sz="4000" dirty="0"/>
              <a:t>Special Education Director</a:t>
            </a:r>
          </a:p>
          <a:p>
            <a:pPr lvl="1"/>
            <a:r>
              <a:rPr lang="en-US" sz="4000" dirty="0"/>
              <a:t>Contact your local GLRS Director</a:t>
            </a:r>
          </a:p>
          <a:p>
            <a:pPr lvl="1"/>
            <a:r>
              <a:rPr lang="en-US" sz="4000" dirty="0"/>
              <a:t>Contact Elise James:</a:t>
            </a:r>
          </a:p>
          <a:p>
            <a:pPr lvl="2"/>
            <a:r>
              <a:rPr lang="en-US" sz="4000" dirty="0">
                <a:hlinkClick r:id="rId2"/>
              </a:rPr>
              <a:t>ejame@doe.k12.ga.us</a:t>
            </a:r>
            <a:endParaRPr lang="en-US" sz="4000" dirty="0"/>
          </a:p>
          <a:p>
            <a:r>
              <a:rPr lang="en-US" sz="4000" b="1" dirty="0" smtClean="0"/>
              <a:t>Join the ASPIRE Online Community</a:t>
            </a:r>
          </a:p>
          <a:p>
            <a:pPr lvl="1"/>
            <a:r>
              <a:rPr lang="en-US" sz="3600" b="1" dirty="0" smtClean="0">
                <a:hlinkClick r:id="rId3"/>
              </a:rPr>
              <a:t>www.gaspdg.org/aspire</a:t>
            </a:r>
            <a:r>
              <a:rPr lang="en-US" sz="3600" b="1" dirty="0" smtClean="0"/>
              <a:t> </a:t>
            </a:r>
          </a:p>
          <a:p>
            <a:endParaRPr lang="en-US" sz="4000" b="1" dirty="0" smtClean="0"/>
          </a:p>
        </p:txBody>
      </p:sp>
      <p:sp>
        <p:nvSpPr>
          <p:cNvPr id="4" name="Date Placeholder 3"/>
          <p:cNvSpPr>
            <a:spLocks noGrp="1"/>
          </p:cNvSpPr>
          <p:nvPr>
            <p:ph type="dt" sz="half" idx="2"/>
          </p:nvPr>
        </p:nvSpPr>
        <p:spPr/>
        <p:txBody>
          <a:bodyPr/>
          <a:lstStyle/>
          <a:p>
            <a:fld id="{4DAE6870-AD18-448A-9B2A-0EFE6DC7B06B}" type="datetime1">
              <a:rPr lang="en-US" smtClean="0"/>
              <a:t>9/19/2016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25</a:t>
            </a:fld>
            <a:endParaRPr lang="en-US" dirty="0"/>
          </a:p>
        </p:txBody>
      </p:sp>
    </p:spTree>
    <p:extLst>
      <p:ext uri="{BB962C8B-B14F-4D97-AF65-F5344CB8AC3E}">
        <p14:creationId xmlns:p14="http://schemas.microsoft.com/office/powerpoint/2010/main" val="629642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197290"/>
            <a:ext cx="8114803" cy="1859912"/>
          </a:xfrm>
        </p:spPr>
        <p:txBody>
          <a:bodyPr>
            <a:normAutofit/>
          </a:bodyPr>
          <a:lstStyle/>
          <a:p>
            <a:r>
              <a:rPr lang="en-US" sz="6600" dirty="0" smtClean="0">
                <a:latin typeface="Calibri" panose="020F0502020204030204" pitchFamily="34" charset="0"/>
              </a:rPr>
              <a:t>Why is this Important?</a:t>
            </a:r>
            <a:endParaRPr lang="en-US" sz="6600" dirty="0">
              <a:latin typeface="Calibri" panose="020F0502020204030204" pitchFamily="34" charset="0"/>
            </a:endParaRPr>
          </a:p>
        </p:txBody>
      </p:sp>
      <p:sp>
        <p:nvSpPr>
          <p:cNvPr id="4" name="Date Placeholder 3"/>
          <p:cNvSpPr>
            <a:spLocks noGrp="1"/>
          </p:cNvSpPr>
          <p:nvPr>
            <p:ph type="dt" sz="half" idx="2"/>
          </p:nvPr>
        </p:nvSpPr>
        <p:spPr/>
        <p:txBody>
          <a:bodyPr/>
          <a:lstStyle/>
          <a:p>
            <a:fld id="{4DAE6870-AD18-448A-9B2A-0EFE6DC7B06B}" type="datetime1">
              <a:rPr lang="en-US" smtClean="0"/>
              <a:t>9/19/2016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a:t>
            </a:fld>
            <a:endParaRPr lang="en-US" dirty="0"/>
          </a:p>
        </p:txBody>
      </p:sp>
    </p:spTree>
    <p:extLst>
      <p:ext uri="{BB962C8B-B14F-4D97-AF65-F5344CB8AC3E}">
        <p14:creationId xmlns:p14="http://schemas.microsoft.com/office/powerpoint/2010/main" val="1651666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Independence</a:t>
            </a:r>
            <a:endParaRPr lang="en-US" dirty="0">
              <a:latin typeface="Calibri" panose="020F0502020204030204" pitchFamily="34" charset="0"/>
            </a:endParaRPr>
          </a:p>
        </p:txBody>
      </p:sp>
      <p:sp>
        <p:nvSpPr>
          <p:cNvPr id="3" name="Content Placeholder 2"/>
          <p:cNvSpPr>
            <a:spLocks noGrp="1"/>
          </p:cNvSpPr>
          <p:nvPr>
            <p:ph idx="1"/>
          </p:nvPr>
        </p:nvSpPr>
        <p:spPr>
          <a:xfrm>
            <a:off x="574912" y="1825625"/>
            <a:ext cx="7886700" cy="4351338"/>
          </a:xfrm>
        </p:spPr>
        <p:txBody>
          <a:bodyPr>
            <a:normAutofit/>
          </a:bodyPr>
          <a:lstStyle/>
          <a:p>
            <a:r>
              <a:rPr lang="en-US" dirty="0"/>
              <a:t>People with disabilities who are encouraged and supported to make their own decisions are more independent after graduation and thereafter.</a:t>
            </a:r>
          </a:p>
          <a:p>
            <a:pPr lvl="1"/>
            <a:r>
              <a:rPr lang="en-US" dirty="0" smtClean="0"/>
              <a:t>more </a:t>
            </a:r>
            <a:r>
              <a:rPr lang="en-US" dirty="0"/>
              <a:t>likely to live somewhere other than where they lived in high school one year after graduation.</a:t>
            </a:r>
          </a:p>
          <a:p>
            <a:pPr lvl="1"/>
            <a:r>
              <a:rPr lang="en-US" dirty="0" smtClean="0"/>
              <a:t>significantly </a:t>
            </a:r>
            <a:r>
              <a:rPr lang="en-US" dirty="0"/>
              <a:t>more likely to live independently three years after graduation</a:t>
            </a:r>
            <a:r>
              <a:rPr lang="en-US" dirty="0" smtClean="0"/>
              <a:t>.</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9/19/2016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a:t>
            </a:fld>
            <a:endParaRPr lang="en-US" dirty="0"/>
          </a:p>
        </p:txBody>
      </p:sp>
    </p:spTree>
    <p:extLst>
      <p:ext uri="{BB962C8B-B14F-4D97-AF65-F5344CB8AC3E}">
        <p14:creationId xmlns:p14="http://schemas.microsoft.com/office/powerpoint/2010/main" val="2909193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libri" panose="020F0502020204030204" pitchFamily="34" charset="0"/>
              </a:rPr>
              <a:t>Independence</a:t>
            </a:r>
            <a:endParaRPr lang="en-US" sz="4000" dirty="0">
              <a:latin typeface="Calibri" panose="020F0502020204030204" pitchFamily="34" charset="0"/>
            </a:endParaRPr>
          </a:p>
        </p:txBody>
      </p:sp>
      <p:sp>
        <p:nvSpPr>
          <p:cNvPr id="3" name="Content Placeholder 2"/>
          <p:cNvSpPr>
            <a:spLocks noGrp="1"/>
          </p:cNvSpPr>
          <p:nvPr>
            <p:ph idx="1"/>
          </p:nvPr>
        </p:nvSpPr>
        <p:spPr/>
        <p:txBody>
          <a:bodyPr/>
          <a:lstStyle/>
          <a:p>
            <a:r>
              <a:rPr lang="en-US" dirty="0"/>
              <a:t>Young adults with disabilities who took part in a program designed  to  increase  their  self-determination  had  greater  access  to  their  communities. </a:t>
            </a:r>
            <a:r>
              <a:rPr lang="en-US" sz="2000" b="1" dirty="0"/>
              <a:t>(</a:t>
            </a:r>
            <a:r>
              <a:rPr lang="en-US" sz="2000" b="1" dirty="0" err="1"/>
              <a:t>Shogren</a:t>
            </a:r>
            <a:r>
              <a:rPr lang="en-US" sz="2000" b="1" dirty="0"/>
              <a:t> et al. (2013)  and Powers et al.  (2012)) </a:t>
            </a:r>
          </a:p>
          <a:p>
            <a:endParaRPr lang="en-US" dirty="0" smtClean="0"/>
          </a:p>
          <a:p>
            <a:r>
              <a:rPr lang="en-US" dirty="0" smtClean="0"/>
              <a:t>There’s a link between </a:t>
            </a:r>
            <a:r>
              <a:rPr lang="en-US" dirty="0"/>
              <a:t>people with </a:t>
            </a:r>
            <a:r>
              <a:rPr lang="en-US" dirty="0" smtClean="0"/>
              <a:t>disabilities</a:t>
            </a:r>
            <a:r>
              <a:rPr lang="en-US" dirty="0"/>
              <a:t>’ self-determination and their perceived quality </a:t>
            </a:r>
            <a:r>
              <a:rPr lang="en-US" dirty="0" smtClean="0"/>
              <a:t>of life </a:t>
            </a:r>
            <a:r>
              <a:rPr lang="en-US" sz="2200" b="1" dirty="0" smtClean="0"/>
              <a:t>(McDougall et al. </a:t>
            </a:r>
            <a:r>
              <a:rPr lang="en-US" sz="2200" b="1" dirty="0"/>
              <a:t>(2010</a:t>
            </a:r>
            <a:r>
              <a:rPr lang="en-US" sz="2200" b="1" dirty="0" smtClean="0"/>
              <a:t>))</a:t>
            </a:r>
            <a:r>
              <a:rPr lang="en-US" sz="2200" dirty="0" smtClean="0"/>
              <a:t> </a:t>
            </a:r>
            <a:endParaRPr lang="en-US" sz="2200" dirty="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9/19/2016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a:t>
            </a:fld>
            <a:endParaRPr lang="en-US" dirty="0"/>
          </a:p>
        </p:txBody>
      </p:sp>
    </p:spTree>
    <p:extLst>
      <p:ext uri="{BB962C8B-B14F-4D97-AF65-F5344CB8AC3E}">
        <p14:creationId xmlns:p14="http://schemas.microsoft.com/office/powerpoint/2010/main" val="1966690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Employment</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t>Persons with disabilities are significantly </a:t>
            </a:r>
            <a:r>
              <a:rPr lang="en-US" dirty="0"/>
              <a:t>more likely to be employed for pay at higher wages one year after graduation</a:t>
            </a:r>
            <a:r>
              <a:rPr lang="en-US" dirty="0" smtClean="0"/>
              <a:t>.</a:t>
            </a:r>
          </a:p>
          <a:p>
            <a:r>
              <a:rPr lang="en-US" dirty="0" smtClean="0"/>
              <a:t>They are significantly </a:t>
            </a:r>
            <a:r>
              <a:rPr lang="en-US" dirty="0"/>
              <a:t>more likely to be employed in a position that provides health care, sick leave, and vacation benefits three years after graduation</a:t>
            </a:r>
            <a:r>
              <a:rPr lang="en-US" dirty="0" smtClean="0"/>
              <a:t>.</a:t>
            </a:r>
          </a:p>
          <a:p>
            <a:endParaRPr lang="en-US" dirty="0"/>
          </a:p>
          <a:p>
            <a:endParaRPr lang="en-US" dirty="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9/19/2016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a:t>
            </a:fld>
            <a:endParaRPr lang="en-US" dirty="0"/>
          </a:p>
        </p:txBody>
      </p:sp>
    </p:spTree>
    <p:extLst>
      <p:ext uri="{BB962C8B-B14F-4D97-AF65-F5344CB8AC3E}">
        <p14:creationId xmlns:p14="http://schemas.microsoft.com/office/powerpoint/2010/main" val="2974197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College and Career</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dirty="0"/>
              <a:t>Students in higher education who had disabilities must have exhibited these characteristics to even begin the process of receipt of reasonable accommodations. They must be able to:  </a:t>
            </a:r>
            <a:endParaRPr lang="en-US" dirty="0" smtClean="0"/>
          </a:p>
          <a:p>
            <a:pPr lvl="1"/>
            <a:r>
              <a:rPr lang="en-US" dirty="0" smtClean="0"/>
              <a:t>communicate </a:t>
            </a:r>
            <a:r>
              <a:rPr lang="en-US" dirty="0"/>
              <a:t>what their disability </a:t>
            </a:r>
            <a:r>
              <a:rPr lang="en-US" dirty="0" smtClean="0"/>
              <a:t>is,</a:t>
            </a:r>
          </a:p>
          <a:p>
            <a:pPr lvl="1"/>
            <a:r>
              <a:rPr lang="en-US" dirty="0" smtClean="0"/>
              <a:t>Communicate </a:t>
            </a:r>
            <a:r>
              <a:rPr lang="en-US" dirty="0"/>
              <a:t>their strengths and weaknesses, </a:t>
            </a:r>
            <a:endParaRPr lang="en-US" dirty="0" smtClean="0"/>
          </a:p>
          <a:p>
            <a:pPr lvl="1"/>
            <a:r>
              <a:rPr lang="en-US" dirty="0" smtClean="0"/>
              <a:t>Express </a:t>
            </a:r>
            <a:r>
              <a:rPr lang="en-US" dirty="0"/>
              <a:t>how the disability impacts and functionally limits major life activities, and </a:t>
            </a:r>
            <a:endParaRPr lang="en-US" dirty="0" smtClean="0"/>
          </a:p>
          <a:p>
            <a:pPr lvl="1"/>
            <a:r>
              <a:rPr lang="en-US" dirty="0" smtClean="0"/>
              <a:t>identify </a:t>
            </a:r>
            <a:r>
              <a:rPr lang="en-US" dirty="0"/>
              <a:t>and justify any requested accommodations</a:t>
            </a:r>
          </a:p>
          <a:p>
            <a:endParaRPr lang="en-US" dirty="0"/>
          </a:p>
          <a:p>
            <a:pPr marL="0" indent="0">
              <a:buNone/>
            </a:pPr>
            <a:r>
              <a:rPr lang="en-US" sz="2200" b="1" dirty="0"/>
              <a:t>Joseph Daniel Bryant, II, 2014</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9/19/2016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a:t>
            </a:fld>
            <a:endParaRPr lang="en-US" dirty="0"/>
          </a:p>
        </p:txBody>
      </p:sp>
    </p:spTree>
    <p:extLst>
      <p:ext uri="{BB962C8B-B14F-4D97-AF65-F5344CB8AC3E}">
        <p14:creationId xmlns:p14="http://schemas.microsoft.com/office/powerpoint/2010/main" val="2762287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latin typeface="Calibri" panose="020F0502020204030204" pitchFamily="34" charset="0"/>
              </a:rPr>
              <a:t>College and Career</a:t>
            </a:r>
            <a:endParaRPr lang="en-US" sz="2400" dirty="0">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t>The essential </a:t>
            </a:r>
            <a:r>
              <a:rPr lang="en-US" dirty="0"/>
              <a:t>characteristics of self-determination </a:t>
            </a:r>
            <a:r>
              <a:rPr lang="en-US" dirty="0" smtClean="0"/>
              <a:t>existed </a:t>
            </a:r>
            <a:r>
              <a:rPr lang="en-US" dirty="0"/>
              <a:t>in and was of some importance to both successful </a:t>
            </a:r>
            <a:r>
              <a:rPr lang="en-US" dirty="0" smtClean="0"/>
              <a:t>students with </a:t>
            </a:r>
            <a:r>
              <a:rPr lang="en-US" dirty="0"/>
              <a:t>invisible disabilities who participated in higher education and their </a:t>
            </a:r>
            <a:r>
              <a:rPr lang="en-US" dirty="0" smtClean="0"/>
              <a:t>non-disabled peers.</a:t>
            </a:r>
          </a:p>
          <a:p>
            <a:pPr marL="0" indent="0">
              <a:buNone/>
            </a:pPr>
            <a:endParaRPr lang="en-US" b="1" dirty="0" smtClean="0"/>
          </a:p>
          <a:p>
            <a:pPr marL="0" indent="0">
              <a:buNone/>
            </a:pPr>
            <a:endParaRPr lang="en-US" b="1" dirty="0"/>
          </a:p>
          <a:p>
            <a:pPr marL="0" indent="0">
              <a:buNone/>
            </a:pPr>
            <a:endParaRPr lang="en-US" b="1" dirty="0" smtClean="0"/>
          </a:p>
          <a:p>
            <a:pPr marL="0" indent="0">
              <a:buNone/>
            </a:pPr>
            <a:r>
              <a:rPr lang="en-US" sz="2200" b="1" dirty="0" smtClean="0"/>
              <a:t>Joseph </a:t>
            </a:r>
            <a:r>
              <a:rPr lang="en-US" sz="2200" b="1" dirty="0"/>
              <a:t>Daniel Bryant, II, 2014</a:t>
            </a:r>
          </a:p>
          <a:p>
            <a:pPr marL="0" indent="0">
              <a:buNone/>
            </a:pPr>
            <a:endParaRPr lang="en-US" dirty="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9/19/2016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a:t>
            </a:fld>
            <a:endParaRPr lang="en-US" dirty="0"/>
          </a:p>
        </p:txBody>
      </p:sp>
    </p:spTree>
    <p:extLst>
      <p:ext uri="{BB962C8B-B14F-4D97-AF65-F5344CB8AC3E}">
        <p14:creationId xmlns:p14="http://schemas.microsoft.com/office/powerpoint/2010/main" val="1566976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libri" panose="020F0502020204030204" pitchFamily="34" charset="0"/>
              </a:rPr>
              <a:t>What Schools Need to Know</a:t>
            </a:r>
            <a:endParaRPr lang="en-US" sz="4000" dirty="0">
              <a:latin typeface="Calibri" panose="020F0502020204030204" pitchFamily="34" charset="0"/>
            </a:endParaRPr>
          </a:p>
        </p:txBody>
      </p:sp>
      <p:sp>
        <p:nvSpPr>
          <p:cNvPr id="3" name="Content Placeholder 2"/>
          <p:cNvSpPr>
            <a:spLocks noGrp="1"/>
          </p:cNvSpPr>
          <p:nvPr>
            <p:ph idx="1"/>
          </p:nvPr>
        </p:nvSpPr>
        <p:spPr/>
        <p:txBody>
          <a:bodyPr>
            <a:normAutofit fontScale="92500"/>
          </a:bodyPr>
          <a:lstStyle/>
          <a:p>
            <a:pPr lvl="0"/>
            <a:r>
              <a:rPr lang="en-US" dirty="0"/>
              <a:t>For students to acquire self-determination skills, they need instruction and safe settings in which to practice such </a:t>
            </a:r>
            <a:r>
              <a:rPr lang="en-US" dirty="0" smtClean="0"/>
              <a:t>skills</a:t>
            </a:r>
            <a:r>
              <a:rPr lang="en-US" sz="2200" dirty="0" smtClean="0"/>
              <a:t> (</a:t>
            </a:r>
            <a:r>
              <a:rPr lang="en-US" sz="2200" b="1" dirty="0" err="1" smtClean="0"/>
              <a:t>Gradoudas</a:t>
            </a:r>
            <a:r>
              <a:rPr lang="en-US" sz="2200" b="1" dirty="0" smtClean="0"/>
              <a:t> </a:t>
            </a:r>
            <a:r>
              <a:rPr lang="en-US" sz="2200" b="1" dirty="0"/>
              <a:t>,</a:t>
            </a:r>
            <a:r>
              <a:rPr lang="en-US" sz="2200" b="1" dirty="0" smtClean="0"/>
              <a:t>2014)</a:t>
            </a:r>
          </a:p>
          <a:p>
            <a:pPr lvl="0"/>
            <a:r>
              <a:rPr lang="en-US" dirty="0"/>
              <a:t>Becoming more self-determined is a critical milestone for adolescent </a:t>
            </a:r>
            <a:r>
              <a:rPr lang="en-US" dirty="0" smtClean="0"/>
              <a:t>development </a:t>
            </a:r>
            <a:r>
              <a:rPr lang="en-US" sz="2200" dirty="0" smtClean="0"/>
              <a:t>(</a:t>
            </a:r>
            <a:r>
              <a:rPr lang="en-US" sz="2200" b="1" dirty="0" err="1" smtClean="0"/>
              <a:t>Wehmeyer</a:t>
            </a:r>
            <a:r>
              <a:rPr lang="en-US" sz="2200" b="1" dirty="0" smtClean="0"/>
              <a:t> et al. ,2011)</a:t>
            </a:r>
          </a:p>
          <a:p>
            <a:r>
              <a:rPr lang="en-US" dirty="0" smtClean="0"/>
              <a:t>Cognitive limitations does not hinder the development of self-determination </a:t>
            </a:r>
            <a:r>
              <a:rPr lang="en-US" dirty="0"/>
              <a:t>skills </a:t>
            </a:r>
            <a:r>
              <a:rPr lang="en-US" sz="2200" b="1" dirty="0"/>
              <a:t>(</a:t>
            </a:r>
            <a:r>
              <a:rPr lang="en-US" sz="2200" b="1" dirty="0" err="1" smtClean="0"/>
              <a:t>Wehmeyer</a:t>
            </a:r>
            <a:r>
              <a:rPr lang="en-US" sz="2200" b="1" dirty="0" smtClean="0"/>
              <a:t> </a:t>
            </a:r>
            <a:r>
              <a:rPr lang="en-US" sz="2200" b="1" dirty="0"/>
              <a:t>et al., 2011</a:t>
            </a:r>
            <a:r>
              <a:rPr lang="en-US" sz="2200" b="1" dirty="0" smtClean="0"/>
              <a:t>)</a:t>
            </a:r>
          </a:p>
          <a:p>
            <a:r>
              <a:rPr lang="en-US" dirty="0" smtClean="0"/>
              <a:t>The </a:t>
            </a:r>
            <a:r>
              <a:rPr lang="en-US" dirty="0"/>
              <a:t>opportunity to make choices was the most significant variable predicting levels of </a:t>
            </a:r>
            <a:r>
              <a:rPr lang="en-US" dirty="0" smtClean="0"/>
              <a:t>self-determination </a:t>
            </a:r>
            <a:r>
              <a:rPr lang="en-US" sz="2200" b="1" dirty="0" smtClean="0"/>
              <a:t>(</a:t>
            </a:r>
            <a:r>
              <a:rPr lang="en-US" sz="2200" b="1" dirty="0" err="1" smtClean="0"/>
              <a:t>Wehmeyer</a:t>
            </a:r>
            <a:r>
              <a:rPr lang="en-US" sz="2200" b="1" dirty="0" smtClean="0"/>
              <a:t> et al., 2011)</a:t>
            </a:r>
          </a:p>
          <a:p>
            <a:endParaRPr lang="en-US" sz="2200" b="1" dirty="0"/>
          </a:p>
        </p:txBody>
      </p:sp>
      <p:sp>
        <p:nvSpPr>
          <p:cNvPr id="4" name="Date Placeholder 3"/>
          <p:cNvSpPr>
            <a:spLocks noGrp="1"/>
          </p:cNvSpPr>
          <p:nvPr>
            <p:ph type="dt" sz="half" idx="2"/>
          </p:nvPr>
        </p:nvSpPr>
        <p:spPr/>
        <p:txBody>
          <a:bodyPr/>
          <a:lstStyle/>
          <a:p>
            <a:fld id="{4DAE6870-AD18-448A-9B2A-0EFE6DC7B06B}" type="datetime1">
              <a:rPr lang="en-US" smtClean="0"/>
              <a:t>9/19/2016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9</a:t>
            </a:fld>
            <a:endParaRPr lang="en-US" dirty="0"/>
          </a:p>
        </p:txBody>
      </p:sp>
    </p:spTree>
    <p:extLst>
      <p:ext uri="{BB962C8B-B14F-4D97-AF65-F5344CB8AC3E}">
        <p14:creationId xmlns:p14="http://schemas.microsoft.com/office/powerpoint/2010/main" val="2403347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F9C8662C74564AA813A60BD0601687" ma:contentTypeVersion="5" ma:contentTypeDescription="Create a new document." ma:contentTypeScope="" ma:versionID="7540033b98abb10ad759ea7e00e726f9">
  <xsd:schema xmlns:xsd="http://www.w3.org/2001/XMLSchema" xmlns:xs="http://www.w3.org/2001/XMLSchema" xmlns:p="http://schemas.microsoft.com/office/2006/metadata/properties" xmlns:ns2="d71578b4-8a9a-43b8-9dd8-3834e0439734" targetNamespace="http://schemas.microsoft.com/office/2006/metadata/properties" ma:root="true" ma:fieldsID="940b83434bccf7a8e30b86f6a0aa9c4c" ns2:_="">
    <xsd:import namespace="d71578b4-8a9a-43b8-9dd8-3834e0439734"/>
    <xsd:element name="properties">
      <xsd:complexType>
        <xsd:sequence>
          <xsd:element name="documentManagement">
            <xsd:complexType>
              <xsd:all>
                <xsd:element ref="ns2:Document_x0020_Category"/>
                <xsd:element ref="ns2:Category"/>
                <xsd:element ref="ns2:Sub_x002d_Category" minOccurs="0"/>
                <xsd:element ref="ns2:Policy_x0020_Refer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1578b4-8a9a-43b8-9dd8-3834e0439734" elementFormDefault="qualified">
    <xsd:import namespace="http://schemas.microsoft.com/office/2006/documentManagement/types"/>
    <xsd:import namespace="http://schemas.microsoft.com/office/infopath/2007/PartnerControls"/>
    <xsd:element name="Document_x0020_Category" ma:index="8" ma:displayName="Type of Document" ma:format="Dropdown" ma:internalName="Document_x0020_Category">
      <xsd:simpleType>
        <xsd:restriction base="dms:Choice">
          <xsd:enumeration value="Form"/>
          <xsd:enumeration value="Guidance"/>
          <xsd:enumeration value="Template"/>
          <xsd:enumeration value="Concept Paper Template"/>
          <xsd:enumeration value="Easy Reference"/>
          <xsd:enumeration value="Logo/Emblems"/>
        </xsd:restriction>
      </xsd:simpleType>
    </xsd:element>
    <xsd:element name="Category" ma:index="9" ma:displayName="Category" ma:default="(Choose One)" ma:format="Dropdown" ma:internalName="Category">
      <xsd:simpleType>
        <xsd:restriction base="dms:Choice">
          <xsd:enumeration value="(Choose One)"/>
          <xsd:enumeration value="Communications"/>
          <xsd:enumeration value="SBOE Approval Process"/>
          <xsd:enumeration value="Human Resources/Legal"/>
          <xsd:enumeration value="Operations"/>
          <xsd:enumeration value="Program Management"/>
          <xsd:enumeration value="Internal Audits &amp; Controls"/>
        </xsd:restriction>
      </xsd:simpleType>
    </xsd:element>
    <xsd:element name="Sub_x002d_Category" ma:index="10" nillable="true" ma:displayName="Sub-Category" ma:internalName="Sub_x002d_Category">
      <xsd:simpleType>
        <xsd:restriction base="dms:Text">
          <xsd:maxLength value="255"/>
        </xsd:restriction>
      </xsd:simpleType>
    </xsd:element>
    <xsd:element name="Policy_x0020_Reference" ma:index="11" nillable="true" ma:displayName="Policy Reference" ma:list="{5d4ab52c-5c5b-46b6-a9b7-51bccb2839cc}" ma:internalName="Policy_x0020_Reference" ma:showField="I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olicy_x0020_Reference xmlns="d71578b4-8a9a-43b8-9dd8-3834e0439734"/>
    <Document_x0020_Category xmlns="d71578b4-8a9a-43b8-9dd8-3834e0439734">Template</Document_x0020_Category>
    <Sub_x002d_Category xmlns="d71578b4-8a9a-43b8-9dd8-3834e0439734" xsi:nil="true"/>
    <Category xmlns="d71578b4-8a9a-43b8-9dd8-3834e0439734">Communications</Category>
  </documentManagement>
</p:properties>
</file>

<file path=customXml/itemProps1.xml><?xml version="1.0" encoding="utf-8"?>
<ds:datastoreItem xmlns:ds="http://schemas.openxmlformats.org/officeDocument/2006/customXml" ds:itemID="{1F88F560-F5D1-4F7F-80E5-70337D3AC4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1578b4-8a9a-43b8-9dd8-3834e04397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9AC933-011D-45F1-B4B4-722E2E1CE80B}">
  <ds:schemaRefs>
    <ds:schemaRef ds:uri="http://schemas.microsoft.com/sharepoint/v3/contenttype/forms"/>
  </ds:schemaRefs>
</ds:datastoreItem>
</file>

<file path=customXml/itemProps3.xml><?xml version="1.0" encoding="utf-8"?>
<ds:datastoreItem xmlns:ds="http://schemas.openxmlformats.org/officeDocument/2006/customXml" ds:itemID="{3E861535-7753-48C9-B868-0900BA82A391}">
  <ds:schemaRefs>
    <ds:schemaRef ds:uri="http://schemas.microsoft.com/office/infopath/2007/PartnerControls"/>
    <ds:schemaRef ds:uri="d71578b4-8a9a-43b8-9dd8-3834e0439734"/>
    <ds:schemaRef ds:uri="http://schemas.microsoft.com/office/2006/documentManagement/types"/>
    <ds:schemaRef ds:uri="http://purl.org/dc/elements/1.1/"/>
    <ds:schemaRef ds:uri="http://purl.org/dc/terms/"/>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Richard Woods_GaDOE-PowerPoint-Template</Template>
  <TotalTime>373</TotalTime>
  <Words>1239</Words>
  <Application>Microsoft Office PowerPoint</Application>
  <PresentationFormat>On-screen Show (4:3)</PresentationFormat>
  <Paragraphs>182</Paragraphs>
  <Slides>25</Slides>
  <Notes>3</Notes>
  <HiddenSlides>0</HiddenSlides>
  <MMClips>2</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1_Default Design</vt:lpstr>
      <vt:lpstr>Self-Determination</vt:lpstr>
      <vt:lpstr>The Interviewer</vt:lpstr>
      <vt:lpstr>Why is this Important?</vt:lpstr>
      <vt:lpstr>Independence</vt:lpstr>
      <vt:lpstr>Independence</vt:lpstr>
      <vt:lpstr>Employment</vt:lpstr>
      <vt:lpstr>College and Career</vt:lpstr>
      <vt:lpstr>College and Career</vt:lpstr>
      <vt:lpstr>What Schools Need to Know</vt:lpstr>
      <vt:lpstr>What Schools Need to Know</vt:lpstr>
      <vt:lpstr>What Schools Need to Know</vt:lpstr>
      <vt:lpstr>What Schools Need to Know</vt:lpstr>
      <vt:lpstr>The Academic Connection</vt:lpstr>
      <vt:lpstr>What Does It Look Like?    (Hong et. al., 2011)</vt:lpstr>
      <vt:lpstr>PowerPoint Presentation</vt:lpstr>
      <vt:lpstr>12 Components of SD Denney and Daviso (2012)</vt:lpstr>
      <vt:lpstr>Self-Determination Assessments/Measurement Tools</vt:lpstr>
      <vt:lpstr>The Vehicles</vt:lpstr>
      <vt:lpstr>Student-led IEPs</vt:lpstr>
      <vt:lpstr>Student-led IEP Programs</vt:lpstr>
      <vt:lpstr>PowerPoint Presentation</vt:lpstr>
      <vt:lpstr>PowerPoint Presentation</vt:lpstr>
      <vt:lpstr>ASPIRE Data</vt:lpstr>
      <vt:lpstr>Parents’ Perspective</vt:lpstr>
      <vt:lpstr>Get Involved: Stay Involved!!</vt:lpstr>
    </vt:vector>
  </TitlesOfParts>
  <Company>GADOE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 Elise James</dc:creator>
  <cp:lastModifiedBy>Jane Grillo</cp:lastModifiedBy>
  <cp:revision>47</cp:revision>
  <dcterms:created xsi:type="dcterms:W3CDTF">2016-09-15T18:16:01Z</dcterms:created>
  <dcterms:modified xsi:type="dcterms:W3CDTF">2016-09-19T15:55:50Z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0x01010008F9C8662C74564AA813A60BD0601687</vt:lpwstr>
  </property>
</Properties>
</file>