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57" r:id="rId4"/>
    <p:sldId id="260" r:id="rId5"/>
    <p:sldId id="283" r:id="rId6"/>
    <p:sldId id="280" r:id="rId7"/>
    <p:sldId id="281" r:id="rId8"/>
    <p:sldId id="289" r:id="rId9"/>
    <p:sldId id="309" r:id="rId10"/>
    <p:sldId id="310" r:id="rId11"/>
    <p:sldId id="322" r:id="rId12"/>
    <p:sldId id="284" r:id="rId13"/>
    <p:sldId id="312" r:id="rId14"/>
    <p:sldId id="285" r:id="rId15"/>
    <p:sldId id="286" r:id="rId16"/>
    <p:sldId id="287" r:id="rId17"/>
    <p:sldId id="282" r:id="rId18"/>
    <p:sldId id="290" r:id="rId19"/>
    <p:sldId id="303" r:id="rId20"/>
    <p:sldId id="314" r:id="rId21"/>
    <p:sldId id="277" r:id="rId22"/>
    <p:sldId id="278" r:id="rId23"/>
    <p:sldId id="279" r:id="rId24"/>
    <p:sldId id="291" r:id="rId25"/>
    <p:sldId id="317" r:id="rId26"/>
    <p:sldId id="318" r:id="rId27"/>
    <p:sldId id="319" r:id="rId28"/>
    <p:sldId id="315" r:id="rId29"/>
    <p:sldId id="316" r:id="rId30"/>
    <p:sldId id="302" r:id="rId31"/>
    <p:sldId id="295" r:id="rId32"/>
    <p:sldId id="296" r:id="rId33"/>
    <p:sldId id="298" r:id="rId34"/>
    <p:sldId id="304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980" y="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dirty="0"/>
              <a:t>4 Year Cohort Graduation Rate - SWD</a:t>
            </a:r>
            <a:r>
              <a:rPr lang="en-US" sz="2000" baseline="0" dirty="0"/>
              <a:t> and All Students 3 Year Trend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'Graduation '!$A$7</c:f>
              <c:strCache>
                <c:ptCount val="1"/>
                <c:pt idx="0">
                  <c:v>SWD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'Graduation '!$B$6:$D$6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'Graduation '!$B$7:$D$7</c:f>
              <c:numCache>
                <c:formatCode>0.0%</c:formatCode>
                <c:ptCount val="3"/>
                <c:pt idx="0">
                  <c:v>0.35199999999999998</c:v>
                </c:pt>
                <c:pt idx="1">
                  <c:v>0.35499999999999998</c:v>
                </c:pt>
                <c:pt idx="2">
                  <c:v>0.54300000000000004</c:v>
                </c:pt>
              </c:numCache>
            </c:numRef>
          </c:val>
        </c:ser>
        <c:ser>
          <c:idx val="1"/>
          <c:order val="1"/>
          <c:tx>
            <c:strRef>
              <c:f>'Graduation '!$A$8</c:f>
              <c:strCache>
                <c:ptCount val="1"/>
                <c:pt idx="0">
                  <c:v>All Students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'Graduation '!$B$6:$D$6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'Graduation '!$B$8:$D$8</c:f>
              <c:numCache>
                <c:formatCode>0.0%</c:formatCode>
                <c:ptCount val="3"/>
                <c:pt idx="0">
                  <c:v>0.69699999999999995</c:v>
                </c:pt>
                <c:pt idx="1">
                  <c:v>0.72499999999999998</c:v>
                </c:pt>
                <c:pt idx="2">
                  <c:v>0.78500000000000003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979264"/>
        <c:axId val="41490624"/>
      </c:barChart>
      <c:catAx>
        <c:axId val="919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1490624"/>
        <c:crosses val="autoZero"/>
        <c:auto val="1"/>
        <c:lblAlgn val="ctr"/>
        <c:lblOffset val="100"/>
        <c:noMultiLvlLbl val="0"/>
      </c:catAx>
      <c:valAx>
        <c:axId val="4149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9197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eorgia" panose="02040502050405020303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dirty="0"/>
              <a:t>SWD Annual Event Graduation - 3 Year Trend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'Graduation '!$A$2</c:f>
              <c:strCache>
                <c:ptCount val="1"/>
                <c:pt idx="0">
                  <c:v>SWD Annual Event Graduation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'Graduation '!$B$1:$D$1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'Graduation '!$B$2:$D$2</c:f>
              <c:numCache>
                <c:formatCode>0.0%</c:formatCode>
                <c:ptCount val="3"/>
                <c:pt idx="0">
                  <c:v>0.40600000000000003</c:v>
                </c:pt>
                <c:pt idx="1">
                  <c:v>0.441</c:v>
                </c:pt>
                <c:pt idx="2">
                  <c:v>0.61699999999999999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796096"/>
        <c:axId val="92062272"/>
      </c:barChart>
      <c:catAx>
        <c:axId val="97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92062272"/>
        <c:crosses val="autoZero"/>
        <c:auto val="1"/>
        <c:lblAlgn val="ctr"/>
        <c:lblOffset val="100"/>
        <c:noMultiLvlLbl val="0"/>
      </c:catAx>
      <c:valAx>
        <c:axId val="920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9779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eorgia" panose="02040502050405020303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dirty="0"/>
              <a:t>SWD Dropout Percentage</a:t>
            </a:r>
            <a:r>
              <a:rPr lang="en-US" sz="2000" baseline="0" dirty="0"/>
              <a:t> - 3 Year Trend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838913044707439E-2"/>
          <c:y val="0.10706661289046147"/>
          <c:w val="0.87792084848368757"/>
          <c:h val="0.80017737884224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Dropout!$A$2</c:f>
              <c:strCache>
                <c:ptCount val="1"/>
                <c:pt idx="0">
                  <c:v>SWD Dropout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Dropout!$B$1:$D$1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Dropout!$B$2:$D$2</c:f>
              <c:numCache>
                <c:formatCode>0.0%</c:formatCode>
                <c:ptCount val="3"/>
                <c:pt idx="0">
                  <c:v>0.06</c:v>
                </c:pt>
                <c:pt idx="1">
                  <c:v>5.8999999999999997E-2</c:v>
                </c:pt>
                <c:pt idx="2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76192"/>
        <c:axId val="92064576"/>
      </c:barChart>
      <c:catAx>
        <c:axId val="9197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92064576"/>
        <c:crosses val="autoZero"/>
        <c:auto val="1"/>
        <c:lblAlgn val="ctr"/>
        <c:lblOffset val="100"/>
        <c:noMultiLvlLbl val="0"/>
      </c:catAx>
      <c:valAx>
        <c:axId val="92064576"/>
        <c:scaling>
          <c:orientation val="minMax"/>
          <c:max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919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eorgia" panose="02040502050405020303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0.16368</cdr:x>
      <cdr:y>0.20352</cdr:y>
    </cdr:from>
    <cdr:to>
      <cdr:x>0.30161</cdr:x>
      <cdr:y>0.31778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8445" y="1280695"/>
          <a:ext cx="1195327" cy="719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Georgia" panose="02040502050405020303" pitchFamily="18" charset="0"/>
            </a:rPr>
            <a:t>3,540 students</a:t>
          </a:r>
        </a:p>
      </cdr:txBody>
    </cdr:sp>
  </cdr:relSizeAnchor>
  <cdr:relSizeAnchor xmlns:cdr="http://schemas.openxmlformats.org/drawingml/2006/chartDrawing">
    <cdr:from>
      <cdr:x>0.46766</cdr:x>
      <cdr:y>0.20904</cdr:y>
    </cdr:from>
    <cdr:to>
      <cdr:x>0.60456</cdr:x>
      <cdr:y>0.349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2869" y="1315452"/>
          <a:ext cx="1186402" cy="880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Georgia" panose="02040502050405020303" pitchFamily="18" charset="0"/>
            </a:rPr>
            <a:t>3,579 students </a:t>
          </a:r>
        </a:p>
      </cdr:txBody>
    </cdr:sp>
  </cdr:relSizeAnchor>
  <cdr:relSizeAnchor xmlns:cdr="http://schemas.openxmlformats.org/drawingml/2006/chartDrawing">
    <cdr:from>
      <cdr:x>0.76646</cdr:x>
      <cdr:y>0.2029</cdr:y>
    </cdr:from>
    <cdr:to>
      <cdr:x>0.88054</cdr:x>
      <cdr:y>0.30859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42284" y="1276815"/>
          <a:ext cx="988638" cy="66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Georgia" panose="02040502050405020303" pitchFamily="18" charset="0"/>
            </a:rPr>
            <a:t>3456 students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4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8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4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4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0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2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5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74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0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15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itioncoalition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wlow@doe.k12.ga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139"/>
            <a:ext cx="7772400" cy="20861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Transition Planning and Best Practices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1814"/>
            <a:ext cx="6858000" cy="190695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Parent Mentor Partnership Conference </a:t>
            </a:r>
            <a:endParaRPr lang="en-US" dirty="0" smtClean="0"/>
          </a:p>
          <a:p>
            <a:r>
              <a:rPr lang="en-US" dirty="0" smtClean="0"/>
              <a:t>September 2016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D42744-81F0-410B-A1C2-96529C47C04D}" type="datetime1">
              <a:rPr lang="en-US" smtClean="0">
                <a:solidFill>
                  <a:prstClr val="white"/>
                </a:solidFill>
              </a:rPr>
              <a:pPr/>
              <a:t>9/10/2016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38905" y="282627"/>
          <a:ext cx="8666189" cy="62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5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Transition Data </a:t>
            </a:r>
            <a:br>
              <a:rPr lang="en-US" sz="4400" dirty="0" smtClean="0"/>
            </a:br>
            <a:r>
              <a:rPr lang="en-US" sz="4400" dirty="0" smtClean="0"/>
              <a:t>50 Targeted </a:t>
            </a:r>
            <a:br>
              <a:rPr lang="en-US" sz="4400" dirty="0" smtClean="0"/>
            </a:br>
            <a:r>
              <a:rPr lang="en-US" sz="4400" dirty="0" smtClean="0"/>
              <a:t>Intensive Districts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D42744-81F0-410B-A1C2-96529C47C04D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6" y="109415"/>
            <a:ext cx="5423877" cy="67485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983" y="195386"/>
            <a:ext cx="6316630" cy="14641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6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1493"/>
            <a:ext cx="6934200" cy="648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D42744-81F0-410B-A1C2-96529C47C04D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30" y="162045"/>
            <a:ext cx="5741044" cy="669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4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2" y="687753"/>
            <a:ext cx="6984755" cy="55098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2" y="334016"/>
            <a:ext cx="678775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Driven Accountability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639" y="1843271"/>
            <a:ext cx="6172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697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Putting the pieces together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CTAE Graduation Rate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86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8600" dirty="0" smtClean="0"/>
              <a:t>94.9%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graduation rate for students involved in Career, Technical, and Agricultural Education (CTAE) </a:t>
            </a:r>
            <a:r>
              <a:rPr lang="en-US" dirty="0" smtClean="0"/>
              <a:t>completing a career pathway - 2014-2015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1" y="302755"/>
            <a:ext cx="631663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closer look – </a:t>
            </a:r>
            <a:br>
              <a:rPr lang="en-US" sz="3600" dirty="0" smtClean="0"/>
            </a:br>
            <a:r>
              <a:rPr lang="en-US" sz="3600" dirty="0" smtClean="0"/>
              <a:t>Assistive Technology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938215"/>
            <a:ext cx="8187104" cy="423874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600" dirty="0" smtClean="0"/>
              <a:t>According </a:t>
            </a:r>
            <a:r>
              <a:rPr lang="en-US" sz="2600" dirty="0"/>
              <a:t>to the National Longitudinal Transition Study (</a:t>
            </a:r>
            <a:r>
              <a:rPr lang="en-US" sz="2600" dirty="0" smtClean="0"/>
              <a:t>NLTS2) - 2012:</a:t>
            </a:r>
          </a:p>
          <a:p>
            <a:pPr marL="685800" lvl="2">
              <a:spcBef>
                <a:spcPts val="1000"/>
              </a:spcBef>
            </a:pPr>
            <a:r>
              <a:rPr lang="en-US" sz="2600" dirty="0"/>
              <a:t>C</a:t>
            </a:r>
            <a:r>
              <a:rPr lang="en-US" sz="2600" dirty="0" smtClean="0"/>
              <a:t>omparing postsecondary outcomes of students with high incidence disabilities who reported receiving assistive technology (AT) in high school to those who reported not receiving AT (study included 305,000+ students)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242278"/>
            <a:ext cx="6783755" cy="1417302"/>
          </a:xfrm>
        </p:spPr>
        <p:txBody>
          <a:bodyPr>
            <a:noAutofit/>
          </a:bodyPr>
          <a:lstStyle/>
          <a:p>
            <a:r>
              <a:rPr lang="en-US" sz="3600" dirty="0"/>
              <a:t>Transition Planning 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Best Practices:</a:t>
            </a:r>
            <a:br>
              <a:rPr lang="en-US" sz="3600" dirty="0" smtClean="0"/>
            </a:br>
            <a:r>
              <a:rPr lang="en-US" sz="3600" dirty="0" smtClean="0"/>
              <a:t>Priorities </a:t>
            </a:r>
            <a:r>
              <a:rPr lang="en-US" sz="3600" dirty="0"/>
              <a:t>for 2016-2017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Increased knowledge and understanding of:</a:t>
            </a:r>
            <a:endParaRPr lang="en-US" sz="2400" dirty="0"/>
          </a:p>
          <a:p>
            <a:pPr lvl="1"/>
            <a:r>
              <a:rPr lang="en-US" dirty="0" smtClean="0"/>
              <a:t>Career </a:t>
            </a:r>
            <a:r>
              <a:rPr lang="en-US" dirty="0"/>
              <a:t>Clusters and </a:t>
            </a:r>
            <a:r>
              <a:rPr lang="en-US" dirty="0" smtClean="0"/>
              <a:t>Pathways</a:t>
            </a:r>
          </a:p>
          <a:p>
            <a:pPr lvl="1"/>
            <a:r>
              <a:rPr lang="en-US" dirty="0"/>
              <a:t>Move on When </a:t>
            </a:r>
            <a:r>
              <a:rPr lang="en-US" dirty="0" smtClean="0"/>
              <a:t>Ready</a:t>
            </a:r>
            <a:endParaRPr lang="en-US" dirty="0"/>
          </a:p>
          <a:p>
            <a:pPr lvl="0"/>
            <a:r>
              <a:rPr lang="en-US" dirty="0"/>
              <a:t>Strategies to integrate the increased knowledge of MOWR and Career Pathways to impact every IEP meeting</a:t>
            </a:r>
            <a:endParaRPr lang="en-US" sz="2400" dirty="0"/>
          </a:p>
          <a:p>
            <a:pPr lvl="0"/>
            <a:r>
              <a:rPr lang="en-US" dirty="0"/>
              <a:t>Meaningful annual goals in transition plans to lead to intentional, incremental steps to reach the student’s post-secondary goal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Look a little further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430215"/>
            <a:ext cx="8187104" cy="4746748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endParaRPr lang="en-US" sz="2200" dirty="0" smtClean="0"/>
          </a:p>
          <a:p>
            <a:pPr marL="685800" lvl="2">
              <a:spcBef>
                <a:spcPts val="1000"/>
              </a:spcBef>
            </a:pPr>
            <a:r>
              <a:rPr lang="en-US" sz="2600" dirty="0" smtClean="0"/>
              <a:t>According to </a:t>
            </a:r>
            <a:r>
              <a:rPr lang="en-US" sz="2600" dirty="0"/>
              <a:t>NLTS2</a:t>
            </a:r>
            <a:endParaRPr lang="en-US" sz="2600" dirty="0" smtClean="0"/>
          </a:p>
          <a:p>
            <a:pPr marL="1143000" lvl="3">
              <a:spcBef>
                <a:spcPts val="1000"/>
              </a:spcBef>
            </a:pPr>
            <a:r>
              <a:rPr lang="en-US" sz="2600" dirty="0" smtClean="0"/>
              <a:t>99.8% of the students who received AT </a:t>
            </a:r>
            <a:r>
              <a:rPr lang="en-US" sz="2600" dirty="0"/>
              <a:t>graduated while only 79.6% of those who did not receive AT graduated. </a:t>
            </a:r>
            <a:endParaRPr lang="en-US" sz="2600" dirty="0" smtClean="0"/>
          </a:p>
          <a:p>
            <a:pPr lvl="2"/>
            <a:r>
              <a:rPr lang="en-US" sz="2600" dirty="0"/>
              <a:t>80.9% of students who received AT attended a postsecondary institution while only 40.1% of students who did not receive AT attended a postsecondary institution. </a:t>
            </a:r>
          </a:p>
          <a:p>
            <a:pPr marL="228600" lvl="1">
              <a:spcBef>
                <a:spcPts val="1000"/>
              </a:spcBef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Look a little further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430215"/>
            <a:ext cx="8187104" cy="4746748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endParaRPr lang="en-US" sz="2200" dirty="0" smtClean="0"/>
          </a:p>
          <a:p>
            <a:pPr marL="685800" lvl="2">
              <a:spcBef>
                <a:spcPts val="1000"/>
              </a:spcBef>
            </a:pPr>
            <a:r>
              <a:rPr lang="en-US" sz="2600" dirty="0" smtClean="0"/>
              <a:t>According to </a:t>
            </a:r>
            <a:r>
              <a:rPr lang="en-US" sz="2600" dirty="0"/>
              <a:t>NLTS2</a:t>
            </a:r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r>
              <a:rPr lang="en-US" sz="2600" dirty="0" smtClean="0"/>
              <a:t>80</a:t>
            </a:r>
            <a:r>
              <a:rPr lang="en-US" sz="2600" dirty="0"/>
              <a:t>% of those who received AT had a paying job after high school while only 50.8% of those who did not receive AT had a paying job. </a:t>
            </a:r>
          </a:p>
          <a:p>
            <a:pPr lvl="2"/>
            <a:r>
              <a:rPr lang="en-US" sz="2600" dirty="0"/>
              <a:t>O</a:t>
            </a:r>
            <a:r>
              <a:rPr lang="en-US" sz="2600" dirty="0" smtClean="0"/>
              <a:t>nly </a:t>
            </a:r>
            <a:r>
              <a:rPr lang="en-US" sz="2600" dirty="0"/>
              <a:t>7.8% of students with high-incidence disabilities reported receiving AT in high school. </a:t>
            </a:r>
          </a:p>
          <a:p>
            <a:pPr marL="228600" lvl="1">
              <a:spcBef>
                <a:spcPts val="1000"/>
              </a:spcBef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Assistive Technology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are the implications of the study?</a:t>
            </a:r>
          </a:p>
          <a:p>
            <a:endParaRPr lang="en-US" sz="2600" dirty="0" smtClean="0"/>
          </a:p>
          <a:p>
            <a:r>
              <a:rPr lang="en-US" sz="2600" dirty="0" smtClean="0"/>
              <a:t>How can we better collectively support students based on this information?  </a:t>
            </a:r>
            <a:endParaRPr lang="en-US" sz="2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1507" y="1659579"/>
            <a:ext cx="3368431" cy="396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Partnerships and Initiatives</a:t>
            </a:r>
            <a:endParaRPr lang="en-US" sz="4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193184"/>
            <a:ext cx="6316630" cy="1466396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Partnerships and Initiatives to Support Meaningful Transition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600" dirty="0" smtClean="0"/>
              <a:t>Georgia Vocational </a:t>
            </a:r>
            <a:r>
              <a:rPr lang="en-US" sz="2600" dirty="0"/>
              <a:t>R</a:t>
            </a:r>
            <a:r>
              <a:rPr lang="en-US" sz="2600" dirty="0" smtClean="0"/>
              <a:t>ehabilitation Agency</a:t>
            </a:r>
          </a:p>
          <a:p>
            <a:pPr lvl="1"/>
            <a:r>
              <a:rPr lang="en-US" sz="2600" dirty="0" smtClean="0"/>
              <a:t>Workforce Innovation and Opportunity Act -WIOA</a:t>
            </a:r>
          </a:p>
          <a:p>
            <a:pPr lvl="1"/>
            <a:r>
              <a:rPr lang="en-US" sz="2600" dirty="0" smtClean="0"/>
              <a:t>E3 - Explore, Engage, Employ</a:t>
            </a:r>
          </a:p>
          <a:p>
            <a:pPr lvl="1"/>
            <a:r>
              <a:rPr lang="en-US" sz="2600" dirty="0" smtClean="0"/>
              <a:t>Pilot districts: </a:t>
            </a:r>
          </a:p>
          <a:p>
            <a:pPr lvl="2"/>
            <a:r>
              <a:rPr lang="en-US" sz="2600" dirty="0" smtClean="0"/>
              <a:t>Troup, Hall, Paulding, Decatur, Atlanta Area School for the Deaf, Georgia School for the Deaf and Georgia Academy for the Blind</a:t>
            </a:r>
          </a:p>
          <a:p>
            <a:pPr lvl="1"/>
            <a:r>
              <a:rPr lang="en-US" sz="2600" dirty="0" smtClean="0"/>
              <a:t>High School High Tech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Exciting News:</a:t>
            </a:r>
            <a:br>
              <a:rPr lang="en-US" sz="3600" dirty="0" smtClean="0"/>
            </a:br>
            <a:r>
              <a:rPr lang="en-US" sz="3600" dirty="0" smtClean="0"/>
              <a:t>GVRA and SSIP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Will assign a VR Counselor/Career Specialist to each GLRS</a:t>
            </a:r>
          </a:p>
          <a:p>
            <a:r>
              <a:rPr lang="en-US" sz="2600" dirty="0" smtClean="0"/>
              <a:t>Participate in Collaborative Communities</a:t>
            </a:r>
          </a:p>
          <a:p>
            <a:r>
              <a:rPr lang="en-US" sz="2600" dirty="0" smtClean="0"/>
              <a:t>Serve on Regional Team </a:t>
            </a:r>
          </a:p>
          <a:p>
            <a:r>
              <a:rPr lang="en-US" sz="2600" dirty="0" smtClean="0"/>
              <a:t>Meet with intensive districts </a:t>
            </a:r>
          </a:p>
          <a:p>
            <a:r>
              <a:rPr lang="en-US" sz="2600" dirty="0" smtClean="0"/>
              <a:t>E3 pilot districts are intensive districts with the exception of the State Schools</a:t>
            </a:r>
          </a:p>
          <a:p>
            <a:r>
              <a:rPr lang="en-US" sz="2600" dirty="0" smtClean="0"/>
              <a:t>Build relationships</a:t>
            </a:r>
          </a:p>
          <a:p>
            <a:r>
              <a:rPr lang="en-US" sz="2600" dirty="0" smtClean="0"/>
              <a:t>Work together – not separately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Help build the bridge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" t="69" r="-2" b="9023"/>
          <a:stretch/>
        </p:blipFill>
        <p:spPr>
          <a:xfrm>
            <a:off x="695569" y="1617785"/>
            <a:ext cx="7205785" cy="4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Partnerships and Initiatives to Support Meaningful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Career</a:t>
            </a:r>
            <a:r>
              <a:rPr lang="en-US" sz="2400" dirty="0"/>
              <a:t>, Technical, and Agricultural Education (CTAE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Professional Learning on Career Clusters and Pathways  </a:t>
            </a:r>
          </a:p>
          <a:p>
            <a:r>
              <a:rPr lang="en-US" sz="2400" dirty="0" smtClean="0"/>
              <a:t>Move on When Ready (MOWR)  </a:t>
            </a:r>
          </a:p>
          <a:p>
            <a:pPr lvl="1"/>
            <a:r>
              <a:rPr lang="en-US" dirty="0" smtClean="0"/>
              <a:t>Georgia’s Dual Enrollment Program</a:t>
            </a:r>
          </a:p>
          <a:p>
            <a:r>
              <a:rPr lang="en-US" sz="2400" dirty="0" smtClean="0"/>
              <a:t>Georgia </a:t>
            </a:r>
            <a:r>
              <a:rPr lang="en-US" sz="2400" dirty="0"/>
              <a:t>Inclusive Post-Secondary Education Consortium (GAIPSEC) </a:t>
            </a:r>
            <a:endParaRPr lang="en-US" sz="2400" dirty="0" smtClean="0"/>
          </a:p>
          <a:p>
            <a:r>
              <a:rPr lang="en-US" sz="2400" dirty="0" smtClean="0"/>
              <a:t>Project SEARCH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Partnerships and Initiatives to Support Meaningful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600" dirty="0" smtClean="0"/>
              <a:t>ASPIRE - Active </a:t>
            </a:r>
            <a:r>
              <a:rPr lang="en-US" sz="2600" dirty="0"/>
              <a:t>Student Participation Inspires Real </a:t>
            </a:r>
            <a:r>
              <a:rPr lang="en-US" sz="2600" dirty="0" smtClean="0"/>
              <a:t>Engagement</a:t>
            </a:r>
          </a:p>
          <a:p>
            <a:r>
              <a:rPr lang="en-US" sz="2600" dirty="0" smtClean="0"/>
              <a:t>Quality </a:t>
            </a:r>
            <a:r>
              <a:rPr lang="en-US" sz="2600" dirty="0"/>
              <a:t>Indicators of Exemplary Transition Programs Needs Assessment </a:t>
            </a:r>
            <a:endParaRPr lang="en-US" sz="2600" dirty="0" smtClean="0"/>
          </a:p>
          <a:p>
            <a:r>
              <a:rPr lang="en-US" sz="2600" dirty="0" smtClean="0"/>
              <a:t>Professional Learning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754" y="1709739"/>
            <a:ext cx="8729784" cy="247930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Quality Indicators of </a:t>
            </a:r>
            <a:br>
              <a:rPr lang="en-US" sz="4400" dirty="0" smtClean="0"/>
            </a:br>
            <a:r>
              <a:rPr lang="en-US" sz="4400" dirty="0" smtClean="0"/>
              <a:t>Exemplary Transition Programs            Needs Assessment 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Priorities for 2016-2017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Transition plans should not be developed in isolation but as a part of the IEP meeting</a:t>
            </a:r>
          </a:p>
          <a:p>
            <a:pPr lvl="0"/>
            <a:r>
              <a:rPr lang="en-US" dirty="0"/>
              <a:t>Increase student and parental involvement in the planning and meeting </a:t>
            </a:r>
            <a:r>
              <a:rPr lang="en-US" dirty="0" smtClean="0"/>
              <a:t>process</a:t>
            </a:r>
          </a:p>
          <a:p>
            <a:r>
              <a:rPr lang="en-US" dirty="0"/>
              <a:t>Assistive technology must be considered and integrated to support students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QI-2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64" y="1569117"/>
            <a:ext cx="8193232" cy="4639108"/>
          </a:xfrm>
        </p:spPr>
        <p:txBody>
          <a:bodyPr>
            <a:no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ohort </a:t>
            </a:r>
            <a:r>
              <a:rPr lang="en-US" sz="2400" dirty="0"/>
              <a:t>of 63 Georgia school districts completed the QI-2 during 2015-2016 school </a:t>
            </a:r>
            <a:r>
              <a:rPr lang="en-US" sz="2400" dirty="0" smtClean="0"/>
              <a:t>year</a:t>
            </a:r>
          </a:p>
          <a:p>
            <a:pPr lvl="1"/>
            <a:r>
              <a:rPr lang="en-US" dirty="0" smtClean="0"/>
              <a:t>Targeted the 50 SSIP intensive districts and the districts receiving targeted support through the College and Career Readiness Project</a:t>
            </a:r>
          </a:p>
          <a:p>
            <a:pPr lvl="1"/>
            <a:r>
              <a:rPr lang="en-US" dirty="0"/>
              <a:t>Data was collected October through November 2015 and again in March 2016 from </a:t>
            </a:r>
            <a:r>
              <a:rPr lang="en-US" b="1" dirty="0"/>
              <a:t>892 </a:t>
            </a:r>
            <a:r>
              <a:rPr lang="en-US" b="1" dirty="0" smtClean="0"/>
              <a:t>respondents</a:t>
            </a:r>
          </a:p>
          <a:p>
            <a:pPr lvl="1"/>
            <a:r>
              <a:rPr lang="en-US" dirty="0" smtClean="0"/>
              <a:t>Respondents included college </a:t>
            </a:r>
            <a:r>
              <a:rPr lang="en-US" dirty="0"/>
              <a:t>students and instructors</a:t>
            </a:r>
            <a:r>
              <a:rPr lang="en-US" dirty="0" smtClean="0"/>
              <a:t>, students, </a:t>
            </a:r>
            <a:r>
              <a:rPr lang="en-US" dirty="0"/>
              <a:t>general educators, </a:t>
            </a:r>
            <a:r>
              <a:rPr lang="en-US" dirty="0" smtClean="0"/>
              <a:t>district and school </a:t>
            </a:r>
            <a:r>
              <a:rPr lang="en-US" dirty="0"/>
              <a:t>administrators, related services providers, special education teachers, </a:t>
            </a:r>
            <a:r>
              <a:rPr lang="en-US" dirty="0" smtClean="0"/>
              <a:t>parents </a:t>
            </a:r>
            <a:r>
              <a:rPr lang="en-US" dirty="0"/>
              <a:t>and vocational/transition coordinators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QI-2 Results for Georgia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4110"/>
          </a:xfrm>
        </p:spPr>
        <p:txBody>
          <a:bodyPr>
            <a:normAutofit/>
          </a:bodyPr>
          <a:lstStyle/>
          <a:p>
            <a:r>
              <a:rPr lang="en-US" sz="2600" dirty="0"/>
              <a:t>The domain with the highest levels of implementation across all respondents </a:t>
            </a:r>
            <a:r>
              <a:rPr lang="en-US" sz="2600" dirty="0" smtClean="0"/>
              <a:t>was:</a:t>
            </a:r>
          </a:p>
          <a:p>
            <a:pPr lvl="1"/>
            <a:r>
              <a:rPr lang="en-US" sz="2600" b="1" dirty="0" smtClean="0"/>
              <a:t>Transition Planning (2.50)</a:t>
            </a:r>
            <a:r>
              <a:rPr lang="en-US" sz="2600" dirty="0" smtClean="0"/>
              <a:t> </a:t>
            </a:r>
            <a:endParaRPr lang="en-US" sz="2600" i="1" dirty="0" smtClean="0"/>
          </a:p>
          <a:p>
            <a:r>
              <a:rPr lang="en-US" sz="2600" dirty="0" smtClean="0"/>
              <a:t>The domains with the lowest levels of implementation were: </a:t>
            </a:r>
          </a:p>
          <a:p>
            <a:pPr lvl="1"/>
            <a:r>
              <a:rPr lang="en-US" sz="2600" b="1" dirty="0" smtClean="0"/>
              <a:t>Student </a:t>
            </a:r>
            <a:r>
              <a:rPr lang="en-US" sz="2600" b="1" dirty="0"/>
              <a:t>Involvement (2.03) 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Interagency </a:t>
            </a:r>
            <a:r>
              <a:rPr lang="en-US" sz="2600" b="1" dirty="0"/>
              <a:t>Collaboration and Community Services (2.03</a:t>
            </a:r>
            <a:r>
              <a:rPr lang="en-US" sz="2600" b="1" dirty="0" smtClean="0"/>
              <a:t>)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University of Kansas</a:t>
            </a:r>
            <a:br>
              <a:rPr lang="en-US" sz="3600" dirty="0" smtClean="0"/>
            </a:br>
            <a:r>
              <a:rPr lang="en-US" sz="3600" dirty="0"/>
              <a:t>T</a:t>
            </a:r>
            <a:r>
              <a:rPr lang="en-US" sz="3600" dirty="0" smtClean="0"/>
              <a:t>ransition Modules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600" dirty="0"/>
              <a:t>Professional learning modules available at no cost through the University of Kansas </a:t>
            </a:r>
            <a:r>
              <a:rPr lang="en-US" sz="2600" dirty="0" smtClean="0"/>
              <a:t>at: </a:t>
            </a:r>
            <a:r>
              <a:rPr lang="en-US" sz="2600" u="sng" dirty="0">
                <a:hlinkClick r:id="rId2"/>
              </a:rPr>
              <a:t>www.transitioncoalition.org</a:t>
            </a:r>
            <a:r>
              <a:rPr lang="en-US" sz="2600" dirty="0"/>
              <a:t> </a:t>
            </a:r>
            <a:endParaRPr lang="en-US" sz="2600" dirty="0" smtClean="0"/>
          </a:p>
          <a:p>
            <a:pPr marL="228600" lvl="1">
              <a:spcBef>
                <a:spcPts val="1000"/>
              </a:spcBef>
            </a:pPr>
            <a:r>
              <a:rPr lang="en-US" sz="2600" dirty="0"/>
              <a:t>A</a:t>
            </a:r>
            <a:r>
              <a:rPr lang="en-US" sz="2600" dirty="0" smtClean="0"/>
              <a:t>ligned </a:t>
            </a:r>
            <a:r>
              <a:rPr lang="en-US" sz="2600" dirty="0"/>
              <a:t>to the QI-2 </a:t>
            </a:r>
            <a:r>
              <a:rPr lang="en-US" sz="2600" dirty="0" smtClean="0"/>
              <a:t>domains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/>
              <a:t>M</a:t>
            </a:r>
            <a:r>
              <a:rPr lang="en-US" sz="2600" dirty="0" smtClean="0"/>
              <a:t>odules </a:t>
            </a:r>
            <a:r>
              <a:rPr lang="en-US" sz="2600" dirty="0"/>
              <a:t>deliver high quality professional learning on transition best practices on demand </a:t>
            </a:r>
            <a:endParaRPr lang="en-US" sz="2600" dirty="0" smtClean="0"/>
          </a:p>
          <a:p>
            <a:pPr marL="228600" lvl="1">
              <a:spcBef>
                <a:spcPts val="1000"/>
              </a:spcBef>
            </a:pPr>
            <a:r>
              <a:rPr lang="en-US" sz="2600" dirty="0" smtClean="0"/>
              <a:t>Georgia </a:t>
            </a:r>
            <a:r>
              <a:rPr lang="en-US" sz="2600" dirty="0"/>
              <a:t>study guides </a:t>
            </a:r>
            <a:r>
              <a:rPr lang="en-US" sz="2600" dirty="0" smtClean="0"/>
              <a:t>were developed for use with the modules </a:t>
            </a:r>
          </a:p>
          <a:p>
            <a:pPr marL="685800" lvl="2">
              <a:spcBef>
                <a:spcPts val="1000"/>
              </a:spcBef>
            </a:pPr>
            <a:r>
              <a:rPr lang="en-US" sz="2600" dirty="0" smtClean="0"/>
              <a:t>Can be used individually or through </a:t>
            </a:r>
            <a:r>
              <a:rPr lang="en-US" sz="2600" dirty="0"/>
              <a:t>a professional learning community </a:t>
            </a:r>
            <a:r>
              <a:rPr lang="en-US" sz="2600" dirty="0" smtClean="0"/>
              <a:t>approach </a:t>
            </a:r>
            <a:r>
              <a:rPr lang="en-US" sz="2600" dirty="0"/>
              <a:t> 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GAcollege 411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5842" cy="3832713"/>
          </a:xfrm>
        </p:spPr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Georgia Career Information System </a:t>
            </a:r>
          </a:p>
          <a:p>
            <a:pPr lvl="1"/>
            <a:r>
              <a:rPr lang="en-US" sz="2600" dirty="0" smtClean="0"/>
              <a:t>Will replace GAcollege411 for two years</a:t>
            </a:r>
          </a:p>
          <a:p>
            <a:pPr lvl="1"/>
            <a:r>
              <a:rPr lang="en-US" sz="2600" dirty="0" smtClean="0"/>
              <a:t>Notification has been sent to building principals to register 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Strive for the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670551" cy="3863975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must </a:t>
            </a:r>
            <a:r>
              <a:rPr lang="en-US" dirty="0"/>
              <a:t>ensure </a:t>
            </a:r>
            <a:r>
              <a:rPr lang="en-US" dirty="0" smtClean="0"/>
              <a:t>effective </a:t>
            </a:r>
            <a:r>
              <a:rPr lang="en-US" dirty="0"/>
              <a:t>and meaningful </a:t>
            </a:r>
            <a:r>
              <a:rPr lang="en-US" dirty="0" smtClean="0"/>
              <a:t>transition plans are developed and implemented for all students.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students are counting on us!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2892" y="1659579"/>
            <a:ext cx="2790093" cy="42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1330"/>
          </a:xfrm>
        </p:spPr>
        <p:txBody>
          <a:bodyPr/>
          <a:lstStyle/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984665"/>
            <a:ext cx="7528214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Wina </a:t>
            </a:r>
            <a:r>
              <a:rPr lang="en-US" dirty="0"/>
              <a:t>Low, Program Specialist, Transition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Special Education Services and Supports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Email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wlow@doe.k12.ga.us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Priorities for 2016-2017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Transition </a:t>
            </a:r>
            <a:r>
              <a:rPr lang="en-US" dirty="0"/>
              <a:t>planning must begin early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mphasis on  </a:t>
            </a:r>
            <a:r>
              <a:rPr lang="en-US" dirty="0"/>
              <a:t>middle school</a:t>
            </a:r>
            <a:endParaRPr lang="en-US" sz="2000" dirty="0"/>
          </a:p>
          <a:p>
            <a:pPr lvl="0"/>
            <a:r>
              <a:rPr lang="en-US" dirty="0"/>
              <a:t>Essential partners are GVRA and school counselors </a:t>
            </a:r>
            <a:endParaRPr lang="en-US" sz="2400" dirty="0"/>
          </a:p>
          <a:p>
            <a:pPr lvl="1"/>
            <a:r>
              <a:rPr lang="en-US" dirty="0"/>
              <a:t>Must be true partners in our work beginning in middle school and each step along the continuum  </a:t>
            </a:r>
            <a:endParaRPr lang="en-US" sz="2000" dirty="0"/>
          </a:p>
          <a:p>
            <a:pPr lvl="1"/>
            <a:r>
              <a:rPr lang="en-US" dirty="0"/>
              <a:t>Utilize the Individual Graduation Plan in the IEP meeting</a:t>
            </a:r>
            <a:endParaRPr lang="en-US" sz="2000" dirty="0"/>
          </a:p>
          <a:p>
            <a:pPr lvl="1"/>
            <a:r>
              <a:rPr lang="en-US" dirty="0"/>
              <a:t>Collaborate rather than duplicate career assessments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5314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Best Practice vs Compliance</a:t>
            </a:r>
          </a:p>
          <a:p>
            <a:endParaRPr lang="en-US" dirty="0"/>
          </a:p>
          <a:p>
            <a:r>
              <a:rPr lang="en-US" dirty="0" smtClean="0"/>
              <a:t>Transition Plan Compliance FY16</a:t>
            </a:r>
          </a:p>
          <a:p>
            <a:pPr lvl="1"/>
            <a:r>
              <a:rPr lang="en-US" dirty="0" smtClean="0"/>
              <a:t>Indicator 13</a:t>
            </a:r>
          </a:p>
          <a:p>
            <a:pPr lvl="1"/>
            <a:r>
              <a:rPr lang="en-US" dirty="0" smtClean="0"/>
              <a:t>98.41%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46" y="218831"/>
            <a:ext cx="6455508" cy="59581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200" y="1709740"/>
            <a:ext cx="8307388" cy="204164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Are our results really 98.41%?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D42744-81F0-410B-A1C2-96529C47C04D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35002" y="1094703"/>
          <a:ext cx="8673996" cy="512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6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D42744-81F0-410B-A1C2-96529C47C04D}" type="datetime1">
              <a:rPr lang="en-US" smtClean="0"/>
              <a:t>9/10/2016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38905" y="1146219"/>
          <a:ext cx="8666189" cy="495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1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655</TotalTime>
  <Words>923</Words>
  <Application>Microsoft Office PowerPoint</Application>
  <PresentationFormat>On-screen Show (4:3)</PresentationFormat>
  <Paragraphs>203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GaDOE-PowerPoint-WhiteTemplate</vt:lpstr>
      <vt:lpstr>GaDOE-PowerPoint-Template</vt:lpstr>
      <vt:lpstr>Transition Planning and Best Practices </vt:lpstr>
      <vt:lpstr>Transition Planning and  Best Practices: Priorities for 2016-2017</vt:lpstr>
      <vt:lpstr>Priorities for 2016-2017</vt:lpstr>
      <vt:lpstr>Priorities for 2016-2017</vt:lpstr>
      <vt:lpstr>Transition</vt:lpstr>
      <vt:lpstr>PowerPoint Presentation</vt:lpstr>
      <vt:lpstr>Are our results really 98.41%?</vt:lpstr>
      <vt:lpstr>PowerPoint Presentation</vt:lpstr>
      <vt:lpstr>PowerPoint Presentation</vt:lpstr>
      <vt:lpstr>PowerPoint Presentation</vt:lpstr>
      <vt:lpstr>Transition Data  50 Targeted  Intensive Districts</vt:lpstr>
      <vt:lpstr>PowerPoint Presentation</vt:lpstr>
      <vt:lpstr>PowerPoint Presentation</vt:lpstr>
      <vt:lpstr>PowerPoint Presentation</vt:lpstr>
      <vt:lpstr>PowerPoint Presentation</vt:lpstr>
      <vt:lpstr>Results Driven Accountability</vt:lpstr>
      <vt:lpstr>Putting the pieces together</vt:lpstr>
      <vt:lpstr>CTAE Graduation Rate </vt:lpstr>
      <vt:lpstr>A closer look –  Assistive Technology</vt:lpstr>
      <vt:lpstr>Look a little further</vt:lpstr>
      <vt:lpstr>Look a little further</vt:lpstr>
      <vt:lpstr>Assistive Technology</vt:lpstr>
      <vt:lpstr>Partnerships and Initiatives</vt:lpstr>
      <vt:lpstr>Partnerships and Initiatives to Support Meaningful Transition</vt:lpstr>
      <vt:lpstr>Exciting News: GVRA and SSIP</vt:lpstr>
      <vt:lpstr>Help build the bridge</vt:lpstr>
      <vt:lpstr>Partnerships and Initiatives to Support Meaningful Transition</vt:lpstr>
      <vt:lpstr>Partnerships and Initiatives to Support Meaningful Transition</vt:lpstr>
      <vt:lpstr>Quality Indicators of  Exemplary Transition Programs            Needs Assessment </vt:lpstr>
      <vt:lpstr>QI-2</vt:lpstr>
      <vt:lpstr>QI-2 Results for Georgia </vt:lpstr>
      <vt:lpstr>University of Kansas Transition Modules</vt:lpstr>
      <vt:lpstr>GAcollege 411</vt:lpstr>
      <vt:lpstr>Strive for the best</vt:lpstr>
      <vt:lpstr>Questions</vt:lpstr>
      <vt:lpstr>Contact information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GaDOE</dc:creator>
  <cp:lastModifiedBy>Jane Grillo</cp:lastModifiedBy>
  <cp:revision>33</cp:revision>
  <dcterms:created xsi:type="dcterms:W3CDTF">2015-02-10T13:55:15Z</dcterms:created>
  <dcterms:modified xsi:type="dcterms:W3CDTF">2016-09-10T12:06:17Z</dcterms:modified>
</cp:coreProperties>
</file>