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9"/>
  </p:notesMasterIdLst>
  <p:handoutMasterIdLst>
    <p:handoutMasterId r:id="rId20"/>
  </p:handoutMasterIdLst>
  <p:sldIdLst>
    <p:sldId id="308" r:id="rId3"/>
    <p:sldId id="257" r:id="rId4"/>
    <p:sldId id="267" r:id="rId5"/>
    <p:sldId id="264" r:id="rId6"/>
    <p:sldId id="289" r:id="rId7"/>
    <p:sldId id="294" r:id="rId8"/>
    <p:sldId id="274" r:id="rId9"/>
    <p:sldId id="290" r:id="rId10"/>
    <p:sldId id="307" r:id="rId11"/>
    <p:sldId id="281" r:id="rId12"/>
    <p:sldId id="306" r:id="rId13"/>
    <p:sldId id="304" r:id="rId14"/>
    <p:sldId id="320" r:id="rId15"/>
    <p:sldId id="321" r:id="rId16"/>
    <p:sldId id="331" r:id="rId17"/>
    <p:sldId id="305"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5C7"/>
    <a:srgbClr val="76B900"/>
    <a:srgbClr val="006600"/>
    <a:srgbClr val="3333CC"/>
    <a:srgbClr val="663300"/>
    <a:srgbClr val="FF99FF"/>
    <a:srgbClr val="B2B2B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90" autoAdjust="0"/>
  </p:normalViewPr>
  <p:slideViewPr>
    <p:cSldViewPr>
      <p:cViewPr>
        <p:scale>
          <a:sx n="46" d="100"/>
          <a:sy n="46" d="100"/>
        </p:scale>
        <p:origin x="-1856"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5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9B21EC15-637D-4947-8E8E-97D04856FE81}" type="datetimeFigureOut">
              <a:rPr lang="en-US"/>
              <a:pPr>
                <a:defRPr/>
              </a:pPr>
              <a:t>9/9/2016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7A61CF0F-A8CB-4978-9BBF-85564914F9D7}" type="slidenum">
              <a:rPr lang="en-US"/>
              <a:pPr>
                <a:defRPr/>
              </a:pPr>
              <a:t>‹#›</a:t>
            </a:fld>
            <a:endParaRPr lang="en-US"/>
          </a:p>
        </p:txBody>
      </p:sp>
    </p:spTree>
    <p:extLst>
      <p:ext uri="{BB962C8B-B14F-4D97-AF65-F5344CB8AC3E}">
        <p14:creationId xmlns:p14="http://schemas.microsoft.com/office/powerpoint/2010/main" val="18842510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571" tIns="46785" rIns="93571" bIns="46785" numCol="1" anchor="t" anchorCtr="0" compatLnSpc="1">
            <a:prstTxWarp prst="textNoShape">
              <a:avLst/>
            </a:prstTxWarp>
          </a:bodyPr>
          <a:lstStyle>
            <a:lvl1pPr defTabSz="935038">
              <a:defRPr sz="1200">
                <a:latin typeface="Arial" pitchFamily="34" charset="0"/>
                <a:cs typeface="+mn-cs"/>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571" tIns="46785" rIns="93571" bIns="46785" numCol="1" anchor="t" anchorCtr="0" compatLnSpc="1">
            <a:prstTxWarp prst="textNoShape">
              <a:avLst/>
            </a:prstTxWarp>
          </a:bodyPr>
          <a:lstStyle>
            <a:lvl1pPr algn="r" defTabSz="935038">
              <a:defRPr sz="1200">
                <a:latin typeface="Arial" pitchFamily="34"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571" tIns="46785" rIns="93571" bIns="467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571" tIns="46785" rIns="93571" bIns="46785" numCol="1" anchor="b" anchorCtr="0" compatLnSpc="1">
            <a:prstTxWarp prst="textNoShape">
              <a:avLst/>
            </a:prstTxWarp>
          </a:bodyPr>
          <a:lstStyle>
            <a:lvl1pPr defTabSz="935038">
              <a:defRPr sz="1200">
                <a:latin typeface="Arial" pitchFamily="34"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571" tIns="46785" rIns="93571" bIns="46785" numCol="1" anchor="b" anchorCtr="0" compatLnSpc="1">
            <a:prstTxWarp prst="textNoShape">
              <a:avLst/>
            </a:prstTxWarp>
          </a:bodyPr>
          <a:lstStyle>
            <a:lvl1pPr algn="r" defTabSz="935038">
              <a:defRPr sz="1200">
                <a:latin typeface="Arial" pitchFamily="34" charset="0"/>
                <a:cs typeface="+mn-cs"/>
              </a:defRPr>
            </a:lvl1pPr>
          </a:lstStyle>
          <a:p>
            <a:pPr>
              <a:defRPr/>
            </a:pPr>
            <a:fld id="{C7E5E262-55C5-47A1-AB97-0B685B704C6E}" type="slidenum">
              <a:rPr lang="en-US"/>
              <a:pPr>
                <a:defRPr/>
              </a:pPr>
              <a:t>‹#›</a:t>
            </a:fld>
            <a:endParaRPr lang="en-US"/>
          </a:p>
        </p:txBody>
      </p:sp>
    </p:spTree>
    <p:extLst>
      <p:ext uri="{BB962C8B-B14F-4D97-AF65-F5344CB8AC3E}">
        <p14:creationId xmlns:p14="http://schemas.microsoft.com/office/powerpoint/2010/main" val="327067570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2209800" y="304800"/>
            <a:ext cx="2438400" cy="1828800"/>
          </a:xfrm>
          <a:ln/>
        </p:spPr>
      </p:sp>
      <p:sp>
        <p:nvSpPr>
          <p:cNvPr id="29699" name="Rectangle 3"/>
          <p:cNvSpPr>
            <a:spLocks noGrp="1" noChangeArrowheads="1"/>
          </p:cNvSpPr>
          <p:nvPr>
            <p:ph type="body" idx="1"/>
          </p:nvPr>
        </p:nvSpPr>
        <p:spPr>
          <a:xfrm>
            <a:off x="381000" y="2514600"/>
            <a:ext cx="6400800" cy="6019800"/>
          </a:xfrm>
          <a:noFill/>
          <a:ln/>
        </p:spPr>
        <p:txBody>
          <a:bodyPr/>
          <a:lstStyle/>
          <a:p>
            <a:pPr>
              <a:defRPr/>
            </a:pPr>
            <a:r>
              <a:rPr lang="en-US" b="1" i="1" dirty="0" smtClean="0"/>
              <a:t>Note to Presenter:   </a:t>
            </a:r>
            <a:r>
              <a:rPr lang="en-US" i="1" dirty="0" smtClean="0"/>
              <a:t>Please read </a:t>
            </a:r>
            <a:r>
              <a:rPr lang="en-US" i="1" baseline="0" dirty="0" smtClean="0"/>
              <a:t>the trainer notes PRIOR to the presentation to help you prepare.   These notes are to be used as a guide and not a script.  You will</a:t>
            </a:r>
            <a:r>
              <a:rPr lang="en-US" i="1" dirty="0" smtClean="0"/>
              <a:t> not have time t</a:t>
            </a:r>
            <a:r>
              <a:rPr lang="en-US" i="1" baseline="0" dirty="0" smtClean="0"/>
              <a:t>o cover everything in the notes.  </a:t>
            </a:r>
            <a:r>
              <a:rPr lang="en-US" b="1" i="1" baseline="0" dirty="0" smtClean="0"/>
              <a:t>Do not</a:t>
            </a:r>
            <a:r>
              <a:rPr lang="en-US" i="1" baseline="0" dirty="0" smtClean="0"/>
              <a:t> </a:t>
            </a:r>
            <a:r>
              <a:rPr lang="en-US" b="1" i="1" baseline="0" dirty="0" smtClean="0"/>
              <a:t>read</a:t>
            </a:r>
            <a:r>
              <a:rPr lang="en-US" i="1" baseline="0" dirty="0" smtClean="0"/>
              <a:t> the trainer notes to the audience. </a:t>
            </a:r>
            <a:r>
              <a:rPr lang="en-US" b="0" i="1" baseline="0" dirty="0" smtClean="0"/>
              <a:t>In preparation for the presentation, </a:t>
            </a:r>
            <a:r>
              <a:rPr lang="en-US" b="1" i="1" baseline="0" dirty="0" smtClean="0"/>
              <a:t>find out if that county has a Navigator Team in it.  </a:t>
            </a:r>
            <a:r>
              <a:rPr lang="en-US" i="1" baseline="0" dirty="0" smtClean="0"/>
              <a:t>You will reference this later in the presentation.  </a:t>
            </a:r>
            <a:endParaRPr lang="en-US" i="1" dirty="0" smtClean="0"/>
          </a:p>
          <a:p>
            <a:pPr>
              <a:spcBef>
                <a:spcPts val="0"/>
              </a:spcBef>
            </a:pPr>
            <a:endParaRPr lang="en-US" i="1" dirty="0" smtClean="0"/>
          </a:p>
          <a:p>
            <a:pPr>
              <a:spcBef>
                <a:spcPts val="0"/>
              </a:spcBef>
            </a:pPr>
            <a:r>
              <a:rPr lang="en-US" i="1" dirty="0" smtClean="0"/>
              <a:t>This title slide should be showing as your audience is coming in.  Try to get there early enough to set up the projector/presentation and have time to talk to the host before the audience arrives.  Bring a sign in sheet so we can get the</a:t>
            </a:r>
            <a:r>
              <a:rPr lang="en-US" i="1" baseline="0" dirty="0" smtClean="0"/>
              <a:t> audience members on our email list and have a record of who attended.  </a:t>
            </a:r>
            <a:r>
              <a:rPr lang="en-US" i="1" dirty="0" smtClean="0"/>
              <a:t>Greet each person as they come in and engage them in conversation about them (not you and not P2P).  The more you can get to know your audience during this time, the better you can cater the presentation to meet their needs.  Try to remember</a:t>
            </a:r>
            <a:r>
              <a:rPr lang="en-US" i="1" baseline="0" dirty="0" smtClean="0"/>
              <a:t> some names so you can work them into the presentation.  People like to hear their names.</a:t>
            </a:r>
            <a:endParaRPr lang="en-US" i="1" dirty="0" smtClean="0"/>
          </a:p>
          <a:p>
            <a:pPr>
              <a:spcBef>
                <a:spcPts val="0"/>
              </a:spcBef>
            </a:pPr>
            <a:endParaRPr lang="en-US" i="1" dirty="0" smtClean="0"/>
          </a:p>
          <a:p>
            <a:pPr>
              <a:spcBef>
                <a:spcPts val="0"/>
              </a:spcBef>
            </a:pPr>
            <a:r>
              <a:rPr lang="en-US" b="1" i="1" dirty="0" smtClean="0"/>
              <a:t>Keep these</a:t>
            </a:r>
            <a:r>
              <a:rPr lang="en-US" b="1" i="1" baseline="0" dirty="0" smtClean="0"/>
              <a:t> questions in mind as you are greeting people and getting to know them:</a:t>
            </a:r>
          </a:p>
          <a:p>
            <a:pPr marL="228600" indent="-228600">
              <a:spcBef>
                <a:spcPts val="0"/>
              </a:spcBef>
              <a:buFont typeface="+mj-lt"/>
              <a:buAutoNum type="arabicPeriod"/>
            </a:pPr>
            <a:r>
              <a:rPr lang="en-US" i="1" dirty="0" smtClean="0"/>
              <a:t>Parents or professionals or both?</a:t>
            </a:r>
          </a:p>
          <a:p>
            <a:pPr marL="228600" indent="-228600">
              <a:spcBef>
                <a:spcPts val="0"/>
              </a:spcBef>
              <a:buFont typeface="+mj-lt"/>
              <a:buAutoNum type="arabicPeriod"/>
            </a:pPr>
            <a:r>
              <a:rPr lang="en-US" i="1" dirty="0" smtClean="0"/>
              <a:t>Parent of children with disabilities?</a:t>
            </a:r>
          </a:p>
          <a:p>
            <a:pPr marL="228600" indent="-228600">
              <a:spcBef>
                <a:spcPts val="0"/>
              </a:spcBef>
              <a:buFont typeface="+mj-lt"/>
              <a:buAutoNum type="arabicPeriod"/>
            </a:pPr>
            <a:r>
              <a:rPr lang="en-US" i="1" dirty="0" smtClean="0"/>
              <a:t>What types of disabilities?</a:t>
            </a:r>
          </a:p>
          <a:p>
            <a:pPr marL="228600" indent="-228600">
              <a:spcBef>
                <a:spcPts val="0"/>
              </a:spcBef>
              <a:buFont typeface="+mj-lt"/>
              <a:buAutoNum type="arabicPeriod"/>
            </a:pPr>
            <a:r>
              <a:rPr lang="en-US" i="1" dirty="0" smtClean="0"/>
              <a:t>How old are their children?</a:t>
            </a:r>
          </a:p>
          <a:p>
            <a:pPr marL="228600" indent="-228600">
              <a:spcBef>
                <a:spcPts val="0"/>
              </a:spcBef>
              <a:buFont typeface="+mj-lt"/>
              <a:buAutoNum type="arabicPeriod"/>
            </a:pPr>
            <a:r>
              <a:rPr lang="en-US" i="1" dirty="0" smtClean="0"/>
              <a:t>What</a:t>
            </a:r>
            <a:r>
              <a:rPr lang="en-US" i="1" baseline="0" dirty="0" smtClean="0"/>
              <a:t> are their current challenges?</a:t>
            </a:r>
          </a:p>
          <a:p>
            <a:pPr marL="228600" indent="-228600">
              <a:spcBef>
                <a:spcPts val="0"/>
              </a:spcBef>
              <a:buFont typeface="+mj-lt"/>
              <a:buAutoNum type="arabicPeriod"/>
            </a:pPr>
            <a:endParaRPr lang="en-US" i="1" baseline="0" dirty="0" smtClean="0"/>
          </a:p>
          <a:p>
            <a:pPr marL="228600" indent="-228600">
              <a:spcBef>
                <a:spcPts val="0"/>
              </a:spcBef>
              <a:buFont typeface="+mj-lt"/>
              <a:buNone/>
            </a:pPr>
            <a:r>
              <a:rPr lang="en-US" i="1" baseline="0" dirty="0" smtClean="0"/>
              <a:t>Be sure to </a:t>
            </a:r>
            <a:r>
              <a:rPr lang="en-US" b="1" i="1" baseline="0" dirty="0" smtClean="0"/>
              <a:t>start on time </a:t>
            </a:r>
            <a:r>
              <a:rPr lang="en-US" i="1" baseline="0" dirty="0" smtClean="0"/>
              <a:t>even if there are still people walking in.  Pace yourself so that you </a:t>
            </a:r>
            <a:r>
              <a:rPr lang="en-US" b="1" i="1" baseline="0" dirty="0" smtClean="0"/>
              <a:t>end</a:t>
            </a:r>
            <a:r>
              <a:rPr lang="en-US" b="1" i="1" dirty="0" smtClean="0"/>
              <a:t> on time </a:t>
            </a:r>
            <a:r>
              <a:rPr lang="en-US" i="1" dirty="0" smtClean="0"/>
              <a:t>also.  Keep in mind this is the 30 minute version of “P2P &amp; Me” and  you will not be able to cover all of</a:t>
            </a:r>
            <a:r>
              <a:rPr lang="en-US" i="1" baseline="0" dirty="0" smtClean="0"/>
              <a:t> the material in the trainer notes.  Hit the highlights and keep in moving forward.</a:t>
            </a:r>
            <a:endParaRPr lang="en-US" dirty="0" smtClean="0"/>
          </a:p>
          <a:p>
            <a:pPr>
              <a:spcBef>
                <a:spcPts val="0"/>
              </a:spcBef>
            </a:pPr>
            <a:endParaRPr lang="en-US" dirty="0" smtClean="0"/>
          </a:p>
          <a:p>
            <a:pPr>
              <a:spcBef>
                <a:spcPts val="0"/>
              </a:spcBef>
            </a:pPr>
            <a:r>
              <a:rPr lang="en-US" b="1" dirty="0" smtClean="0"/>
              <a:t>Welcome</a:t>
            </a:r>
            <a:r>
              <a:rPr lang="en-US" b="1" baseline="0" dirty="0" smtClean="0"/>
              <a:t> to “P2P &amp; Me!”  Let’s get started. </a:t>
            </a:r>
          </a:p>
          <a:p>
            <a:pPr>
              <a:spcBef>
                <a:spcPts val="0"/>
              </a:spcBef>
            </a:pPr>
            <a:r>
              <a:rPr lang="en-US" b="1" i="1" baseline="0" dirty="0" smtClean="0"/>
              <a:t>Note to presenter:</a:t>
            </a:r>
            <a:r>
              <a:rPr lang="en-US" b="0" i="1" baseline="0" dirty="0" smtClean="0"/>
              <a:t> </a:t>
            </a:r>
            <a:r>
              <a:rPr lang="en-US" b="1" i="1" baseline="0" dirty="0" smtClean="0"/>
              <a:t> </a:t>
            </a:r>
            <a:r>
              <a:rPr lang="en-US" i="1" baseline="0" dirty="0" smtClean="0"/>
              <a:t>Introduce yourself and your role at P2P.  Thank the host for allowing you to present.  Make eye contact.  Smile</a:t>
            </a:r>
            <a:r>
              <a:rPr lang="en-US" i="1" dirty="0" smtClean="0"/>
              <a:t>. Speak from your heart about an organization you are passionate and proud to be a part of. You’re </a:t>
            </a:r>
            <a:r>
              <a:rPr lang="en-US" i="1" baseline="0" dirty="0" smtClean="0"/>
              <a:t>going to be fantastic!</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E653EDF9-91DF-4BC5-AF0C-6E7F2496AC43}" type="slidenum">
              <a:rPr lang="en-US" smtClean="0"/>
              <a:pPr>
                <a:defRPr/>
              </a:pPr>
              <a:t>10</a:t>
            </a:fld>
            <a:endParaRPr lang="en-US" smtClean="0"/>
          </a:p>
        </p:txBody>
      </p:sp>
      <p:sp>
        <p:nvSpPr>
          <p:cNvPr id="43011" name="Rectangle 2"/>
          <p:cNvSpPr>
            <a:spLocks noGrp="1" noRot="1" noChangeAspect="1" noChangeArrowheads="1" noTextEdit="1"/>
          </p:cNvSpPr>
          <p:nvPr>
            <p:ph type="sldImg"/>
          </p:nvPr>
        </p:nvSpPr>
        <p:spPr>
          <a:xfrm>
            <a:off x="1828800" y="304800"/>
            <a:ext cx="2844800" cy="2133600"/>
          </a:xfrm>
          <a:ln/>
        </p:spPr>
      </p:sp>
      <p:sp>
        <p:nvSpPr>
          <p:cNvPr id="43012" name="Rectangle 3"/>
          <p:cNvSpPr>
            <a:spLocks noGrp="1" noChangeArrowheads="1"/>
          </p:cNvSpPr>
          <p:nvPr>
            <p:ph type="body" idx="1"/>
          </p:nvPr>
        </p:nvSpPr>
        <p:spPr>
          <a:xfrm>
            <a:off x="381000" y="2743200"/>
            <a:ext cx="6248400" cy="6400800"/>
          </a:xfrm>
          <a:noFill/>
          <a:ln/>
        </p:spPr>
        <p:txBody>
          <a:bodyPr/>
          <a:lstStyle/>
          <a:p>
            <a:pPr>
              <a:spcBef>
                <a:spcPts val="0"/>
              </a:spcBef>
            </a:pPr>
            <a:r>
              <a:rPr lang="en-US" dirty="0" smtClean="0"/>
              <a:t>At P2P, we have a goal to develop collaborative leaders who positively impact families at a local, state, and national level.  The Navigator Project has volunteers all over the state doing some amazing things.  This project is a step-by-step Volunteer Project that combines training and actual experiences to develop parent leaders across the state.</a:t>
            </a:r>
          </a:p>
          <a:p>
            <a:pPr>
              <a:spcBef>
                <a:spcPts val="0"/>
              </a:spcBef>
            </a:pPr>
            <a:endParaRPr lang="en-US" sz="800" b="1" dirty="0" smtClean="0"/>
          </a:p>
          <a:p>
            <a:pPr>
              <a:spcBef>
                <a:spcPts val="0"/>
              </a:spcBef>
            </a:pPr>
            <a:r>
              <a:rPr lang="en-US" b="1" dirty="0" smtClean="0"/>
              <a:t>Local Guides</a:t>
            </a:r>
            <a:r>
              <a:rPr lang="en-US" dirty="0" smtClean="0"/>
              <a:t> (LGs) act as volunteer representatives of </a:t>
            </a:r>
            <a:r>
              <a:rPr lang="en-US" b="0" dirty="0" smtClean="0"/>
              <a:t>P2P t</a:t>
            </a:r>
            <a:r>
              <a:rPr lang="en-US" dirty="0" smtClean="0"/>
              <a:t>o help a family learn about community resources.  Much like a supporting parent, LGs can be matched to a family, but not based on diagnosis, but on the individual LG’s knowledge of area resources.  For example, an LG may talk to parents about where to get a haircut or find a gluten free pizza.</a:t>
            </a:r>
          </a:p>
          <a:p>
            <a:pPr>
              <a:spcBef>
                <a:spcPts val="0"/>
              </a:spcBef>
            </a:pPr>
            <a:endParaRPr lang="en-US" sz="800" dirty="0" smtClean="0"/>
          </a:p>
          <a:p>
            <a:pPr>
              <a:spcBef>
                <a:spcPts val="0"/>
              </a:spcBef>
            </a:pPr>
            <a:r>
              <a:rPr lang="en-US" dirty="0" smtClean="0"/>
              <a:t>Once an LG meets their performance standards, they can become </a:t>
            </a:r>
            <a:r>
              <a:rPr lang="en-US" b="1" dirty="0" smtClean="0"/>
              <a:t>Brokers</a:t>
            </a:r>
            <a:r>
              <a:rPr lang="en-US" dirty="0" smtClean="0"/>
              <a:t> where they will receive additional training and can begin to host </a:t>
            </a:r>
            <a:r>
              <a:rPr lang="en-US" b="0" dirty="0" smtClean="0"/>
              <a:t>P2P</a:t>
            </a:r>
            <a:r>
              <a:rPr lang="en-US" dirty="0" smtClean="0"/>
              <a:t> trainings and events.  By the time a Broker completes the performance standards, they will have the training, leadership skills and contacts to begin to form or join a</a:t>
            </a:r>
            <a:r>
              <a:rPr lang="en-US" b="1" dirty="0" smtClean="0"/>
              <a:t> Navigator Team</a:t>
            </a:r>
            <a:r>
              <a:rPr lang="en-US" dirty="0" smtClean="0"/>
              <a:t>.</a:t>
            </a:r>
          </a:p>
          <a:p>
            <a:pPr>
              <a:spcBef>
                <a:spcPts val="0"/>
              </a:spcBef>
            </a:pPr>
            <a:endParaRPr lang="en-US" sz="800" dirty="0" smtClean="0"/>
          </a:p>
          <a:p>
            <a:pPr>
              <a:spcBef>
                <a:spcPts val="0"/>
              </a:spcBef>
            </a:pPr>
            <a:r>
              <a:rPr lang="en-US" b="1" dirty="0" smtClean="0"/>
              <a:t>Navigator Teams </a:t>
            </a:r>
            <a:r>
              <a:rPr lang="en-US" dirty="0" smtClean="0"/>
              <a:t>are parent-led volunteer networks , or community organizers, that work with local partners to promote inclusion of special needs children or to create programs specific to disability.  Navigator</a:t>
            </a:r>
            <a:r>
              <a:rPr lang="en-US" baseline="0" dirty="0" smtClean="0"/>
              <a:t> Teams target</a:t>
            </a:r>
            <a:r>
              <a:rPr lang="en-US" dirty="0" smtClean="0"/>
              <a:t> their activities</a:t>
            </a:r>
            <a:r>
              <a:rPr lang="en-US" baseline="0" dirty="0" smtClean="0"/>
              <a:t> towards the needs of the community and the priorities and programs are decided on by the volunteer leaders.  </a:t>
            </a:r>
            <a:r>
              <a:rPr lang="en-US" dirty="0" smtClean="0"/>
              <a:t>For</a:t>
            </a:r>
            <a:r>
              <a:rPr lang="en-US" baseline="0" dirty="0" smtClean="0"/>
              <a:t> example, Floyd’s Navigator Team has a show choir.  Pike’s has a fashion show.  Bullock has Buddy Ball and a BIG dance every year.  The Coweta Navigator Team has a “friendship club” to help kids learn social skills.  Some teams focus on health and education training for parents.  You see……the possibilities are ENDLESS.  </a:t>
            </a:r>
          </a:p>
          <a:p>
            <a:pPr>
              <a:spcBef>
                <a:spcPts val="0"/>
              </a:spcBef>
            </a:pPr>
            <a:endParaRPr lang="en-US" sz="800" baseline="0" dirty="0" smtClean="0"/>
          </a:p>
          <a:p>
            <a:pPr>
              <a:spcBef>
                <a:spcPts val="0"/>
              </a:spcBef>
            </a:pPr>
            <a:r>
              <a:rPr lang="en-US" dirty="0" smtClean="0"/>
              <a:t>Every Navigator Team might look a little different, but ALL teams consist of parents and professionals who work together to accomplish the goals they have identified for their community.  You may already have a team in your area. IF SO, JOIN THEM!!  To get connected with the Navigator Team Leader in your area, just call our 800 number and one of our Regional Coordinators would be happy to share with you how to do that!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676400" y="457200"/>
            <a:ext cx="3338513" cy="2503488"/>
          </a:xfrm>
          <a:ln/>
        </p:spPr>
      </p:sp>
      <p:sp>
        <p:nvSpPr>
          <p:cNvPr id="45059" name="Rectangle 3"/>
          <p:cNvSpPr>
            <a:spLocks noGrp="1" noChangeArrowheads="1"/>
          </p:cNvSpPr>
          <p:nvPr>
            <p:ph type="body" idx="1"/>
          </p:nvPr>
        </p:nvSpPr>
        <p:spPr>
          <a:xfrm>
            <a:off x="685800" y="3581400"/>
            <a:ext cx="5607050" cy="4183063"/>
          </a:xfrm>
          <a:noFill/>
          <a:ln/>
        </p:spPr>
        <p:txBody>
          <a:bodyPr/>
          <a:lstStyle/>
          <a:p>
            <a:r>
              <a:rPr lang="en-US" dirty="0" smtClean="0"/>
              <a:t>Did you know we provide 2- and 4- hour trainings on a variety of topics?  All of our trainings are </a:t>
            </a:r>
            <a:r>
              <a:rPr lang="en-US" b="1" dirty="0" smtClean="0"/>
              <a:t>FREE</a:t>
            </a:r>
            <a:r>
              <a:rPr lang="en-US" dirty="0" smtClean="0"/>
              <a:t> of charge to parents and available in many languages. They are also offered anywhere in the state!  </a:t>
            </a:r>
          </a:p>
          <a:p>
            <a:endParaRPr lang="en-US" dirty="0" smtClean="0"/>
          </a:p>
          <a:p>
            <a:r>
              <a:rPr lang="en-US" dirty="0" smtClean="0"/>
              <a:t>We continue to develop new curriculum for parents, and we update existing curriculum as information changes.  Visit the training calendar on our website to see what is coming to your area.  Register for our email list that sends out information monthly about the trainings and webinars that are occurring close to you.  Trainings are listed by county, but families can attend any training regardless of the county they live in! </a:t>
            </a:r>
          </a:p>
          <a:p>
            <a:endParaRPr lang="en-US" dirty="0" smtClean="0"/>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981200" y="457200"/>
            <a:ext cx="2857500" cy="2143125"/>
          </a:xfrm>
          <a:ln/>
        </p:spPr>
      </p:sp>
      <p:sp>
        <p:nvSpPr>
          <p:cNvPr id="49155" name="Rectangle 3"/>
          <p:cNvSpPr>
            <a:spLocks noGrp="1" noChangeArrowheads="1"/>
          </p:cNvSpPr>
          <p:nvPr>
            <p:ph type="body" idx="1"/>
          </p:nvPr>
        </p:nvSpPr>
        <p:spPr>
          <a:xfrm>
            <a:off x="685800" y="2971800"/>
            <a:ext cx="5607050" cy="5257800"/>
          </a:xfrm>
          <a:noFill/>
          <a:ln/>
        </p:spPr>
        <p:txBody>
          <a:bodyPr/>
          <a:lstStyle/>
          <a:p>
            <a:r>
              <a:rPr lang="en-US" dirty="0" smtClean="0"/>
              <a:t>In addition to online webinars and our website, there are many other ways you can connect with P2P online.  If you have a </a:t>
            </a:r>
            <a:r>
              <a:rPr lang="en-US" b="1" dirty="0" err="1" smtClean="0"/>
              <a:t>Facebook</a:t>
            </a:r>
            <a:r>
              <a:rPr lang="en-US" dirty="0" smtClean="0"/>
              <a:t> page, you can “like us” or you can “follow us” on </a:t>
            </a:r>
            <a:r>
              <a:rPr lang="en-US" b="1" dirty="0" smtClean="0"/>
              <a:t>Twitter.</a:t>
            </a:r>
            <a:r>
              <a:rPr lang="en-US" dirty="0" smtClean="0"/>
              <a:t>   And check</a:t>
            </a:r>
            <a:r>
              <a:rPr lang="en-US" baseline="0" dirty="0" smtClean="0"/>
              <a:t> out the information we are sharing on </a:t>
            </a:r>
            <a:r>
              <a:rPr lang="en-US" b="1" baseline="0" dirty="0" err="1" smtClean="0"/>
              <a:t>Pinterest</a:t>
            </a:r>
            <a:r>
              <a:rPr lang="en-US" baseline="0" dirty="0" smtClean="0"/>
              <a:t>.  </a:t>
            </a:r>
            <a:endParaRPr lang="en-US" dirty="0" smtClean="0"/>
          </a:p>
          <a:p>
            <a:endParaRPr lang="en-US" dirty="0" smtClean="0"/>
          </a:p>
          <a:p>
            <a:r>
              <a:rPr lang="en-US" dirty="0" smtClean="0"/>
              <a:t>The </a:t>
            </a:r>
            <a:r>
              <a:rPr lang="en-US" b="1" dirty="0" smtClean="0"/>
              <a:t>Impact Awards </a:t>
            </a:r>
            <a:r>
              <a:rPr lang="en-US" dirty="0" smtClean="0"/>
              <a:t>recognize individuals whose actions demonstrate, support, or lead to inclusion of individuals with disabilities so they can meaningfully participate in all aspects of life. Award winners exemplify respect and dignity for everyone, regardless of ability, and they work to ensure that others embrace these same ideas. Perhaps you know someone in your community that you would like to nominate.  </a:t>
            </a:r>
            <a:r>
              <a:rPr lang="en-US" i="1" dirty="0" smtClean="0"/>
              <a:t>(</a:t>
            </a:r>
            <a:r>
              <a:rPr lang="en-US" b="1" i="1" dirty="0" smtClean="0"/>
              <a:t>Note</a:t>
            </a:r>
            <a:r>
              <a:rPr lang="en-US" b="1" i="1" baseline="0" dirty="0" smtClean="0"/>
              <a:t> to presenter</a:t>
            </a:r>
            <a:r>
              <a:rPr lang="en-US" i="1" baseline="0" dirty="0" smtClean="0"/>
              <a:t>: before your presentation, know whether the impact awards are in the nomination or voting stages so you can let you audience know.  This info can be found on the website or by calling the office.)</a:t>
            </a:r>
            <a:endParaRPr lang="en-US" i="1" dirty="0" smtClean="0"/>
          </a:p>
          <a:p>
            <a:endParaRPr lang="en-US" dirty="0" smtClean="0"/>
          </a:p>
          <a:p>
            <a:r>
              <a:rPr lang="en-US" dirty="0" smtClean="0"/>
              <a:t>If you are not already on our </a:t>
            </a:r>
            <a:r>
              <a:rPr lang="en-US" b="1" dirty="0" smtClean="0"/>
              <a:t>Email List, </a:t>
            </a:r>
            <a:r>
              <a:rPr lang="en-US" dirty="0" smtClean="0"/>
              <a:t>then please go to the website and sign up.  Or you can add your email list to my  sign in sheet, and you’ll be added.</a:t>
            </a:r>
            <a:r>
              <a:rPr lang="en-US" baseline="0" dirty="0" smtClean="0"/>
              <a:t>  This will</a:t>
            </a:r>
            <a:r>
              <a:rPr lang="en-US" dirty="0" smtClean="0"/>
              <a:t> allow us to keep in touch with you.  And you’ll find out about trainings, webinars, and community events through our </a:t>
            </a:r>
            <a:r>
              <a:rPr lang="en-US" b="1" dirty="0" smtClean="0"/>
              <a:t>Health &amp; Education Email Blasts.</a:t>
            </a:r>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752600" y="533400"/>
            <a:ext cx="3467100" cy="2600325"/>
          </a:xfrm>
          <a:ln/>
        </p:spPr>
      </p:sp>
      <p:sp>
        <p:nvSpPr>
          <p:cNvPr id="51203" name="Notes Placeholder 2"/>
          <p:cNvSpPr>
            <a:spLocks noGrp="1"/>
          </p:cNvSpPr>
          <p:nvPr>
            <p:ph type="body" idx="1"/>
          </p:nvPr>
        </p:nvSpPr>
        <p:spPr>
          <a:noFill/>
          <a:ln/>
        </p:spPr>
        <p:txBody>
          <a:bodyPr/>
          <a:lstStyle/>
          <a:p>
            <a:r>
              <a:rPr lang="en-US" dirty="0" smtClean="0"/>
              <a:t>Now, we have been through</a:t>
            </a:r>
            <a:r>
              <a:rPr lang="en-US" baseline="0" dirty="0" smtClean="0"/>
              <a:t> each one of our core services.  I hope you can see that there really is something for everyone at P2P.   Our services are varied because we realize that the needs of families we serve are diverse.  We celebrate that diversity at P2P and strive to reflect diversity in our staff and in the families that we serve.  </a:t>
            </a:r>
          </a:p>
          <a:p>
            <a:endParaRPr lang="en-US" baseline="0" dirty="0" smtClean="0"/>
          </a:p>
        </p:txBody>
      </p:sp>
      <p:sp>
        <p:nvSpPr>
          <p:cNvPr id="4" name="Slide Number Placeholder 3"/>
          <p:cNvSpPr>
            <a:spLocks noGrp="1"/>
          </p:cNvSpPr>
          <p:nvPr>
            <p:ph type="sldNum" sz="quarter" idx="5"/>
          </p:nvPr>
        </p:nvSpPr>
        <p:spPr/>
        <p:txBody>
          <a:bodyPr/>
          <a:lstStyle/>
          <a:p>
            <a:pPr>
              <a:defRPr/>
            </a:pPr>
            <a:fld id="{CEACDA82-3978-461F-9F41-90948B4C477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752600" y="457200"/>
            <a:ext cx="3467100" cy="2600325"/>
          </a:xfrm>
          <a:ln/>
        </p:spPr>
      </p:sp>
      <p:sp>
        <p:nvSpPr>
          <p:cNvPr id="52227" name="Notes Placeholder 2"/>
          <p:cNvSpPr>
            <a:spLocks noGrp="1"/>
          </p:cNvSpPr>
          <p:nvPr>
            <p:ph type="body" idx="1"/>
          </p:nvPr>
        </p:nvSpPr>
        <p:spPr>
          <a:xfrm>
            <a:off x="685800" y="3429000"/>
            <a:ext cx="5607050" cy="4727575"/>
          </a:xfrm>
          <a:noFill/>
          <a:ln/>
        </p:spPr>
        <p:txBody>
          <a:bodyPr/>
          <a:lstStyle/>
          <a:p>
            <a:r>
              <a:rPr lang="en-US" dirty="0" smtClean="0"/>
              <a:t>Collaboration and capacity-building serve as our guiding principals in everything we do.  We firmly believe that if you really want the best for your child, you need to collaborate with others and build your capacity,</a:t>
            </a:r>
            <a:r>
              <a:rPr lang="en-US" baseline="0" dirty="0" smtClean="0"/>
              <a:t> </a:t>
            </a:r>
            <a:r>
              <a:rPr lang="en-US" dirty="0" smtClean="0"/>
              <a:t>build your skills and knowledge. </a:t>
            </a:r>
          </a:p>
          <a:p>
            <a:endParaRPr lang="en-US" dirty="0" smtClean="0"/>
          </a:p>
          <a:p>
            <a:r>
              <a:rPr lang="en-US" dirty="0" smtClean="0"/>
              <a:t>So,</a:t>
            </a:r>
            <a:r>
              <a:rPr lang="en-US" baseline="0" dirty="0" smtClean="0"/>
              <a:t> you’ve heard what we can do for you.  What can you do for us?  Now that you’re part of the P2P family, what can you do to get involved?  How are we</a:t>
            </a:r>
            <a:r>
              <a:rPr lang="en-US" dirty="0" smtClean="0"/>
              <a:t> going to work together?</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 to Presenter:</a:t>
            </a:r>
          </a:p>
          <a:p>
            <a:r>
              <a:rPr lang="en-US" i="1" baseline="0" dirty="0" smtClean="0"/>
              <a:t>Reviewing the points on this slide is your final opportunity for selling P2P to your audience.  Be excited and make sure they feel your excitement.  If you are passionate, you will inspire them to be.  It’s contagious.  You want them to catch it!  You want to motivate</a:t>
            </a:r>
            <a:r>
              <a:rPr lang="en-US" i="1" dirty="0" smtClean="0"/>
              <a:t> them to get involved.</a:t>
            </a:r>
            <a:endParaRPr lang="en-US" i="1" baseline="0" dirty="0" smtClean="0"/>
          </a:p>
          <a:p>
            <a:endParaRPr lang="en-US" i="1" baseline="0" dirty="0" smtClean="0"/>
          </a:p>
          <a:p>
            <a:r>
              <a:rPr lang="en-US" i="1" baseline="0" dirty="0" smtClean="0"/>
              <a:t>If time allows, you may ask for audience participation on this slide.  Ask them what they plan to do now that they know about all of the opportunities at P2P.  By now, you have gotten to know your audience and should know which way this discussion needs to go.  You could ask them individually or ask for a show of hands for specific services.  For example, “who’s going to attend a P2P trainings?”  “Who’s going to follow us on </a:t>
            </a:r>
            <a:r>
              <a:rPr lang="en-US" i="1" baseline="0" dirty="0" err="1" smtClean="0"/>
              <a:t>Facebook</a:t>
            </a:r>
            <a:r>
              <a:rPr lang="en-US" i="1" baseline="0" dirty="0" smtClean="0"/>
              <a:t>?”  Challenge them/Invite them to become part of our team.  Make sure they know that we WANT them to be involved!</a:t>
            </a:r>
            <a:endParaRPr lang="en-US" i="1" dirty="0" smtClean="0"/>
          </a:p>
        </p:txBody>
      </p:sp>
      <p:sp>
        <p:nvSpPr>
          <p:cNvPr id="4" name="Slide Number Placeholder 3"/>
          <p:cNvSpPr>
            <a:spLocks noGrp="1"/>
          </p:cNvSpPr>
          <p:nvPr>
            <p:ph type="sldNum" sz="quarter" idx="5"/>
          </p:nvPr>
        </p:nvSpPr>
        <p:spPr/>
        <p:txBody>
          <a:bodyPr/>
          <a:lstStyle/>
          <a:p>
            <a:pPr>
              <a:defRPr/>
            </a:pPr>
            <a:fld id="{8882A3E9-11C7-41B8-8E2B-B4DA0F6636A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9688DCCB-8794-4909-82A0-F95A6109B91C}" type="slidenum">
              <a:rPr lang="en-US" smtClean="0"/>
              <a:pPr>
                <a:defRPr/>
              </a:pPr>
              <a:t>15</a:t>
            </a:fld>
            <a:endParaRPr lang="en-US" smtClean="0"/>
          </a:p>
        </p:txBody>
      </p:sp>
      <p:sp>
        <p:nvSpPr>
          <p:cNvPr id="53251" name="Rectangle 2"/>
          <p:cNvSpPr>
            <a:spLocks noGrp="1" noRot="1" noChangeAspect="1" noChangeArrowheads="1" noTextEdit="1"/>
          </p:cNvSpPr>
          <p:nvPr>
            <p:ph type="sldImg"/>
          </p:nvPr>
        </p:nvSpPr>
        <p:spPr>
          <a:xfrm>
            <a:off x="1905000" y="533400"/>
            <a:ext cx="3162300" cy="2371725"/>
          </a:xfrm>
          <a:ln/>
        </p:spPr>
      </p:sp>
      <p:sp>
        <p:nvSpPr>
          <p:cNvPr id="53252" name="Rectangle 3"/>
          <p:cNvSpPr>
            <a:spLocks noGrp="1" noChangeArrowheads="1"/>
          </p:cNvSpPr>
          <p:nvPr>
            <p:ph type="body" idx="1"/>
          </p:nvPr>
        </p:nvSpPr>
        <p:spPr>
          <a:xfrm>
            <a:off x="685800" y="3733800"/>
            <a:ext cx="5607050" cy="4183063"/>
          </a:xfrm>
          <a:noFill/>
          <a:ln/>
        </p:spPr>
        <p:txBody>
          <a:bodyPr/>
          <a:lstStyle/>
          <a:p>
            <a:pPr eaLnBrk="1" hangingPunct="1"/>
            <a:r>
              <a:rPr lang="en-US" dirty="0" smtClean="0"/>
              <a:t>We’ve covered A LOT of material today.  Hopefully, you learned something NEW today.  Many people think they know about Parent to Parent of Georgia and they really only know one tiny piece of what we do.  When they come to this presentation, they learn that P2P has A LOT going on and they want to be involved.  I hope I’ve gotten you motivated to become involved in at least one aspect of P2P.  There are MANY ways that you can be involved.   </a:t>
            </a:r>
          </a:p>
          <a:p>
            <a:pPr eaLnBrk="1" hangingPunct="1"/>
            <a:endParaRPr lang="en-US" dirty="0" smtClean="0"/>
          </a:p>
          <a:p>
            <a:pPr eaLnBrk="1" hangingPunct="1"/>
            <a:r>
              <a:rPr lang="en-US" dirty="0" smtClean="0"/>
              <a:t>One point I want to make again is one about </a:t>
            </a:r>
            <a:r>
              <a:rPr lang="en-US" b="1" dirty="0" smtClean="0"/>
              <a:t>partnership</a:t>
            </a:r>
            <a:r>
              <a:rPr lang="en-US" dirty="0" smtClean="0"/>
              <a:t>.  If</a:t>
            </a:r>
            <a:r>
              <a:rPr lang="en-US" baseline="0" dirty="0" smtClean="0"/>
              <a:t> I’ve been successful today, then you get it .  You know and believe 100% that </a:t>
            </a:r>
            <a:r>
              <a:rPr lang="en-US" dirty="0" smtClean="0"/>
              <a:t>WE WANT TO PARTNER WITH YOU to help you and the parents in your community!  </a:t>
            </a:r>
          </a:p>
          <a:p>
            <a:pPr eaLnBrk="1" hangingPunct="1"/>
            <a:endParaRPr lang="en-US" dirty="0" smtClean="0"/>
          </a:p>
          <a:p>
            <a:pPr eaLnBrk="1" hangingPunct="1"/>
            <a:r>
              <a:rPr lang="en-US" dirty="0" smtClean="0"/>
              <a:t>We want to help you but we also want you to help us.  Because</a:t>
            </a:r>
            <a:r>
              <a:rPr lang="en-US" baseline="0" dirty="0" smtClean="0"/>
              <a:t> working together will be how we will be able to meet our goal of supporting ALL Georgia families who are impacted by disabilities or special healthcare needs.</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676400" y="304800"/>
            <a:ext cx="3541713" cy="2655888"/>
          </a:xfrm>
          <a:ln/>
        </p:spPr>
      </p:sp>
      <p:sp>
        <p:nvSpPr>
          <p:cNvPr id="54275" name="Rectangle 3"/>
          <p:cNvSpPr>
            <a:spLocks noGrp="1" noChangeArrowheads="1"/>
          </p:cNvSpPr>
          <p:nvPr>
            <p:ph type="body" idx="1"/>
          </p:nvPr>
        </p:nvSpPr>
        <p:spPr>
          <a:xfrm>
            <a:off x="685800" y="3505200"/>
            <a:ext cx="5607050" cy="4183063"/>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Thank you (Host Name) for allowing me to share with you today.   I’ve had fun! </a:t>
            </a:r>
            <a:r>
              <a:rPr lang="en-US" i="1" dirty="0" smtClean="0"/>
              <a:t>(</a:t>
            </a:r>
            <a:r>
              <a:rPr lang="en-US" b="1" i="1" dirty="0" smtClean="0"/>
              <a:t>Note to presenter: sound like you had fun!)</a:t>
            </a:r>
          </a:p>
          <a:p>
            <a:r>
              <a:rPr lang="en-US" i="1" dirty="0" smtClean="0"/>
              <a:t> </a:t>
            </a:r>
          </a:p>
          <a:p>
            <a:r>
              <a:rPr lang="en-US" dirty="0" smtClean="0"/>
              <a:t>We have __ minutes left for your questions and I’ll be glad to hang around afterwards and answer any questions we may not have time for or you may not want to share with the group.  </a:t>
            </a:r>
          </a:p>
          <a:p>
            <a:endParaRPr lang="en-US" dirty="0" smtClean="0"/>
          </a:p>
          <a:p>
            <a:r>
              <a:rPr lang="en-US" b="1" i="1" dirty="0" smtClean="0"/>
              <a:t>Note to Presenter:</a:t>
            </a:r>
          </a:p>
          <a:p>
            <a:r>
              <a:rPr lang="en-US" i="1" dirty="0" smtClean="0"/>
              <a:t>It’s important to end on time.  Pay attention to time during the presentation and adjust your speed accordingly.   Remember you can always refer them back to the 800 number for answers to questions you do not have</a:t>
            </a:r>
            <a:r>
              <a:rPr lang="en-US" i="1" baseline="0" dirty="0" smtClean="0"/>
              <a:t> time </a:t>
            </a:r>
            <a:r>
              <a:rPr lang="en-US" i="1" baseline="0" smtClean="0"/>
              <a:t>to answer</a:t>
            </a:r>
            <a:r>
              <a:rPr lang="en-US" i="1" smtClean="0"/>
              <a:t>.    </a:t>
            </a:r>
            <a:endParaRPr lang="en-US" i="1" dirty="0" smtClean="0"/>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5B166DAE-F965-4236-A631-189D5FBA3C6E}" type="slidenum">
              <a:rPr lang="en-US" smtClean="0"/>
              <a:pPr>
                <a:defRPr/>
              </a:pPr>
              <a:t>2</a:t>
            </a:fld>
            <a:endParaRPr lang="en-US" smtClean="0"/>
          </a:p>
        </p:txBody>
      </p:sp>
      <p:sp>
        <p:nvSpPr>
          <p:cNvPr id="30723" name="Rectangle 2"/>
          <p:cNvSpPr>
            <a:spLocks noGrp="1" noRot="1" noChangeAspect="1" noChangeArrowheads="1" noTextEdit="1"/>
          </p:cNvSpPr>
          <p:nvPr>
            <p:ph type="sldImg"/>
          </p:nvPr>
        </p:nvSpPr>
        <p:spPr>
          <a:xfrm>
            <a:off x="2057400" y="381000"/>
            <a:ext cx="2830513" cy="2122488"/>
          </a:xfrm>
          <a:ln/>
        </p:spPr>
      </p:sp>
      <p:sp>
        <p:nvSpPr>
          <p:cNvPr id="30724" name="Rectangle 3"/>
          <p:cNvSpPr>
            <a:spLocks noGrp="1" noChangeArrowheads="1"/>
          </p:cNvSpPr>
          <p:nvPr>
            <p:ph type="body" idx="1"/>
          </p:nvPr>
        </p:nvSpPr>
        <p:spPr>
          <a:xfrm>
            <a:off x="685800" y="3276600"/>
            <a:ext cx="5607050" cy="4183063"/>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Let’s start with “why we are here today.”</a:t>
            </a:r>
            <a:endParaRPr lang="en-US" i="1" dirty="0" smtClean="0"/>
          </a:p>
          <a:p>
            <a:pPr eaLnBrk="1" hangingPunct="1"/>
            <a:endParaRPr lang="en-US" dirty="0" smtClean="0"/>
          </a:p>
          <a:p>
            <a:pPr eaLnBrk="1" hangingPunct="1"/>
            <a:r>
              <a:rPr lang="en-US" dirty="0" smtClean="0"/>
              <a:t>We want you to leave this presentation knowing who we are, what we do, and most importantly, how we can work together.  We want you to know that WE WANT TO PARTNER WITH YOU to help you and the parents in your community!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7954FAAD-79E9-4C66-8971-550E6A78BF32}" type="slidenum">
              <a:rPr lang="en-US" smtClean="0"/>
              <a:pPr>
                <a:defRPr/>
              </a:pPr>
              <a:t>3</a:t>
            </a:fld>
            <a:endParaRPr lang="en-US" smtClean="0"/>
          </a:p>
        </p:txBody>
      </p:sp>
      <p:sp>
        <p:nvSpPr>
          <p:cNvPr id="31747" name="Rectangle 2"/>
          <p:cNvSpPr>
            <a:spLocks noGrp="1" noRot="1" noChangeAspect="1" noChangeArrowheads="1" noTextEdit="1"/>
          </p:cNvSpPr>
          <p:nvPr>
            <p:ph type="sldImg"/>
          </p:nvPr>
        </p:nvSpPr>
        <p:spPr>
          <a:xfrm>
            <a:off x="1981200" y="381000"/>
            <a:ext cx="3009900" cy="2257425"/>
          </a:xfrm>
          <a:ln/>
        </p:spPr>
      </p:sp>
      <p:sp>
        <p:nvSpPr>
          <p:cNvPr id="31748" name="Rectangle 3"/>
          <p:cNvSpPr>
            <a:spLocks noGrp="1" noChangeArrowheads="1"/>
          </p:cNvSpPr>
          <p:nvPr>
            <p:ph type="body" idx="1"/>
          </p:nvPr>
        </p:nvSpPr>
        <p:spPr>
          <a:xfrm>
            <a:off x="457200" y="3048000"/>
            <a:ext cx="6248400" cy="5105400"/>
          </a:xfrm>
          <a:noFill/>
          <a:ln/>
        </p:spPr>
        <p:txBody>
          <a:bodyPr/>
          <a:lstStyle/>
          <a:p>
            <a:pPr>
              <a:spcBef>
                <a:spcPct val="0"/>
              </a:spcBef>
            </a:pPr>
            <a:r>
              <a:rPr lang="en-US" dirty="0" smtClean="0"/>
              <a:t>P2P is a state wide organization!  We have offices, staff, and volunteers across the state.  Families can call us toll-free from anywhere in Georgia. We serve ALL disabilities and ALL special health care needs.  We offer assistance to any parent or individual no matter how rare the diagnosis or how difficult the situation. </a:t>
            </a:r>
          </a:p>
          <a:p>
            <a:pPr>
              <a:spcBef>
                <a:spcPct val="0"/>
              </a:spcBef>
            </a:pPr>
            <a:endParaRPr lang="en-US" dirty="0" smtClean="0"/>
          </a:p>
          <a:p>
            <a:pPr>
              <a:spcBef>
                <a:spcPct val="0"/>
              </a:spcBef>
            </a:pPr>
            <a:r>
              <a:rPr lang="en-US" dirty="0" smtClean="0"/>
              <a:t>As </a:t>
            </a:r>
            <a:r>
              <a:rPr lang="en-US" b="1" dirty="0" smtClean="0"/>
              <a:t>Georgia’s Parent Training and Information Center</a:t>
            </a:r>
            <a:r>
              <a:rPr lang="en-US" dirty="0" smtClean="0"/>
              <a:t>, we work to make sure that families get training and information on their rights, responsibilities, and protections under the Federal Law called IDEA or the Individuals with Disabilities in Education Act.  Every state is required to have a Parent Training Information Center (PTI).  The school is responsible for educating children and we are responsible for educating parents.  </a:t>
            </a:r>
          </a:p>
          <a:p>
            <a:pPr>
              <a:spcBef>
                <a:spcPct val="0"/>
              </a:spcBef>
            </a:pPr>
            <a:endParaRPr lang="en-US" dirty="0" smtClean="0"/>
          </a:p>
          <a:p>
            <a:pPr>
              <a:spcBef>
                <a:spcPct val="0"/>
              </a:spcBef>
            </a:pPr>
            <a:r>
              <a:rPr lang="en-US" dirty="0" smtClean="0"/>
              <a:t>Georgia’s health system is hard to figure out!  Our </a:t>
            </a:r>
            <a:r>
              <a:rPr lang="en-US" b="1" dirty="0" smtClean="0"/>
              <a:t>Family to Family Health Information Center </a:t>
            </a:r>
            <a:r>
              <a:rPr lang="en-US" dirty="0" smtClean="0"/>
              <a:t>provides health information, training and support to families of children with special health care needs. We have information about services, resources and projects available to families across the state.  </a:t>
            </a:r>
          </a:p>
          <a:p>
            <a:pPr>
              <a:spcBef>
                <a:spcPct val="0"/>
              </a:spcBef>
            </a:pPr>
            <a:endParaRPr lang="en-US" dirty="0" smtClean="0"/>
          </a:p>
          <a:p>
            <a:pPr>
              <a:spcBef>
                <a:spcPct val="0"/>
              </a:spcBef>
            </a:pPr>
            <a:r>
              <a:rPr lang="en-US" dirty="0" smtClean="0"/>
              <a:t>As the </a:t>
            </a:r>
            <a:r>
              <a:rPr lang="en-US" b="1" dirty="0" smtClean="0"/>
              <a:t>Central Directory for Babies Can’t Wait</a:t>
            </a:r>
            <a:r>
              <a:rPr lang="en-US" dirty="0" smtClean="0"/>
              <a:t>, the organization responsible for serving families of children from birth to 3 with special needs, we help families throughout the state of Georgia get connected with the BCW program in the county where you live.  And we maintain a </a:t>
            </a:r>
            <a:r>
              <a:rPr lang="en-US" b="1" dirty="0" smtClean="0"/>
              <a:t>database </a:t>
            </a:r>
            <a:r>
              <a:rPr lang="en-US" dirty="0" smtClean="0"/>
              <a:t>of resources specifically for parents of children with special needs.  We’ll talk more about this later in the</a:t>
            </a:r>
            <a:r>
              <a:rPr lang="en-US" baseline="0" dirty="0" smtClean="0"/>
              <a:t> presentation.</a:t>
            </a:r>
            <a:endParaRPr lang="en-US" dirty="0" smtClean="0"/>
          </a:p>
          <a:p>
            <a:pPr>
              <a:spcBef>
                <a:spcPct val="0"/>
              </a:spcBef>
            </a:pPr>
            <a:endParaRPr lang="en-US" dirty="0" smtClean="0"/>
          </a:p>
          <a:p>
            <a:pPr>
              <a:spcBef>
                <a:spcPct val="0"/>
              </a:spcBef>
            </a:pPr>
            <a:r>
              <a:rPr lang="en-US" dirty="0" smtClean="0"/>
              <a:t>And as the </a:t>
            </a:r>
            <a:r>
              <a:rPr lang="en-US" b="1" dirty="0" smtClean="0"/>
              <a:t>State Affiliate of Parent to Parent USA</a:t>
            </a:r>
            <a:r>
              <a:rPr lang="en-US" dirty="0" smtClean="0"/>
              <a:t>, we help legitimize that emotional support is critical to families!   </a:t>
            </a:r>
          </a:p>
          <a:p>
            <a:pPr>
              <a:spcBef>
                <a:spcPct val="0"/>
              </a:spcBef>
            </a:pPr>
            <a:endParaRPr lang="en-US" dirty="0" smtClean="0"/>
          </a:p>
          <a:p>
            <a:pPr>
              <a:spcBef>
                <a:spcPct val="0"/>
              </a:spcBef>
            </a:pPr>
            <a:r>
              <a:rPr lang="en-US" dirty="0" smtClean="0"/>
              <a:t>So, now</a:t>
            </a:r>
            <a:r>
              <a:rPr lang="en-US" baseline="0" dirty="0" smtClean="0"/>
              <a:t> that you know “Who We Are,” let’s talk about “What We Do” and what these services look like for families.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3CD91A0A-A3C2-40AB-A6B2-62750A3A5F0C}" type="slidenum">
              <a:rPr lang="en-US" smtClean="0"/>
              <a:pPr>
                <a:defRPr/>
              </a:pPr>
              <a:t>4</a:t>
            </a:fld>
            <a:endParaRPr lang="en-US" smtClean="0"/>
          </a:p>
        </p:txBody>
      </p:sp>
      <p:sp>
        <p:nvSpPr>
          <p:cNvPr id="32771" name="Rectangle 2"/>
          <p:cNvSpPr>
            <a:spLocks noGrp="1" noRot="1" noChangeAspect="1" noChangeArrowheads="1" noTextEdit="1"/>
          </p:cNvSpPr>
          <p:nvPr>
            <p:ph type="sldImg"/>
          </p:nvPr>
        </p:nvSpPr>
        <p:spPr>
          <a:xfrm>
            <a:off x="1981200" y="457200"/>
            <a:ext cx="2743200" cy="2057400"/>
          </a:xfrm>
          <a:ln/>
        </p:spPr>
      </p:sp>
      <p:sp>
        <p:nvSpPr>
          <p:cNvPr id="32772" name="Rectangle 3"/>
          <p:cNvSpPr>
            <a:spLocks noGrp="1" noChangeArrowheads="1"/>
          </p:cNvSpPr>
          <p:nvPr>
            <p:ph type="body" idx="1"/>
          </p:nvPr>
        </p:nvSpPr>
        <p:spPr>
          <a:xfrm>
            <a:off x="457200" y="2743200"/>
            <a:ext cx="6172200" cy="6172200"/>
          </a:xfrm>
          <a:noFill/>
          <a:ln/>
        </p:spPr>
        <p:txBody>
          <a:bodyPr/>
          <a:lstStyle/>
          <a:p>
            <a:pPr eaLnBrk="1" hangingPunct="1">
              <a:spcBef>
                <a:spcPts val="0"/>
              </a:spcBef>
            </a:pPr>
            <a:r>
              <a:rPr lang="en-US" dirty="0" smtClean="0"/>
              <a:t>We are Parents!  All of the coordinators who answer the phone at Parent to Parent are also parents who have children with disabilities. We believe that parents are the best support for other parents.  We respect that every parent is different and has different needs, and that’s why our services are unique based on what the needs are. </a:t>
            </a:r>
          </a:p>
          <a:p>
            <a:pPr eaLnBrk="1" hangingPunct="1">
              <a:spcBef>
                <a:spcPts val="0"/>
              </a:spcBef>
            </a:pPr>
            <a:endParaRPr lang="en-US" sz="800" dirty="0" smtClean="0"/>
          </a:p>
          <a:p>
            <a:pPr>
              <a:spcBef>
                <a:spcPts val="0"/>
              </a:spcBef>
            </a:pPr>
            <a:r>
              <a:rPr lang="en-US" b="1" dirty="0" smtClean="0"/>
              <a:t>Our mission is to support Georgia families and individuals impacted by disabilities or special healthcare care needs.  </a:t>
            </a:r>
            <a:r>
              <a:rPr lang="en-US" dirty="0" smtClean="0"/>
              <a:t>We are not paid advocates or lawyers.  We help families learn how to work with school systems by better understanding the process and their rights.  We help families learn how to work with medical professionals by understanding that all parents do have choices and should be involved.   We do not write state complaints or file due process.  We do not file insurance claims or fight insurance disputes.  But, we DO encourage families and professionals to work together because research shows that this is indeed how you bring about the best outcomes! </a:t>
            </a:r>
          </a:p>
          <a:p>
            <a:pPr eaLnBrk="1" hangingPunct="1">
              <a:spcBef>
                <a:spcPts val="0"/>
              </a:spcBef>
            </a:pPr>
            <a:endParaRPr lang="en-US" sz="800" dirty="0" smtClean="0"/>
          </a:p>
          <a:p>
            <a:pPr eaLnBrk="1" hangingPunct="1">
              <a:spcBef>
                <a:spcPts val="0"/>
              </a:spcBef>
            </a:pPr>
            <a:r>
              <a:rPr lang="en-US" dirty="0" smtClean="0"/>
              <a:t>We want parents to know and to believe that </a:t>
            </a:r>
            <a:r>
              <a:rPr lang="en-US" u="sng" dirty="0" smtClean="0"/>
              <a:t>they can help their child</a:t>
            </a:r>
            <a:r>
              <a:rPr lang="en-US" dirty="0" smtClean="0"/>
              <a:t> have positive outcomes and that </a:t>
            </a:r>
            <a:r>
              <a:rPr lang="en-US" u="sng" dirty="0" smtClean="0"/>
              <a:t>there are many choices available to help make this happen</a:t>
            </a:r>
            <a:r>
              <a:rPr lang="en-US" dirty="0" smtClean="0"/>
              <a:t>!  Parent to Parent is here to help parents develop the knowledge, skills, and abilities to move beyond where they are today and become empowered to be a strong force in their child’s life.</a:t>
            </a:r>
          </a:p>
          <a:p>
            <a:pPr eaLnBrk="1" hangingPunct="1"/>
            <a:r>
              <a:rPr lang="en-US" dirty="0" smtClean="0"/>
              <a:t> </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5</a:t>
            </a:fld>
            <a:endParaRPr lang="en-US" smtClean="0"/>
          </a:p>
        </p:txBody>
      </p:sp>
      <p:sp>
        <p:nvSpPr>
          <p:cNvPr id="33795" name="Rectangle 2"/>
          <p:cNvSpPr>
            <a:spLocks noGrp="1" noRot="1" noChangeAspect="1" noChangeArrowheads="1" noTextEdit="1"/>
          </p:cNvSpPr>
          <p:nvPr>
            <p:ph type="sldImg"/>
          </p:nvPr>
        </p:nvSpPr>
        <p:spPr>
          <a:xfrm>
            <a:off x="1752600" y="457200"/>
            <a:ext cx="3314700" cy="2486025"/>
          </a:xfrm>
          <a:ln/>
        </p:spPr>
      </p:sp>
      <p:sp>
        <p:nvSpPr>
          <p:cNvPr id="33796" name="Rectangle 3"/>
          <p:cNvSpPr>
            <a:spLocks noGrp="1" noChangeArrowheads="1"/>
          </p:cNvSpPr>
          <p:nvPr>
            <p:ph type="body" idx="1"/>
          </p:nvPr>
        </p:nvSpPr>
        <p:spPr>
          <a:xfrm>
            <a:off x="609600" y="3352800"/>
            <a:ext cx="5607050" cy="4183063"/>
          </a:xfrm>
          <a:noFill/>
          <a:ln/>
        </p:spPr>
        <p:txBody>
          <a:bodyPr/>
          <a:lstStyle/>
          <a:p>
            <a:pPr eaLnBrk="1" hangingPunct="1"/>
            <a:r>
              <a:rPr lang="en-US" dirty="0" smtClean="0"/>
              <a:t>At P2P,</a:t>
            </a:r>
            <a:r>
              <a:rPr lang="en-US" baseline="0" dirty="0" smtClean="0"/>
              <a:t> we have 7 core services that we offer parents.</a:t>
            </a:r>
            <a:r>
              <a:rPr lang="en-US" dirty="0" smtClean="0"/>
              <a:t>  Let’s briefly take a closer look at each of these services.  Let’s start with the P2P Special Needs Database….</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752600" y="381000"/>
            <a:ext cx="3135313" cy="2351088"/>
          </a:xfrm>
          <a:ln/>
        </p:spPr>
      </p:sp>
      <p:sp>
        <p:nvSpPr>
          <p:cNvPr id="34819" name="Rectangle 3"/>
          <p:cNvSpPr>
            <a:spLocks noGrp="1" noChangeArrowheads="1"/>
          </p:cNvSpPr>
          <p:nvPr>
            <p:ph type="body" idx="1"/>
          </p:nvPr>
        </p:nvSpPr>
        <p:spPr>
          <a:xfrm>
            <a:off x="685800" y="3352800"/>
            <a:ext cx="5607050" cy="4183063"/>
          </a:xfrm>
          <a:noFill/>
          <a:ln/>
        </p:spPr>
        <p:txBody>
          <a:bodyPr/>
          <a:lstStyle/>
          <a:p>
            <a:pPr eaLnBrk="1" hangingPunct="1"/>
            <a:r>
              <a:rPr lang="en-US" dirty="0" smtClean="0"/>
              <a:t>Our Database has over 5,000 resources and you can search it online at www.p2pga.org or call us and we’ll do a search and send you the results! Our coordinators can customize searches to meet the specific needs of the parent. </a:t>
            </a:r>
          </a:p>
          <a:p>
            <a:pPr eaLnBrk="1" hangingPunct="1"/>
            <a:endParaRPr lang="en-US" dirty="0" smtClean="0"/>
          </a:p>
          <a:p>
            <a:pPr eaLnBrk="1" hangingPunct="1"/>
            <a:r>
              <a:rPr lang="en-US" dirty="0" smtClean="0"/>
              <a:t>For example, </a:t>
            </a:r>
            <a:r>
              <a:rPr lang="en-US" i="1" dirty="0" smtClean="0"/>
              <a:t>--- (name someone from audience) </a:t>
            </a:r>
            <a:r>
              <a:rPr lang="en-US" dirty="0" smtClean="0"/>
              <a:t>may be looking for a provider that accepts Medicaid, maybe he/she wants to find a physical therapist that provides services in the home.  Whether it’s a developmental pediatrician or a music therapist, we have choices for parents in our database.  Or maybe it’s not a professional</a:t>
            </a:r>
            <a:r>
              <a:rPr lang="en-US" baseline="0" dirty="0" smtClean="0"/>
              <a:t> provider but a parent led support group.  ---- </a:t>
            </a:r>
            <a:r>
              <a:rPr lang="en-US" i="1" baseline="0" dirty="0" smtClean="0"/>
              <a:t>(name someone else from audience)</a:t>
            </a:r>
            <a:r>
              <a:rPr lang="en-US" baseline="0" dirty="0" smtClean="0"/>
              <a:t> wants to find a support group meeting to attend.  Support Groups is one of the categories in the database.</a:t>
            </a:r>
            <a:r>
              <a:rPr lang="en-US" dirty="0" smtClean="0"/>
              <a:t> Or Summer Camps.  </a:t>
            </a:r>
          </a:p>
          <a:p>
            <a:pPr eaLnBrk="1" hangingPunct="1"/>
            <a:endParaRPr lang="en-US" dirty="0" smtClean="0"/>
          </a:p>
          <a:p>
            <a:pPr eaLnBrk="1" hangingPunct="1"/>
            <a:r>
              <a:rPr lang="en-US" dirty="0" smtClean="0"/>
              <a:t>This database is constantly being updated and is growing.  If we do a search for you,</a:t>
            </a:r>
            <a:r>
              <a:rPr lang="en-US" baseline="0" dirty="0" smtClean="0"/>
              <a:t> o</a:t>
            </a:r>
            <a:r>
              <a:rPr lang="en-US" dirty="0" smtClean="0"/>
              <a:t>nce the results of your search have been completed, we can email the reports which provides a quick turn around time.  We can also mail or fax them to you.  </a:t>
            </a:r>
          </a:p>
          <a:p>
            <a:pPr eaLnBrk="1" hangingPunct="1"/>
            <a:endParaRPr lang="en-US" dirty="0" smtClean="0"/>
          </a:p>
          <a:p>
            <a:pPr eaLnBrk="1" hangingPunct="1"/>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2057400" y="457200"/>
            <a:ext cx="2857500" cy="2143125"/>
          </a:xfrm>
          <a:ln/>
        </p:spPr>
      </p:sp>
      <p:sp>
        <p:nvSpPr>
          <p:cNvPr id="36867" name="Rectangle 3"/>
          <p:cNvSpPr>
            <a:spLocks noGrp="1" noChangeArrowheads="1"/>
          </p:cNvSpPr>
          <p:nvPr>
            <p:ph type="body" idx="1"/>
          </p:nvPr>
        </p:nvSpPr>
        <p:spPr>
          <a:xfrm>
            <a:off x="685800" y="3352800"/>
            <a:ext cx="5607050" cy="4183063"/>
          </a:xfrm>
          <a:noFill/>
          <a:ln/>
        </p:spPr>
        <p:txBody>
          <a:bodyPr/>
          <a:lstStyle/>
          <a:p>
            <a:pPr eaLnBrk="1" hangingPunct="1"/>
            <a:r>
              <a:rPr lang="en-US" dirty="0" smtClean="0"/>
              <a:t>Our Roadmap is an easy to navigate online guide to major topics around disability, like child care, education, and insurance. It has colorful buildings and structures to help parents find the information they need.  You can find articles, links</a:t>
            </a:r>
            <a:r>
              <a:rPr lang="en-US" baseline="0" dirty="0" smtClean="0"/>
              <a:t> to other resources, family stories and more on the Roadmap.  </a:t>
            </a:r>
            <a:endParaRPr lang="en-US" dirty="0" smtClean="0"/>
          </a:p>
          <a:p>
            <a:pPr eaLnBrk="1" hangingPunct="1"/>
            <a:endParaRPr lang="en-US" dirty="0" smtClean="0"/>
          </a:p>
          <a:p>
            <a:pPr eaLnBrk="1" hangingPunct="1"/>
            <a:r>
              <a:rPr lang="en-US" dirty="0" smtClean="0"/>
              <a:t>And, what’s best about our Roadmap is that it was designed ENTIRELY by families!  And we update and change it based on the feedback we get from families.  We are continuing to add information to the roadmap, in different formats, like videos!  That way, families can get information in a variety of ways. </a:t>
            </a:r>
          </a:p>
          <a:p>
            <a:pPr eaLnBrk="1" hangingPunct="1"/>
            <a:endParaRPr lang="en-US" dirty="0" smtClean="0"/>
          </a:p>
          <a:p>
            <a:pPr eaLnBrk="1" hangingPunct="1"/>
            <a:r>
              <a:rPr lang="en-US" dirty="0" smtClean="0"/>
              <a:t>It’s available 24 hours a day, 7 days a week!  If you’ve never visited it before, you absolutely should!  </a:t>
            </a:r>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2057400" y="381000"/>
            <a:ext cx="2540000" cy="1905000"/>
          </a:xfrm>
          <a:ln/>
        </p:spPr>
      </p:sp>
      <p:sp>
        <p:nvSpPr>
          <p:cNvPr id="38915" name="Rectangle 3"/>
          <p:cNvSpPr>
            <a:spLocks noGrp="1" noChangeArrowheads="1"/>
          </p:cNvSpPr>
          <p:nvPr>
            <p:ph type="body" idx="1"/>
          </p:nvPr>
        </p:nvSpPr>
        <p:spPr>
          <a:xfrm>
            <a:off x="304800" y="2895600"/>
            <a:ext cx="6400800" cy="5715000"/>
          </a:xfrm>
          <a:noFill/>
          <a:ln/>
        </p:spPr>
        <p:txBody>
          <a:bodyPr/>
          <a:lstStyle/>
          <a:p>
            <a:r>
              <a:rPr lang="en-US" dirty="0" smtClean="0"/>
              <a:t>Our supporting parent program </a:t>
            </a:r>
            <a:r>
              <a:rPr lang="en-US" b="1" u="sng" dirty="0" smtClean="0"/>
              <a:t> is the HEART and SOUL of P2P</a:t>
            </a:r>
            <a:r>
              <a:rPr lang="en-US" dirty="0" smtClean="0"/>
              <a:t> and is designed to provide emotional support to families in need. </a:t>
            </a:r>
          </a:p>
          <a:p>
            <a:endParaRPr lang="en-US" dirty="0" smtClean="0"/>
          </a:p>
          <a:p>
            <a:r>
              <a:rPr lang="en-US" dirty="0" smtClean="0"/>
              <a:t>Supporting Parents are volunteers who are willing to talk to other parents.  Our coordinators make those matches after talking to the parents.  Sometimes, a parent will want to be matched on the child’s disability or medical condition.  Sometimes,</a:t>
            </a:r>
            <a:r>
              <a:rPr lang="en-US" baseline="0" dirty="0" smtClean="0"/>
              <a:t> they’d like to talk to another parent who has experience with an educational or health issue.  Maybe a child is having behavior challenges at school or is about to transition out of high school.  Or maybe the parent wants to talk to another parent who has experience with navigating Medicaid Waivers or IEP meetings.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 to Presenter:</a:t>
            </a:r>
          </a:p>
          <a:p>
            <a:r>
              <a:rPr lang="en-US" i="1" baseline="0" dirty="0" smtClean="0"/>
              <a:t>If appropriate, insert personal story here.  Make sure it’s concise and focused on the Supporting Parent Program.  Here’s an example of a story you could share if you don’t have a personal one.  This is an opportunity to emotionally connect with your audience.</a:t>
            </a:r>
          </a:p>
          <a:p>
            <a:endParaRPr lang="en-US" i="1" dirty="0" smtClean="0"/>
          </a:p>
          <a:p>
            <a:r>
              <a:rPr lang="en-US" i="0" dirty="0" smtClean="0"/>
              <a:t>When</a:t>
            </a:r>
            <a:r>
              <a:rPr lang="en-US" i="0" baseline="0" dirty="0" smtClean="0"/>
              <a:t> Becky’s son was diagnosed with Autism, she was devastated.  He was two years old.  She had lots of friends and a supportive family, but she didn’t know anything about Autism.  She didn’t have ANY friends whose 2 year olds had no language or who beat their heads on the wall because it felt good.  She felt very alone and scared.  Babies Can’t Wait gave her the P2P brochure and she called us.  She didn’t really know what she wanted when she called.  One of our coordinators talked to her, and was able to send her some information to help her learn more about Autism.  And the coordinator matched her with a mom in a nearby community for emotional support.  The supporting parent had a 4 year old with Autism, and they immediately connected.  Because of the match, Becky felt less alone.  Less scared.  She learned a lot from the supporting parent, and became a powerful advocate for her son and then for other parents in her community.  One day, she decided she wanted to give back and she became a supporting parent herself.  She’s been involved with P2P since.</a:t>
            </a:r>
            <a:endParaRPr lang="en-US" i="0" dirty="0" smtClean="0"/>
          </a:p>
          <a:p>
            <a:endParaRPr lang="en-US" dirty="0" smtClean="0"/>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828800" y="381000"/>
            <a:ext cx="2857500" cy="2143125"/>
          </a:xfrm>
          <a:ln/>
        </p:spPr>
      </p:sp>
      <p:sp>
        <p:nvSpPr>
          <p:cNvPr id="40963" name="Rectangle 3"/>
          <p:cNvSpPr>
            <a:spLocks noGrp="1" noChangeArrowheads="1"/>
          </p:cNvSpPr>
          <p:nvPr>
            <p:ph type="body" idx="1"/>
          </p:nvPr>
        </p:nvSpPr>
        <p:spPr>
          <a:xfrm>
            <a:off x="609600" y="2971800"/>
            <a:ext cx="5867400" cy="5181600"/>
          </a:xfrm>
          <a:noFill/>
          <a:ln/>
        </p:spPr>
        <p:txBody>
          <a:bodyPr/>
          <a:lstStyle/>
          <a:p>
            <a:pPr>
              <a:lnSpc>
                <a:spcPct val="90000"/>
              </a:lnSpc>
            </a:pPr>
            <a:r>
              <a:rPr lang="en-US" b="1" i="1" dirty="0" smtClean="0"/>
              <a:t>Note to presenter:</a:t>
            </a:r>
          </a:p>
          <a:p>
            <a:pPr>
              <a:lnSpc>
                <a:spcPct val="90000"/>
              </a:lnSpc>
            </a:pPr>
            <a:r>
              <a:rPr lang="en-US" i="1" dirty="0" smtClean="0"/>
              <a:t>You are</a:t>
            </a:r>
            <a:r>
              <a:rPr lang="en-US" i="1" baseline="0" dirty="0" smtClean="0"/>
              <a:t> about </a:t>
            </a:r>
            <a:r>
              <a:rPr lang="en-US" b="1" i="1" baseline="0" dirty="0" smtClean="0"/>
              <a:t>half way through </a:t>
            </a:r>
            <a:r>
              <a:rPr lang="en-US" i="1" baseline="0" dirty="0" smtClean="0"/>
              <a:t>this presentation.  Glance at the clock (not your phone) to determine how you are doing on time.  Adjust your presentation speed accordingly.  If you are behind, don’t panic and don’t start talking too fast.  Just hit the highlights, leave out a few examples, and catch up.</a:t>
            </a:r>
            <a:endParaRPr lang="en-US" i="1" dirty="0" smtClean="0"/>
          </a:p>
          <a:p>
            <a:pPr>
              <a:lnSpc>
                <a:spcPct val="90000"/>
              </a:lnSpc>
            </a:pPr>
            <a:endParaRPr lang="en-US" dirty="0" smtClean="0"/>
          </a:p>
          <a:p>
            <a:pPr>
              <a:lnSpc>
                <a:spcPct val="90000"/>
              </a:lnSpc>
            </a:pPr>
            <a:r>
              <a:rPr lang="en-US" dirty="0" smtClean="0"/>
              <a:t>There are many ways P2P offers 1-on-1 assistance to families.  While</a:t>
            </a:r>
            <a:r>
              <a:rPr lang="en-US" baseline="0" dirty="0" smtClean="0"/>
              <a:t> our main office is in Atlanta, we have coordinators who are located all over the state.  We have divided the state into regions so that parents can get assistance from a coordinator who lives in their region.  That’s why if you call our 800 number, the staff will ask you what county you live in.  They ask you that so they can make sure you get to the coordinator who handles your county.  </a:t>
            </a:r>
            <a:endParaRPr lang="en-US" dirty="0" smtClean="0"/>
          </a:p>
          <a:p>
            <a:pPr>
              <a:lnSpc>
                <a:spcPct val="90000"/>
              </a:lnSpc>
            </a:pPr>
            <a:endParaRPr lang="en-US" dirty="0" smtClean="0"/>
          </a:p>
          <a:p>
            <a:pPr>
              <a:lnSpc>
                <a:spcPct val="90000"/>
              </a:lnSpc>
            </a:pPr>
            <a:r>
              <a:rPr lang="en-US" b="0" dirty="0" smtClean="0"/>
              <a:t>When a parent calls P2P they will: </a:t>
            </a:r>
          </a:p>
          <a:p>
            <a:pPr marL="457200" lvl="2" indent="-228600">
              <a:lnSpc>
                <a:spcPct val="90000"/>
              </a:lnSpc>
              <a:buFontTx/>
              <a:buChar char="•"/>
            </a:pPr>
            <a:r>
              <a:rPr lang="en-US" b="0" u="none" dirty="0" smtClean="0"/>
              <a:t>Talk to another PARENT.  All of</a:t>
            </a:r>
            <a:r>
              <a:rPr lang="en-US" b="0" u="none" baseline="0" dirty="0" smtClean="0"/>
              <a:t> our coordinators are also parents of children with disabilities.</a:t>
            </a:r>
            <a:endParaRPr lang="en-US" b="0" u="none" dirty="0" smtClean="0"/>
          </a:p>
          <a:p>
            <a:pPr marL="457200" lvl="2" indent="-228600">
              <a:lnSpc>
                <a:spcPct val="90000"/>
              </a:lnSpc>
              <a:buFontTx/>
              <a:buChar char="•"/>
            </a:pPr>
            <a:r>
              <a:rPr lang="en-US" b="0" dirty="0" smtClean="0"/>
              <a:t>Have access to </a:t>
            </a:r>
            <a:r>
              <a:rPr lang="en-US" b="0" u="sng" dirty="0" smtClean="0"/>
              <a:t>Bilingual staff</a:t>
            </a:r>
            <a:r>
              <a:rPr lang="en-US" b="0" dirty="0" smtClean="0"/>
              <a:t> and resources!  Language</a:t>
            </a:r>
            <a:r>
              <a:rPr lang="en-US" b="0" baseline="0" dirty="0" smtClean="0"/>
              <a:t> should not be a barrier to reaching out to us.</a:t>
            </a:r>
            <a:endParaRPr lang="en-US" b="0" dirty="0" smtClean="0"/>
          </a:p>
          <a:p>
            <a:pPr marL="457200" lvl="2" indent="-228600">
              <a:lnSpc>
                <a:spcPct val="90000"/>
              </a:lnSpc>
              <a:buFontTx/>
              <a:buChar char="•"/>
            </a:pPr>
            <a:r>
              <a:rPr lang="en-US" b="0" dirty="0" smtClean="0"/>
              <a:t>Receive </a:t>
            </a:r>
            <a:r>
              <a:rPr lang="en-US" b="0" u="sng" dirty="0" smtClean="0"/>
              <a:t>individualized and customized help</a:t>
            </a:r>
            <a:r>
              <a:rPr lang="en-US" b="0" dirty="0" smtClean="0"/>
              <a:t> with:</a:t>
            </a:r>
          </a:p>
          <a:p>
            <a:pPr marL="457200" lvl="2" indent="-228600">
              <a:lnSpc>
                <a:spcPct val="90000"/>
              </a:lnSpc>
            </a:pPr>
            <a:r>
              <a:rPr lang="en-US" b="0" dirty="0" smtClean="0"/>
              <a:t>	     EDUCATION issues and questions</a:t>
            </a:r>
          </a:p>
          <a:p>
            <a:pPr marL="457200" lvl="2" indent="-228600">
              <a:lnSpc>
                <a:spcPct val="90000"/>
              </a:lnSpc>
            </a:pPr>
            <a:r>
              <a:rPr lang="en-US" b="0" dirty="0" smtClean="0"/>
              <a:t>	     HEALTH issues and questions</a:t>
            </a:r>
          </a:p>
          <a:p>
            <a:pPr marL="457200" lvl="2" indent="-228600">
              <a:lnSpc>
                <a:spcPct val="90000"/>
              </a:lnSpc>
              <a:buFont typeface="Arial" pitchFamily="34" charset="0"/>
              <a:buChar char="•"/>
            </a:pPr>
            <a:r>
              <a:rPr lang="en-US" dirty="0" smtClean="0"/>
              <a:t>Be matched with a supporting parent, if appropriate</a:t>
            </a:r>
            <a:endParaRPr lang="en-US" b="0" dirty="0" smtClean="0"/>
          </a:p>
          <a:p>
            <a:pPr>
              <a:lnSpc>
                <a:spcPct val="90000"/>
              </a:lnSpc>
            </a:pPr>
            <a:endParaRPr lang="en-US" dirty="0" smtClean="0"/>
          </a:p>
          <a:p>
            <a:pPr>
              <a:lnSpc>
                <a:spcPct val="90000"/>
              </a:lnSpc>
            </a:pPr>
            <a:r>
              <a:rPr lang="en-US" dirty="0" smtClean="0"/>
              <a:t>Our coordinators have been trained on health and educational issues and they can give parents inside knowledge about navigating through the sometimes confusing disability-related world.</a:t>
            </a:r>
          </a:p>
          <a:p>
            <a:pPr>
              <a:lnSpc>
                <a:spcPct val="90000"/>
              </a:lnSpc>
            </a:pPr>
            <a:endParaRPr lang="en-US" sz="1000" dirty="0" smtClean="0"/>
          </a:p>
          <a:p>
            <a:pPr>
              <a:lnSpc>
                <a:spcPct val="90000"/>
              </a:lnSpc>
            </a:pPr>
            <a:endParaRPr lang="en-US" sz="1000" dirty="0" smtClean="0"/>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276594-8826-467E-9BC5-2F72632E0E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3A3CD2-01DE-4BF8-927A-7288212FD9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F6E41-AAC5-4912-B673-3301FBC6A06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6DD6EF6-D12F-4489-96F9-BA8584DC5A44}" type="datetimeFigureOut">
              <a:rPr lang="en-US"/>
              <a:pPr>
                <a:defRPr/>
              </a:pPr>
              <a:t>9/9/2016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29B543-8410-442C-AC88-5ED8046E09B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8313F4-40EA-4FFD-8706-510D91BC194B}" type="datetimeFigureOut">
              <a:rPr lang="en-US"/>
              <a:pPr>
                <a:defRPr/>
              </a:pPr>
              <a:t>9/9/2016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C139A9-3CE9-48B7-A0CD-741221F3692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C8EBB41-77BC-49B1-9812-6358D6480E07}" type="datetimeFigureOut">
              <a:rPr lang="en-US"/>
              <a:pPr>
                <a:defRPr/>
              </a:pPr>
              <a:t>9/9/2016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CB8F7-5EBF-45B5-8FB6-BAE92274F0D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AC30DB3-0ACB-4892-88C0-B0BF3EBD39B8}" type="datetimeFigureOut">
              <a:rPr lang="en-US"/>
              <a:pPr>
                <a:defRPr/>
              </a:pPr>
              <a:t>9/9/2016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A8D775-8173-46D6-864E-15E9AAD4D82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BEDC70C-13D8-411E-818D-A4DCD03EC28E}" type="datetimeFigureOut">
              <a:rPr lang="en-US"/>
              <a:pPr>
                <a:defRPr/>
              </a:pPr>
              <a:t>9/9/2016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B0583F-7BBE-4933-8965-AEAC1757952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2E008D7-7D7B-4DFC-A77D-0FD868859826}" type="datetimeFigureOut">
              <a:rPr lang="en-US"/>
              <a:pPr>
                <a:defRPr/>
              </a:pPr>
              <a:t>9/9/2016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8F8CF4-8845-444F-85D0-BD5CB400234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4EF010-61CC-4683-A00F-07779EC14100}" type="datetimeFigureOut">
              <a:rPr lang="en-US"/>
              <a:pPr>
                <a:defRPr/>
              </a:pPr>
              <a:t>9/9/2016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F423CC-D566-4C95-A410-3AB3EFF17B3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6873389-FFC1-48F6-8B73-65E36AEA2E64}" type="datetimeFigureOut">
              <a:rPr lang="en-US"/>
              <a:pPr>
                <a:defRPr/>
              </a:pPr>
              <a:t>9/9/2016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C4EE8E-D453-4ABD-9722-180456A48F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D03CE8-6488-493C-ACBE-40FCEA994B7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46E8349-88B1-4CE2-BED8-D79971CFB5A6}" type="datetimeFigureOut">
              <a:rPr lang="en-US"/>
              <a:pPr>
                <a:defRPr/>
              </a:pPr>
              <a:t>9/9/2016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A7B344-4EAE-451E-BC3C-C217063CB8D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114E89F-A7EE-4085-9D9A-99B1254BC882}" type="datetimeFigureOut">
              <a:rPr lang="en-US"/>
              <a:pPr>
                <a:defRPr/>
              </a:pPr>
              <a:t>9/9/2016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593A7B-782D-41CF-B11E-1ACB50DEFA9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16E897-3D07-4E33-BD28-73F662368F32}" type="datetimeFigureOut">
              <a:rPr lang="en-US"/>
              <a:pPr>
                <a:defRPr/>
              </a:pPr>
              <a:t>9/9/2016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714778-8487-4577-B321-550B39EF0B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21A932-29F1-4064-BCEC-60D31923CA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0C0A83-2112-424A-A2B7-10D0CA22F7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E951C4-804D-42E2-A3B8-499AB6F568A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1D76A0-8577-43F8-8BDA-02A4DC99B4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26A3D6-D164-4D21-B03D-A4B567D1DE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C3421D-481C-41F2-A01E-2121F366FB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1505B-FBB9-4AFD-866D-1E6A0B9B7A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C0F475E7-B617-479F-BA59-456CFD582A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fld id="{FEB56AD9-4C9C-445D-B09A-159D3141B55A}" type="datetimeFigureOut">
              <a:rPr lang="en-US"/>
              <a:pPr>
                <a:defRPr/>
              </a:pPr>
              <a:t>9/9/2016</a:t>
            </a:fld>
            <a:endParaRPr lang="en-US"/>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EA9EFE3E-3C2D-4288-AB19-D1A5E633F3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p2pga.or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www.p2pga.org/"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hyperlink" Target="http://www.p2pga.org/roadmap"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2P_ppt_Cover"/>
          <p:cNvPicPr>
            <a:picLocks noGrp="1" noChangeAspect="1" noChangeArrowheads="1"/>
          </p:cNvPicPr>
          <p:nvPr>
            <p:ph idx="4294967295"/>
          </p:nvPr>
        </p:nvPicPr>
        <p:blipFill>
          <a:blip r:embed="rId3" cstate="print"/>
          <a:srcRect/>
          <a:stretch>
            <a:fillRect/>
          </a:stretch>
        </p:blipFill>
        <p:spPr>
          <a:xfrm>
            <a:off x="0" y="0"/>
            <a:ext cx="9144000" cy="6883400"/>
          </a:xfrm>
        </p:spPr>
      </p:pic>
      <p:pic>
        <p:nvPicPr>
          <p:cNvPr id="4099" name="Picture 7" descr="P2P_ppt_Cover"/>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4100" name="Text Box 9"/>
          <p:cNvSpPr txBox="1">
            <a:spLocks noChangeArrowheads="1"/>
          </p:cNvSpPr>
          <p:nvPr/>
        </p:nvSpPr>
        <p:spPr bwMode="auto">
          <a:xfrm>
            <a:off x="-152400" y="5410200"/>
            <a:ext cx="9296400" cy="954088"/>
          </a:xfrm>
          <a:prstGeom prst="rect">
            <a:avLst/>
          </a:prstGeom>
          <a:noFill/>
          <a:ln w="9525">
            <a:noFill/>
            <a:miter lim="800000"/>
            <a:headEnd/>
            <a:tailEnd/>
          </a:ln>
        </p:spPr>
        <p:txBody>
          <a:bodyPr>
            <a:spAutoFit/>
          </a:bodyPr>
          <a:lstStyle/>
          <a:p>
            <a:pPr algn="ctr"/>
            <a:r>
              <a:rPr lang="en-US" sz="2800" b="1">
                <a:solidFill>
                  <a:srgbClr val="4555C7"/>
                </a:solidFill>
                <a:latin typeface="Georgia" pitchFamily="18" charset="0"/>
              </a:rPr>
              <a:t>Supporting Georgia families of  children</a:t>
            </a:r>
          </a:p>
          <a:p>
            <a:pPr algn="ctr"/>
            <a:r>
              <a:rPr lang="en-US" sz="2800" b="1">
                <a:solidFill>
                  <a:srgbClr val="4555C7"/>
                </a:solidFill>
                <a:latin typeface="Georgia" pitchFamily="18" charset="0"/>
              </a:rPr>
              <a:t> with disabilities &amp; special healthcare needs</a:t>
            </a:r>
          </a:p>
        </p:txBody>
      </p:sp>
      <p:sp>
        <p:nvSpPr>
          <p:cNvPr id="4101" name="Text Box 8"/>
          <p:cNvSpPr txBox="1">
            <a:spLocks noChangeArrowheads="1"/>
          </p:cNvSpPr>
          <p:nvPr/>
        </p:nvSpPr>
        <p:spPr bwMode="auto">
          <a:xfrm>
            <a:off x="2133600" y="1752600"/>
            <a:ext cx="4344988" cy="3203575"/>
          </a:xfrm>
          <a:prstGeom prst="rect">
            <a:avLst/>
          </a:prstGeom>
          <a:noFill/>
          <a:ln w="9525">
            <a:noFill/>
            <a:miter lim="800000"/>
            <a:headEnd/>
            <a:tailEnd/>
          </a:ln>
        </p:spPr>
        <p:txBody>
          <a:bodyPr wrap="none">
            <a:spAutoFit/>
          </a:bodyPr>
          <a:lstStyle/>
          <a:p>
            <a:pPr algn="ctr"/>
            <a:r>
              <a:rPr lang="en-US" sz="6000" b="1" u="sng">
                <a:latin typeface="Georgia" pitchFamily="18" charset="0"/>
                <a:cs typeface="Times New Roman" pitchFamily="18" charset="0"/>
              </a:rPr>
              <a:t>P2P &amp; ME!</a:t>
            </a:r>
          </a:p>
          <a:p>
            <a:pPr algn="ctr"/>
            <a:r>
              <a:rPr lang="en-US" sz="3600" b="1" i="1">
                <a:latin typeface="Georgia" pitchFamily="18" charset="0"/>
                <a:cs typeface="Times New Roman" pitchFamily="18" charset="0"/>
              </a:rPr>
              <a:t>An Overview of</a:t>
            </a:r>
          </a:p>
          <a:p>
            <a:pPr algn="ctr"/>
            <a:r>
              <a:rPr lang="en-US" sz="3600" b="1" i="1">
                <a:latin typeface="Georgia" pitchFamily="18" charset="0"/>
                <a:cs typeface="Times New Roman" pitchFamily="18" charset="0"/>
              </a:rPr>
              <a:t>Programs </a:t>
            </a:r>
          </a:p>
          <a:p>
            <a:pPr algn="ctr"/>
            <a:r>
              <a:rPr lang="en-US" sz="3600" b="1" i="1">
                <a:latin typeface="Georgia" pitchFamily="18" charset="0"/>
                <a:cs typeface="Times New Roman" pitchFamily="18" charset="0"/>
              </a:rPr>
              <a:t>and </a:t>
            </a:r>
          </a:p>
          <a:p>
            <a:pPr algn="ctr"/>
            <a:r>
              <a:rPr lang="en-US" sz="3600" b="1" i="1">
                <a:latin typeface="Georgia" pitchFamily="18" charset="0"/>
                <a:cs typeface="Times New Roman" pitchFamily="18" charset="0"/>
              </a:rPr>
              <a:t>Services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2P_ppt_Slide"/>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14340" name="Text Box 4"/>
          <p:cNvSpPr txBox="1">
            <a:spLocks noChangeArrowheads="1"/>
          </p:cNvSpPr>
          <p:nvPr/>
        </p:nvSpPr>
        <p:spPr bwMode="auto">
          <a:xfrm>
            <a:off x="4191000" y="228600"/>
            <a:ext cx="4724400" cy="619125"/>
          </a:xfrm>
          <a:prstGeom prst="rect">
            <a:avLst/>
          </a:prstGeom>
          <a:noFill/>
          <a:ln w="9525">
            <a:noFill/>
            <a:miter lim="800000"/>
            <a:headEnd/>
            <a:tailEnd/>
          </a:ln>
        </p:spPr>
        <p:txBody>
          <a:bodyPr>
            <a:spAutoFit/>
          </a:bodyPr>
          <a:lstStyle/>
          <a:p>
            <a:pPr algn="r">
              <a:lnSpc>
                <a:spcPct val="120000"/>
              </a:lnSpc>
            </a:pPr>
            <a:r>
              <a:rPr lang="en-US" altLang="zh-CN" sz="3200" b="1">
                <a:latin typeface="Tahoma" pitchFamily="34" charset="0"/>
                <a:ea typeface="SimSun" pitchFamily="2" charset="-122"/>
              </a:rPr>
              <a:t>5. Navigator Project</a:t>
            </a:r>
            <a:endParaRPr lang="en-US" altLang="zh-CN" sz="3200">
              <a:latin typeface="Tahoma" pitchFamily="34" charset="0"/>
              <a:ea typeface="SimSun" pitchFamily="2" charset="-122"/>
            </a:endParaRPr>
          </a:p>
        </p:txBody>
      </p:sp>
      <p:sp>
        <p:nvSpPr>
          <p:cNvPr id="16388" name="AutoShape 5" descr="NewtonNavigatorTeam"/>
          <p:cNvSpPr>
            <a:spLocks noChangeAspect="1" noChangeArrowheads="1"/>
          </p:cNvSpPr>
          <p:nvPr/>
        </p:nvSpPr>
        <p:spPr bwMode="auto">
          <a:xfrm>
            <a:off x="2257425" y="1885950"/>
            <a:ext cx="4629150" cy="3086100"/>
          </a:xfrm>
          <a:prstGeom prst="rect">
            <a:avLst/>
          </a:prstGeom>
          <a:noFill/>
          <a:ln w="9525">
            <a:noFill/>
            <a:miter lim="800000"/>
            <a:headEnd/>
            <a:tailEnd/>
          </a:ln>
        </p:spPr>
        <p:txBody>
          <a:bodyPr/>
          <a:lstStyle/>
          <a:p>
            <a:endParaRPr lang="en-US"/>
          </a:p>
        </p:txBody>
      </p:sp>
      <p:sp>
        <p:nvSpPr>
          <p:cNvPr id="16389" name="AutoShape 6" descr="NewtonNavigatorTeam"/>
          <p:cNvSpPr>
            <a:spLocks noChangeAspect="1" noChangeArrowheads="1"/>
          </p:cNvSpPr>
          <p:nvPr/>
        </p:nvSpPr>
        <p:spPr bwMode="auto">
          <a:xfrm>
            <a:off x="2257425" y="1885950"/>
            <a:ext cx="4629150" cy="3086100"/>
          </a:xfrm>
          <a:prstGeom prst="rect">
            <a:avLst/>
          </a:prstGeom>
          <a:noFill/>
          <a:ln w="9525">
            <a:noFill/>
            <a:miter lim="800000"/>
            <a:headEnd/>
            <a:tailEnd/>
          </a:ln>
        </p:spPr>
        <p:txBody>
          <a:bodyPr/>
          <a:lstStyle/>
          <a:p>
            <a:endParaRPr lang="en-US"/>
          </a:p>
        </p:txBody>
      </p:sp>
      <p:sp>
        <p:nvSpPr>
          <p:cNvPr id="16390" name="AutoShape 7" descr="NewtonNavigatorTeam"/>
          <p:cNvSpPr>
            <a:spLocks noChangeAspect="1" noChangeArrowheads="1"/>
          </p:cNvSpPr>
          <p:nvPr/>
        </p:nvSpPr>
        <p:spPr bwMode="auto">
          <a:xfrm>
            <a:off x="2257425" y="1885950"/>
            <a:ext cx="4629150" cy="3086100"/>
          </a:xfrm>
          <a:prstGeom prst="rect">
            <a:avLst/>
          </a:prstGeom>
          <a:noFill/>
          <a:ln w="9525">
            <a:noFill/>
            <a:miter lim="800000"/>
            <a:headEnd/>
            <a:tailEnd/>
          </a:ln>
        </p:spPr>
        <p:txBody>
          <a:bodyPr/>
          <a:lstStyle/>
          <a:p>
            <a:endParaRPr lang="en-US"/>
          </a:p>
        </p:txBody>
      </p:sp>
      <p:sp>
        <p:nvSpPr>
          <p:cNvPr id="16391" name="AutoShape 8" descr="NewtonNavigatorTeam"/>
          <p:cNvSpPr>
            <a:spLocks noChangeAspect="1" noChangeArrowheads="1"/>
          </p:cNvSpPr>
          <p:nvPr/>
        </p:nvSpPr>
        <p:spPr bwMode="auto">
          <a:xfrm>
            <a:off x="2257425" y="1885950"/>
            <a:ext cx="4629150" cy="3086100"/>
          </a:xfrm>
          <a:prstGeom prst="rect">
            <a:avLst/>
          </a:prstGeom>
          <a:noFill/>
          <a:ln w="9525">
            <a:noFill/>
            <a:miter lim="800000"/>
            <a:headEnd/>
            <a:tailEnd/>
          </a:ln>
        </p:spPr>
        <p:txBody>
          <a:bodyPr/>
          <a:lstStyle/>
          <a:p>
            <a:endParaRPr lang="en-US"/>
          </a:p>
        </p:txBody>
      </p:sp>
      <p:pic>
        <p:nvPicPr>
          <p:cNvPr id="16392" name="Picture 7"/>
          <p:cNvPicPr>
            <a:picLocks noChangeAspect="1" noChangeArrowheads="1"/>
          </p:cNvPicPr>
          <p:nvPr/>
        </p:nvPicPr>
        <p:blipFill>
          <a:blip r:embed="rId4" cstate="print"/>
          <a:srcRect/>
          <a:stretch>
            <a:fillRect/>
          </a:stretch>
        </p:blipFill>
        <p:spPr bwMode="auto">
          <a:xfrm>
            <a:off x="0" y="1676400"/>
            <a:ext cx="4611688" cy="4038600"/>
          </a:xfrm>
          <a:prstGeom prst="rect">
            <a:avLst/>
          </a:prstGeom>
          <a:noFill/>
          <a:ln w="9525">
            <a:noFill/>
            <a:miter lim="800000"/>
            <a:headEnd/>
            <a:tailEnd/>
          </a:ln>
        </p:spPr>
      </p:pic>
      <p:sp>
        <p:nvSpPr>
          <p:cNvPr id="16393" name="TextBox 10"/>
          <p:cNvSpPr txBox="1">
            <a:spLocks noChangeArrowheads="1"/>
          </p:cNvSpPr>
          <p:nvPr/>
        </p:nvSpPr>
        <p:spPr bwMode="auto">
          <a:xfrm>
            <a:off x="5029200" y="1295400"/>
            <a:ext cx="3657600" cy="4154488"/>
          </a:xfrm>
          <a:prstGeom prst="rect">
            <a:avLst/>
          </a:prstGeom>
          <a:noFill/>
          <a:ln w="9525">
            <a:noFill/>
            <a:miter lim="800000"/>
            <a:headEnd/>
            <a:tailEnd/>
          </a:ln>
        </p:spPr>
        <p:txBody>
          <a:bodyPr>
            <a:spAutoFit/>
          </a:bodyPr>
          <a:lstStyle/>
          <a:p>
            <a:r>
              <a:rPr lang="en-US" sz="2400">
                <a:latin typeface="Tahoma" pitchFamily="34" charset="0"/>
                <a:cs typeface="Tahoma" pitchFamily="34" charset="0"/>
              </a:rPr>
              <a:t>Volunteer Parent Leadership Program of P2P</a:t>
            </a:r>
          </a:p>
          <a:p>
            <a:endParaRPr lang="en-US" sz="2400">
              <a:latin typeface="Tahoma" pitchFamily="34" charset="0"/>
              <a:cs typeface="Tahoma" pitchFamily="34" charset="0"/>
            </a:endParaRPr>
          </a:p>
          <a:p>
            <a:r>
              <a:rPr lang="en-US" sz="2400">
                <a:latin typeface="Tahoma" pitchFamily="34" charset="0"/>
                <a:cs typeface="Tahoma" pitchFamily="34" charset="0"/>
              </a:rPr>
              <a:t>Training and performance expectations at each level</a:t>
            </a:r>
          </a:p>
          <a:p>
            <a:endParaRPr lang="en-US" sz="2400">
              <a:latin typeface="Tahoma" pitchFamily="34" charset="0"/>
              <a:cs typeface="Tahoma" pitchFamily="34" charset="0"/>
            </a:endParaRPr>
          </a:p>
          <a:p>
            <a:r>
              <a:rPr lang="en-US" sz="2400">
                <a:latin typeface="Tahoma" pitchFamily="34" charset="0"/>
                <a:cs typeface="Tahoma" pitchFamily="34" charset="0"/>
              </a:rPr>
              <a:t>Designed to build collaborative community leaders</a:t>
            </a:r>
          </a:p>
        </p:txBody>
      </p:sp>
      <p:sp>
        <p:nvSpPr>
          <p:cNvPr id="16394" name="TextBox 10"/>
          <p:cNvSpPr txBox="1">
            <a:spLocks noChangeArrowheads="1"/>
          </p:cNvSpPr>
          <p:nvPr/>
        </p:nvSpPr>
        <p:spPr bwMode="auto">
          <a:xfrm rot="-369405">
            <a:off x="503238" y="1104900"/>
            <a:ext cx="3890962" cy="954088"/>
          </a:xfrm>
          <a:prstGeom prst="rect">
            <a:avLst/>
          </a:prstGeom>
          <a:noFill/>
          <a:ln w="9525">
            <a:noFill/>
            <a:miter lim="800000"/>
            <a:headEnd/>
            <a:tailEnd/>
          </a:ln>
        </p:spPr>
        <p:txBody>
          <a:bodyPr>
            <a:spAutoFit/>
          </a:bodyPr>
          <a:lstStyle/>
          <a:p>
            <a:pPr algn="ctr"/>
            <a:r>
              <a:rPr lang="en-US" sz="2800" i="1">
                <a:solidFill>
                  <a:srgbClr val="76B900"/>
                </a:solidFill>
                <a:latin typeface="Georgia" pitchFamily="18" charset="0"/>
              </a:rPr>
              <a:t>Parent Leadership Training and Practice!</a:t>
            </a:r>
          </a:p>
        </p:txBody>
      </p:sp>
      <p:sp>
        <p:nvSpPr>
          <p:cNvPr id="16395" name="Text Box 364"/>
          <p:cNvSpPr txBox="1">
            <a:spLocks noChangeArrowheads="1"/>
          </p:cNvSpPr>
          <p:nvPr/>
        </p:nvSpPr>
        <p:spPr bwMode="auto">
          <a:xfrm>
            <a:off x="762000" y="5943600"/>
            <a:ext cx="7848600" cy="534988"/>
          </a:xfrm>
          <a:prstGeom prst="rect">
            <a:avLst/>
          </a:prstGeom>
          <a:noFill/>
          <a:ln w="9525">
            <a:noFill/>
            <a:miter lim="800000"/>
            <a:headEnd/>
            <a:tailEnd/>
          </a:ln>
        </p:spPr>
        <p:txBody>
          <a:bodyPr>
            <a:spAutoFit/>
          </a:bodyPr>
          <a:lstStyle/>
          <a:p>
            <a:pPr marL="342900" indent="-342900" algn="ctr">
              <a:lnSpc>
                <a:spcPct val="80000"/>
              </a:lnSpc>
            </a:pPr>
            <a:r>
              <a:rPr lang="en-US" sz="3600" b="1">
                <a:solidFill>
                  <a:srgbClr val="4555C7"/>
                </a:solidFill>
                <a:latin typeface="Tahoma" pitchFamily="34" charset="0"/>
              </a:rPr>
              <a:t>Call Toll Free 1-800-229-2038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p:cTn id="7" dur="2000" fill="hold"/>
                                        <p:tgtEl>
                                          <p:spTgt spid="14340">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434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2P_ppt_Slide"/>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18435" name="Text Box 4"/>
          <p:cNvSpPr txBox="1">
            <a:spLocks noChangeArrowheads="1"/>
          </p:cNvSpPr>
          <p:nvPr/>
        </p:nvSpPr>
        <p:spPr bwMode="auto">
          <a:xfrm>
            <a:off x="3886200" y="228600"/>
            <a:ext cx="5035550" cy="619125"/>
          </a:xfrm>
          <a:prstGeom prst="rect">
            <a:avLst/>
          </a:prstGeom>
          <a:noFill/>
          <a:ln w="9525">
            <a:noFill/>
            <a:miter lim="800000"/>
            <a:headEnd/>
            <a:tailEnd/>
          </a:ln>
        </p:spPr>
        <p:txBody>
          <a:bodyPr>
            <a:spAutoFit/>
          </a:bodyPr>
          <a:lstStyle/>
          <a:p>
            <a:pPr algn="r">
              <a:lnSpc>
                <a:spcPct val="120000"/>
              </a:lnSpc>
            </a:pPr>
            <a:r>
              <a:rPr lang="en-US" altLang="zh-CN" sz="3200" b="1">
                <a:latin typeface="Tahoma" pitchFamily="34" charset="0"/>
                <a:ea typeface="SimSun" pitchFamily="2" charset="-122"/>
                <a:cs typeface="Tahoma" pitchFamily="34" charset="0"/>
              </a:rPr>
              <a:t>6. Free Trainings</a:t>
            </a:r>
            <a:endParaRPr lang="en-US" altLang="zh-CN" sz="3200">
              <a:latin typeface="Tahoma" pitchFamily="34" charset="0"/>
              <a:ea typeface="SimSun" pitchFamily="2" charset="-122"/>
              <a:cs typeface="Tahoma" pitchFamily="34" charset="0"/>
            </a:endParaRPr>
          </a:p>
        </p:txBody>
      </p:sp>
      <p:sp>
        <p:nvSpPr>
          <p:cNvPr id="17412" name="Text Box 16"/>
          <p:cNvSpPr txBox="1">
            <a:spLocks noChangeArrowheads="1"/>
          </p:cNvSpPr>
          <p:nvPr/>
        </p:nvSpPr>
        <p:spPr bwMode="auto">
          <a:xfrm>
            <a:off x="228600" y="1447800"/>
            <a:ext cx="4114800" cy="3878263"/>
          </a:xfrm>
          <a:prstGeom prst="rect">
            <a:avLst/>
          </a:prstGeom>
          <a:noFill/>
          <a:ln w="9525">
            <a:noFill/>
            <a:miter lim="800000"/>
            <a:headEnd/>
            <a:tailEnd/>
          </a:ln>
        </p:spPr>
        <p:txBody>
          <a:bodyPr>
            <a:spAutoFit/>
          </a:bodyPr>
          <a:lstStyle/>
          <a:p>
            <a:pPr>
              <a:spcBef>
                <a:spcPct val="50000"/>
              </a:spcBef>
              <a:defRPr/>
            </a:pPr>
            <a:r>
              <a:rPr lang="en-US" sz="2400" b="1" dirty="0">
                <a:latin typeface="Tahoma" pitchFamily="34" charset="0"/>
                <a:cs typeface="Tahoma" pitchFamily="34" charset="0"/>
              </a:rPr>
              <a:t>P2P Provides</a:t>
            </a:r>
          </a:p>
          <a:p>
            <a:pPr marL="341313" indent="-233363">
              <a:spcBef>
                <a:spcPct val="50000"/>
              </a:spcBef>
              <a:buFontTx/>
              <a:buBlip>
                <a:blip r:embed="rId4"/>
              </a:buBlip>
              <a:defRPr/>
            </a:pPr>
            <a:r>
              <a:rPr lang="en-US" sz="2400" dirty="0">
                <a:latin typeface="Tahoma" pitchFamily="34" charset="0"/>
                <a:cs typeface="Tahoma" pitchFamily="34" charset="0"/>
              </a:rPr>
              <a:t>The trainer/trainers</a:t>
            </a:r>
          </a:p>
          <a:p>
            <a:pPr marL="341313" indent="-233363">
              <a:spcBef>
                <a:spcPct val="50000"/>
              </a:spcBef>
              <a:buFontTx/>
              <a:buBlip>
                <a:blip r:embed="rId4"/>
              </a:buBlip>
              <a:defRPr/>
            </a:pPr>
            <a:r>
              <a:rPr lang="en-US" sz="2400" dirty="0">
                <a:latin typeface="Tahoma" pitchFamily="34" charset="0"/>
                <a:cs typeface="Tahoma" pitchFamily="34" charset="0"/>
              </a:rPr>
              <a:t>Full curriculum </a:t>
            </a:r>
            <a:r>
              <a:rPr lang="en-US" sz="2400" dirty="0" smtClean="0">
                <a:latin typeface="Tahoma" pitchFamily="34" charset="0"/>
                <a:cs typeface="Tahoma" pitchFamily="34" charset="0"/>
              </a:rPr>
              <a:t>including PowerPoint </a:t>
            </a:r>
            <a:r>
              <a:rPr lang="en-US" sz="2400" dirty="0">
                <a:latin typeface="Tahoma" pitchFamily="34" charset="0"/>
                <a:cs typeface="Tahoma" pitchFamily="34" charset="0"/>
              </a:rPr>
              <a:t>and handouts</a:t>
            </a:r>
          </a:p>
          <a:p>
            <a:pPr marL="341313" indent="-233363">
              <a:spcBef>
                <a:spcPct val="50000"/>
              </a:spcBef>
              <a:buFontTx/>
              <a:buBlip>
                <a:blip r:embed="rId4"/>
              </a:buBlip>
              <a:defRPr/>
            </a:pPr>
            <a:r>
              <a:rPr lang="en-US" sz="2400" dirty="0" smtClean="0">
                <a:latin typeface="Tahoma" pitchFamily="34" charset="0"/>
                <a:cs typeface="Tahoma" pitchFamily="34" charset="0"/>
              </a:rPr>
              <a:t>Fliers </a:t>
            </a:r>
            <a:r>
              <a:rPr lang="en-US" sz="2400" dirty="0">
                <a:latin typeface="Tahoma" pitchFamily="34" charset="0"/>
                <a:cs typeface="Tahoma" pitchFamily="34" charset="0"/>
              </a:rPr>
              <a:t>for the host to use</a:t>
            </a:r>
          </a:p>
          <a:p>
            <a:pPr marL="341313" indent="-233363">
              <a:spcBef>
                <a:spcPct val="50000"/>
              </a:spcBef>
              <a:buFontTx/>
              <a:buBlip>
                <a:blip r:embed="rId4"/>
              </a:buBlip>
              <a:defRPr/>
            </a:pPr>
            <a:r>
              <a:rPr lang="en-US" sz="2400" dirty="0" smtClean="0">
                <a:latin typeface="Tahoma" pitchFamily="34" charset="0"/>
                <a:cs typeface="Tahoma" pitchFamily="34" charset="0"/>
              </a:rPr>
              <a:t>Advertising </a:t>
            </a:r>
            <a:r>
              <a:rPr lang="en-US" sz="2400" dirty="0">
                <a:latin typeface="Tahoma" pitchFamily="34" charset="0"/>
                <a:cs typeface="Tahoma" pitchFamily="34" charset="0"/>
              </a:rPr>
              <a:t>on our calendar of events</a:t>
            </a:r>
          </a:p>
          <a:p>
            <a:pPr>
              <a:spcBef>
                <a:spcPct val="50000"/>
              </a:spcBef>
              <a:defRPr/>
            </a:pPr>
            <a:endParaRPr lang="en-US" sz="2000" b="1" dirty="0">
              <a:latin typeface="Tahoma" pitchFamily="34" charset="0"/>
              <a:cs typeface="Tahoma" pitchFamily="34" charset="0"/>
            </a:endParaRPr>
          </a:p>
        </p:txBody>
      </p:sp>
      <p:pic>
        <p:nvPicPr>
          <p:cNvPr id="40962" name="Picture 2" descr="Q:\Photos\2010 Staff Retreat\coord. mtg and 2010 staff retreat photos 059.jpg"/>
          <p:cNvPicPr>
            <a:picLocks noChangeAspect="1" noChangeArrowheads="1"/>
          </p:cNvPicPr>
          <p:nvPr/>
        </p:nvPicPr>
        <p:blipFill>
          <a:blip r:embed="rId5" cstate="print"/>
          <a:srcRect l="15625" t="41667" r="12500"/>
          <a:stretch>
            <a:fillRect/>
          </a:stretch>
        </p:blipFill>
        <p:spPr bwMode="auto">
          <a:xfrm>
            <a:off x="4419600" y="2895600"/>
            <a:ext cx="4256088"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9" name="Text Box 364"/>
          <p:cNvSpPr txBox="1">
            <a:spLocks noChangeArrowheads="1"/>
          </p:cNvSpPr>
          <p:nvPr/>
        </p:nvSpPr>
        <p:spPr bwMode="auto">
          <a:xfrm>
            <a:off x="762000" y="5943600"/>
            <a:ext cx="7848600" cy="534988"/>
          </a:xfrm>
          <a:prstGeom prst="rect">
            <a:avLst/>
          </a:prstGeom>
          <a:noFill/>
          <a:ln w="9525">
            <a:noFill/>
            <a:miter lim="800000"/>
            <a:headEnd/>
            <a:tailEnd/>
          </a:ln>
        </p:spPr>
        <p:txBody>
          <a:bodyPr>
            <a:spAutoFit/>
          </a:bodyPr>
          <a:lstStyle/>
          <a:p>
            <a:pPr marL="342900" indent="-342900" algn="ctr">
              <a:lnSpc>
                <a:spcPct val="80000"/>
              </a:lnSpc>
            </a:pPr>
            <a:r>
              <a:rPr lang="en-US" sz="3600" b="1">
                <a:solidFill>
                  <a:srgbClr val="4555C7"/>
                </a:solidFill>
                <a:latin typeface="Tahoma" pitchFamily="34" charset="0"/>
              </a:rPr>
              <a:t>Call Toll Free 1-800-229-2038</a:t>
            </a:r>
          </a:p>
        </p:txBody>
      </p:sp>
      <p:sp>
        <p:nvSpPr>
          <p:cNvPr id="18440" name="TextBox 8"/>
          <p:cNvSpPr txBox="1">
            <a:spLocks noChangeArrowheads="1"/>
          </p:cNvSpPr>
          <p:nvPr/>
        </p:nvSpPr>
        <p:spPr bwMode="auto">
          <a:xfrm rot="223459">
            <a:off x="4324350" y="1277938"/>
            <a:ext cx="4445000" cy="1384300"/>
          </a:xfrm>
          <a:prstGeom prst="rect">
            <a:avLst/>
          </a:prstGeom>
          <a:noFill/>
          <a:ln w="9525">
            <a:noFill/>
            <a:miter lim="800000"/>
            <a:headEnd/>
            <a:tailEnd/>
          </a:ln>
        </p:spPr>
        <p:txBody>
          <a:bodyPr>
            <a:spAutoFit/>
          </a:bodyPr>
          <a:lstStyle/>
          <a:p>
            <a:pPr algn="ctr"/>
            <a:r>
              <a:rPr lang="en-US" sz="2800" i="1">
                <a:solidFill>
                  <a:srgbClr val="76B900"/>
                </a:solidFill>
                <a:latin typeface="Georgia" pitchFamily="18" charset="0"/>
              </a:rPr>
              <a:t>Just pick up the phone and our trainers can come to you!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2P_ppt_Slide"/>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2531" name="Text Box 4"/>
          <p:cNvSpPr txBox="1">
            <a:spLocks noChangeArrowheads="1"/>
          </p:cNvSpPr>
          <p:nvPr/>
        </p:nvSpPr>
        <p:spPr bwMode="auto">
          <a:xfrm>
            <a:off x="2667000" y="304800"/>
            <a:ext cx="6248400" cy="619125"/>
          </a:xfrm>
          <a:prstGeom prst="rect">
            <a:avLst/>
          </a:prstGeom>
          <a:noFill/>
          <a:ln w="9525">
            <a:noFill/>
            <a:miter lim="800000"/>
            <a:headEnd/>
            <a:tailEnd/>
          </a:ln>
        </p:spPr>
        <p:txBody>
          <a:bodyPr>
            <a:spAutoFit/>
          </a:bodyPr>
          <a:lstStyle/>
          <a:p>
            <a:pPr algn="r">
              <a:lnSpc>
                <a:spcPct val="120000"/>
              </a:lnSpc>
            </a:pPr>
            <a:r>
              <a:rPr lang="en-US" altLang="zh-CN" sz="3200" b="1">
                <a:latin typeface="Tahoma" pitchFamily="34" charset="0"/>
                <a:ea typeface="SimSun" pitchFamily="2" charset="-122"/>
                <a:cs typeface="Tahoma" pitchFamily="34" charset="0"/>
              </a:rPr>
              <a:t>7. Online Opportunities</a:t>
            </a:r>
          </a:p>
        </p:txBody>
      </p:sp>
      <p:sp>
        <p:nvSpPr>
          <p:cNvPr id="22532" name="Rectangle 5"/>
          <p:cNvSpPr>
            <a:spLocks noChangeArrowheads="1"/>
          </p:cNvSpPr>
          <p:nvPr/>
        </p:nvSpPr>
        <p:spPr bwMode="auto">
          <a:xfrm>
            <a:off x="0" y="2185988"/>
            <a:ext cx="9144000" cy="0"/>
          </a:xfrm>
          <a:prstGeom prst="rect">
            <a:avLst/>
          </a:prstGeom>
          <a:noFill/>
          <a:ln w="9525">
            <a:noFill/>
            <a:miter lim="800000"/>
            <a:headEnd/>
            <a:tailEnd/>
          </a:ln>
        </p:spPr>
        <p:txBody>
          <a:bodyPr wrap="none" anchor="ctr">
            <a:spAutoFit/>
          </a:bodyPr>
          <a:lstStyle/>
          <a:p>
            <a:endParaRPr lang="en-US"/>
          </a:p>
        </p:txBody>
      </p:sp>
      <p:sp>
        <p:nvSpPr>
          <p:cNvPr id="22533" name="Text Box 7"/>
          <p:cNvSpPr txBox="1">
            <a:spLocks noChangeArrowheads="1"/>
          </p:cNvSpPr>
          <p:nvPr/>
        </p:nvSpPr>
        <p:spPr bwMode="auto">
          <a:xfrm rot="-357267">
            <a:off x="334963" y="4529138"/>
            <a:ext cx="5105400" cy="831850"/>
          </a:xfrm>
          <a:prstGeom prst="rect">
            <a:avLst/>
          </a:prstGeom>
          <a:noFill/>
          <a:ln w="9525">
            <a:noFill/>
            <a:miter lim="800000"/>
            <a:headEnd/>
            <a:tailEnd/>
          </a:ln>
        </p:spPr>
        <p:txBody>
          <a:bodyPr>
            <a:spAutoFit/>
          </a:bodyPr>
          <a:lstStyle/>
          <a:p>
            <a:pPr algn="ctr">
              <a:spcBef>
                <a:spcPct val="50000"/>
              </a:spcBef>
            </a:pPr>
            <a:r>
              <a:rPr lang="en-US" sz="2400" b="1">
                <a:latin typeface="Castellar" pitchFamily="18" charset="0"/>
              </a:rPr>
              <a:t>P2P Health &amp; Education Email News Blasts </a:t>
            </a:r>
          </a:p>
        </p:txBody>
      </p:sp>
      <p:pic>
        <p:nvPicPr>
          <p:cNvPr id="22534" name="Picture 10" descr="MPj04439840000[1]"/>
          <p:cNvPicPr>
            <a:picLocks noChangeAspect="1" noChangeArrowheads="1"/>
          </p:cNvPicPr>
          <p:nvPr/>
        </p:nvPicPr>
        <p:blipFill>
          <a:blip r:embed="rId4" cstate="print"/>
          <a:srcRect t="11838" b="8301"/>
          <a:stretch>
            <a:fillRect/>
          </a:stretch>
        </p:blipFill>
        <p:spPr bwMode="auto">
          <a:xfrm rot="-532214">
            <a:off x="434975" y="1692275"/>
            <a:ext cx="2397125" cy="2867025"/>
          </a:xfrm>
          <a:prstGeom prst="rect">
            <a:avLst/>
          </a:prstGeom>
          <a:noFill/>
          <a:ln w="9525">
            <a:noFill/>
            <a:miter lim="800000"/>
            <a:headEnd/>
            <a:tailEnd/>
          </a:ln>
        </p:spPr>
      </p:pic>
      <p:pic>
        <p:nvPicPr>
          <p:cNvPr id="22535" name="Picture 11" descr="MPj04389100000[1]"/>
          <p:cNvPicPr>
            <a:picLocks noChangeAspect="1" noChangeArrowheads="1"/>
          </p:cNvPicPr>
          <p:nvPr/>
        </p:nvPicPr>
        <p:blipFill>
          <a:blip r:embed="rId5" cstate="print"/>
          <a:srcRect/>
          <a:stretch>
            <a:fillRect/>
          </a:stretch>
        </p:blipFill>
        <p:spPr bwMode="auto">
          <a:xfrm rot="647058">
            <a:off x="5691188" y="3182938"/>
            <a:ext cx="3276600" cy="2187575"/>
          </a:xfrm>
          <a:prstGeom prst="rect">
            <a:avLst/>
          </a:prstGeom>
          <a:noFill/>
          <a:ln w="9525">
            <a:noFill/>
            <a:miter lim="800000"/>
            <a:headEnd/>
            <a:tailEnd/>
          </a:ln>
        </p:spPr>
      </p:pic>
      <p:sp>
        <p:nvSpPr>
          <p:cNvPr id="22536" name="TextBox 11"/>
          <p:cNvSpPr txBox="1">
            <a:spLocks noChangeArrowheads="1"/>
          </p:cNvSpPr>
          <p:nvPr/>
        </p:nvSpPr>
        <p:spPr bwMode="auto">
          <a:xfrm rot="1160354">
            <a:off x="5732853" y="1342442"/>
            <a:ext cx="3709988" cy="1200150"/>
          </a:xfrm>
          <a:prstGeom prst="rect">
            <a:avLst/>
          </a:prstGeom>
          <a:noFill/>
          <a:ln w="9525">
            <a:noFill/>
            <a:miter lim="800000"/>
            <a:headEnd/>
            <a:tailEnd/>
          </a:ln>
        </p:spPr>
        <p:txBody>
          <a:bodyPr>
            <a:spAutoFit/>
          </a:bodyPr>
          <a:lstStyle/>
          <a:p>
            <a:pPr algn="ctr"/>
            <a:r>
              <a:rPr lang="en-US" sz="3600" b="1" dirty="0">
                <a:solidFill>
                  <a:srgbClr val="FF0000"/>
                </a:solidFill>
                <a:latin typeface="Aharoni" pitchFamily="2" charset="-79"/>
                <a:cs typeface="Aharoni" pitchFamily="2" charset="-79"/>
              </a:rPr>
              <a:t>P2P Impact Awards</a:t>
            </a:r>
          </a:p>
        </p:txBody>
      </p:sp>
      <p:pic>
        <p:nvPicPr>
          <p:cNvPr id="22537" name="Picture 13" descr="https://encrypted-tbn1.gstatic.com/images?q=tbn:ANd9GcSYkAeSUoJfaE54apoASMLaoFuNNyzb7Taat_STewroWvrwZhyGQg"/>
          <p:cNvPicPr>
            <a:picLocks noChangeAspect="1" noChangeArrowheads="1"/>
          </p:cNvPicPr>
          <p:nvPr/>
        </p:nvPicPr>
        <p:blipFill>
          <a:blip r:embed="rId6" cstate="print"/>
          <a:srcRect/>
          <a:stretch>
            <a:fillRect/>
          </a:stretch>
        </p:blipFill>
        <p:spPr bwMode="auto">
          <a:xfrm rot="645938">
            <a:off x="2791954" y="2181159"/>
            <a:ext cx="2209800" cy="730250"/>
          </a:xfrm>
          <a:prstGeom prst="rect">
            <a:avLst/>
          </a:prstGeom>
          <a:noFill/>
          <a:ln w="9525">
            <a:noFill/>
            <a:miter lim="800000"/>
            <a:headEnd/>
            <a:tailEnd/>
          </a:ln>
        </p:spPr>
      </p:pic>
      <p:pic>
        <p:nvPicPr>
          <p:cNvPr id="22538" name="Picture 15" descr="https://encrypted-tbn1.gstatic.com/images?q=tbn:ANd9GcSb4yfFHfdsQB0Jgi-lC2bY0jt3HLOGMiy2tGpNcc7DBMmZK3ocEg"/>
          <p:cNvPicPr>
            <a:picLocks noChangeAspect="1" noChangeArrowheads="1"/>
          </p:cNvPicPr>
          <p:nvPr/>
        </p:nvPicPr>
        <p:blipFill>
          <a:blip r:embed="rId7" cstate="print"/>
          <a:srcRect/>
          <a:stretch>
            <a:fillRect/>
          </a:stretch>
        </p:blipFill>
        <p:spPr bwMode="auto">
          <a:xfrm rot="-565684">
            <a:off x="4121370" y="3297536"/>
            <a:ext cx="2260261" cy="831411"/>
          </a:xfrm>
          <a:prstGeom prst="rect">
            <a:avLst/>
          </a:prstGeom>
          <a:noFill/>
          <a:ln w="9525">
            <a:noFill/>
            <a:miter lim="800000"/>
            <a:headEnd/>
            <a:tailEnd/>
          </a:ln>
        </p:spPr>
      </p:pic>
      <p:sp>
        <p:nvSpPr>
          <p:cNvPr id="22540" name="Text Box 364"/>
          <p:cNvSpPr txBox="1">
            <a:spLocks noChangeArrowheads="1"/>
          </p:cNvSpPr>
          <p:nvPr/>
        </p:nvSpPr>
        <p:spPr bwMode="auto">
          <a:xfrm>
            <a:off x="762000" y="5943600"/>
            <a:ext cx="7848600" cy="534988"/>
          </a:xfrm>
          <a:prstGeom prst="rect">
            <a:avLst/>
          </a:prstGeom>
          <a:noFill/>
          <a:ln w="9525">
            <a:noFill/>
            <a:miter lim="800000"/>
            <a:headEnd/>
            <a:tailEnd/>
          </a:ln>
        </p:spPr>
        <p:txBody>
          <a:bodyPr>
            <a:spAutoFit/>
          </a:bodyPr>
          <a:lstStyle/>
          <a:p>
            <a:pPr marL="342900" indent="-342900" algn="ctr">
              <a:lnSpc>
                <a:spcPct val="80000"/>
              </a:lnSpc>
            </a:pPr>
            <a:r>
              <a:rPr lang="en-US" sz="3600" b="1">
                <a:solidFill>
                  <a:srgbClr val="4555C7"/>
                </a:solidFill>
                <a:latin typeface="Tahoma" pitchFamily="34" charset="0"/>
              </a:rPr>
              <a:t>Visit us at www.p2pga.org</a:t>
            </a:r>
          </a:p>
        </p:txBody>
      </p:sp>
      <p:pic>
        <p:nvPicPr>
          <p:cNvPr id="13" name="Picture 3" descr="C:\Users\Stephanie\Desktop\pinterest in paint.bmp"/>
          <p:cNvPicPr>
            <a:picLocks noChangeAspect="1" noChangeArrowheads="1"/>
          </p:cNvPicPr>
          <p:nvPr/>
        </p:nvPicPr>
        <p:blipFill>
          <a:blip r:embed="rId8" cstate="print"/>
          <a:srcRect/>
          <a:stretch>
            <a:fillRect/>
          </a:stretch>
        </p:blipFill>
        <p:spPr bwMode="auto">
          <a:xfrm rot="20729264">
            <a:off x="4535137" y="1478244"/>
            <a:ext cx="1524000" cy="50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2P_ppt_Slide"/>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4579" name="Rectangle 6"/>
          <p:cNvSpPr>
            <a:spLocks noChangeArrowheads="1"/>
          </p:cNvSpPr>
          <p:nvPr/>
        </p:nvSpPr>
        <p:spPr bwMode="auto">
          <a:xfrm>
            <a:off x="1447800" y="1905000"/>
            <a:ext cx="7315200" cy="4573588"/>
          </a:xfrm>
          <a:prstGeom prst="rect">
            <a:avLst/>
          </a:prstGeom>
          <a:noFill/>
          <a:ln w="9525">
            <a:noFill/>
            <a:miter lim="800000"/>
            <a:headEnd/>
            <a:tailEnd/>
          </a:ln>
        </p:spPr>
        <p:txBody>
          <a:bodyPr>
            <a:spAutoFit/>
          </a:bodyPr>
          <a:lstStyle/>
          <a:p>
            <a:pPr marL="514350" indent="-514350">
              <a:lnSpc>
                <a:spcPct val="130000"/>
              </a:lnSpc>
              <a:buFont typeface="Arial" charset="0"/>
              <a:buAutoNum type="arabicPeriod"/>
            </a:pPr>
            <a:r>
              <a:rPr lang="en-US" sz="3200">
                <a:latin typeface="Tahoma" pitchFamily="34" charset="0"/>
              </a:rPr>
              <a:t>Special Needs Database</a:t>
            </a:r>
          </a:p>
          <a:p>
            <a:pPr marL="514350" indent="-514350">
              <a:lnSpc>
                <a:spcPct val="130000"/>
              </a:lnSpc>
              <a:buFont typeface="Arial" charset="0"/>
              <a:buAutoNum type="arabicPeriod"/>
            </a:pPr>
            <a:r>
              <a:rPr lang="en-US" sz="3200">
                <a:latin typeface="Tahoma" pitchFamily="34" charset="0"/>
              </a:rPr>
              <a:t>Roadmap to Success</a:t>
            </a:r>
          </a:p>
          <a:p>
            <a:pPr marL="514350" indent="-514350">
              <a:lnSpc>
                <a:spcPct val="130000"/>
              </a:lnSpc>
              <a:buFont typeface="Arial" charset="0"/>
              <a:buAutoNum type="arabicPeriod"/>
            </a:pPr>
            <a:r>
              <a:rPr lang="en-US" sz="3200">
                <a:latin typeface="Tahoma" pitchFamily="34" charset="0"/>
              </a:rPr>
              <a:t>Supporting Parents </a:t>
            </a:r>
          </a:p>
          <a:p>
            <a:pPr marL="514350" indent="-514350">
              <a:lnSpc>
                <a:spcPct val="130000"/>
              </a:lnSpc>
              <a:buFont typeface="Arial" charset="0"/>
              <a:buAutoNum type="arabicPeriod"/>
            </a:pPr>
            <a:r>
              <a:rPr lang="en-US" sz="3200">
                <a:latin typeface="Tahoma" pitchFamily="34" charset="0"/>
              </a:rPr>
              <a:t>One-On-One Assistance</a:t>
            </a:r>
          </a:p>
          <a:p>
            <a:pPr marL="514350" indent="-514350">
              <a:lnSpc>
                <a:spcPct val="130000"/>
              </a:lnSpc>
              <a:buFont typeface="Arial" charset="0"/>
              <a:buAutoNum type="arabicPeriod"/>
            </a:pPr>
            <a:r>
              <a:rPr lang="en-US" sz="3200">
                <a:latin typeface="Tahoma" pitchFamily="34" charset="0"/>
              </a:rPr>
              <a:t>Navigator Project</a:t>
            </a:r>
          </a:p>
          <a:p>
            <a:pPr marL="514350" indent="-514350">
              <a:lnSpc>
                <a:spcPct val="130000"/>
              </a:lnSpc>
              <a:buFont typeface="Arial" charset="0"/>
              <a:buAutoNum type="arabicPeriod"/>
            </a:pPr>
            <a:r>
              <a:rPr lang="en-US" sz="3200">
                <a:latin typeface="Tahoma" pitchFamily="34" charset="0"/>
              </a:rPr>
              <a:t>Free Trainings </a:t>
            </a:r>
          </a:p>
          <a:p>
            <a:pPr marL="514350" indent="-514350">
              <a:lnSpc>
                <a:spcPct val="130000"/>
              </a:lnSpc>
              <a:buFont typeface="Arial" charset="0"/>
              <a:buAutoNum type="arabicPeriod"/>
            </a:pPr>
            <a:r>
              <a:rPr lang="en-US" sz="3200">
                <a:latin typeface="Tahoma" pitchFamily="34" charset="0"/>
              </a:rPr>
              <a:t>On-Line Opportunities</a:t>
            </a:r>
          </a:p>
        </p:txBody>
      </p:sp>
      <p:sp>
        <p:nvSpPr>
          <p:cNvPr id="24580" name="Rectangle 10"/>
          <p:cNvSpPr>
            <a:spLocks noChangeArrowheads="1"/>
          </p:cNvSpPr>
          <p:nvPr/>
        </p:nvSpPr>
        <p:spPr bwMode="auto">
          <a:xfrm>
            <a:off x="914400" y="1143000"/>
            <a:ext cx="6400800" cy="868363"/>
          </a:xfrm>
          <a:prstGeom prst="rect">
            <a:avLst/>
          </a:prstGeom>
          <a:noFill/>
          <a:ln w="9525">
            <a:noFill/>
            <a:miter lim="800000"/>
            <a:headEnd/>
            <a:tailEnd/>
          </a:ln>
        </p:spPr>
        <p:txBody>
          <a:bodyPr anchor="ctr"/>
          <a:lstStyle/>
          <a:p>
            <a:pPr algn="ctr"/>
            <a:r>
              <a:rPr lang="en-US" sz="3600" b="1">
                <a:latin typeface="Tahoma" pitchFamily="34" charset="0"/>
              </a:rPr>
              <a:t>7 Core Services </a:t>
            </a:r>
          </a:p>
        </p:txBody>
      </p:sp>
      <p:sp>
        <p:nvSpPr>
          <p:cNvPr id="24581" name="TextBox 4"/>
          <p:cNvSpPr txBox="1">
            <a:spLocks noChangeArrowheads="1"/>
          </p:cNvSpPr>
          <p:nvPr/>
        </p:nvSpPr>
        <p:spPr bwMode="auto">
          <a:xfrm>
            <a:off x="2330450" y="304800"/>
            <a:ext cx="6813550" cy="708025"/>
          </a:xfrm>
          <a:prstGeom prst="rect">
            <a:avLst/>
          </a:prstGeom>
          <a:noFill/>
          <a:ln w="9525">
            <a:noFill/>
            <a:miter lim="800000"/>
            <a:headEnd/>
            <a:tailEnd/>
          </a:ln>
        </p:spPr>
        <p:txBody>
          <a:bodyPr wrap="none">
            <a:spAutoFit/>
          </a:bodyPr>
          <a:lstStyle/>
          <a:p>
            <a:r>
              <a:rPr lang="en-US" sz="4000" b="1">
                <a:solidFill>
                  <a:srgbClr val="4555C7"/>
                </a:solidFill>
                <a:latin typeface="Tahoma" pitchFamily="34" charset="0"/>
                <a:cs typeface="Tahoma" pitchFamily="34" charset="0"/>
              </a:rPr>
              <a:t>What we can do for you…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2P_ppt_Slide"/>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25603" name="TextBox 2"/>
          <p:cNvSpPr txBox="1">
            <a:spLocks noChangeArrowheads="1"/>
          </p:cNvSpPr>
          <p:nvPr/>
        </p:nvSpPr>
        <p:spPr bwMode="auto">
          <a:xfrm>
            <a:off x="2498725" y="228600"/>
            <a:ext cx="6645275" cy="708025"/>
          </a:xfrm>
          <a:prstGeom prst="rect">
            <a:avLst/>
          </a:prstGeom>
          <a:noFill/>
          <a:ln w="9525">
            <a:noFill/>
            <a:miter lim="800000"/>
            <a:headEnd/>
            <a:tailEnd/>
          </a:ln>
        </p:spPr>
        <p:txBody>
          <a:bodyPr wrap="none">
            <a:spAutoFit/>
          </a:bodyPr>
          <a:lstStyle/>
          <a:p>
            <a:r>
              <a:rPr lang="en-US" sz="4000" b="1">
                <a:solidFill>
                  <a:srgbClr val="4555C7"/>
                </a:solidFill>
                <a:latin typeface="Tahoma" pitchFamily="34" charset="0"/>
                <a:cs typeface="Tahoma" pitchFamily="34" charset="0"/>
              </a:rPr>
              <a:t>What you can do for us…</a:t>
            </a:r>
          </a:p>
        </p:txBody>
      </p:sp>
      <p:sp>
        <p:nvSpPr>
          <p:cNvPr id="25604" name="TextBox 3"/>
          <p:cNvSpPr txBox="1">
            <a:spLocks noChangeArrowheads="1"/>
          </p:cNvSpPr>
          <p:nvPr/>
        </p:nvSpPr>
        <p:spPr bwMode="auto">
          <a:xfrm>
            <a:off x="914400" y="1371600"/>
            <a:ext cx="6934200" cy="5909310"/>
          </a:xfrm>
          <a:prstGeom prst="rect">
            <a:avLst/>
          </a:prstGeom>
          <a:noFill/>
          <a:ln w="9525">
            <a:noFill/>
            <a:miter lim="800000"/>
            <a:headEnd/>
            <a:tailEnd/>
          </a:ln>
        </p:spPr>
        <p:txBody>
          <a:bodyPr>
            <a:spAutoFit/>
          </a:bodyPr>
          <a:lstStyle/>
          <a:p>
            <a:pPr>
              <a:lnSpc>
                <a:spcPct val="150000"/>
              </a:lnSpc>
              <a:buFontTx/>
              <a:buBlip>
                <a:blip r:embed="rId4"/>
              </a:buBlip>
            </a:pPr>
            <a:r>
              <a:rPr lang="en-US" sz="2800" dirty="0">
                <a:latin typeface="Tahoma" pitchFamily="34" charset="0"/>
                <a:cs typeface="Tahoma" pitchFamily="34" charset="0"/>
              </a:rPr>
              <a:t> Call us &amp; tell your friends to call us!</a:t>
            </a:r>
          </a:p>
          <a:p>
            <a:pPr>
              <a:lnSpc>
                <a:spcPct val="150000"/>
              </a:lnSpc>
              <a:buFontTx/>
              <a:buBlip>
                <a:blip r:embed="rId4"/>
              </a:buBlip>
            </a:pPr>
            <a:r>
              <a:rPr lang="en-US" sz="2800" dirty="0">
                <a:latin typeface="Tahoma" pitchFamily="34" charset="0"/>
                <a:cs typeface="Tahoma" pitchFamily="34" charset="0"/>
              </a:rPr>
              <a:t> Visit </a:t>
            </a:r>
            <a:r>
              <a:rPr lang="en-US" sz="2800" dirty="0">
                <a:latin typeface="Tahoma" pitchFamily="34" charset="0"/>
                <a:cs typeface="Tahoma" pitchFamily="34" charset="0"/>
                <a:hlinkClick r:id="rId5"/>
              </a:rPr>
              <a:t>www.p2pga.org</a:t>
            </a:r>
            <a:r>
              <a:rPr lang="en-US" sz="2800" dirty="0">
                <a:latin typeface="Tahoma" pitchFamily="34" charset="0"/>
                <a:cs typeface="Tahoma" pitchFamily="34" charset="0"/>
              </a:rPr>
              <a:t>! </a:t>
            </a:r>
          </a:p>
          <a:p>
            <a:pPr>
              <a:lnSpc>
                <a:spcPct val="150000"/>
              </a:lnSpc>
              <a:buFontTx/>
              <a:buBlip>
                <a:blip r:embed="rId4"/>
              </a:buBlip>
            </a:pPr>
            <a:r>
              <a:rPr lang="en-US" sz="2800" dirty="0">
                <a:latin typeface="Tahoma" pitchFamily="34" charset="0"/>
                <a:cs typeface="Tahoma" pitchFamily="34" charset="0"/>
              </a:rPr>
              <a:t> Attend Trainings!</a:t>
            </a:r>
          </a:p>
          <a:p>
            <a:pPr>
              <a:lnSpc>
                <a:spcPct val="150000"/>
              </a:lnSpc>
              <a:buFontTx/>
              <a:buBlip>
                <a:blip r:embed="rId4"/>
              </a:buBlip>
            </a:pPr>
            <a:r>
              <a:rPr lang="en-US" sz="2800" dirty="0">
                <a:latin typeface="Tahoma" pitchFamily="34" charset="0"/>
                <a:cs typeface="Tahoma" pitchFamily="34" charset="0"/>
              </a:rPr>
              <a:t> Become a Supporting Parent!</a:t>
            </a:r>
          </a:p>
          <a:p>
            <a:pPr>
              <a:lnSpc>
                <a:spcPct val="150000"/>
              </a:lnSpc>
              <a:buFontTx/>
              <a:buBlip>
                <a:blip r:embed="rId4"/>
              </a:buBlip>
            </a:pPr>
            <a:r>
              <a:rPr lang="en-US" sz="2800" dirty="0">
                <a:latin typeface="Tahoma" pitchFamily="34" charset="0"/>
                <a:cs typeface="Tahoma" pitchFamily="34" charset="0"/>
              </a:rPr>
              <a:t> Become a Local Guide or Broker!</a:t>
            </a:r>
          </a:p>
          <a:p>
            <a:pPr>
              <a:lnSpc>
                <a:spcPct val="150000"/>
              </a:lnSpc>
              <a:buFontTx/>
              <a:buBlip>
                <a:blip r:embed="rId4"/>
              </a:buBlip>
            </a:pPr>
            <a:r>
              <a:rPr lang="en-US" sz="2800" dirty="0">
                <a:latin typeface="Tahoma" pitchFamily="34" charset="0"/>
                <a:cs typeface="Tahoma" pitchFamily="34" charset="0"/>
              </a:rPr>
              <a:t> Join a Navigator Team!</a:t>
            </a:r>
          </a:p>
          <a:p>
            <a:pPr>
              <a:lnSpc>
                <a:spcPct val="150000"/>
              </a:lnSpc>
              <a:buFontTx/>
              <a:buBlip>
                <a:blip r:embed="rId4"/>
              </a:buBlip>
            </a:pPr>
            <a:r>
              <a:rPr lang="en-US" sz="2800" dirty="0">
                <a:latin typeface="Tahoma" pitchFamily="34" charset="0"/>
                <a:cs typeface="Tahoma" pitchFamily="34" charset="0"/>
              </a:rPr>
              <a:t> Follow us on </a:t>
            </a:r>
            <a:r>
              <a:rPr lang="en-US" sz="2800" dirty="0" err="1" smtClean="0">
                <a:latin typeface="Tahoma" pitchFamily="34" charset="0"/>
                <a:cs typeface="Tahoma" pitchFamily="34" charset="0"/>
              </a:rPr>
              <a:t>Facebook</a:t>
            </a:r>
            <a:r>
              <a:rPr lang="en-US" sz="2800" dirty="0" smtClean="0">
                <a:latin typeface="Tahoma" pitchFamily="34" charset="0"/>
                <a:cs typeface="Tahoma" pitchFamily="34" charset="0"/>
              </a:rPr>
              <a:t>/Twitter!</a:t>
            </a:r>
            <a:endParaRPr lang="en-US" sz="2800" dirty="0">
              <a:latin typeface="Tahoma" pitchFamily="34" charset="0"/>
              <a:cs typeface="Tahoma" pitchFamily="34" charset="0"/>
            </a:endParaRPr>
          </a:p>
          <a:p>
            <a:pPr>
              <a:lnSpc>
                <a:spcPct val="150000"/>
              </a:lnSpc>
              <a:buFontTx/>
              <a:buBlip>
                <a:blip r:embed="rId4"/>
              </a:buBlip>
            </a:pPr>
            <a:r>
              <a:rPr lang="en-US" sz="2800" dirty="0">
                <a:latin typeface="Tahoma" pitchFamily="34" charset="0"/>
                <a:cs typeface="Tahoma" pitchFamily="34" charset="0"/>
              </a:rPr>
              <a:t> Donate time, talents, or money!</a:t>
            </a:r>
          </a:p>
          <a:p>
            <a:pPr>
              <a:lnSpc>
                <a:spcPct val="150000"/>
              </a:lnSpc>
            </a:pPr>
            <a:endParaRPr lang="en-US" sz="2800" dirty="0">
              <a:latin typeface="Tahoma" pitchFamily="34" charset="0"/>
              <a:cs typeface="Tahoma" pitchFamily="34" charset="0"/>
            </a:endParaRPr>
          </a:p>
        </p:txBody>
      </p:sp>
      <p:pic>
        <p:nvPicPr>
          <p:cNvPr id="25605" name="Picture 6" descr="affectionate,affections,children,daughters,embracing,females,girls,happy,hugging,iCLIPART,laughing,loves,loving,mothers,parents,people,Photographs,portraits,smiling"/>
          <p:cNvPicPr>
            <a:picLocks noChangeAspect="1" noChangeArrowheads="1"/>
          </p:cNvPicPr>
          <p:nvPr/>
        </p:nvPicPr>
        <p:blipFill>
          <a:blip r:embed="rId6" cstate="print"/>
          <a:srcRect l="16309" r="17232"/>
          <a:stretch>
            <a:fillRect/>
          </a:stretch>
        </p:blipFill>
        <p:spPr bwMode="auto">
          <a:xfrm>
            <a:off x="6858000" y="3505200"/>
            <a:ext cx="2057400" cy="3095625"/>
          </a:xfrm>
          <a:prstGeom prst="rect">
            <a:avLst/>
          </a:prstGeom>
          <a:noFill/>
          <a:ln w="28575">
            <a:solidFill>
              <a:srgbClr val="4555C7"/>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2P_ppt_Cover"/>
          <p:cNvPicPr>
            <a:picLocks noGrp="1" noChangeAspect="1" noChangeArrowheads="1"/>
          </p:cNvPicPr>
          <p:nvPr>
            <p:ph idx="4294967295"/>
          </p:nvPr>
        </p:nvPicPr>
        <p:blipFill>
          <a:blip r:embed="rId3" cstate="print"/>
          <a:srcRect/>
          <a:stretch>
            <a:fillRect/>
          </a:stretch>
        </p:blipFill>
        <p:spPr>
          <a:xfrm>
            <a:off x="0" y="0"/>
            <a:ext cx="9144000" cy="6883400"/>
          </a:xfrm>
        </p:spPr>
      </p:pic>
      <p:pic>
        <p:nvPicPr>
          <p:cNvPr id="26627" name="Picture 3" descr="P2P_ppt_Cover"/>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26628" name="Text Box 8"/>
          <p:cNvSpPr txBox="1">
            <a:spLocks noChangeArrowheads="1"/>
          </p:cNvSpPr>
          <p:nvPr/>
        </p:nvSpPr>
        <p:spPr bwMode="auto">
          <a:xfrm>
            <a:off x="1295400" y="1371600"/>
            <a:ext cx="7239000" cy="708025"/>
          </a:xfrm>
          <a:prstGeom prst="rect">
            <a:avLst/>
          </a:prstGeom>
          <a:noFill/>
          <a:ln w="9525">
            <a:noFill/>
            <a:miter lim="800000"/>
            <a:headEnd/>
            <a:tailEnd/>
          </a:ln>
        </p:spPr>
        <p:txBody>
          <a:bodyPr>
            <a:spAutoFit/>
          </a:bodyPr>
          <a:lstStyle/>
          <a:p>
            <a:pPr>
              <a:spcBef>
                <a:spcPct val="50000"/>
              </a:spcBef>
            </a:pPr>
            <a:r>
              <a:rPr lang="en-US" sz="4000" b="1">
                <a:latin typeface="Tahoma" pitchFamily="34" charset="0"/>
              </a:rPr>
              <a:t>Why Are We Here Today?</a:t>
            </a:r>
          </a:p>
        </p:txBody>
      </p:sp>
      <p:sp>
        <p:nvSpPr>
          <p:cNvPr id="26629" name="TextBox 5"/>
          <p:cNvSpPr txBox="1">
            <a:spLocks noChangeArrowheads="1"/>
          </p:cNvSpPr>
          <p:nvPr/>
        </p:nvSpPr>
        <p:spPr bwMode="auto">
          <a:xfrm>
            <a:off x="152400" y="5715000"/>
            <a:ext cx="8991600" cy="954088"/>
          </a:xfrm>
          <a:prstGeom prst="rect">
            <a:avLst/>
          </a:prstGeom>
          <a:noFill/>
          <a:ln w="9525">
            <a:noFill/>
            <a:miter lim="800000"/>
            <a:headEnd/>
            <a:tailEnd/>
          </a:ln>
        </p:spPr>
        <p:txBody>
          <a:bodyPr>
            <a:spAutoFit/>
          </a:bodyPr>
          <a:lstStyle/>
          <a:p>
            <a:pPr algn="ctr" defTabSz="114300"/>
            <a:r>
              <a:rPr lang="en-US" sz="2800" b="1">
                <a:solidFill>
                  <a:srgbClr val="4555C7"/>
                </a:solidFill>
                <a:latin typeface="Tahoma" pitchFamily="34" charset="0"/>
              </a:rPr>
              <a:t>WE  want to partner with YOU </a:t>
            </a:r>
            <a:br>
              <a:rPr lang="en-US" sz="2800" b="1">
                <a:solidFill>
                  <a:srgbClr val="4555C7"/>
                </a:solidFill>
                <a:latin typeface="Tahoma" pitchFamily="34" charset="0"/>
              </a:rPr>
            </a:br>
            <a:r>
              <a:rPr lang="en-US" sz="2800" b="1">
                <a:solidFill>
                  <a:srgbClr val="4555C7"/>
                </a:solidFill>
                <a:latin typeface="Tahoma" pitchFamily="34" charset="0"/>
              </a:rPr>
              <a:t>to help YOU and the parents in your community</a:t>
            </a:r>
          </a:p>
        </p:txBody>
      </p:sp>
      <p:pic>
        <p:nvPicPr>
          <p:cNvPr id="6" name="Picture 7" descr="kimang"/>
          <p:cNvPicPr>
            <a:picLocks noChangeAspect="1" noChangeArrowheads="1"/>
          </p:cNvPicPr>
          <p:nvPr/>
        </p:nvPicPr>
        <p:blipFill>
          <a:blip r:embed="rId4" cstate="print"/>
          <a:srcRect l="14894" t="14201"/>
          <a:stretch>
            <a:fillRect/>
          </a:stretch>
        </p:blipFill>
        <p:spPr bwMode="auto">
          <a:xfrm rot="20601816">
            <a:off x="493713" y="2978150"/>
            <a:ext cx="3048000" cy="2301875"/>
          </a:xfrm>
          <a:prstGeom prst="rect">
            <a:avLst/>
          </a:prstGeom>
          <a:noFill/>
          <a:ln w="19050">
            <a:solidFill>
              <a:srgbClr val="4555C7"/>
            </a:solidFill>
            <a:miter lim="800000"/>
            <a:headEnd/>
            <a:tailEnd/>
          </a:ln>
          <a:effectLst>
            <a:outerShdw dist="127000" dir="3187806" algn="ctr" rotWithShape="0">
              <a:srgbClr val="B2B2B2">
                <a:alpha val="50000"/>
              </a:srgbClr>
            </a:outerShdw>
          </a:effectLst>
        </p:spPr>
      </p:pic>
      <p:pic>
        <p:nvPicPr>
          <p:cNvPr id="8" name="Picture 5" descr="mc"/>
          <p:cNvPicPr>
            <a:picLocks noChangeAspect="1" noChangeArrowheads="1"/>
          </p:cNvPicPr>
          <p:nvPr/>
        </p:nvPicPr>
        <p:blipFill>
          <a:blip r:embed="rId5" cstate="print"/>
          <a:srcRect t="9296" b="6778"/>
          <a:stretch>
            <a:fillRect/>
          </a:stretch>
        </p:blipFill>
        <p:spPr bwMode="auto">
          <a:xfrm rot="1032716">
            <a:off x="5413375" y="3105150"/>
            <a:ext cx="3276600" cy="2063750"/>
          </a:xfrm>
          <a:prstGeom prst="rect">
            <a:avLst/>
          </a:prstGeom>
          <a:noFill/>
          <a:ln w="6350">
            <a:solidFill>
              <a:srgbClr val="4555C7"/>
            </a:solidFill>
            <a:miter lim="800000"/>
            <a:headEnd/>
            <a:tailEnd/>
          </a:ln>
          <a:effectLst>
            <a:outerShdw dist="135003" dir="2928844" algn="ctr" rotWithShape="0">
              <a:srgbClr val="B2B2B2">
                <a:alpha val="50000"/>
              </a:srgbClr>
            </a:outerShdw>
          </a:effectLst>
        </p:spPr>
      </p:pic>
      <p:pic>
        <p:nvPicPr>
          <p:cNvPr id="7" name="Picture 6" descr="greer"/>
          <p:cNvPicPr>
            <a:picLocks noChangeAspect="1" noChangeArrowheads="1"/>
          </p:cNvPicPr>
          <p:nvPr/>
        </p:nvPicPr>
        <p:blipFill>
          <a:blip r:embed="rId6" cstate="print"/>
          <a:srcRect t="11627" b="4555"/>
          <a:stretch>
            <a:fillRect/>
          </a:stretch>
        </p:blipFill>
        <p:spPr bwMode="auto">
          <a:xfrm>
            <a:off x="3270250" y="2344738"/>
            <a:ext cx="2346325" cy="2746375"/>
          </a:xfrm>
          <a:prstGeom prst="rect">
            <a:avLst/>
          </a:prstGeom>
          <a:noFill/>
          <a:ln w="19050">
            <a:solidFill>
              <a:srgbClr val="4555C7"/>
            </a:solidFill>
            <a:miter lim="800000"/>
            <a:headEnd/>
            <a:tailEnd/>
          </a:ln>
          <a:effectLst>
            <a:outerShdw dist="155023" dir="3300479" algn="ctr" rotWithShape="0">
              <a:srgbClr val="B2B2B2">
                <a:alpha val="5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2P_ppt_Cover"/>
          <p:cNvPicPr>
            <a:picLocks noGrp="1" noChangeAspect="1" noChangeArrowheads="1"/>
          </p:cNvPicPr>
          <p:nvPr>
            <p:ph idx="4294967295"/>
          </p:nvPr>
        </p:nvPicPr>
        <p:blipFill>
          <a:blip r:embed="rId3" cstate="print"/>
          <a:srcRect/>
          <a:stretch>
            <a:fillRect/>
          </a:stretch>
        </p:blipFill>
        <p:spPr>
          <a:xfrm>
            <a:off x="0" y="0"/>
            <a:ext cx="9144000" cy="6883400"/>
          </a:xfrm>
        </p:spPr>
      </p:pic>
      <p:pic>
        <p:nvPicPr>
          <p:cNvPr id="27651" name="Picture 3" descr="P2P_ppt_Cover"/>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7652" name="Text Box 4"/>
          <p:cNvSpPr txBox="1">
            <a:spLocks noChangeArrowheads="1"/>
          </p:cNvSpPr>
          <p:nvPr/>
        </p:nvSpPr>
        <p:spPr bwMode="auto">
          <a:xfrm>
            <a:off x="1752600" y="1371600"/>
            <a:ext cx="5148263" cy="3686175"/>
          </a:xfrm>
          <a:prstGeom prst="rect">
            <a:avLst/>
          </a:prstGeom>
          <a:noFill/>
          <a:ln w="9525">
            <a:noFill/>
            <a:miter lim="800000"/>
            <a:headEnd/>
            <a:tailEnd/>
          </a:ln>
        </p:spPr>
        <p:txBody>
          <a:bodyPr wrap="none">
            <a:spAutoFit/>
          </a:bodyPr>
          <a:lstStyle/>
          <a:p>
            <a:pPr algn="r"/>
            <a:r>
              <a:rPr lang="en-US" sz="4800" b="1" u="sng">
                <a:latin typeface="Georgia" pitchFamily="18" charset="0"/>
                <a:cs typeface="Times New Roman" pitchFamily="18" charset="0"/>
              </a:rPr>
              <a:t>P2P &amp; ME!</a:t>
            </a:r>
          </a:p>
          <a:p>
            <a:pPr algn="r"/>
            <a:r>
              <a:rPr lang="en-US" sz="2400" b="1" i="1">
                <a:latin typeface="Georgia" pitchFamily="18" charset="0"/>
                <a:cs typeface="Times New Roman" pitchFamily="18" charset="0"/>
              </a:rPr>
              <a:t>Thank you for listening!</a:t>
            </a:r>
          </a:p>
          <a:p>
            <a:pPr algn="r"/>
            <a:r>
              <a:rPr lang="en-US" sz="2400" b="1" i="1">
                <a:latin typeface="Georgia" pitchFamily="18" charset="0"/>
                <a:cs typeface="Times New Roman" pitchFamily="18" charset="0"/>
              </a:rPr>
              <a:t>Remember,</a:t>
            </a:r>
          </a:p>
          <a:p>
            <a:pPr algn="r"/>
            <a:r>
              <a:rPr lang="en-US" sz="2400" b="1" i="1">
                <a:latin typeface="Georgia" pitchFamily="18" charset="0"/>
                <a:cs typeface="Times New Roman" pitchFamily="18" charset="0"/>
              </a:rPr>
              <a:t>help is just a phone call or click</a:t>
            </a:r>
          </a:p>
          <a:p>
            <a:pPr algn="r"/>
            <a:r>
              <a:rPr lang="en-US" sz="2400" b="1" i="1">
                <a:latin typeface="Georgia" pitchFamily="18" charset="0"/>
                <a:cs typeface="Times New Roman" pitchFamily="18" charset="0"/>
              </a:rPr>
              <a:t>away…</a:t>
            </a:r>
          </a:p>
          <a:p>
            <a:pPr algn="r"/>
            <a:endParaRPr lang="en-US" sz="2800" b="1" i="1">
              <a:latin typeface="Georgia" pitchFamily="18" charset="0"/>
              <a:cs typeface="Times New Roman" pitchFamily="18" charset="0"/>
            </a:endParaRPr>
          </a:p>
          <a:p>
            <a:pPr algn="r"/>
            <a:r>
              <a:rPr lang="en-US" sz="3200" b="1">
                <a:latin typeface="Georgia" pitchFamily="18" charset="0"/>
                <a:cs typeface="Times New Roman" pitchFamily="18" charset="0"/>
              </a:rPr>
              <a:t>800-229-2038</a:t>
            </a:r>
          </a:p>
          <a:p>
            <a:pPr algn="r"/>
            <a:r>
              <a:rPr lang="en-US" sz="3200" b="1">
                <a:latin typeface="Georgia" pitchFamily="18" charset="0"/>
                <a:cs typeface="Times New Roman" pitchFamily="18" charset="0"/>
              </a:rPr>
              <a:t>www.p2pga.org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2P_ppt_Cover"/>
          <p:cNvPicPr>
            <a:picLocks noGrp="1" noChangeAspect="1" noChangeArrowheads="1"/>
          </p:cNvPicPr>
          <p:nvPr>
            <p:ph idx="4294967295"/>
          </p:nvPr>
        </p:nvPicPr>
        <p:blipFill>
          <a:blip r:embed="rId3" cstate="print"/>
          <a:srcRect/>
          <a:stretch>
            <a:fillRect/>
          </a:stretch>
        </p:blipFill>
        <p:spPr>
          <a:xfrm>
            <a:off x="0" y="0"/>
            <a:ext cx="9144000" cy="6883400"/>
          </a:xfrm>
        </p:spPr>
      </p:pic>
      <p:pic>
        <p:nvPicPr>
          <p:cNvPr id="5123" name="Picture 3" descr="P2P_ppt_Cover"/>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5124" name="Rectangle 6"/>
          <p:cNvSpPr>
            <a:spLocks noChangeArrowheads="1"/>
          </p:cNvSpPr>
          <p:nvPr/>
        </p:nvSpPr>
        <p:spPr bwMode="auto">
          <a:xfrm>
            <a:off x="-228600" y="2438400"/>
            <a:ext cx="8534400" cy="3324225"/>
          </a:xfrm>
          <a:prstGeom prst="rect">
            <a:avLst/>
          </a:prstGeom>
          <a:noFill/>
          <a:ln w="9525">
            <a:noFill/>
            <a:miter lim="800000"/>
            <a:headEnd/>
            <a:tailEnd/>
          </a:ln>
        </p:spPr>
        <p:txBody>
          <a:bodyPr>
            <a:spAutoFit/>
          </a:bodyPr>
          <a:lstStyle/>
          <a:p>
            <a:pPr marL="3486150" lvl="2" indent="-514350" defTabSz="114300">
              <a:lnSpc>
                <a:spcPct val="150000"/>
              </a:lnSpc>
              <a:buSzPct val="150000"/>
              <a:buFontTx/>
              <a:buBlip>
                <a:blip r:embed="rId4"/>
              </a:buBlip>
            </a:pPr>
            <a:r>
              <a:rPr lang="en-US" sz="2800" b="1" dirty="0">
                <a:latin typeface="Tahoma" pitchFamily="34" charset="0"/>
              </a:rPr>
              <a:t>Who we are</a:t>
            </a:r>
          </a:p>
          <a:p>
            <a:pPr marL="3486150" lvl="2" indent="-514350" defTabSz="114300">
              <a:lnSpc>
                <a:spcPct val="150000"/>
              </a:lnSpc>
              <a:buSzPct val="150000"/>
              <a:buFontTx/>
              <a:buBlip>
                <a:blip r:embed="rId4"/>
              </a:buBlip>
            </a:pPr>
            <a:r>
              <a:rPr lang="en-US" sz="2800" b="1" dirty="0">
                <a:latin typeface="Tahoma" pitchFamily="34" charset="0"/>
              </a:rPr>
              <a:t>What we do</a:t>
            </a:r>
            <a:endParaRPr lang="en-US" sz="2800" dirty="0">
              <a:solidFill>
                <a:srgbClr val="3333CC"/>
              </a:solidFill>
              <a:latin typeface="Tahoma" pitchFamily="34" charset="0"/>
            </a:endParaRPr>
          </a:p>
          <a:p>
            <a:pPr marL="3486150" lvl="2" indent="-514350" defTabSz="114300">
              <a:lnSpc>
                <a:spcPct val="150000"/>
              </a:lnSpc>
              <a:buSzPct val="150000"/>
              <a:buFontTx/>
              <a:buBlip>
                <a:blip r:embed="rId4"/>
              </a:buBlip>
            </a:pPr>
            <a:r>
              <a:rPr lang="en-US" sz="2800" b="1" dirty="0">
                <a:latin typeface="Tahoma" pitchFamily="34" charset="0"/>
              </a:rPr>
              <a:t>How we can help you</a:t>
            </a:r>
          </a:p>
          <a:p>
            <a:pPr marL="3486150" lvl="2" indent="-514350" defTabSz="114300">
              <a:lnSpc>
                <a:spcPct val="150000"/>
              </a:lnSpc>
              <a:buSzPct val="150000"/>
              <a:buFontTx/>
              <a:buBlip>
                <a:blip r:embed="rId4"/>
              </a:buBlip>
            </a:pPr>
            <a:r>
              <a:rPr lang="en-US" sz="2800" b="1" dirty="0">
                <a:latin typeface="Tahoma" pitchFamily="34" charset="0"/>
              </a:rPr>
              <a:t>How you can help us</a:t>
            </a:r>
          </a:p>
          <a:p>
            <a:pPr marL="3486150" lvl="2" indent="-514350" defTabSz="114300">
              <a:lnSpc>
                <a:spcPct val="150000"/>
              </a:lnSpc>
              <a:buFont typeface="Wingdings" pitchFamily="2" charset="2"/>
              <a:buChar char="Ø"/>
            </a:pPr>
            <a:endParaRPr lang="en-US" sz="2800" b="1" dirty="0">
              <a:latin typeface="Tahoma" pitchFamily="34" charset="0"/>
            </a:endParaRPr>
          </a:p>
        </p:txBody>
      </p:sp>
      <p:sp>
        <p:nvSpPr>
          <p:cNvPr id="5125" name="Text Box 8"/>
          <p:cNvSpPr txBox="1">
            <a:spLocks noChangeArrowheads="1"/>
          </p:cNvSpPr>
          <p:nvPr/>
        </p:nvSpPr>
        <p:spPr bwMode="auto">
          <a:xfrm>
            <a:off x="1295400" y="1524000"/>
            <a:ext cx="7239000" cy="708025"/>
          </a:xfrm>
          <a:prstGeom prst="rect">
            <a:avLst/>
          </a:prstGeom>
          <a:noFill/>
          <a:ln w="9525">
            <a:noFill/>
            <a:miter lim="800000"/>
            <a:headEnd/>
            <a:tailEnd/>
          </a:ln>
        </p:spPr>
        <p:txBody>
          <a:bodyPr>
            <a:spAutoFit/>
          </a:bodyPr>
          <a:lstStyle/>
          <a:p>
            <a:pPr>
              <a:spcBef>
                <a:spcPct val="50000"/>
              </a:spcBef>
            </a:pPr>
            <a:r>
              <a:rPr lang="en-US" sz="4000" b="1">
                <a:latin typeface="Tahoma" pitchFamily="34" charset="0"/>
              </a:rPr>
              <a:t>Why Are We Here Today?</a:t>
            </a:r>
          </a:p>
        </p:txBody>
      </p:sp>
      <p:sp>
        <p:nvSpPr>
          <p:cNvPr id="5126" name="TextBox 5"/>
          <p:cNvSpPr txBox="1">
            <a:spLocks noChangeArrowheads="1"/>
          </p:cNvSpPr>
          <p:nvPr/>
        </p:nvSpPr>
        <p:spPr bwMode="auto">
          <a:xfrm>
            <a:off x="0" y="5410200"/>
            <a:ext cx="8991600" cy="954088"/>
          </a:xfrm>
          <a:prstGeom prst="rect">
            <a:avLst/>
          </a:prstGeom>
          <a:noFill/>
          <a:ln w="9525">
            <a:noFill/>
            <a:miter lim="800000"/>
            <a:headEnd/>
            <a:tailEnd/>
          </a:ln>
        </p:spPr>
        <p:txBody>
          <a:bodyPr>
            <a:spAutoFit/>
          </a:bodyPr>
          <a:lstStyle/>
          <a:p>
            <a:pPr algn="ctr" defTabSz="114300"/>
            <a:r>
              <a:rPr lang="en-US" sz="2800" b="1" dirty="0">
                <a:solidFill>
                  <a:srgbClr val="4555C7"/>
                </a:solidFill>
                <a:latin typeface="Tahoma" pitchFamily="34" charset="0"/>
              </a:rPr>
              <a:t>WE </a:t>
            </a:r>
            <a:r>
              <a:rPr lang="en-US" sz="2800" b="1" dirty="0" smtClean="0">
                <a:solidFill>
                  <a:srgbClr val="4555C7"/>
                </a:solidFill>
                <a:latin typeface="Tahoma" pitchFamily="34" charset="0"/>
              </a:rPr>
              <a:t>want </a:t>
            </a:r>
            <a:r>
              <a:rPr lang="en-US" sz="2800" b="1" dirty="0">
                <a:solidFill>
                  <a:srgbClr val="4555C7"/>
                </a:solidFill>
                <a:latin typeface="Tahoma" pitchFamily="34" charset="0"/>
              </a:rPr>
              <a:t>to partner with YOU </a:t>
            </a:r>
            <a:br>
              <a:rPr lang="en-US" sz="2800" b="1" dirty="0">
                <a:solidFill>
                  <a:srgbClr val="4555C7"/>
                </a:solidFill>
                <a:latin typeface="Tahoma" pitchFamily="34" charset="0"/>
              </a:rPr>
            </a:br>
            <a:r>
              <a:rPr lang="en-US" sz="2800" b="1" dirty="0">
                <a:solidFill>
                  <a:srgbClr val="4555C7"/>
                </a:solidFill>
                <a:latin typeface="Tahoma" pitchFamily="34" charset="0"/>
              </a:rPr>
              <a:t>to help YOU and the parents in your community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2P_ppt_Slide"/>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6147" name="Rectangle 3"/>
          <p:cNvSpPr>
            <a:spLocks noGrp="1" noChangeArrowheads="1"/>
          </p:cNvSpPr>
          <p:nvPr>
            <p:ph type="title" idx="4294967295"/>
          </p:nvPr>
        </p:nvSpPr>
        <p:spPr>
          <a:xfrm>
            <a:off x="2590800" y="0"/>
            <a:ext cx="6553200" cy="1143000"/>
          </a:xfrm>
        </p:spPr>
        <p:txBody>
          <a:bodyPr/>
          <a:lstStyle/>
          <a:p>
            <a:pPr algn="r" eaLnBrk="1" hangingPunct="1"/>
            <a:r>
              <a:rPr lang="en-US" sz="4000" b="1" smtClean="0">
                <a:solidFill>
                  <a:schemeClr val="tx1"/>
                </a:solidFill>
                <a:latin typeface="Tahoma" pitchFamily="34" charset="0"/>
              </a:rPr>
              <a:t>Who we are . . .</a:t>
            </a:r>
          </a:p>
        </p:txBody>
      </p:sp>
      <p:sp>
        <p:nvSpPr>
          <p:cNvPr id="6148" name="Rectangle 4"/>
          <p:cNvSpPr>
            <a:spLocks noGrp="1" noChangeArrowheads="1"/>
          </p:cNvSpPr>
          <p:nvPr>
            <p:ph type="body" idx="4294967295"/>
          </p:nvPr>
        </p:nvSpPr>
        <p:spPr>
          <a:xfrm>
            <a:off x="304800" y="1295400"/>
            <a:ext cx="8382000" cy="5562600"/>
          </a:xfrm>
        </p:spPr>
        <p:txBody>
          <a:bodyPr/>
          <a:lstStyle/>
          <a:p>
            <a:pPr eaLnBrk="1" hangingPunct="1">
              <a:lnSpc>
                <a:spcPct val="80000"/>
              </a:lnSpc>
              <a:spcBef>
                <a:spcPct val="0"/>
              </a:spcBef>
              <a:spcAft>
                <a:spcPct val="15000"/>
              </a:spcAft>
              <a:buSzPct val="150000"/>
              <a:buFontTx/>
              <a:buBlip>
                <a:blip r:embed="rId4"/>
              </a:buBlip>
            </a:pPr>
            <a:r>
              <a:rPr lang="en-US" sz="2400" b="1" dirty="0" smtClean="0">
                <a:solidFill>
                  <a:srgbClr val="4555C7"/>
                </a:solidFill>
                <a:latin typeface="Tahoma" pitchFamily="34" charset="0"/>
              </a:rPr>
              <a:t>We are Georgia’s Parent Training and Information Center (PTI)</a:t>
            </a:r>
            <a:r>
              <a:rPr lang="en-US" sz="2400" dirty="0" smtClean="0">
                <a:solidFill>
                  <a:srgbClr val="4555C7"/>
                </a:solidFill>
                <a:latin typeface="Tahoma" pitchFamily="34" charset="0"/>
              </a:rPr>
              <a:t> </a:t>
            </a:r>
            <a:r>
              <a:rPr lang="en-US" sz="2400" dirty="0" smtClean="0">
                <a:latin typeface="Tahoma" pitchFamily="34" charset="0"/>
              </a:rPr>
              <a:t>– providing information to families so that they can be equal partners in the educational decision-making process.</a:t>
            </a:r>
          </a:p>
          <a:p>
            <a:pPr eaLnBrk="1" hangingPunct="1">
              <a:lnSpc>
                <a:spcPct val="80000"/>
              </a:lnSpc>
              <a:spcBef>
                <a:spcPct val="0"/>
              </a:spcBef>
              <a:spcAft>
                <a:spcPct val="15000"/>
              </a:spcAft>
              <a:buSzPct val="150000"/>
              <a:buFontTx/>
              <a:buBlip>
                <a:blip r:embed="rId4"/>
              </a:buBlip>
            </a:pPr>
            <a:endParaRPr lang="en-US" sz="2400" b="1" dirty="0" smtClean="0">
              <a:latin typeface="Tahoma" pitchFamily="34" charset="0"/>
            </a:endParaRPr>
          </a:p>
          <a:p>
            <a:pPr eaLnBrk="1" hangingPunct="1">
              <a:lnSpc>
                <a:spcPct val="80000"/>
              </a:lnSpc>
              <a:spcBef>
                <a:spcPct val="0"/>
              </a:spcBef>
              <a:spcAft>
                <a:spcPct val="15000"/>
              </a:spcAft>
              <a:buSzPct val="150000"/>
              <a:buFontTx/>
              <a:buBlip>
                <a:blip r:embed="rId4"/>
              </a:buBlip>
            </a:pPr>
            <a:r>
              <a:rPr lang="en-US" sz="2400" b="1" dirty="0" smtClean="0">
                <a:solidFill>
                  <a:srgbClr val="4555C7"/>
                </a:solidFill>
                <a:latin typeface="Tahoma" pitchFamily="34" charset="0"/>
              </a:rPr>
              <a:t>We are Georgia’s Family to Family Health Information Center (F2F) </a:t>
            </a:r>
            <a:r>
              <a:rPr lang="en-US" sz="2400" dirty="0" smtClean="0">
                <a:latin typeface="Tahoma" pitchFamily="34" charset="0"/>
              </a:rPr>
              <a:t>–</a:t>
            </a:r>
            <a:r>
              <a:rPr lang="en-US" sz="2400" b="1" dirty="0" smtClean="0">
                <a:latin typeface="Tahoma" pitchFamily="34" charset="0"/>
              </a:rPr>
              <a:t> </a:t>
            </a:r>
            <a:r>
              <a:rPr lang="en-US" sz="2400" dirty="0" smtClean="0">
                <a:latin typeface="Tahoma" pitchFamily="34" charset="0"/>
              </a:rPr>
              <a:t>providing information to families so they can make better health-related decisions.</a:t>
            </a:r>
          </a:p>
          <a:p>
            <a:pPr eaLnBrk="1" hangingPunct="1">
              <a:lnSpc>
                <a:spcPct val="80000"/>
              </a:lnSpc>
              <a:spcBef>
                <a:spcPct val="0"/>
              </a:spcBef>
              <a:spcAft>
                <a:spcPct val="15000"/>
              </a:spcAft>
              <a:buSzPct val="150000"/>
              <a:buFontTx/>
              <a:buBlip>
                <a:blip r:embed="rId4"/>
              </a:buBlip>
            </a:pPr>
            <a:endParaRPr lang="en-US" sz="2400" dirty="0" smtClean="0">
              <a:latin typeface="Tahoma" pitchFamily="34" charset="0"/>
            </a:endParaRPr>
          </a:p>
          <a:p>
            <a:pPr eaLnBrk="1" hangingPunct="1">
              <a:lnSpc>
                <a:spcPct val="80000"/>
              </a:lnSpc>
              <a:spcBef>
                <a:spcPct val="0"/>
              </a:spcBef>
              <a:spcAft>
                <a:spcPct val="15000"/>
              </a:spcAft>
              <a:buSzPct val="150000"/>
              <a:buFontTx/>
              <a:buBlip>
                <a:blip r:embed="rId4"/>
              </a:buBlip>
            </a:pPr>
            <a:r>
              <a:rPr lang="en-US" sz="2400" b="1" dirty="0" smtClean="0">
                <a:solidFill>
                  <a:srgbClr val="4555C7"/>
                </a:solidFill>
                <a:latin typeface="Tahoma" pitchFamily="34" charset="0"/>
              </a:rPr>
              <a:t>We are the Central Directory for Georgia’s Babies Can’t Wait (Part C) Program </a:t>
            </a:r>
            <a:r>
              <a:rPr lang="en-US" sz="2400" dirty="0" smtClean="0">
                <a:latin typeface="Tahoma" pitchFamily="34" charset="0"/>
              </a:rPr>
              <a:t>-</a:t>
            </a:r>
            <a:r>
              <a:rPr lang="en-US" sz="2400" b="1" dirty="0" smtClean="0">
                <a:latin typeface="Tahoma" pitchFamily="34" charset="0"/>
              </a:rPr>
              <a:t> </a:t>
            </a:r>
            <a:r>
              <a:rPr lang="en-US" sz="2400" dirty="0" smtClean="0">
                <a:latin typeface="Tahoma" pitchFamily="34" charset="0"/>
              </a:rPr>
              <a:t>assisting families of children in need of early intervention services with information and resources.</a:t>
            </a:r>
          </a:p>
          <a:p>
            <a:pPr eaLnBrk="1" hangingPunct="1">
              <a:lnSpc>
                <a:spcPct val="80000"/>
              </a:lnSpc>
              <a:spcBef>
                <a:spcPct val="0"/>
              </a:spcBef>
              <a:spcAft>
                <a:spcPct val="15000"/>
              </a:spcAft>
              <a:buSzPct val="150000"/>
              <a:buFontTx/>
              <a:buBlip>
                <a:blip r:embed="rId4"/>
              </a:buBlip>
            </a:pPr>
            <a:endParaRPr lang="en-US" sz="2400" dirty="0" smtClean="0">
              <a:latin typeface="Tahoma" pitchFamily="34" charset="0"/>
            </a:endParaRPr>
          </a:p>
          <a:p>
            <a:pPr eaLnBrk="1" hangingPunct="1">
              <a:lnSpc>
                <a:spcPct val="80000"/>
              </a:lnSpc>
              <a:spcBef>
                <a:spcPct val="0"/>
              </a:spcBef>
              <a:spcAft>
                <a:spcPct val="15000"/>
              </a:spcAft>
              <a:buSzPct val="150000"/>
              <a:buFontTx/>
              <a:buBlip>
                <a:blip r:embed="rId4"/>
              </a:buBlip>
            </a:pPr>
            <a:r>
              <a:rPr lang="en-US" sz="2400" b="1" dirty="0" smtClean="0">
                <a:solidFill>
                  <a:srgbClr val="4555C7"/>
                </a:solidFill>
                <a:latin typeface="Tahoma" pitchFamily="34" charset="0"/>
              </a:rPr>
              <a:t>We are the State Affiliate of Parent to Parent USA </a:t>
            </a:r>
            <a:r>
              <a:rPr lang="en-US" sz="2400" dirty="0" smtClean="0">
                <a:latin typeface="Tahoma" pitchFamily="34" charset="0"/>
              </a:rPr>
              <a:t>– providing research-based best practice emotional support.</a:t>
            </a:r>
          </a:p>
          <a:p>
            <a:pPr eaLnBrk="1" hangingPunct="1">
              <a:lnSpc>
                <a:spcPct val="80000"/>
              </a:lnSpc>
              <a:spcBef>
                <a:spcPct val="0"/>
              </a:spcBef>
              <a:spcAft>
                <a:spcPct val="15000"/>
              </a:spcAft>
            </a:pPr>
            <a:endParaRPr lang="en-US" sz="1800" dirty="0" smtClean="0">
              <a:solidFill>
                <a:srgbClr val="3333CC"/>
              </a:solidFill>
              <a:latin typeface="Tahoma" pitchFamily="34" charset="0"/>
            </a:endParaRPr>
          </a:p>
          <a:p>
            <a:pPr eaLnBrk="1" hangingPunct="1">
              <a:lnSpc>
                <a:spcPct val="80000"/>
              </a:lnSpc>
              <a:spcBef>
                <a:spcPct val="0"/>
              </a:spcBef>
              <a:spcAft>
                <a:spcPct val="15000"/>
              </a:spcAft>
              <a:buFontTx/>
              <a:buNone/>
            </a:pPr>
            <a:endParaRPr lang="en-US" sz="1800" dirty="0" smtClean="0">
              <a:solidFill>
                <a:srgbClr val="3333CC"/>
              </a:solidFill>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2P_ppt_Slide"/>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7171" name="Text Box 3"/>
          <p:cNvSpPr txBox="1">
            <a:spLocks noChangeArrowheads="1"/>
          </p:cNvSpPr>
          <p:nvPr/>
        </p:nvSpPr>
        <p:spPr bwMode="auto">
          <a:xfrm>
            <a:off x="304800" y="1219200"/>
            <a:ext cx="8610600" cy="1066800"/>
          </a:xfrm>
          <a:prstGeom prst="rect">
            <a:avLst/>
          </a:prstGeom>
          <a:noFill/>
          <a:ln w="9525">
            <a:noFill/>
            <a:miter lim="800000"/>
            <a:headEnd/>
            <a:tailEnd/>
          </a:ln>
        </p:spPr>
        <p:txBody>
          <a:bodyPr>
            <a:spAutoFit/>
          </a:bodyPr>
          <a:lstStyle/>
          <a:p>
            <a:pPr algn="ctr"/>
            <a:r>
              <a:rPr lang="en-US" sz="3200" b="1">
                <a:latin typeface="Tahoma" pitchFamily="34" charset="0"/>
              </a:rPr>
              <a:t>We encourage families to work </a:t>
            </a:r>
            <a:br>
              <a:rPr lang="en-US" sz="3200" b="1">
                <a:latin typeface="Tahoma" pitchFamily="34" charset="0"/>
              </a:rPr>
            </a:br>
            <a:r>
              <a:rPr lang="en-US" sz="3200" b="1" i="1">
                <a:latin typeface="Tahoma" pitchFamily="34" charset="0"/>
              </a:rPr>
              <a:t>with</a:t>
            </a:r>
            <a:r>
              <a:rPr lang="en-US" sz="3200" b="1">
                <a:latin typeface="Tahoma" pitchFamily="34" charset="0"/>
              </a:rPr>
              <a:t> systems . . . not </a:t>
            </a:r>
            <a:r>
              <a:rPr lang="en-US" sz="3200" b="1" i="1">
                <a:latin typeface="Tahoma" pitchFamily="34" charset="0"/>
              </a:rPr>
              <a:t>against</a:t>
            </a:r>
            <a:r>
              <a:rPr lang="en-US" sz="3200" b="1">
                <a:latin typeface="Tahoma" pitchFamily="34" charset="0"/>
              </a:rPr>
              <a:t> them!</a:t>
            </a:r>
          </a:p>
        </p:txBody>
      </p:sp>
      <p:sp>
        <p:nvSpPr>
          <p:cNvPr id="7172" name="Rectangle 4"/>
          <p:cNvSpPr>
            <a:spLocks noChangeArrowheads="1"/>
          </p:cNvSpPr>
          <p:nvPr/>
        </p:nvSpPr>
        <p:spPr bwMode="auto">
          <a:xfrm>
            <a:off x="762000" y="5780088"/>
            <a:ext cx="7391400" cy="1201737"/>
          </a:xfrm>
          <a:prstGeom prst="rect">
            <a:avLst/>
          </a:prstGeom>
          <a:noFill/>
          <a:ln w="9525">
            <a:noFill/>
            <a:miter lim="800000"/>
            <a:headEnd/>
            <a:tailEnd/>
          </a:ln>
        </p:spPr>
        <p:txBody>
          <a:bodyPr>
            <a:spAutoFit/>
          </a:bodyPr>
          <a:lstStyle/>
          <a:p>
            <a:pPr algn="ctr" eaLnBrk="0" hangingPunct="0"/>
            <a:r>
              <a:rPr lang="en-US" sz="2800" b="1" i="1">
                <a:solidFill>
                  <a:srgbClr val="76B900"/>
                </a:solidFill>
                <a:latin typeface="Georgia" pitchFamily="18" charset="0"/>
              </a:rPr>
              <a:t>And we ARE Parents!  We are not paid advocates or attorneys!  </a:t>
            </a:r>
          </a:p>
          <a:p>
            <a:pPr eaLnBrk="0" hangingPunct="0"/>
            <a:endParaRPr lang="en-US" sz="1600">
              <a:latin typeface="Tahoma" pitchFamily="34" charset="0"/>
            </a:endParaRPr>
          </a:p>
        </p:txBody>
      </p:sp>
      <p:pic>
        <p:nvPicPr>
          <p:cNvPr id="6" name="Picture 5" descr="women2"/>
          <p:cNvPicPr>
            <a:picLocks noChangeAspect="1" noChangeArrowheads="1"/>
          </p:cNvPicPr>
          <p:nvPr/>
        </p:nvPicPr>
        <p:blipFill>
          <a:blip r:embed="rId4" cstate="print"/>
          <a:srcRect/>
          <a:stretch>
            <a:fillRect/>
          </a:stretch>
        </p:blipFill>
        <p:spPr bwMode="auto">
          <a:xfrm>
            <a:off x="2133600" y="2362200"/>
            <a:ext cx="4191000" cy="3352800"/>
          </a:xfrm>
          <a:prstGeom prst="rect">
            <a:avLst/>
          </a:prstGeom>
          <a:noFill/>
          <a:ln w="9525">
            <a:solidFill>
              <a:srgbClr val="4555C7"/>
            </a:solidFill>
            <a:miter lim="800000"/>
            <a:headEnd/>
            <a:tailEnd/>
          </a:ln>
          <a:effectLst>
            <a:outerShdw dist="107763" dir="2700000" algn="ctr" rotWithShape="0">
              <a:srgbClr val="808080">
                <a:alpha val="50000"/>
              </a:srgbClr>
            </a:outerShdw>
          </a:effectLst>
        </p:spPr>
      </p:pic>
      <p:sp>
        <p:nvSpPr>
          <p:cNvPr id="7" name="Rectangle 3"/>
          <p:cNvSpPr txBox="1">
            <a:spLocks noChangeArrowheads="1"/>
          </p:cNvSpPr>
          <p:nvPr/>
        </p:nvSpPr>
        <p:spPr bwMode="auto">
          <a:xfrm>
            <a:off x="2590800" y="0"/>
            <a:ext cx="6553200" cy="1143000"/>
          </a:xfrm>
          <a:prstGeom prst="rect">
            <a:avLst/>
          </a:prstGeom>
          <a:noFill/>
          <a:ln w="9525">
            <a:noFill/>
            <a:miter lim="800000"/>
            <a:headEnd/>
            <a:tailEnd/>
          </a:ln>
        </p:spPr>
        <p:txBody>
          <a:bodyPr anchor="ctr"/>
          <a:lstStyle/>
          <a:p>
            <a:pPr algn="r">
              <a:defRPr/>
            </a:pPr>
            <a:r>
              <a:rPr lang="en-US" sz="4000" b="1" kern="0" dirty="0">
                <a:solidFill>
                  <a:srgbClr val="4555C7"/>
                </a:solidFill>
                <a:latin typeface="Tahoma" pitchFamily="34" charset="0"/>
                <a:ea typeface="+mj-ea"/>
                <a:cs typeface="+mj-cs"/>
              </a:rPr>
              <a:t>What we do . .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8195" name="Rectangle 10"/>
          <p:cNvSpPr>
            <a:spLocks noChangeArrowheads="1"/>
          </p:cNvSpPr>
          <p:nvPr/>
        </p:nvSpPr>
        <p:spPr bwMode="auto">
          <a:xfrm>
            <a:off x="914400" y="1143000"/>
            <a:ext cx="6400800" cy="868363"/>
          </a:xfrm>
          <a:prstGeom prst="rect">
            <a:avLst/>
          </a:prstGeom>
          <a:noFill/>
          <a:ln w="9525">
            <a:noFill/>
            <a:miter lim="800000"/>
            <a:headEnd/>
            <a:tailEnd/>
          </a:ln>
        </p:spPr>
        <p:txBody>
          <a:bodyPr anchor="ctr"/>
          <a:lstStyle/>
          <a:p>
            <a:pPr algn="ctr"/>
            <a:r>
              <a:rPr lang="en-US" sz="3600" b="1">
                <a:latin typeface="Tahoma" pitchFamily="34" charset="0"/>
              </a:rPr>
              <a:t>7 Core Services </a:t>
            </a:r>
          </a:p>
        </p:txBody>
      </p:sp>
      <p:sp>
        <p:nvSpPr>
          <p:cNvPr id="8196" name="Rectangle 6"/>
          <p:cNvSpPr>
            <a:spLocks noChangeArrowheads="1"/>
          </p:cNvSpPr>
          <p:nvPr/>
        </p:nvSpPr>
        <p:spPr bwMode="auto">
          <a:xfrm>
            <a:off x="1828800" y="1905000"/>
            <a:ext cx="7315200" cy="4573588"/>
          </a:xfrm>
          <a:prstGeom prst="rect">
            <a:avLst/>
          </a:prstGeom>
          <a:noFill/>
          <a:ln w="9525">
            <a:noFill/>
            <a:miter lim="800000"/>
            <a:headEnd/>
            <a:tailEnd/>
          </a:ln>
        </p:spPr>
        <p:txBody>
          <a:bodyPr>
            <a:spAutoFit/>
          </a:bodyPr>
          <a:lstStyle/>
          <a:p>
            <a:pPr marL="514350" indent="-514350">
              <a:lnSpc>
                <a:spcPct val="130000"/>
              </a:lnSpc>
              <a:buFont typeface="Arial" charset="0"/>
              <a:buAutoNum type="arabicPeriod"/>
            </a:pPr>
            <a:r>
              <a:rPr lang="en-US" sz="3200">
                <a:latin typeface="Tahoma" pitchFamily="34" charset="0"/>
              </a:rPr>
              <a:t>Special Needs Database</a:t>
            </a:r>
          </a:p>
          <a:p>
            <a:pPr marL="514350" indent="-514350">
              <a:lnSpc>
                <a:spcPct val="130000"/>
              </a:lnSpc>
              <a:buFont typeface="Arial" charset="0"/>
              <a:buAutoNum type="arabicPeriod"/>
            </a:pPr>
            <a:r>
              <a:rPr lang="en-US" sz="3200">
                <a:latin typeface="Tahoma" pitchFamily="34" charset="0"/>
              </a:rPr>
              <a:t>Roadmap to Success</a:t>
            </a:r>
          </a:p>
          <a:p>
            <a:pPr marL="514350" indent="-514350">
              <a:lnSpc>
                <a:spcPct val="130000"/>
              </a:lnSpc>
              <a:buFont typeface="Arial" charset="0"/>
              <a:buAutoNum type="arabicPeriod"/>
            </a:pPr>
            <a:r>
              <a:rPr lang="en-US" sz="3200">
                <a:latin typeface="Tahoma" pitchFamily="34" charset="0"/>
              </a:rPr>
              <a:t>Supporting Parents </a:t>
            </a:r>
          </a:p>
          <a:p>
            <a:pPr marL="514350" indent="-514350">
              <a:lnSpc>
                <a:spcPct val="130000"/>
              </a:lnSpc>
              <a:buFont typeface="Arial" charset="0"/>
              <a:buAutoNum type="arabicPeriod"/>
            </a:pPr>
            <a:r>
              <a:rPr lang="en-US" sz="3200">
                <a:latin typeface="Tahoma" pitchFamily="34" charset="0"/>
              </a:rPr>
              <a:t>One-On-One Assistance</a:t>
            </a:r>
          </a:p>
          <a:p>
            <a:pPr marL="514350" indent="-514350">
              <a:lnSpc>
                <a:spcPct val="130000"/>
              </a:lnSpc>
              <a:buFont typeface="Arial" charset="0"/>
              <a:buAutoNum type="arabicPeriod"/>
            </a:pPr>
            <a:r>
              <a:rPr lang="en-US" sz="3200">
                <a:latin typeface="Tahoma" pitchFamily="34" charset="0"/>
              </a:rPr>
              <a:t>Navigator Project</a:t>
            </a:r>
          </a:p>
          <a:p>
            <a:pPr marL="514350" indent="-514350">
              <a:lnSpc>
                <a:spcPct val="130000"/>
              </a:lnSpc>
              <a:buFont typeface="Arial" charset="0"/>
              <a:buAutoNum type="arabicPeriod"/>
            </a:pPr>
            <a:r>
              <a:rPr lang="en-US" sz="3200">
                <a:latin typeface="Tahoma" pitchFamily="34" charset="0"/>
              </a:rPr>
              <a:t>Free Trainings </a:t>
            </a:r>
          </a:p>
          <a:p>
            <a:pPr marL="514350" indent="-514350">
              <a:lnSpc>
                <a:spcPct val="130000"/>
              </a:lnSpc>
              <a:buFont typeface="Arial" charset="0"/>
              <a:buAutoNum type="arabicPeriod"/>
            </a:pPr>
            <a:r>
              <a:rPr lang="en-US" sz="3200">
                <a:latin typeface="Tahoma" pitchFamily="34" charset="0"/>
              </a:rPr>
              <a:t>On-Line Opportunities</a:t>
            </a:r>
          </a:p>
        </p:txBody>
      </p:sp>
      <p:sp>
        <p:nvSpPr>
          <p:cNvPr id="5" name="Rectangle 3"/>
          <p:cNvSpPr txBox="1">
            <a:spLocks noChangeArrowheads="1"/>
          </p:cNvSpPr>
          <p:nvPr/>
        </p:nvSpPr>
        <p:spPr bwMode="auto">
          <a:xfrm>
            <a:off x="2590800" y="0"/>
            <a:ext cx="6553200" cy="1143000"/>
          </a:xfrm>
          <a:prstGeom prst="rect">
            <a:avLst/>
          </a:prstGeom>
          <a:noFill/>
          <a:ln w="9525">
            <a:noFill/>
            <a:miter lim="800000"/>
            <a:headEnd/>
            <a:tailEnd/>
          </a:ln>
        </p:spPr>
        <p:txBody>
          <a:bodyPr anchor="ctr"/>
          <a:lstStyle/>
          <a:p>
            <a:pPr algn="r">
              <a:defRPr/>
            </a:pPr>
            <a:r>
              <a:rPr lang="en-US" sz="4000" b="1" kern="0" dirty="0">
                <a:solidFill>
                  <a:srgbClr val="4555C7"/>
                </a:solidFill>
                <a:latin typeface="Tahoma" pitchFamily="34" charset="0"/>
                <a:ea typeface="+mj-ea"/>
                <a:cs typeface="+mj-cs"/>
              </a:rPr>
              <a:t>What we do . .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P2P_ppt_Slide"/>
          <p:cNvPicPr>
            <a:picLocks noChangeAspect="1" noChangeArrowheads="1"/>
          </p:cNvPicPr>
          <p:nvPr/>
        </p:nvPicPr>
        <p:blipFill>
          <a:blip r:embed="rId4" cstate="print"/>
          <a:srcRect/>
          <a:stretch>
            <a:fillRect/>
          </a:stretch>
        </p:blipFill>
        <p:spPr bwMode="auto">
          <a:xfrm>
            <a:off x="0" y="0"/>
            <a:ext cx="9144000" cy="6883400"/>
          </a:xfrm>
          <a:prstGeom prst="rect">
            <a:avLst/>
          </a:prstGeom>
          <a:noFill/>
          <a:ln w="9525">
            <a:noFill/>
            <a:miter lim="800000"/>
            <a:headEnd/>
            <a:tailEnd/>
          </a:ln>
        </p:spPr>
      </p:pic>
      <p:sp>
        <p:nvSpPr>
          <p:cNvPr id="1028" name="Text Box 5"/>
          <p:cNvSpPr txBox="1">
            <a:spLocks noChangeArrowheads="1"/>
          </p:cNvSpPr>
          <p:nvPr/>
        </p:nvSpPr>
        <p:spPr bwMode="auto">
          <a:xfrm>
            <a:off x="2362200" y="228600"/>
            <a:ext cx="6629400" cy="619125"/>
          </a:xfrm>
          <a:prstGeom prst="rect">
            <a:avLst/>
          </a:prstGeom>
          <a:noFill/>
          <a:ln w="9525">
            <a:noFill/>
            <a:miter lim="800000"/>
            <a:headEnd/>
            <a:tailEnd/>
          </a:ln>
        </p:spPr>
        <p:txBody>
          <a:bodyPr>
            <a:spAutoFit/>
          </a:bodyPr>
          <a:lstStyle/>
          <a:p>
            <a:pPr algn="r">
              <a:lnSpc>
                <a:spcPct val="120000"/>
              </a:lnSpc>
            </a:pPr>
            <a:r>
              <a:rPr lang="en-US" altLang="zh-CN" sz="3200" b="1">
                <a:latin typeface="Tahoma" pitchFamily="34" charset="0"/>
                <a:ea typeface="SimSun" pitchFamily="2" charset="-122"/>
                <a:cs typeface="Tahoma" pitchFamily="34" charset="0"/>
              </a:rPr>
              <a:t>1. Special Needs Database</a:t>
            </a:r>
          </a:p>
        </p:txBody>
      </p:sp>
      <p:graphicFrame>
        <p:nvGraphicFramePr>
          <p:cNvPr id="1026" name="Object 2"/>
          <p:cNvGraphicFramePr>
            <a:graphicFrameLocks noChangeAspect="1"/>
          </p:cNvGraphicFramePr>
          <p:nvPr/>
        </p:nvGraphicFramePr>
        <p:xfrm>
          <a:off x="228600" y="1066800"/>
          <a:ext cx="4529138" cy="5410200"/>
        </p:xfrm>
        <a:graphic>
          <a:graphicData uri="http://schemas.openxmlformats.org/presentationml/2006/ole">
            <mc:AlternateContent xmlns:mc="http://schemas.openxmlformats.org/markup-compatibility/2006">
              <mc:Choice xmlns:v="urn:schemas-microsoft-com:vml" Requires="v">
                <p:oleObj spid="_x0000_s1027" name="Acrobat Document" r:id="rId5" imgW="7691040" imgH="9974160" progId="AcroExch.Document.11">
                  <p:embed/>
                </p:oleObj>
              </mc:Choice>
              <mc:Fallback>
                <p:oleObj name="Acrobat Document" r:id="rId5" imgW="7691040" imgH="9974160" progId="AcroExch.Document.11">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066800"/>
                        <a:ext cx="452913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364"/>
          <p:cNvSpPr txBox="1">
            <a:spLocks noChangeArrowheads="1"/>
          </p:cNvSpPr>
          <p:nvPr/>
        </p:nvSpPr>
        <p:spPr bwMode="auto">
          <a:xfrm>
            <a:off x="5029200" y="3200400"/>
            <a:ext cx="3081338" cy="2308225"/>
          </a:xfrm>
          <a:prstGeom prst="rect">
            <a:avLst/>
          </a:prstGeom>
          <a:noFill/>
          <a:ln w="9525">
            <a:noFill/>
            <a:miter lim="800000"/>
            <a:headEnd/>
            <a:tailEnd/>
          </a:ln>
        </p:spPr>
        <p:txBody>
          <a:bodyPr wrap="none">
            <a:spAutoFit/>
          </a:bodyPr>
          <a:lstStyle/>
          <a:p>
            <a:r>
              <a:rPr lang="en-US" sz="2400">
                <a:latin typeface="Tahoma" pitchFamily="34" charset="0"/>
                <a:cs typeface="Tahoma" pitchFamily="34" charset="0"/>
              </a:rPr>
              <a:t>Access the Database </a:t>
            </a:r>
          </a:p>
          <a:p>
            <a:r>
              <a:rPr lang="en-US" sz="2400">
                <a:latin typeface="Tahoma" pitchFamily="34" charset="0"/>
                <a:cs typeface="Tahoma" pitchFamily="34" charset="0"/>
              </a:rPr>
              <a:t>24 Hours Per Day</a:t>
            </a:r>
          </a:p>
          <a:p>
            <a:endParaRPr lang="en-US" sz="2400">
              <a:latin typeface="Tahoma" pitchFamily="34" charset="0"/>
              <a:cs typeface="Tahoma" pitchFamily="34" charset="0"/>
            </a:endParaRPr>
          </a:p>
          <a:p>
            <a:r>
              <a:rPr lang="en-US" sz="2400">
                <a:latin typeface="Tahoma" pitchFamily="34" charset="0"/>
                <a:cs typeface="Tahoma" pitchFamily="34" charset="0"/>
              </a:rPr>
              <a:t>Visit our Website</a:t>
            </a:r>
          </a:p>
          <a:p>
            <a:r>
              <a:rPr lang="en-US" sz="2400">
                <a:latin typeface="Tahoma" pitchFamily="34" charset="0"/>
                <a:cs typeface="Tahoma" pitchFamily="34" charset="0"/>
              </a:rPr>
              <a:t> </a:t>
            </a:r>
            <a:r>
              <a:rPr lang="en-US" sz="2400">
                <a:solidFill>
                  <a:srgbClr val="FF0000"/>
                </a:solidFill>
                <a:latin typeface="Tahoma" pitchFamily="34" charset="0"/>
                <a:cs typeface="Tahoma" pitchFamily="34" charset="0"/>
                <a:hlinkClick r:id="rId7"/>
              </a:rPr>
              <a:t>www.p2pga.org</a:t>
            </a:r>
            <a:endParaRPr lang="en-US" sz="2400">
              <a:solidFill>
                <a:srgbClr val="FF0000"/>
              </a:solidFill>
              <a:latin typeface="Tahoma" pitchFamily="34" charset="0"/>
              <a:cs typeface="Tahoma" pitchFamily="34" charset="0"/>
            </a:endParaRPr>
          </a:p>
          <a:p>
            <a:endParaRPr lang="en-US" sz="2400">
              <a:latin typeface="Tahoma" pitchFamily="34" charset="0"/>
              <a:cs typeface="Tahoma" pitchFamily="34" charset="0"/>
            </a:endParaRPr>
          </a:p>
        </p:txBody>
      </p:sp>
      <p:sp>
        <p:nvSpPr>
          <p:cNvPr id="1030" name="TextBox 7"/>
          <p:cNvSpPr txBox="1">
            <a:spLocks noChangeArrowheads="1"/>
          </p:cNvSpPr>
          <p:nvPr/>
        </p:nvSpPr>
        <p:spPr bwMode="auto">
          <a:xfrm>
            <a:off x="4876800" y="1143000"/>
            <a:ext cx="3733800" cy="1754188"/>
          </a:xfrm>
          <a:prstGeom prst="rect">
            <a:avLst/>
          </a:prstGeom>
          <a:noFill/>
          <a:ln w="9525">
            <a:noFill/>
            <a:miter lim="800000"/>
            <a:headEnd/>
            <a:tailEnd/>
          </a:ln>
        </p:spPr>
        <p:txBody>
          <a:bodyPr>
            <a:spAutoFit/>
          </a:bodyPr>
          <a:lstStyle/>
          <a:p>
            <a:pPr algn="ctr"/>
            <a:r>
              <a:rPr lang="en-US" sz="3600" i="1">
                <a:solidFill>
                  <a:srgbClr val="76B900"/>
                </a:solidFill>
                <a:latin typeface="Georgia" pitchFamily="18" charset="0"/>
                <a:cs typeface="Tahoma" pitchFamily="34" charset="0"/>
              </a:rPr>
              <a:t>Over 5,000 Resources in 140 Categories!</a:t>
            </a:r>
          </a:p>
        </p:txBody>
      </p:sp>
      <p:sp>
        <p:nvSpPr>
          <p:cNvPr id="1031" name="Text Box 364"/>
          <p:cNvSpPr txBox="1">
            <a:spLocks noChangeArrowheads="1"/>
          </p:cNvSpPr>
          <p:nvPr/>
        </p:nvSpPr>
        <p:spPr bwMode="auto">
          <a:xfrm>
            <a:off x="762000" y="6096000"/>
            <a:ext cx="7848600" cy="534988"/>
          </a:xfrm>
          <a:prstGeom prst="rect">
            <a:avLst/>
          </a:prstGeom>
          <a:noFill/>
          <a:ln w="9525">
            <a:noFill/>
            <a:miter lim="800000"/>
            <a:headEnd/>
            <a:tailEnd/>
          </a:ln>
        </p:spPr>
        <p:txBody>
          <a:bodyPr>
            <a:spAutoFit/>
          </a:bodyPr>
          <a:lstStyle/>
          <a:p>
            <a:pPr marL="342900" indent="-342900" algn="ctr">
              <a:lnSpc>
                <a:spcPct val="80000"/>
              </a:lnSpc>
            </a:pPr>
            <a:r>
              <a:rPr lang="en-US" sz="3600" b="1">
                <a:solidFill>
                  <a:srgbClr val="4555C7"/>
                </a:solidFill>
                <a:latin typeface="Tahoma" pitchFamily="34" charset="0"/>
              </a:rPr>
              <a:t>Call Toll Free 1-800-229-2038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2P_ppt_Slide"/>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149508" name="Text Box 4"/>
          <p:cNvSpPr txBox="1">
            <a:spLocks noChangeArrowheads="1"/>
          </p:cNvSpPr>
          <p:nvPr/>
        </p:nvSpPr>
        <p:spPr bwMode="auto">
          <a:xfrm>
            <a:off x="2133600" y="228600"/>
            <a:ext cx="6705600" cy="619125"/>
          </a:xfrm>
          <a:prstGeom prst="rect">
            <a:avLst/>
          </a:prstGeom>
          <a:noFill/>
          <a:ln w="9525">
            <a:noFill/>
            <a:miter lim="800000"/>
            <a:headEnd/>
            <a:tailEnd/>
          </a:ln>
        </p:spPr>
        <p:txBody>
          <a:bodyPr>
            <a:spAutoFit/>
          </a:bodyPr>
          <a:lstStyle/>
          <a:p>
            <a:pPr algn="r">
              <a:lnSpc>
                <a:spcPct val="120000"/>
              </a:lnSpc>
            </a:pPr>
            <a:r>
              <a:rPr lang="en-US" altLang="zh-CN" sz="3200" b="1" dirty="0">
                <a:latin typeface="Tahoma" pitchFamily="34" charset="0"/>
                <a:ea typeface="SimSun" pitchFamily="2" charset="-122"/>
              </a:rPr>
              <a:t>2. P2P Roadmap to Success</a:t>
            </a:r>
            <a:endParaRPr lang="en-US" altLang="zh-CN" sz="3200" dirty="0">
              <a:latin typeface="Tahoma" pitchFamily="34" charset="0"/>
              <a:ea typeface="SimSun" pitchFamily="2" charset="-122"/>
            </a:endParaRPr>
          </a:p>
        </p:txBody>
      </p:sp>
      <p:pic>
        <p:nvPicPr>
          <p:cNvPr id="101378" name="Picture 2" descr="O:\PR materials\Roadmap Artwork\_jpeg_files\Roadmap_Homepage.jpg"/>
          <p:cNvPicPr>
            <a:picLocks noChangeAspect="1" noChangeArrowheads="1"/>
          </p:cNvPicPr>
          <p:nvPr/>
        </p:nvPicPr>
        <p:blipFill>
          <a:blip r:embed="rId4" cstate="print"/>
          <a:srcRect l="8590" t="9943" r="4478" b="14030"/>
          <a:stretch>
            <a:fillRect/>
          </a:stretch>
        </p:blipFill>
        <p:spPr bwMode="auto">
          <a:xfrm>
            <a:off x="3200400" y="1143000"/>
            <a:ext cx="5422900" cy="3278188"/>
          </a:xfrm>
          <a:prstGeom prst="rect">
            <a:avLst/>
          </a:prstGeom>
          <a:ln w="38100" cap="sq">
            <a:solidFill>
              <a:srgbClr val="4555C7"/>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0" y="1371600"/>
            <a:ext cx="2514600" cy="3540125"/>
          </a:xfrm>
          <a:prstGeom prst="rect">
            <a:avLst/>
          </a:prstGeom>
          <a:noFill/>
        </p:spPr>
        <p:txBody>
          <a:bodyPr>
            <a:spAutoFit/>
          </a:bodyPr>
          <a:lstStyle/>
          <a:p>
            <a:pPr algn="ctr">
              <a:defRPr/>
            </a:pPr>
            <a:r>
              <a:rPr lang="en-US" sz="2800" i="1" dirty="0">
                <a:solidFill>
                  <a:srgbClr val="76B900"/>
                </a:solidFill>
                <a:latin typeface="Georgia" pitchFamily="18" charset="0"/>
                <a:cs typeface="Arial" pitchFamily="34" charset="0"/>
              </a:rPr>
              <a:t>Tons of information! </a:t>
            </a:r>
          </a:p>
          <a:p>
            <a:pPr algn="ctr">
              <a:defRPr/>
            </a:pPr>
            <a:r>
              <a:rPr lang="en-US" sz="2800" i="1" dirty="0">
                <a:solidFill>
                  <a:srgbClr val="76B900"/>
                </a:solidFill>
                <a:latin typeface="Georgia" pitchFamily="18" charset="0"/>
                <a:cs typeface="Arial" pitchFamily="34" charset="0"/>
              </a:rPr>
              <a:t>All clickable…</a:t>
            </a:r>
          </a:p>
          <a:p>
            <a:pPr marL="293688" indent="-293688" algn="ctr">
              <a:buFont typeface="Arial" pitchFamily="34" charset="0"/>
              <a:buChar char="•"/>
              <a:defRPr/>
            </a:pPr>
            <a:r>
              <a:rPr lang="en-US" sz="2800" i="1" dirty="0">
                <a:solidFill>
                  <a:srgbClr val="76B900"/>
                </a:solidFill>
                <a:latin typeface="Georgia" pitchFamily="18" charset="0"/>
                <a:cs typeface="Arial" pitchFamily="34" charset="0"/>
              </a:rPr>
              <a:t>Reading materials</a:t>
            </a:r>
          </a:p>
          <a:p>
            <a:pPr marL="293688" indent="-293688" algn="ctr">
              <a:buFont typeface="Arial" pitchFamily="34" charset="0"/>
              <a:buChar char="•"/>
              <a:defRPr/>
            </a:pPr>
            <a:r>
              <a:rPr lang="en-US" sz="2800" i="1" dirty="0">
                <a:solidFill>
                  <a:srgbClr val="76B900"/>
                </a:solidFill>
                <a:latin typeface="Georgia" pitchFamily="18" charset="0"/>
                <a:cs typeface="Arial" pitchFamily="34" charset="0"/>
              </a:rPr>
              <a:t>Videos</a:t>
            </a:r>
          </a:p>
          <a:p>
            <a:pPr marL="293688" indent="-293688" algn="ctr">
              <a:buFont typeface="Arial" pitchFamily="34" charset="0"/>
              <a:buChar char="•"/>
              <a:defRPr/>
            </a:pPr>
            <a:r>
              <a:rPr lang="en-US" sz="2800" i="1" dirty="0">
                <a:solidFill>
                  <a:srgbClr val="76B900"/>
                </a:solidFill>
                <a:latin typeface="Georgia" pitchFamily="18" charset="0"/>
                <a:cs typeface="Arial" pitchFamily="34" charset="0"/>
              </a:rPr>
              <a:t>Links to useful sites</a:t>
            </a:r>
          </a:p>
        </p:txBody>
      </p:sp>
      <p:sp>
        <p:nvSpPr>
          <p:cNvPr id="10246" name="Text Box 364"/>
          <p:cNvSpPr txBox="1">
            <a:spLocks noChangeArrowheads="1"/>
          </p:cNvSpPr>
          <p:nvPr/>
        </p:nvSpPr>
        <p:spPr bwMode="auto">
          <a:xfrm>
            <a:off x="3124200" y="4549775"/>
            <a:ext cx="6019800" cy="1938338"/>
          </a:xfrm>
          <a:prstGeom prst="rect">
            <a:avLst/>
          </a:prstGeom>
          <a:noFill/>
          <a:ln w="9525">
            <a:noFill/>
            <a:miter lim="800000"/>
            <a:headEnd/>
            <a:tailEnd/>
          </a:ln>
        </p:spPr>
        <p:txBody>
          <a:bodyPr>
            <a:spAutoFit/>
          </a:bodyPr>
          <a:lstStyle/>
          <a:p>
            <a:r>
              <a:rPr lang="en-US" sz="2400" dirty="0">
                <a:latin typeface="Tahoma" pitchFamily="34" charset="0"/>
                <a:cs typeface="Tahoma" pitchFamily="34" charset="0"/>
              </a:rPr>
              <a:t>Access the Roadmap 24 Hours Per Day</a:t>
            </a:r>
          </a:p>
          <a:p>
            <a:endParaRPr lang="en-US" sz="2400" dirty="0">
              <a:latin typeface="Tahoma" pitchFamily="34" charset="0"/>
              <a:cs typeface="Tahoma" pitchFamily="34" charset="0"/>
            </a:endParaRPr>
          </a:p>
          <a:p>
            <a:r>
              <a:rPr lang="en-US" sz="2400" dirty="0">
                <a:latin typeface="Tahoma" pitchFamily="34" charset="0"/>
                <a:cs typeface="Tahoma" pitchFamily="34" charset="0"/>
              </a:rPr>
              <a:t>Visit our Website </a:t>
            </a:r>
            <a:r>
              <a:rPr lang="en-US" sz="2400" dirty="0" smtClean="0">
                <a:solidFill>
                  <a:srgbClr val="FF0000"/>
                </a:solidFill>
                <a:latin typeface="Tahoma" pitchFamily="34" charset="0"/>
                <a:cs typeface="Tahoma" pitchFamily="34" charset="0"/>
                <a:hlinkClick r:id="rId5"/>
              </a:rPr>
              <a:t>roadmap.p2pga.org</a:t>
            </a:r>
            <a:endParaRPr lang="en-US" sz="2400" dirty="0">
              <a:solidFill>
                <a:srgbClr val="FF0000"/>
              </a:solidFill>
              <a:latin typeface="Tahoma" pitchFamily="34" charset="0"/>
              <a:cs typeface="Tahoma" pitchFamily="34" charset="0"/>
            </a:endParaRPr>
          </a:p>
          <a:p>
            <a:endParaRPr lang="en-US" sz="2400" dirty="0">
              <a:latin typeface="Tahoma" pitchFamily="34" charset="0"/>
              <a:cs typeface="Tahoma" pitchFamily="34" charset="0"/>
            </a:endParaRPr>
          </a:p>
          <a:p>
            <a:r>
              <a:rPr lang="en-US" sz="2400" dirty="0">
                <a:latin typeface="Tahoma" pitchFamily="34" charset="0"/>
                <a:cs typeface="Tahoma" pitchFamily="34" charset="0"/>
              </a:rPr>
              <a:t> </a:t>
            </a:r>
          </a:p>
        </p:txBody>
      </p:sp>
      <p:sp>
        <p:nvSpPr>
          <p:cNvPr id="10247" name="Text Box 364"/>
          <p:cNvSpPr txBox="1">
            <a:spLocks noChangeArrowheads="1"/>
          </p:cNvSpPr>
          <p:nvPr/>
        </p:nvSpPr>
        <p:spPr bwMode="auto">
          <a:xfrm>
            <a:off x="762000" y="6019800"/>
            <a:ext cx="7848600" cy="534988"/>
          </a:xfrm>
          <a:prstGeom prst="rect">
            <a:avLst/>
          </a:prstGeom>
          <a:noFill/>
          <a:ln w="9525">
            <a:noFill/>
            <a:miter lim="800000"/>
            <a:headEnd/>
            <a:tailEnd/>
          </a:ln>
        </p:spPr>
        <p:txBody>
          <a:bodyPr>
            <a:spAutoFit/>
          </a:bodyPr>
          <a:lstStyle/>
          <a:p>
            <a:pPr marL="342900" indent="-342900" algn="ctr">
              <a:lnSpc>
                <a:spcPct val="80000"/>
              </a:lnSpc>
            </a:pPr>
            <a:r>
              <a:rPr lang="en-US" sz="3600" b="1">
                <a:solidFill>
                  <a:srgbClr val="4555C7"/>
                </a:solidFill>
                <a:latin typeface="Tahoma" pitchFamily="34" charset="0"/>
              </a:rPr>
              <a:t>Call Toll Free 1-800-229-2038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 calcmode="lin" valueType="num">
                                      <p:cBhvr>
                                        <p:cTn id="7" dur="2000" fill="hold"/>
                                        <p:tgtEl>
                                          <p:spTgt spid="14950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4950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2P_ppt_Slide"/>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147460" name="Text Box 4"/>
          <p:cNvSpPr txBox="1">
            <a:spLocks noChangeArrowheads="1"/>
          </p:cNvSpPr>
          <p:nvPr/>
        </p:nvSpPr>
        <p:spPr bwMode="auto">
          <a:xfrm>
            <a:off x="914400" y="228600"/>
            <a:ext cx="7924800" cy="619125"/>
          </a:xfrm>
          <a:prstGeom prst="rect">
            <a:avLst/>
          </a:prstGeom>
          <a:noFill/>
          <a:ln w="9525">
            <a:noFill/>
            <a:miter lim="800000"/>
            <a:headEnd/>
            <a:tailEnd/>
          </a:ln>
        </p:spPr>
        <p:txBody>
          <a:bodyPr>
            <a:spAutoFit/>
          </a:bodyPr>
          <a:lstStyle/>
          <a:p>
            <a:pPr algn="r">
              <a:lnSpc>
                <a:spcPct val="120000"/>
              </a:lnSpc>
            </a:pPr>
            <a:r>
              <a:rPr lang="en-US" altLang="zh-CN" sz="3200" b="1">
                <a:latin typeface="Tahoma" pitchFamily="34" charset="0"/>
                <a:ea typeface="SimSun" pitchFamily="2" charset="-122"/>
              </a:rPr>
              <a:t>3. Supporting Parents</a:t>
            </a:r>
          </a:p>
        </p:txBody>
      </p:sp>
      <p:pic>
        <p:nvPicPr>
          <p:cNvPr id="14343" name="Picture 5" descr="spanish families"/>
          <p:cNvPicPr>
            <a:picLocks noChangeAspect="1" noChangeArrowheads="1"/>
          </p:cNvPicPr>
          <p:nvPr/>
        </p:nvPicPr>
        <p:blipFill>
          <a:blip r:embed="rId4" cstate="print"/>
          <a:srcRect t="17947"/>
          <a:stretch>
            <a:fillRect/>
          </a:stretch>
        </p:blipFill>
        <p:spPr bwMode="auto">
          <a:xfrm>
            <a:off x="762000" y="3048000"/>
            <a:ext cx="2986088" cy="2611438"/>
          </a:xfrm>
          <a:prstGeom prst="rect">
            <a:avLst/>
          </a:prstGeom>
          <a:noFill/>
          <a:ln w="19050">
            <a:solidFill>
              <a:srgbClr val="4555C7"/>
            </a:solidFill>
            <a:miter lim="800000"/>
            <a:headEnd/>
            <a:tailEnd/>
          </a:ln>
          <a:effectLst>
            <a:outerShdw dist="152928" dir="2498012" algn="ctr" rotWithShape="0">
              <a:srgbClr val="B2B2B2">
                <a:alpha val="50000"/>
              </a:srgbClr>
            </a:outerShdw>
          </a:effectLst>
        </p:spPr>
      </p:pic>
      <p:sp>
        <p:nvSpPr>
          <p:cNvPr id="12293" name="Text Box 364"/>
          <p:cNvSpPr txBox="1">
            <a:spLocks noChangeArrowheads="1"/>
          </p:cNvSpPr>
          <p:nvPr/>
        </p:nvSpPr>
        <p:spPr bwMode="auto">
          <a:xfrm>
            <a:off x="762000" y="5943600"/>
            <a:ext cx="7848600" cy="534988"/>
          </a:xfrm>
          <a:prstGeom prst="rect">
            <a:avLst/>
          </a:prstGeom>
          <a:noFill/>
          <a:ln w="9525">
            <a:noFill/>
            <a:miter lim="800000"/>
            <a:headEnd/>
            <a:tailEnd/>
          </a:ln>
        </p:spPr>
        <p:txBody>
          <a:bodyPr>
            <a:spAutoFit/>
          </a:bodyPr>
          <a:lstStyle/>
          <a:p>
            <a:pPr marL="342900" indent="-342900" algn="ctr">
              <a:lnSpc>
                <a:spcPct val="80000"/>
              </a:lnSpc>
            </a:pPr>
            <a:r>
              <a:rPr lang="en-US" sz="3600" b="1">
                <a:solidFill>
                  <a:srgbClr val="4555C7"/>
                </a:solidFill>
                <a:latin typeface="Tahoma" pitchFamily="34" charset="0"/>
              </a:rPr>
              <a:t>Call Toll Free 1-800-229-2038</a:t>
            </a:r>
          </a:p>
        </p:txBody>
      </p:sp>
      <p:sp>
        <p:nvSpPr>
          <p:cNvPr id="8" name="TextBox 7"/>
          <p:cNvSpPr txBox="1"/>
          <p:nvPr/>
        </p:nvSpPr>
        <p:spPr>
          <a:xfrm>
            <a:off x="4114800" y="1219200"/>
            <a:ext cx="4800600" cy="3940175"/>
          </a:xfrm>
          <a:prstGeom prst="rect">
            <a:avLst/>
          </a:prstGeom>
          <a:noFill/>
        </p:spPr>
        <p:txBody>
          <a:bodyPr>
            <a:spAutoFit/>
          </a:bodyPr>
          <a:lstStyle/>
          <a:p>
            <a:pPr>
              <a:defRPr/>
            </a:pPr>
            <a:r>
              <a:rPr lang="en-US" sz="2400" dirty="0">
                <a:latin typeface="Tahoma" pitchFamily="34" charset="0"/>
                <a:ea typeface="Tahoma" pitchFamily="34" charset="0"/>
                <a:cs typeface="Tahoma" pitchFamily="34" charset="0"/>
              </a:rPr>
              <a:t>We train caregivers to support other families when they need it…</a:t>
            </a:r>
          </a:p>
          <a:p>
            <a:pPr>
              <a:defRPr/>
            </a:pPr>
            <a:endParaRPr lang="en-US" sz="2400" dirty="0">
              <a:latin typeface="Tahoma" pitchFamily="34" charset="0"/>
              <a:ea typeface="Tahoma" pitchFamily="34" charset="0"/>
              <a:cs typeface="Tahoma" pitchFamily="34" charset="0"/>
            </a:endParaRPr>
          </a:p>
          <a:p>
            <a:pPr>
              <a:spcAft>
                <a:spcPts val="1200"/>
              </a:spcAft>
              <a:defRPr/>
            </a:pPr>
            <a:r>
              <a:rPr lang="en-US" sz="2400" dirty="0">
                <a:latin typeface="Tahoma" pitchFamily="34" charset="0"/>
                <a:ea typeface="Tahoma" pitchFamily="34" charset="0"/>
                <a:cs typeface="Tahoma" pitchFamily="34" charset="0"/>
              </a:rPr>
              <a:t>We can match parents in a number of ways, including:  </a:t>
            </a:r>
          </a:p>
          <a:p>
            <a:pPr marL="576263" indent="-347663">
              <a:buFontTx/>
              <a:buBlip>
                <a:blip r:embed="rId5"/>
              </a:buBlip>
              <a:defRPr/>
            </a:pPr>
            <a:r>
              <a:rPr lang="en-US" sz="2400" dirty="0">
                <a:latin typeface="Tahoma" pitchFamily="34" charset="0"/>
                <a:ea typeface="Tahoma" pitchFamily="34" charset="0"/>
                <a:cs typeface="Tahoma" pitchFamily="34" charset="0"/>
              </a:rPr>
              <a:t>child’s disability </a:t>
            </a:r>
            <a:r>
              <a:rPr lang="en-US" sz="2400" dirty="0" smtClean="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marL="576263" indent="-347663">
              <a:buFontTx/>
              <a:buBlip>
                <a:blip r:embed="rId5"/>
              </a:buBlip>
              <a:defRPr/>
            </a:pPr>
            <a:r>
              <a:rPr lang="en-US" sz="2400" dirty="0">
                <a:latin typeface="Tahoma" pitchFamily="34" charset="0"/>
                <a:ea typeface="Tahoma" pitchFamily="34" charset="0"/>
                <a:cs typeface="Tahoma" pitchFamily="34" charset="0"/>
              </a:rPr>
              <a:t>medical </a:t>
            </a:r>
            <a:r>
              <a:rPr lang="en-US" sz="2400" dirty="0" smtClean="0">
                <a:latin typeface="Tahoma" pitchFamily="34" charset="0"/>
                <a:ea typeface="Tahoma" pitchFamily="34" charset="0"/>
                <a:cs typeface="Tahoma" pitchFamily="34" charset="0"/>
              </a:rPr>
              <a:t>condition </a:t>
            </a:r>
            <a:endParaRPr lang="en-US" sz="2400" dirty="0">
              <a:latin typeface="Tahoma" pitchFamily="34" charset="0"/>
              <a:ea typeface="Tahoma" pitchFamily="34" charset="0"/>
              <a:cs typeface="Tahoma" pitchFamily="34" charset="0"/>
            </a:endParaRPr>
          </a:p>
          <a:p>
            <a:pPr marL="576263" indent="-347663">
              <a:buFontTx/>
              <a:buBlip>
                <a:blip r:embed="rId5"/>
              </a:buBlip>
              <a:defRPr/>
            </a:pPr>
            <a:r>
              <a:rPr lang="en-US" sz="2400" dirty="0">
                <a:latin typeface="Tahoma" pitchFamily="34" charset="0"/>
                <a:ea typeface="Tahoma" pitchFamily="34" charset="0"/>
                <a:cs typeface="Tahoma" pitchFamily="34" charset="0"/>
              </a:rPr>
              <a:t>specific educational issue</a:t>
            </a:r>
          </a:p>
          <a:p>
            <a:pPr marL="576263" indent="-347663">
              <a:buFontTx/>
              <a:buBlip>
                <a:blip r:embed="rId5"/>
              </a:buBlip>
              <a:defRPr/>
            </a:pPr>
            <a:r>
              <a:rPr lang="en-US" sz="2400" dirty="0">
                <a:latin typeface="Tahoma" pitchFamily="34" charset="0"/>
                <a:ea typeface="Tahoma" pitchFamily="34" charset="0"/>
                <a:cs typeface="Tahoma" pitchFamily="34" charset="0"/>
              </a:rPr>
              <a:t>health issues</a:t>
            </a:r>
          </a:p>
          <a:p>
            <a:pPr marL="576263" indent="-347663">
              <a:buFontTx/>
              <a:buBlip>
                <a:blip r:embed="rId5"/>
              </a:buBlip>
              <a:defRPr/>
            </a:pPr>
            <a:r>
              <a:rPr lang="en-US" sz="2400" dirty="0">
                <a:latin typeface="Tahoma" pitchFamily="34" charset="0"/>
                <a:ea typeface="Tahoma" pitchFamily="34" charset="0"/>
                <a:cs typeface="Tahoma" pitchFamily="34" charset="0"/>
              </a:rPr>
              <a:t>child’s age</a:t>
            </a:r>
          </a:p>
        </p:txBody>
      </p:sp>
      <p:sp>
        <p:nvSpPr>
          <p:cNvPr id="12295" name="TextBox 6"/>
          <p:cNvSpPr txBox="1">
            <a:spLocks noChangeArrowheads="1"/>
          </p:cNvSpPr>
          <p:nvPr/>
        </p:nvSpPr>
        <p:spPr bwMode="auto">
          <a:xfrm rot="-369405">
            <a:off x="85725" y="1117600"/>
            <a:ext cx="3890963" cy="1816100"/>
          </a:xfrm>
          <a:prstGeom prst="rect">
            <a:avLst/>
          </a:prstGeom>
          <a:noFill/>
          <a:ln w="9525">
            <a:noFill/>
            <a:miter lim="800000"/>
            <a:headEnd/>
            <a:tailEnd/>
          </a:ln>
        </p:spPr>
        <p:txBody>
          <a:bodyPr>
            <a:spAutoFit/>
          </a:bodyPr>
          <a:lstStyle/>
          <a:p>
            <a:pPr algn="ctr"/>
            <a:r>
              <a:rPr lang="en-US" sz="2800" i="1">
                <a:solidFill>
                  <a:srgbClr val="76B900"/>
                </a:solidFill>
                <a:latin typeface="Georgia" pitchFamily="18" charset="0"/>
              </a:rPr>
              <a:t>Trained Parent Volunteers across the state!  Great source of Emotional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7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2P_ppt_Slide"/>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14339" name="Text Box 4"/>
          <p:cNvSpPr txBox="1">
            <a:spLocks noChangeArrowheads="1"/>
          </p:cNvSpPr>
          <p:nvPr/>
        </p:nvSpPr>
        <p:spPr bwMode="auto">
          <a:xfrm>
            <a:off x="2286000" y="304800"/>
            <a:ext cx="6629400" cy="619125"/>
          </a:xfrm>
          <a:prstGeom prst="rect">
            <a:avLst/>
          </a:prstGeom>
          <a:noFill/>
          <a:ln w="9525">
            <a:noFill/>
            <a:miter lim="800000"/>
            <a:headEnd/>
            <a:tailEnd/>
          </a:ln>
        </p:spPr>
        <p:txBody>
          <a:bodyPr>
            <a:spAutoFit/>
          </a:bodyPr>
          <a:lstStyle/>
          <a:p>
            <a:pPr algn="r">
              <a:lnSpc>
                <a:spcPct val="120000"/>
              </a:lnSpc>
            </a:pPr>
            <a:r>
              <a:rPr lang="en-US" altLang="zh-CN" sz="3200" b="1">
                <a:latin typeface="Tahoma" pitchFamily="34" charset="0"/>
                <a:ea typeface="SimSun" pitchFamily="2" charset="-122"/>
              </a:rPr>
              <a:t>4. One-On-One Assistance</a:t>
            </a:r>
          </a:p>
        </p:txBody>
      </p:sp>
      <p:sp>
        <p:nvSpPr>
          <p:cNvPr id="14340" name="Rectangle 7"/>
          <p:cNvSpPr>
            <a:spLocks noChangeArrowheads="1"/>
          </p:cNvSpPr>
          <p:nvPr/>
        </p:nvSpPr>
        <p:spPr bwMode="auto">
          <a:xfrm>
            <a:off x="5105400" y="1219200"/>
            <a:ext cx="3657600" cy="4413250"/>
          </a:xfrm>
          <a:prstGeom prst="rect">
            <a:avLst/>
          </a:prstGeom>
          <a:noFill/>
          <a:ln w="9525">
            <a:noFill/>
            <a:miter lim="800000"/>
            <a:headEnd/>
            <a:tailEnd/>
          </a:ln>
        </p:spPr>
        <p:txBody>
          <a:bodyPr>
            <a:spAutoFit/>
          </a:bodyPr>
          <a:lstStyle/>
          <a:p>
            <a:pPr marL="53975" lvl="3">
              <a:lnSpc>
                <a:spcPct val="90000"/>
              </a:lnSpc>
            </a:pPr>
            <a:r>
              <a:rPr lang="en-US" sz="2400">
                <a:latin typeface="Tahoma" pitchFamily="34" charset="0"/>
                <a:cs typeface="Tahoma" pitchFamily="34" charset="0"/>
              </a:rPr>
              <a:t>Talk to another PARENT, trained on latest practices, laws, and trends!</a:t>
            </a:r>
          </a:p>
          <a:p>
            <a:pPr marL="53975" lvl="3">
              <a:lnSpc>
                <a:spcPct val="90000"/>
              </a:lnSpc>
            </a:pPr>
            <a:endParaRPr lang="en-US" sz="2400">
              <a:latin typeface="Tahoma" pitchFamily="34" charset="0"/>
              <a:cs typeface="Tahoma" pitchFamily="34" charset="0"/>
            </a:endParaRPr>
          </a:p>
          <a:p>
            <a:pPr marL="53975" lvl="3">
              <a:lnSpc>
                <a:spcPct val="90000"/>
              </a:lnSpc>
            </a:pPr>
            <a:r>
              <a:rPr lang="en-US" sz="2400">
                <a:latin typeface="Tahoma" pitchFamily="34" charset="0"/>
                <a:cs typeface="Tahoma" pitchFamily="34" charset="0"/>
              </a:rPr>
              <a:t>Have access to Bilingual staff and resources!</a:t>
            </a:r>
          </a:p>
          <a:p>
            <a:pPr marL="53975" lvl="3">
              <a:lnSpc>
                <a:spcPct val="90000"/>
              </a:lnSpc>
            </a:pPr>
            <a:endParaRPr lang="en-US" sz="2400">
              <a:latin typeface="Tahoma" pitchFamily="34" charset="0"/>
              <a:cs typeface="Tahoma" pitchFamily="34" charset="0"/>
            </a:endParaRPr>
          </a:p>
          <a:p>
            <a:pPr marL="53975" lvl="3">
              <a:lnSpc>
                <a:spcPct val="90000"/>
              </a:lnSpc>
            </a:pPr>
            <a:r>
              <a:rPr lang="en-US" sz="2400">
                <a:latin typeface="Tahoma" pitchFamily="34" charset="0"/>
                <a:cs typeface="Tahoma" pitchFamily="34" charset="0"/>
              </a:rPr>
              <a:t>Receive individualized and customized help with:</a:t>
            </a:r>
          </a:p>
          <a:p>
            <a:pPr marL="53975" lvl="3">
              <a:lnSpc>
                <a:spcPct val="90000"/>
              </a:lnSpc>
              <a:buFontTx/>
              <a:buBlip>
                <a:blip r:embed="rId4"/>
              </a:buBlip>
            </a:pPr>
            <a:r>
              <a:rPr lang="en-US" sz="2400">
                <a:latin typeface="Tahoma" pitchFamily="34" charset="0"/>
                <a:cs typeface="Tahoma" pitchFamily="34" charset="0"/>
              </a:rPr>
              <a:t>  EDUCATION issues</a:t>
            </a:r>
          </a:p>
          <a:p>
            <a:pPr marL="53975" lvl="3">
              <a:lnSpc>
                <a:spcPct val="90000"/>
              </a:lnSpc>
              <a:buFontTx/>
              <a:buBlip>
                <a:blip r:embed="rId4"/>
              </a:buBlip>
            </a:pPr>
            <a:r>
              <a:rPr lang="en-US" sz="2400">
                <a:latin typeface="Tahoma" pitchFamily="34" charset="0"/>
                <a:cs typeface="Tahoma" pitchFamily="34" charset="0"/>
              </a:rPr>
              <a:t>  HEALTH issues </a:t>
            </a:r>
          </a:p>
        </p:txBody>
      </p:sp>
      <p:sp>
        <p:nvSpPr>
          <p:cNvPr id="14341" name="TextBox 9"/>
          <p:cNvSpPr txBox="1">
            <a:spLocks noChangeArrowheads="1"/>
          </p:cNvSpPr>
          <p:nvPr/>
        </p:nvSpPr>
        <p:spPr bwMode="auto">
          <a:xfrm rot="-347633">
            <a:off x="539750" y="1177925"/>
            <a:ext cx="3792538" cy="1816100"/>
          </a:xfrm>
          <a:prstGeom prst="rect">
            <a:avLst/>
          </a:prstGeom>
          <a:noFill/>
          <a:ln w="9525">
            <a:noFill/>
            <a:miter lim="800000"/>
            <a:headEnd/>
            <a:tailEnd/>
          </a:ln>
        </p:spPr>
        <p:txBody>
          <a:bodyPr>
            <a:spAutoFit/>
          </a:bodyPr>
          <a:lstStyle/>
          <a:p>
            <a:pPr algn="ctr"/>
            <a:r>
              <a:rPr lang="en-US" sz="2800" i="1">
                <a:solidFill>
                  <a:srgbClr val="76B900"/>
                </a:solidFill>
                <a:latin typeface="Georgia" pitchFamily="18" charset="0"/>
              </a:rPr>
              <a:t>Help based on family needs, from simple to intensive assistance available!</a:t>
            </a:r>
          </a:p>
        </p:txBody>
      </p:sp>
      <p:sp>
        <p:nvSpPr>
          <p:cNvPr id="14342" name="Text Box 364"/>
          <p:cNvSpPr txBox="1">
            <a:spLocks noChangeArrowheads="1"/>
          </p:cNvSpPr>
          <p:nvPr/>
        </p:nvSpPr>
        <p:spPr bwMode="auto">
          <a:xfrm>
            <a:off x="762000" y="6096000"/>
            <a:ext cx="7848600" cy="534988"/>
          </a:xfrm>
          <a:prstGeom prst="rect">
            <a:avLst/>
          </a:prstGeom>
          <a:noFill/>
          <a:ln w="9525">
            <a:noFill/>
            <a:miter lim="800000"/>
            <a:headEnd/>
            <a:tailEnd/>
          </a:ln>
        </p:spPr>
        <p:txBody>
          <a:bodyPr>
            <a:spAutoFit/>
          </a:bodyPr>
          <a:lstStyle/>
          <a:p>
            <a:pPr marL="342900" indent="-342900" algn="ctr">
              <a:lnSpc>
                <a:spcPct val="80000"/>
              </a:lnSpc>
            </a:pPr>
            <a:r>
              <a:rPr lang="en-US" sz="3600" b="1">
                <a:solidFill>
                  <a:srgbClr val="4555C7"/>
                </a:solidFill>
                <a:latin typeface="Tahoma" pitchFamily="34" charset="0"/>
              </a:rPr>
              <a:t>Call Toll Free 1-800-229-2038</a:t>
            </a:r>
          </a:p>
        </p:txBody>
      </p:sp>
      <p:pic>
        <p:nvPicPr>
          <p:cNvPr id="39938" name="Picture 2" descr="Q:\Photos\Staff photos\DSCF0096.JPG"/>
          <p:cNvPicPr>
            <a:picLocks noChangeAspect="1" noChangeArrowheads="1"/>
          </p:cNvPicPr>
          <p:nvPr/>
        </p:nvPicPr>
        <p:blipFill>
          <a:blip r:embed="rId5" cstate="print"/>
          <a:srcRect/>
          <a:stretch>
            <a:fillRect/>
          </a:stretch>
        </p:blipFill>
        <p:spPr bwMode="auto">
          <a:xfrm>
            <a:off x="1219200" y="3048000"/>
            <a:ext cx="2344738" cy="2667000"/>
          </a:xfrm>
          <a:prstGeom prst="rect">
            <a:avLst/>
          </a:prstGeom>
          <a:noFill/>
          <a:ln w="19050">
            <a:solidFill>
              <a:schemeClr val="accent4"/>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6536</TotalTime>
  <Words>3937</Words>
  <Application>Microsoft Office PowerPoint</Application>
  <PresentationFormat>On-screen Show (4:3)</PresentationFormat>
  <Paragraphs>244</Paragraphs>
  <Slides>16</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Default Design</vt:lpstr>
      <vt:lpstr>1_Default Design</vt:lpstr>
      <vt:lpstr>Acrobat Document</vt:lpstr>
      <vt:lpstr>PowerPoint Presentation</vt:lpstr>
      <vt:lpstr>PowerPoint Presentation</vt:lpstr>
      <vt:lpstr>Who we are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debi</dc:creator>
  <cp:lastModifiedBy>Jane Grillo</cp:lastModifiedBy>
  <cp:revision>265</cp:revision>
  <dcterms:created xsi:type="dcterms:W3CDTF">2009-09-22T19:58:49Z</dcterms:created>
  <dcterms:modified xsi:type="dcterms:W3CDTF">2016-09-09T17:51:08Z</dcterms:modified>
</cp:coreProperties>
</file>