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26.jpg" ContentType="image/png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259" r:id="rId4"/>
    <p:sldId id="287" r:id="rId5"/>
    <p:sldId id="261" r:id="rId6"/>
    <p:sldId id="316" r:id="rId7"/>
    <p:sldId id="266" r:id="rId8"/>
    <p:sldId id="305" r:id="rId9"/>
    <p:sldId id="270" r:id="rId10"/>
    <p:sldId id="272" r:id="rId11"/>
    <p:sldId id="317" r:id="rId12"/>
    <p:sldId id="318" r:id="rId13"/>
    <p:sldId id="264" r:id="rId14"/>
    <p:sldId id="262" r:id="rId15"/>
    <p:sldId id="265" r:id="rId16"/>
    <p:sldId id="320" r:id="rId17"/>
    <p:sldId id="291" r:id="rId18"/>
    <p:sldId id="288" r:id="rId19"/>
    <p:sldId id="313" r:id="rId20"/>
    <p:sldId id="319" r:id="rId21"/>
    <p:sldId id="269" r:id="rId22"/>
    <p:sldId id="311" r:id="rId23"/>
    <p:sldId id="299" r:id="rId24"/>
    <p:sldId id="295" r:id="rId25"/>
    <p:sldId id="296" r:id="rId26"/>
    <p:sldId id="297" r:id="rId27"/>
    <p:sldId id="304" r:id="rId28"/>
    <p:sldId id="301" r:id="rId29"/>
    <p:sldId id="303" r:id="rId30"/>
    <p:sldId id="302" r:id="rId31"/>
    <p:sldId id="300" r:id="rId32"/>
    <p:sldId id="307" r:id="rId33"/>
    <p:sldId id="298" r:id="rId34"/>
    <p:sldId id="306" r:id="rId35"/>
    <p:sldId id="310" r:id="rId36"/>
    <p:sldId id="315" r:id="rId37"/>
    <p:sldId id="278" r:id="rId38"/>
    <p:sldId id="274" r:id="rId39"/>
    <p:sldId id="275" r:id="rId40"/>
    <p:sldId id="277" r:id="rId41"/>
    <p:sldId id="28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7416" autoAdjust="0"/>
  </p:normalViewPr>
  <p:slideViewPr>
    <p:cSldViewPr snapToGrid="0">
      <p:cViewPr>
        <p:scale>
          <a:sx n="67" d="100"/>
          <a:sy n="67" d="100"/>
        </p:scale>
        <p:origin x="-640" y="-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-6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30C14-E1B0-45EA-BA7A-E38D6938CE4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04618AC-3839-4BEB-813B-5FF37B990A3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800" i="1" dirty="0" smtClean="0">
              <a:solidFill>
                <a:srgbClr val="C00000"/>
              </a:solidFill>
            </a:rPr>
            <a:t>‘</a:t>
          </a:r>
          <a:r>
            <a:rPr lang="en-US" sz="1800" b="1" i="1" dirty="0" smtClean="0">
              <a:solidFill>
                <a:srgbClr val="C00000"/>
              </a:solidFill>
            </a:rPr>
            <a:t>Eligible high school student’ </a:t>
          </a:r>
          <a:r>
            <a:rPr lang="en-US" sz="1800" i="1" dirty="0" smtClean="0">
              <a:solidFill>
                <a:schemeClr val="bg2">
                  <a:lumMod val="25000"/>
                </a:schemeClr>
              </a:solidFill>
            </a:rPr>
            <a:t>means a student entering 9th, 10th, 11th, or 12th grade an at eligible high school.</a:t>
          </a:r>
          <a:endParaRPr lang="en-US" sz="1800" i="1" dirty="0">
            <a:solidFill>
              <a:schemeClr val="bg2">
                <a:lumMod val="25000"/>
              </a:schemeClr>
            </a:solidFill>
          </a:endParaRPr>
        </a:p>
      </dgm:t>
    </dgm:pt>
    <dgm:pt modelId="{3FA1D8BA-EF99-42AD-947C-9102FCEF40E2}" type="parTrans" cxnId="{15555BA5-039E-43FC-83B1-ABA91B22013F}">
      <dgm:prSet/>
      <dgm:spPr/>
      <dgm:t>
        <a:bodyPr/>
        <a:lstStyle/>
        <a:p>
          <a:endParaRPr lang="en-US"/>
        </a:p>
      </dgm:t>
    </dgm:pt>
    <dgm:pt modelId="{5DF9840E-455B-43E5-A248-18AF364D57BE}" type="sibTrans" cxnId="{15555BA5-039E-43FC-83B1-ABA91B22013F}">
      <dgm:prSet/>
      <dgm:spPr/>
      <dgm:t>
        <a:bodyPr/>
        <a:lstStyle/>
        <a:p>
          <a:endParaRPr lang="en-US"/>
        </a:p>
      </dgm:t>
    </dgm:pt>
    <dgm:pt modelId="{AD9EB15E-5935-48FA-B071-995D59CCE43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800" b="1" i="1" dirty="0" smtClean="0">
              <a:solidFill>
                <a:srgbClr val="C00000"/>
              </a:solidFill>
            </a:rPr>
            <a:t>‘Eligible high school’ </a:t>
          </a:r>
          <a:r>
            <a:rPr lang="en-US" sz="1800" i="1" dirty="0" smtClean="0">
              <a:solidFill>
                <a:schemeClr val="bg2">
                  <a:lumMod val="25000"/>
                </a:schemeClr>
              </a:solidFill>
            </a:rPr>
            <a:t>means any private or public secondary educational institution located within Georgia and any home study program pursuant to Code Section 20-2-690.</a:t>
          </a:r>
          <a:endParaRPr lang="en-US" sz="1800" i="1" dirty="0">
            <a:solidFill>
              <a:schemeClr val="bg2">
                <a:lumMod val="25000"/>
              </a:schemeClr>
            </a:solidFill>
          </a:endParaRPr>
        </a:p>
      </dgm:t>
    </dgm:pt>
    <dgm:pt modelId="{1E36D4AB-7B8C-412C-B415-940BB4288A1F}" type="parTrans" cxnId="{A2BB2DF6-B01F-431C-B7E3-A4C1B69367DF}">
      <dgm:prSet/>
      <dgm:spPr/>
      <dgm:t>
        <a:bodyPr/>
        <a:lstStyle/>
        <a:p>
          <a:endParaRPr lang="en-US"/>
        </a:p>
      </dgm:t>
    </dgm:pt>
    <dgm:pt modelId="{80769183-5E53-4F47-834C-EA88DD7F859F}" type="sibTrans" cxnId="{A2BB2DF6-B01F-431C-B7E3-A4C1B69367DF}">
      <dgm:prSet/>
      <dgm:spPr/>
      <dgm:t>
        <a:bodyPr/>
        <a:lstStyle/>
        <a:p>
          <a:endParaRPr lang="en-US"/>
        </a:p>
      </dgm:t>
    </dgm:pt>
    <dgm:pt modelId="{9511EB34-5D21-423C-A369-46C5BE8043B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800" i="1" dirty="0" smtClean="0">
              <a:solidFill>
                <a:srgbClr val="C00000"/>
              </a:solidFill>
            </a:rPr>
            <a:t>‘</a:t>
          </a:r>
          <a:r>
            <a:rPr lang="en-US" sz="1800" b="1" i="1" dirty="0" smtClean="0">
              <a:solidFill>
                <a:srgbClr val="C00000"/>
              </a:solidFill>
            </a:rPr>
            <a:t>Dual credit course</a:t>
          </a:r>
          <a:r>
            <a:rPr lang="en-US" sz="1800" i="1" dirty="0" smtClean="0">
              <a:solidFill>
                <a:srgbClr val="C00000"/>
              </a:solidFill>
            </a:rPr>
            <a:t>’ </a:t>
          </a:r>
          <a:r>
            <a:rPr lang="en-US" sz="1800" i="1" dirty="0" smtClean="0">
              <a:solidFill>
                <a:schemeClr val="bg2">
                  <a:lumMod val="25000"/>
                </a:schemeClr>
              </a:solidFill>
            </a:rPr>
            <a:t>means a postsecondary course taken by an eligible high school student at or through an eligible postsecondary institution for which the student receives secondary credit from his or her eligible high school.</a:t>
          </a:r>
          <a:endParaRPr lang="en-US" sz="1800" i="1" dirty="0">
            <a:solidFill>
              <a:schemeClr val="bg2">
                <a:lumMod val="25000"/>
              </a:schemeClr>
            </a:solidFill>
          </a:endParaRPr>
        </a:p>
      </dgm:t>
    </dgm:pt>
    <dgm:pt modelId="{4514565E-77AE-4CCD-B601-0F503B26DF93}" type="parTrans" cxnId="{E0D14AE1-637B-4D5D-A8B0-56A2D14F258B}">
      <dgm:prSet/>
      <dgm:spPr/>
      <dgm:t>
        <a:bodyPr/>
        <a:lstStyle/>
        <a:p>
          <a:endParaRPr lang="en-US"/>
        </a:p>
      </dgm:t>
    </dgm:pt>
    <dgm:pt modelId="{C02E1815-7EFD-4FB3-8542-E33B612F37E5}" type="sibTrans" cxnId="{E0D14AE1-637B-4D5D-A8B0-56A2D14F258B}">
      <dgm:prSet/>
      <dgm:spPr/>
      <dgm:t>
        <a:bodyPr/>
        <a:lstStyle/>
        <a:p>
          <a:endParaRPr lang="en-US"/>
        </a:p>
      </dgm:t>
    </dgm:pt>
    <dgm:pt modelId="{3C9DF67D-4DAF-4FB9-94DD-952509CCE507}" type="pres">
      <dgm:prSet presAssocID="{25930C14-E1B0-45EA-BA7A-E38D6938CE44}" presName="linearFlow" presStyleCnt="0">
        <dgm:presLayoutVars>
          <dgm:dir/>
          <dgm:resizeHandles val="exact"/>
        </dgm:presLayoutVars>
      </dgm:prSet>
      <dgm:spPr/>
    </dgm:pt>
    <dgm:pt modelId="{99B5B9A8-2088-4BEE-878C-3FB63E66C988}" type="pres">
      <dgm:prSet presAssocID="{704618AC-3839-4BEB-813B-5FF37B990A31}" presName="composite" presStyleCnt="0"/>
      <dgm:spPr/>
    </dgm:pt>
    <dgm:pt modelId="{F6F0FD47-60F8-4893-9087-A9E16D4C9609}" type="pres">
      <dgm:prSet presAssocID="{704618AC-3839-4BEB-813B-5FF37B990A31}" presName="imgShp" presStyleLbl="fgImgPlace1" presStyleIdx="0" presStyleCnt="3" custScaleX="40006" custScaleY="32782" custLinFactNeighborX="-27592" custLinFactNeighborY="-10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B69A194C-F118-407E-A864-615DBB9C1CC0}" type="pres">
      <dgm:prSet presAssocID="{704618AC-3839-4BEB-813B-5FF37B990A31}" presName="txShp" presStyleLbl="node1" presStyleIdx="0" presStyleCnt="3" custScaleX="113833" custScaleY="29464" custLinFactNeighborX="4410" custLinFactNeighborY="-1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09575-6337-43A4-BD74-161AFA56A83F}" type="pres">
      <dgm:prSet presAssocID="{5DF9840E-455B-43E5-A248-18AF364D57BE}" presName="spacing" presStyleCnt="0"/>
      <dgm:spPr/>
    </dgm:pt>
    <dgm:pt modelId="{2CA7B2FF-F6E2-4C79-80EB-D4BA827F3367}" type="pres">
      <dgm:prSet presAssocID="{AD9EB15E-5935-48FA-B071-995D59CCE43A}" presName="composite" presStyleCnt="0"/>
      <dgm:spPr/>
    </dgm:pt>
    <dgm:pt modelId="{34ABE4EF-1AE7-4955-83FB-8A4B93B7FCDC}" type="pres">
      <dgm:prSet presAssocID="{AD9EB15E-5935-48FA-B071-995D59CCE43A}" presName="imgShp" presStyleLbl="fgImgPlace1" presStyleIdx="1" presStyleCnt="3" custScaleX="40832" custScaleY="33218" custLinFactNeighborX="-30646" custLinFactNeighborY="-2956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CF19C086-2C2B-4FD7-AD2A-EF695D0635A5}" type="pres">
      <dgm:prSet presAssocID="{AD9EB15E-5935-48FA-B071-995D59CCE43A}" presName="txShp" presStyleLbl="node1" presStyleIdx="1" presStyleCnt="3" custScaleX="113664" custScaleY="31994" custLinFactNeighborX="3130" custLinFactNeighborY="-27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D9A3C-D195-4639-A2DE-E7D11C4A1DE6}" type="pres">
      <dgm:prSet presAssocID="{80769183-5E53-4F47-834C-EA88DD7F859F}" presName="spacing" presStyleCnt="0"/>
      <dgm:spPr/>
    </dgm:pt>
    <dgm:pt modelId="{027EB529-E97A-42A3-825D-E6FFE00005EE}" type="pres">
      <dgm:prSet presAssocID="{9511EB34-5D21-423C-A369-46C5BE8043B4}" presName="composite" presStyleCnt="0"/>
      <dgm:spPr/>
    </dgm:pt>
    <dgm:pt modelId="{F6406AC1-7A77-4208-B265-DBB87D197E71}" type="pres">
      <dgm:prSet presAssocID="{9511EB34-5D21-423C-A369-46C5BE8043B4}" presName="imgShp" presStyleLbl="fgImgPlace1" presStyleIdx="2" presStyleCnt="3" custScaleX="36846" custScaleY="32547" custLinFactNeighborX="-27982" custLinFactNeighborY="-5442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BB8A2A37-75F2-45CB-93EA-FFA711163CAE}" type="pres">
      <dgm:prSet presAssocID="{9511EB34-5D21-423C-A369-46C5BE8043B4}" presName="txShp" presStyleLbl="node1" presStyleIdx="2" presStyleCnt="3" custScaleX="114473" custScaleY="41646" custLinFactNeighborX="4485" custLinFactNeighborY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9DDB1D-C49E-4AFF-AA58-1AEFF65A2315}" type="presOf" srcId="{704618AC-3839-4BEB-813B-5FF37B990A31}" destId="{B69A194C-F118-407E-A864-615DBB9C1CC0}" srcOrd="0" destOrd="0" presId="urn:microsoft.com/office/officeart/2005/8/layout/vList3"/>
    <dgm:cxn modelId="{D9F668F0-2BF6-4BE0-A45F-F3532A7C274F}" type="presOf" srcId="{9511EB34-5D21-423C-A369-46C5BE8043B4}" destId="{BB8A2A37-75F2-45CB-93EA-FFA711163CAE}" srcOrd="0" destOrd="0" presId="urn:microsoft.com/office/officeart/2005/8/layout/vList3"/>
    <dgm:cxn modelId="{3ED8482D-05A2-4190-90FA-730F19570091}" type="presOf" srcId="{25930C14-E1B0-45EA-BA7A-E38D6938CE44}" destId="{3C9DF67D-4DAF-4FB9-94DD-952509CCE507}" srcOrd="0" destOrd="0" presId="urn:microsoft.com/office/officeart/2005/8/layout/vList3"/>
    <dgm:cxn modelId="{E0D14AE1-637B-4D5D-A8B0-56A2D14F258B}" srcId="{25930C14-E1B0-45EA-BA7A-E38D6938CE44}" destId="{9511EB34-5D21-423C-A369-46C5BE8043B4}" srcOrd="2" destOrd="0" parTransId="{4514565E-77AE-4CCD-B601-0F503B26DF93}" sibTransId="{C02E1815-7EFD-4FB3-8542-E33B612F37E5}"/>
    <dgm:cxn modelId="{A2BB2DF6-B01F-431C-B7E3-A4C1B69367DF}" srcId="{25930C14-E1B0-45EA-BA7A-E38D6938CE44}" destId="{AD9EB15E-5935-48FA-B071-995D59CCE43A}" srcOrd="1" destOrd="0" parTransId="{1E36D4AB-7B8C-412C-B415-940BB4288A1F}" sibTransId="{80769183-5E53-4F47-834C-EA88DD7F859F}"/>
    <dgm:cxn modelId="{15555BA5-039E-43FC-83B1-ABA91B22013F}" srcId="{25930C14-E1B0-45EA-BA7A-E38D6938CE44}" destId="{704618AC-3839-4BEB-813B-5FF37B990A31}" srcOrd="0" destOrd="0" parTransId="{3FA1D8BA-EF99-42AD-947C-9102FCEF40E2}" sibTransId="{5DF9840E-455B-43E5-A248-18AF364D57BE}"/>
    <dgm:cxn modelId="{95714295-5ED9-44A7-AD20-3D6E547E75DF}" type="presOf" srcId="{AD9EB15E-5935-48FA-B071-995D59CCE43A}" destId="{CF19C086-2C2B-4FD7-AD2A-EF695D0635A5}" srcOrd="0" destOrd="0" presId="urn:microsoft.com/office/officeart/2005/8/layout/vList3"/>
    <dgm:cxn modelId="{558F4E7E-FE70-4AEB-AF00-8CEF0532CE73}" type="presParOf" srcId="{3C9DF67D-4DAF-4FB9-94DD-952509CCE507}" destId="{99B5B9A8-2088-4BEE-878C-3FB63E66C988}" srcOrd="0" destOrd="0" presId="urn:microsoft.com/office/officeart/2005/8/layout/vList3"/>
    <dgm:cxn modelId="{70DC5FB9-9466-435C-BC23-C334E83257CD}" type="presParOf" srcId="{99B5B9A8-2088-4BEE-878C-3FB63E66C988}" destId="{F6F0FD47-60F8-4893-9087-A9E16D4C9609}" srcOrd="0" destOrd="0" presId="urn:microsoft.com/office/officeart/2005/8/layout/vList3"/>
    <dgm:cxn modelId="{62BD879F-C031-44AD-ACEF-7EA86977127D}" type="presParOf" srcId="{99B5B9A8-2088-4BEE-878C-3FB63E66C988}" destId="{B69A194C-F118-407E-A864-615DBB9C1CC0}" srcOrd="1" destOrd="0" presId="urn:microsoft.com/office/officeart/2005/8/layout/vList3"/>
    <dgm:cxn modelId="{75E270C6-029C-4BCD-9803-1D26CDC9C8AF}" type="presParOf" srcId="{3C9DF67D-4DAF-4FB9-94DD-952509CCE507}" destId="{A6309575-6337-43A4-BD74-161AFA56A83F}" srcOrd="1" destOrd="0" presId="urn:microsoft.com/office/officeart/2005/8/layout/vList3"/>
    <dgm:cxn modelId="{CDBE9830-8BB7-403B-9233-A1504461DA18}" type="presParOf" srcId="{3C9DF67D-4DAF-4FB9-94DD-952509CCE507}" destId="{2CA7B2FF-F6E2-4C79-80EB-D4BA827F3367}" srcOrd="2" destOrd="0" presId="urn:microsoft.com/office/officeart/2005/8/layout/vList3"/>
    <dgm:cxn modelId="{E93233D3-13BB-4464-96B3-020C5254B3AB}" type="presParOf" srcId="{2CA7B2FF-F6E2-4C79-80EB-D4BA827F3367}" destId="{34ABE4EF-1AE7-4955-83FB-8A4B93B7FCDC}" srcOrd="0" destOrd="0" presId="urn:microsoft.com/office/officeart/2005/8/layout/vList3"/>
    <dgm:cxn modelId="{6DAD616A-F621-410C-8218-E184FB38C7D4}" type="presParOf" srcId="{2CA7B2FF-F6E2-4C79-80EB-D4BA827F3367}" destId="{CF19C086-2C2B-4FD7-AD2A-EF695D0635A5}" srcOrd="1" destOrd="0" presId="urn:microsoft.com/office/officeart/2005/8/layout/vList3"/>
    <dgm:cxn modelId="{CEEB52B5-9770-4F22-AF03-887B0498093D}" type="presParOf" srcId="{3C9DF67D-4DAF-4FB9-94DD-952509CCE507}" destId="{973D9A3C-D195-4639-A2DE-E7D11C4A1DE6}" srcOrd="3" destOrd="0" presId="urn:microsoft.com/office/officeart/2005/8/layout/vList3"/>
    <dgm:cxn modelId="{55AA165D-C2C5-4908-B5C0-06ED4F437D43}" type="presParOf" srcId="{3C9DF67D-4DAF-4FB9-94DD-952509CCE507}" destId="{027EB529-E97A-42A3-825D-E6FFE00005EE}" srcOrd="4" destOrd="0" presId="urn:microsoft.com/office/officeart/2005/8/layout/vList3"/>
    <dgm:cxn modelId="{44686C75-4D3C-4FE2-9DF1-A4F8A5A12F23}" type="presParOf" srcId="{027EB529-E97A-42A3-825D-E6FFE00005EE}" destId="{F6406AC1-7A77-4208-B265-DBB87D197E71}" srcOrd="0" destOrd="0" presId="urn:microsoft.com/office/officeart/2005/8/layout/vList3"/>
    <dgm:cxn modelId="{65F1532A-7111-4BED-99CA-90B2D3FBB258}" type="presParOf" srcId="{027EB529-E97A-42A3-825D-E6FFE00005EE}" destId="{BB8A2A37-75F2-45CB-93EA-FFA711163C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6D4A27-338F-4399-97D9-E6205008F42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F5F3BAC-8FEE-4046-BF52-6641784D60B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/>
            <a:t>Accel</a:t>
          </a:r>
          <a:endParaRPr lang="en-US" sz="2000" b="1" dirty="0"/>
        </a:p>
      </dgm:t>
    </dgm:pt>
    <dgm:pt modelId="{A4188B16-A92B-4ED8-A1E0-9FD97185B05B}" type="parTrans" cxnId="{7BB10CA5-31F3-4B09-98D0-241AF8E787CB}">
      <dgm:prSet/>
      <dgm:spPr/>
      <dgm:t>
        <a:bodyPr/>
        <a:lstStyle/>
        <a:p>
          <a:endParaRPr lang="en-US"/>
        </a:p>
      </dgm:t>
    </dgm:pt>
    <dgm:pt modelId="{8EB06D35-91AC-4B1B-B5A9-AEFBB39C807F}" type="sibTrans" cxnId="{7BB10CA5-31F3-4B09-98D0-241AF8E787CB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1B09741E-90B2-4F24-9C8D-89A02360737D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HOPE Grant dual enrollment</a:t>
          </a:r>
        </a:p>
      </dgm:t>
    </dgm:pt>
    <dgm:pt modelId="{91C61EE1-B1A5-4EE2-BAA3-74842E694791}" type="parTrans" cxnId="{3678F8C1-CF0C-4520-B329-EEE3EAE55C74}">
      <dgm:prSet/>
      <dgm:spPr/>
      <dgm:t>
        <a:bodyPr/>
        <a:lstStyle/>
        <a:p>
          <a:endParaRPr lang="en-US"/>
        </a:p>
      </dgm:t>
    </dgm:pt>
    <dgm:pt modelId="{5726B213-CD08-4634-BCD3-5D5DD334706B}" type="sibTrans" cxnId="{3678F8C1-CF0C-4520-B329-EEE3EAE55C74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BA4EF684-12CB-48A5-BE29-9143A32FDDFD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Move On When Ready</a:t>
          </a:r>
          <a:endParaRPr lang="en-US" b="1" dirty="0"/>
        </a:p>
      </dgm:t>
    </dgm:pt>
    <dgm:pt modelId="{CA007E86-79D8-4FC0-934F-748D516D1809}" type="parTrans" cxnId="{F6A11FE7-5C91-4E4C-9F5C-BBAFB462A73E}">
      <dgm:prSet/>
      <dgm:spPr/>
      <dgm:t>
        <a:bodyPr/>
        <a:lstStyle/>
        <a:p>
          <a:endParaRPr lang="en-US"/>
        </a:p>
      </dgm:t>
    </dgm:pt>
    <dgm:pt modelId="{2B244667-9B74-4113-AD52-E179683688E7}" type="sibTrans" cxnId="{F6A11FE7-5C91-4E4C-9F5C-BBAFB462A73E}">
      <dgm:prSet/>
      <dgm:spPr/>
      <dgm:t>
        <a:bodyPr/>
        <a:lstStyle/>
        <a:p>
          <a:endParaRPr lang="en-US"/>
        </a:p>
      </dgm:t>
    </dgm:pt>
    <dgm:pt modelId="{78B3815B-3088-459C-AC70-7C32B18D989B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Move on When Ready</a:t>
          </a:r>
        </a:p>
      </dgm:t>
    </dgm:pt>
    <dgm:pt modelId="{A73DDAC3-EF7C-4401-99E2-BAED30AA4E19}" type="parTrans" cxnId="{DC7E6B13-44D5-4F3A-B140-00CA99E5C576}">
      <dgm:prSet/>
      <dgm:spPr/>
      <dgm:t>
        <a:bodyPr/>
        <a:lstStyle/>
        <a:p>
          <a:endParaRPr lang="en-US"/>
        </a:p>
      </dgm:t>
    </dgm:pt>
    <dgm:pt modelId="{36FE6114-A451-4006-96D9-3A45A1A98141}" type="sibTrans" cxnId="{DC7E6B13-44D5-4F3A-B140-00CA99E5C57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82AE7317-986A-4DE4-B175-3D5D1A1F5AC6}" type="pres">
      <dgm:prSet presAssocID="{AF6D4A27-338F-4399-97D9-E6205008F424}" presName="Name0" presStyleCnt="0">
        <dgm:presLayoutVars>
          <dgm:dir/>
          <dgm:resizeHandles val="exact"/>
        </dgm:presLayoutVars>
      </dgm:prSet>
      <dgm:spPr/>
    </dgm:pt>
    <dgm:pt modelId="{F2225FB0-DA00-47C6-9BBB-E02C4267A8B3}" type="pres">
      <dgm:prSet presAssocID="{AF6D4A27-338F-4399-97D9-E6205008F424}" presName="vNodes" presStyleCnt="0"/>
      <dgm:spPr/>
    </dgm:pt>
    <dgm:pt modelId="{67C8CD89-B2A6-44F4-A23F-524F06FB7496}" type="pres">
      <dgm:prSet presAssocID="{8F5F3BAC-8FEE-4046-BF52-6641784D60BC}" presName="node" presStyleLbl="node1" presStyleIdx="0" presStyleCnt="4" custScaleX="120382" custScaleY="115674" custLinFactNeighborX="-3925" custLinFactNeighborY="-22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FE35A-1263-49FC-AC07-B2172733640F}" type="pres">
      <dgm:prSet presAssocID="{8EB06D35-91AC-4B1B-B5A9-AEFBB39C807F}" presName="spacerT" presStyleCnt="0"/>
      <dgm:spPr/>
    </dgm:pt>
    <dgm:pt modelId="{E2650600-B472-43F4-976C-0CA0F51EBD21}" type="pres">
      <dgm:prSet presAssocID="{8EB06D35-91AC-4B1B-B5A9-AEFBB39C807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06CC9A2-A095-4DA8-B49D-7F41A0A8217C}" type="pres">
      <dgm:prSet presAssocID="{8EB06D35-91AC-4B1B-B5A9-AEFBB39C807F}" presName="spacerB" presStyleCnt="0"/>
      <dgm:spPr/>
    </dgm:pt>
    <dgm:pt modelId="{89E2BA65-9802-466C-8EE6-97AB42B64CD3}" type="pres">
      <dgm:prSet presAssocID="{1B09741E-90B2-4F24-9C8D-89A02360737D}" presName="node" presStyleLbl="node1" presStyleIdx="1" presStyleCnt="4" custScaleX="155946" custScaleY="108930" custLinFactY="-2175" custLinFactNeighborX="90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E1E32-F7F1-47EA-BC7A-B3EB7D705939}" type="pres">
      <dgm:prSet presAssocID="{5726B213-CD08-4634-BCD3-5D5DD334706B}" presName="spacerT" presStyleCnt="0"/>
      <dgm:spPr/>
    </dgm:pt>
    <dgm:pt modelId="{374FB339-F70F-44FC-A2A0-2AC82D2E816F}" type="pres">
      <dgm:prSet presAssocID="{5726B213-CD08-4634-BCD3-5D5DD334706B}" presName="sibTrans" presStyleLbl="sibTrans2D1" presStyleIdx="1" presStyleCnt="3" custLinFactNeighborX="-2191" custLinFactNeighborY="-82803"/>
      <dgm:spPr/>
      <dgm:t>
        <a:bodyPr/>
        <a:lstStyle/>
        <a:p>
          <a:endParaRPr lang="en-US"/>
        </a:p>
      </dgm:t>
    </dgm:pt>
    <dgm:pt modelId="{442C4824-58C1-496F-8ABC-6C41D2DBC7F4}" type="pres">
      <dgm:prSet presAssocID="{5726B213-CD08-4634-BCD3-5D5DD334706B}" presName="spacerB" presStyleCnt="0"/>
      <dgm:spPr/>
    </dgm:pt>
    <dgm:pt modelId="{18E48063-21DD-4836-93F9-639405D0E492}" type="pres">
      <dgm:prSet presAssocID="{78B3815B-3088-459C-AC70-7C32B18D989B}" presName="node" presStyleLbl="node1" presStyleIdx="2" presStyleCnt="4" custScaleX="153149" custScaleY="103306" custLinFactY="-2977" custLinFactNeighborX="-111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08916-1CDB-4D5A-A92E-A4D03E19B808}" type="pres">
      <dgm:prSet presAssocID="{AF6D4A27-338F-4399-97D9-E6205008F424}" presName="sibTransLast" presStyleLbl="sibTrans2D1" presStyleIdx="2" presStyleCnt="3" custScaleX="177763"/>
      <dgm:spPr/>
      <dgm:t>
        <a:bodyPr/>
        <a:lstStyle/>
        <a:p>
          <a:endParaRPr lang="en-US"/>
        </a:p>
      </dgm:t>
    </dgm:pt>
    <dgm:pt modelId="{FBA5E3BF-A4FB-46A5-953C-13B85CAF14F1}" type="pres">
      <dgm:prSet presAssocID="{AF6D4A27-338F-4399-97D9-E6205008F42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F54F68F-A0E4-42DF-B499-661534CB1F90}" type="pres">
      <dgm:prSet presAssocID="{AF6D4A27-338F-4399-97D9-E6205008F424}" presName="lastNode" presStyleLbl="node1" presStyleIdx="3" presStyleCnt="4" custScaleX="76512" custScaleY="81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410461-DE97-4857-9B29-BC5890E2EA2D}" type="presOf" srcId="{36FE6114-A451-4006-96D9-3A45A1A98141}" destId="{A6B08916-1CDB-4D5A-A92E-A4D03E19B808}" srcOrd="0" destOrd="0" presId="urn:microsoft.com/office/officeart/2005/8/layout/equation2"/>
    <dgm:cxn modelId="{85967D73-FEED-4358-9D28-785A3D2254EA}" type="presOf" srcId="{8F5F3BAC-8FEE-4046-BF52-6641784D60BC}" destId="{67C8CD89-B2A6-44F4-A23F-524F06FB7496}" srcOrd="0" destOrd="0" presId="urn:microsoft.com/office/officeart/2005/8/layout/equation2"/>
    <dgm:cxn modelId="{3678F8C1-CF0C-4520-B329-EEE3EAE55C74}" srcId="{AF6D4A27-338F-4399-97D9-E6205008F424}" destId="{1B09741E-90B2-4F24-9C8D-89A02360737D}" srcOrd="1" destOrd="0" parTransId="{91C61EE1-B1A5-4EE2-BAA3-74842E694791}" sibTransId="{5726B213-CD08-4634-BCD3-5D5DD334706B}"/>
    <dgm:cxn modelId="{F6A11FE7-5C91-4E4C-9F5C-BBAFB462A73E}" srcId="{AF6D4A27-338F-4399-97D9-E6205008F424}" destId="{BA4EF684-12CB-48A5-BE29-9143A32FDDFD}" srcOrd="3" destOrd="0" parTransId="{CA007E86-79D8-4FC0-934F-748D516D1809}" sibTransId="{2B244667-9B74-4113-AD52-E179683688E7}"/>
    <dgm:cxn modelId="{0A900550-D36B-4BA3-B60E-ABC281E9DF94}" type="presOf" srcId="{8EB06D35-91AC-4B1B-B5A9-AEFBB39C807F}" destId="{E2650600-B472-43F4-976C-0CA0F51EBD21}" srcOrd="0" destOrd="0" presId="urn:microsoft.com/office/officeart/2005/8/layout/equation2"/>
    <dgm:cxn modelId="{E7C2552F-425F-4DCC-93BA-258383FC043F}" type="presOf" srcId="{36FE6114-A451-4006-96D9-3A45A1A98141}" destId="{FBA5E3BF-A4FB-46A5-953C-13B85CAF14F1}" srcOrd="1" destOrd="0" presId="urn:microsoft.com/office/officeart/2005/8/layout/equation2"/>
    <dgm:cxn modelId="{DC7E6B13-44D5-4F3A-B140-00CA99E5C576}" srcId="{AF6D4A27-338F-4399-97D9-E6205008F424}" destId="{78B3815B-3088-459C-AC70-7C32B18D989B}" srcOrd="2" destOrd="0" parTransId="{A73DDAC3-EF7C-4401-99E2-BAED30AA4E19}" sibTransId="{36FE6114-A451-4006-96D9-3A45A1A98141}"/>
    <dgm:cxn modelId="{0E8623B0-CE2B-4783-919E-721CE7787CB7}" type="presOf" srcId="{1B09741E-90B2-4F24-9C8D-89A02360737D}" destId="{89E2BA65-9802-466C-8EE6-97AB42B64CD3}" srcOrd="0" destOrd="0" presId="urn:microsoft.com/office/officeart/2005/8/layout/equation2"/>
    <dgm:cxn modelId="{792EDCD1-7F66-4581-A698-A0DB99577770}" type="presOf" srcId="{78B3815B-3088-459C-AC70-7C32B18D989B}" destId="{18E48063-21DD-4836-93F9-639405D0E492}" srcOrd="0" destOrd="0" presId="urn:microsoft.com/office/officeart/2005/8/layout/equation2"/>
    <dgm:cxn modelId="{A4E114A8-94E1-4AF2-B3D3-C8582B3C0B75}" type="presOf" srcId="{AF6D4A27-338F-4399-97D9-E6205008F424}" destId="{82AE7317-986A-4DE4-B175-3D5D1A1F5AC6}" srcOrd="0" destOrd="0" presId="urn:microsoft.com/office/officeart/2005/8/layout/equation2"/>
    <dgm:cxn modelId="{27C24452-94FF-47B7-988F-C31BE48E680F}" type="presOf" srcId="{BA4EF684-12CB-48A5-BE29-9143A32FDDFD}" destId="{4F54F68F-A0E4-42DF-B499-661534CB1F90}" srcOrd="0" destOrd="0" presId="urn:microsoft.com/office/officeart/2005/8/layout/equation2"/>
    <dgm:cxn modelId="{7BB10CA5-31F3-4B09-98D0-241AF8E787CB}" srcId="{AF6D4A27-338F-4399-97D9-E6205008F424}" destId="{8F5F3BAC-8FEE-4046-BF52-6641784D60BC}" srcOrd="0" destOrd="0" parTransId="{A4188B16-A92B-4ED8-A1E0-9FD97185B05B}" sibTransId="{8EB06D35-91AC-4B1B-B5A9-AEFBB39C807F}"/>
    <dgm:cxn modelId="{BCA9FC4F-82B8-4840-BFBC-A2B2AE5C5ACB}" type="presOf" srcId="{5726B213-CD08-4634-BCD3-5D5DD334706B}" destId="{374FB339-F70F-44FC-A2A0-2AC82D2E816F}" srcOrd="0" destOrd="0" presId="urn:microsoft.com/office/officeart/2005/8/layout/equation2"/>
    <dgm:cxn modelId="{DB9FDEFD-9DB4-4EF6-BAB8-2C94D8309774}" type="presParOf" srcId="{82AE7317-986A-4DE4-B175-3D5D1A1F5AC6}" destId="{F2225FB0-DA00-47C6-9BBB-E02C4267A8B3}" srcOrd="0" destOrd="0" presId="urn:microsoft.com/office/officeart/2005/8/layout/equation2"/>
    <dgm:cxn modelId="{8EBE2537-8876-4869-AC45-FF371F4A030D}" type="presParOf" srcId="{F2225FB0-DA00-47C6-9BBB-E02C4267A8B3}" destId="{67C8CD89-B2A6-44F4-A23F-524F06FB7496}" srcOrd="0" destOrd="0" presId="urn:microsoft.com/office/officeart/2005/8/layout/equation2"/>
    <dgm:cxn modelId="{B5648B8A-E974-4C6A-96F4-208E0F5A51D8}" type="presParOf" srcId="{F2225FB0-DA00-47C6-9BBB-E02C4267A8B3}" destId="{D36FE35A-1263-49FC-AC07-B2172733640F}" srcOrd="1" destOrd="0" presId="urn:microsoft.com/office/officeart/2005/8/layout/equation2"/>
    <dgm:cxn modelId="{5EE12B76-DCFF-49BF-ABDC-075F3872C296}" type="presParOf" srcId="{F2225FB0-DA00-47C6-9BBB-E02C4267A8B3}" destId="{E2650600-B472-43F4-976C-0CA0F51EBD21}" srcOrd="2" destOrd="0" presId="urn:microsoft.com/office/officeart/2005/8/layout/equation2"/>
    <dgm:cxn modelId="{EBD565F2-14B7-40FE-A2E7-484D28E73531}" type="presParOf" srcId="{F2225FB0-DA00-47C6-9BBB-E02C4267A8B3}" destId="{E06CC9A2-A095-4DA8-B49D-7F41A0A8217C}" srcOrd="3" destOrd="0" presId="urn:microsoft.com/office/officeart/2005/8/layout/equation2"/>
    <dgm:cxn modelId="{2D53568A-A7EA-4A47-9EC7-2F46CE12C830}" type="presParOf" srcId="{F2225FB0-DA00-47C6-9BBB-E02C4267A8B3}" destId="{89E2BA65-9802-466C-8EE6-97AB42B64CD3}" srcOrd="4" destOrd="0" presId="urn:microsoft.com/office/officeart/2005/8/layout/equation2"/>
    <dgm:cxn modelId="{189013BE-3E45-419B-902D-0EC200076708}" type="presParOf" srcId="{F2225FB0-DA00-47C6-9BBB-E02C4267A8B3}" destId="{67CE1E32-F7F1-47EA-BC7A-B3EB7D705939}" srcOrd="5" destOrd="0" presId="urn:microsoft.com/office/officeart/2005/8/layout/equation2"/>
    <dgm:cxn modelId="{AE62003B-039E-48AC-85A0-2F4B5FCEB285}" type="presParOf" srcId="{F2225FB0-DA00-47C6-9BBB-E02C4267A8B3}" destId="{374FB339-F70F-44FC-A2A0-2AC82D2E816F}" srcOrd="6" destOrd="0" presId="urn:microsoft.com/office/officeart/2005/8/layout/equation2"/>
    <dgm:cxn modelId="{5A5D0BA8-4780-417B-BC2F-14B51E5E42D1}" type="presParOf" srcId="{F2225FB0-DA00-47C6-9BBB-E02C4267A8B3}" destId="{442C4824-58C1-496F-8ABC-6C41D2DBC7F4}" srcOrd="7" destOrd="0" presId="urn:microsoft.com/office/officeart/2005/8/layout/equation2"/>
    <dgm:cxn modelId="{C959A14E-5928-4415-B107-48B4659F6104}" type="presParOf" srcId="{F2225FB0-DA00-47C6-9BBB-E02C4267A8B3}" destId="{18E48063-21DD-4836-93F9-639405D0E492}" srcOrd="8" destOrd="0" presId="urn:microsoft.com/office/officeart/2005/8/layout/equation2"/>
    <dgm:cxn modelId="{9F18DD37-89AE-48D6-8530-32596E56FF14}" type="presParOf" srcId="{82AE7317-986A-4DE4-B175-3D5D1A1F5AC6}" destId="{A6B08916-1CDB-4D5A-A92E-A4D03E19B808}" srcOrd="1" destOrd="0" presId="urn:microsoft.com/office/officeart/2005/8/layout/equation2"/>
    <dgm:cxn modelId="{D54C275D-7828-4999-BF81-0DB29D879E24}" type="presParOf" srcId="{A6B08916-1CDB-4D5A-A92E-A4D03E19B808}" destId="{FBA5E3BF-A4FB-46A5-953C-13B85CAF14F1}" srcOrd="0" destOrd="0" presId="urn:microsoft.com/office/officeart/2005/8/layout/equation2"/>
    <dgm:cxn modelId="{5A6C6858-5A57-4C1E-B551-B66379601CE0}" type="presParOf" srcId="{82AE7317-986A-4DE4-B175-3D5D1A1F5AC6}" destId="{4F54F68F-A0E4-42DF-B499-661534CB1F9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317DFE-69BB-4FA1-8945-E14BEF54793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E1828E1-F591-4A01-93EF-1FD7F60EA99D}">
      <dgm:prSet phldrT="[Text]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Computer Programmer </a:t>
          </a:r>
          <a:endParaRPr lang="en-US" dirty="0"/>
        </a:p>
      </dgm:t>
    </dgm:pt>
    <dgm:pt modelId="{D6C8942E-FB83-4823-BA36-1C13EFEA19A5}" type="parTrans" cxnId="{AEB5A681-0D7A-4BEB-B274-2C3A735CCE5E}">
      <dgm:prSet/>
      <dgm:spPr/>
      <dgm:t>
        <a:bodyPr/>
        <a:lstStyle/>
        <a:p>
          <a:endParaRPr lang="en-US"/>
        </a:p>
      </dgm:t>
    </dgm:pt>
    <dgm:pt modelId="{DB296D09-5E7F-4B42-B039-E6F519275276}" type="sibTrans" cxnId="{AEB5A681-0D7A-4BEB-B274-2C3A735CCE5E}">
      <dgm:prSet/>
      <dgm:spPr/>
      <dgm:t>
        <a:bodyPr/>
        <a:lstStyle/>
        <a:p>
          <a:endParaRPr lang="en-US"/>
        </a:p>
      </dgm:t>
    </dgm:pt>
    <dgm:pt modelId="{5F915496-C166-4321-88E5-9DC49B6100C4}">
      <dgm:prSet phldrT="[Text]"/>
      <dgm:spPr>
        <a:solidFill>
          <a:schemeClr val="accent6">
            <a:lumMod val="60000"/>
            <a:lumOff val="40000"/>
            <a:alpha val="90000"/>
          </a:schemeClr>
        </a:solidFill>
        <a:ln w="28575"/>
      </dgm:spPr>
      <dgm:t>
        <a:bodyPr/>
        <a:lstStyle/>
        <a:p>
          <a:r>
            <a:rPr lang="en-US" dirty="0" smtClean="0"/>
            <a:t>Networking</a:t>
          </a:r>
          <a:endParaRPr lang="en-US" dirty="0"/>
        </a:p>
      </dgm:t>
    </dgm:pt>
    <dgm:pt modelId="{21E82F79-07B0-4C86-8035-0C5D8C9E922E}" type="parTrans" cxnId="{03BE7BCE-C2B4-47E1-A7AC-712860896BB3}">
      <dgm:prSet/>
      <dgm:spPr/>
      <dgm:t>
        <a:bodyPr/>
        <a:lstStyle/>
        <a:p>
          <a:endParaRPr lang="en-US"/>
        </a:p>
      </dgm:t>
    </dgm:pt>
    <dgm:pt modelId="{ED5B84A6-89A2-4E37-B105-9D7F694E3373}" type="sibTrans" cxnId="{03BE7BCE-C2B4-47E1-A7AC-712860896BB3}">
      <dgm:prSet/>
      <dgm:spPr/>
      <dgm:t>
        <a:bodyPr/>
        <a:lstStyle/>
        <a:p>
          <a:endParaRPr lang="en-US"/>
        </a:p>
      </dgm:t>
    </dgm:pt>
    <dgm:pt modelId="{4F7519E5-31D8-4287-848B-7A3FFA94A10E}">
      <dgm:prSet phldrT="[Text]"/>
      <dgm:spPr>
        <a:solidFill>
          <a:schemeClr val="accent6">
            <a:lumMod val="60000"/>
            <a:lumOff val="40000"/>
            <a:alpha val="90000"/>
          </a:schemeClr>
        </a:solidFill>
        <a:ln w="19050"/>
      </dgm:spPr>
      <dgm:t>
        <a:bodyPr/>
        <a:lstStyle/>
        <a:p>
          <a:r>
            <a:rPr lang="en-US" dirty="0" smtClean="0"/>
            <a:t>Welding</a:t>
          </a:r>
          <a:endParaRPr lang="en-US" dirty="0"/>
        </a:p>
      </dgm:t>
    </dgm:pt>
    <dgm:pt modelId="{32785EF3-5BC3-4F86-9C16-FB0D2AAEF889}" type="parTrans" cxnId="{1AF5492E-3217-4D2C-8CD3-F957797F0E4D}">
      <dgm:prSet/>
      <dgm:spPr/>
      <dgm:t>
        <a:bodyPr/>
        <a:lstStyle/>
        <a:p>
          <a:endParaRPr lang="en-US"/>
        </a:p>
      </dgm:t>
    </dgm:pt>
    <dgm:pt modelId="{96202970-0262-4DC8-8094-154CA89649D2}" type="sibTrans" cxnId="{1AF5492E-3217-4D2C-8CD3-F957797F0E4D}">
      <dgm:prSet/>
      <dgm:spPr/>
      <dgm:t>
        <a:bodyPr/>
        <a:lstStyle/>
        <a:p>
          <a:endParaRPr lang="en-US"/>
        </a:p>
      </dgm:t>
    </dgm:pt>
    <dgm:pt modelId="{A7D248FC-D585-4718-B525-89A66EF83B44}" type="pres">
      <dgm:prSet presAssocID="{DF317DFE-69BB-4FA1-8945-E14BEF547937}" presName="compositeShape" presStyleCnt="0">
        <dgm:presLayoutVars>
          <dgm:dir/>
          <dgm:resizeHandles/>
        </dgm:presLayoutVars>
      </dgm:prSet>
      <dgm:spPr/>
    </dgm:pt>
    <dgm:pt modelId="{0C8126B6-A76C-422E-BA89-72D39022860E}" type="pres">
      <dgm:prSet presAssocID="{DF317DFE-69BB-4FA1-8945-E14BEF547937}" presName="pyramid" presStyleLbl="node1" presStyleIdx="0" presStyleCnt="1" custLinFactNeighborX="-22888" custLinFactNeighborY="-1425"/>
      <dgm:spPr>
        <a:solidFill>
          <a:schemeClr val="accent6">
            <a:lumMod val="40000"/>
            <a:lumOff val="60000"/>
          </a:schemeClr>
        </a:solidFill>
      </dgm:spPr>
    </dgm:pt>
    <dgm:pt modelId="{7E8252E0-C7DF-4E97-889E-CFF3A3D16AC3}" type="pres">
      <dgm:prSet presAssocID="{DF317DFE-69BB-4FA1-8945-E14BEF547937}" presName="theList" presStyleCnt="0"/>
      <dgm:spPr/>
    </dgm:pt>
    <dgm:pt modelId="{E84683D5-3936-4A03-9C5A-451C4CD863BB}" type="pres">
      <dgm:prSet presAssocID="{FE1828E1-F591-4A01-93EF-1FD7F60EA99D}" presName="aNode" presStyleLbl="fgAcc1" presStyleIdx="0" presStyleCnt="3" custLinFactY="2533" custLinFactNeighborX="-1841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557BA-5FF1-4B2E-9059-D016E9437116}" type="pres">
      <dgm:prSet presAssocID="{FE1828E1-F591-4A01-93EF-1FD7F60EA99D}" presName="aSpace" presStyleCnt="0"/>
      <dgm:spPr/>
    </dgm:pt>
    <dgm:pt modelId="{E3B10BD1-195F-4C13-A3D8-8D5CE4502AC0}" type="pres">
      <dgm:prSet presAssocID="{5F915496-C166-4321-88E5-9DC49B6100C4}" presName="aNode" presStyleLbl="fgAcc1" presStyleIdx="1" presStyleCnt="3" custLinFactY="13042" custLinFactNeighborX="176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3385E-924A-43AC-9A85-6A79EE65CAD7}" type="pres">
      <dgm:prSet presAssocID="{5F915496-C166-4321-88E5-9DC49B6100C4}" presName="aSpace" presStyleCnt="0"/>
      <dgm:spPr/>
    </dgm:pt>
    <dgm:pt modelId="{C8158C65-5984-41F8-8A99-94E3127DC7E2}" type="pres">
      <dgm:prSet presAssocID="{4F7519E5-31D8-4287-848B-7A3FFA94A10E}" presName="aNode" presStyleLbl="fgAcc1" presStyleIdx="2" presStyleCnt="3" custLinFactY="28699" custLinFactNeighborX="655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1D27E-F9E2-4AA7-BB80-B7C2AD0F426F}" type="pres">
      <dgm:prSet presAssocID="{4F7519E5-31D8-4287-848B-7A3FFA94A10E}" presName="aSpace" presStyleCnt="0"/>
      <dgm:spPr/>
    </dgm:pt>
  </dgm:ptLst>
  <dgm:cxnLst>
    <dgm:cxn modelId="{1AF5492E-3217-4D2C-8CD3-F957797F0E4D}" srcId="{DF317DFE-69BB-4FA1-8945-E14BEF547937}" destId="{4F7519E5-31D8-4287-848B-7A3FFA94A10E}" srcOrd="2" destOrd="0" parTransId="{32785EF3-5BC3-4F86-9C16-FB0D2AAEF889}" sibTransId="{96202970-0262-4DC8-8094-154CA89649D2}"/>
    <dgm:cxn modelId="{34612D85-D4F6-40EF-BADF-382E9407D2D3}" type="presOf" srcId="{4F7519E5-31D8-4287-848B-7A3FFA94A10E}" destId="{C8158C65-5984-41F8-8A99-94E3127DC7E2}" srcOrd="0" destOrd="0" presId="urn:microsoft.com/office/officeart/2005/8/layout/pyramid2"/>
    <dgm:cxn modelId="{E0BB35E8-5058-43DA-9142-4F6457B2C589}" type="presOf" srcId="{FE1828E1-F591-4A01-93EF-1FD7F60EA99D}" destId="{E84683D5-3936-4A03-9C5A-451C4CD863BB}" srcOrd="0" destOrd="0" presId="urn:microsoft.com/office/officeart/2005/8/layout/pyramid2"/>
    <dgm:cxn modelId="{03BE7BCE-C2B4-47E1-A7AC-712860896BB3}" srcId="{DF317DFE-69BB-4FA1-8945-E14BEF547937}" destId="{5F915496-C166-4321-88E5-9DC49B6100C4}" srcOrd="1" destOrd="0" parTransId="{21E82F79-07B0-4C86-8035-0C5D8C9E922E}" sibTransId="{ED5B84A6-89A2-4E37-B105-9D7F694E3373}"/>
    <dgm:cxn modelId="{98AF47D4-DC79-438B-BAEF-6751EB6F2F52}" type="presOf" srcId="{DF317DFE-69BB-4FA1-8945-E14BEF547937}" destId="{A7D248FC-D585-4718-B525-89A66EF83B44}" srcOrd="0" destOrd="0" presId="urn:microsoft.com/office/officeart/2005/8/layout/pyramid2"/>
    <dgm:cxn modelId="{AEB5A681-0D7A-4BEB-B274-2C3A735CCE5E}" srcId="{DF317DFE-69BB-4FA1-8945-E14BEF547937}" destId="{FE1828E1-F591-4A01-93EF-1FD7F60EA99D}" srcOrd="0" destOrd="0" parTransId="{D6C8942E-FB83-4823-BA36-1C13EFEA19A5}" sibTransId="{DB296D09-5E7F-4B42-B039-E6F519275276}"/>
    <dgm:cxn modelId="{7E89A067-9FC4-40D2-9648-83AC3627356F}" type="presOf" srcId="{5F915496-C166-4321-88E5-9DC49B6100C4}" destId="{E3B10BD1-195F-4C13-A3D8-8D5CE4502AC0}" srcOrd="0" destOrd="0" presId="urn:microsoft.com/office/officeart/2005/8/layout/pyramid2"/>
    <dgm:cxn modelId="{B3B31846-C1D5-469E-8D3E-26C677636AE5}" type="presParOf" srcId="{A7D248FC-D585-4718-B525-89A66EF83B44}" destId="{0C8126B6-A76C-422E-BA89-72D39022860E}" srcOrd="0" destOrd="0" presId="urn:microsoft.com/office/officeart/2005/8/layout/pyramid2"/>
    <dgm:cxn modelId="{BC01A687-D98C-4899-B5D1-1470A7C1424E}" type="presParOf" srcId="{A7D248FC-D585-4718-B525-89A66EF83B44}" destId="{7E8252E0-C7DF-4E97-889E-CFF3A3D16AC3}" srcOrd="1" destOrd="0" presId="urn:microsoft.com/office/officeart/2005/8/layout/pyramid2"/>
    <dgm:cxn modelId="{3F7F4C0F-9766-4438-B697-16BFBC0E3BA6}" type="presParOf" srcId="{7E8252E0-C7DF-4E97-889E-CFF3A3D16AC3}" destId="{E84683D5-3936-4A03-9C5A-451C4CD863BB}" srcOrd="0" destOrd="0" presId="urn:microsoft.com/office/officeart/2005/8/layout/pyramid2"/>
    <dgm:cxn modelId="{45C065A7-0D5E-4251-B1A8-33BF6B9D4F89}" type="presParOf" srcId="{7E8252E0-C7DF-4E97-889E-CFF3A3D16AC3}" destId="{570557BA-5FF1-4B2E-9059-D016E9437116}" srcOrd="1" destOrd="0" presId="urn:microsoft.com/office/officeart/2005/8/layout/pyramid2"/>
    <dgm:cxn modelId="{BCBFF951-47EC-4B9D-8704-975AF910F509}" type="presParOf" srcId="{7E8252E0-C7DF-4E97-889E-CFF3A3D16AC3}" destId="{E3B10BD1-195F-4C13-A3D8-8D5CE4502AC0}" srcOrd="2" destOrd="0" presId="urn:microsoft.com/office/officeart/2005/8/layout/pyramid2"/>
    <dgm:cxn modelId="{F0C414C2-31F4-4EDC-A37E-69232E4E6D99}" type="presParOf" srcId="{7E8252E0-C7DF-4E97-889E-CFF3A3D16AC3}" destId="{75D3385E-924A-43AC-9A85-6A79EE65CAD7}" srcOrd="3" destOrd="0" presId="urn:microsoft.com/office/officeart/2005/8/layout/pyramid2"/>
    <dgm:cxn modelId="{5C42D9A7-D4DB-49FD-ADC8-BE1FBA9439FF}" type="presParOf" srcId="{7E8252E0-C7DF-4E97-889E-CFF3A3D16AC3}" destId="{C8158C65-5984-41F8-8A99-94E3127DC7E2}" srcOrd="4" destOrd="0" presId="urn:microsoft.com/office/officeart/2005/8/layout/pyramid2"/>
    <dgm:cxn modelId="{38B550DC-2065-49F9-839A-7957F76A77A0}" type="presParOf" srcId="{7E8252E0-C7DF-4E97-889E-CFF3A3D16AC3}" destId="{0361D27E-F9E2-4AA7-BB80-B7C2AD0F426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83B7EC-634D-4C48-A100-D684BEA8072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FBA95F-7713-462D-AA2D-2A0A3B20BF92}">
      <dgm:prSet phldrT="[Text]" custT="1"/>
      <dgm:spPr/>
      <dgm:t>
        <a:bodyPr/>
        <a:lstStyle/>
        <a:p>
          <a:r>
            <a:rPr lang="en-US" sz="2400" b="1" dirty="0" smtClean="0"/>
            <a:t>Required Permission Forms</a:t>
          </a:r>
          <a:endParaRPr lang="en-US" sz="2400" b="1" dirty="0"/>
        </a:p>
      </dgm:t>
    </dgm:pt>
    <dgm:pt modelId="{07FF8208-FAF4-4FFC-B6A0-F039E0E5A17B}" type="parTrans" cxnId="{D3BF3176-C72B-46A6-AD8D-95E9827E8376}">
      <dgm:prSet/>
      <dgm:spPr/>
      <dgm:t>
        <a:bodyPr/>
        <a:lstStyle/>
        <a:p>
          <a:endParaRPr lang="en-US"/>
        </a:p>
      </dgm:t>
    </dgm:pt>
    <dgm:pt modelId="{68C1B484-ADF3-4ECE-8BEF-BC601300B50E}" type="sibTrans" cxnId="{D3BF3176-C72B-46A6-AD8D-95E9827E8376}">
      <dgm:prSet/>
      <dgm:spPr/>
      <dgm:t>
        <a:bodyPr/>
        <a:lstStyle/>
        <a:p>
          <a:endParaRPr lang="en-US"/>
        </a:p>
      </dgm:t>
    </dgm:pt>
    <dgm:pt modelId="{5C3CF0D9-6D81-4502-898C-83AE5C126EE2}">
      <dgm:prSet custT="1"/>
      <dgm:spPr/>
      <dgm:t>
        <a:bodyPr/>
        <a:lstStyle/>
        <a:p>
          <a:r>
            <a:rPr lang="en-US" sz="1800" b="1" dirty="0" smtClean="0"/>
            <a:t>MOWR </a:t>
          </a:r>
          <a:r>
            <a:rPr lang="en-US" sz="2400" b="1" dirty="0" smtClean="0">
              <a:solidFill>
                <a:schemeClr val="tx1"/>
              </a:solidFill>
            </a:rPr>
            <a:t>Student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smtClean="0"/>
            <a:t>Participation</a:t>
          </a:r>
          <a:endParaRPr lang="en-US" sz="1800" b="1" dirty="0"/>
        </a:p>
      </dgm:t>
    </dgm:pt>
    <dgm:pt modelId="{76D03024-3320-43BE-87F9-DDE6621BB87C}" type="parTrans" cxnId="{9E4D03C4-B717-48A9-B75F-2EA58D9C34DB}">
      <dgm:prSet/>
      <dgm:spPr/>
      <dgm:t>
        <a:bodyPr/>
        <a:lstStyle/>
        <a:p>
          <a:endParaRPr lang="en-US"/>
        </a:p>
      </dgm:t>
    </dgm:pt>
    <dgm:pt modelId="{2DC61BA8-9988-4D4E-A6AD-D8FAE52CFB23}" type="sibTrans" cxnId="{9E4D03C4-B717-48A9-B75F-2EA58D9C34DB}">
      <dgm:prSet/>
      <dgm:spPr/>
      <dgm:t>
        <a:bodyPr/>
        <a:lstStyle/>
        <a:p>
          <a:endParaRPr lang="en-US"/>
        </a:p>
      </dgm:t>
    </dgm:pt>
    <dgm:pt modelId="{5ABB3AD2-6B63-4BEE-8DA6-DD46BBD1275B}">
      <dgm:prSet custT="1"/>
      <dgm:spPr/>
      <dgm:t>
        <a:bodyPr/>
        <a:lstStyle/>
        <a:p>
          <a:r>
            <a:rPr lang="en-US" sz="1800" b="1" dirty="0" smtClean="0"/>
            <a:t>MOWR </a:t>
          </a:r>
          <a:r>
            <a:rPr lang="en-US" sz="2400" b="1" dirty="0" smtClean="0">
              <a:solidFill>
                <a:schemeClr val="tx1"/>
              </a:solidFill>
            </a:rPr>
            <a:t>School </a:t>
          </a:r>
          <a:r>
            <a:rPr lang="en-US" sz="1800" b="1" dirty="0" smtClean="0"/>
            <a:t>Participation </a:t>
          </a:r>
          <a:endParaRPr lang="en-US" sz="1800" b="1" dirty="0"/>
        </a:p>
      </dgm:t>
    </dgm:pt>
    <dgm:pt modelId="{3F1427B1-D18B-42E4-9866-2FAB1CF527FA}" type="parTrans" cxnId="{25324E36-B4BD-406F-888D-2F548E65CE58}">
      <dgm:prSet/>
      <dgm:spPr/>
      <dgm:t>
        <a:bodyPr/>
        <a:lstStyle/>
        <a:p>
          <a:endParaRPr lang="en-US"/>
        </a:p>
      </dgm:t>
    </dgm:pt>
    <dgm:pt modelId="{738A6E29-D968-41D3-8884-56868F289366}" type="sibTrans" cxnId="{25324E36-B4BD-406F-888D-2F548E65CE58}">
      <dgm:prSet/>
      <dgm:spPr/>
      <dgm:t>
        <a:bodyPr/>
        <a:lstStyle/>
        <a:p>
          <a:endParaRPr lang="en-US"/>
        </a:p>
      </dgm:t>
    </dgm:pt>
    <dgm:pt modelId="{09E111E9-D5B5-427B-ACB6-5B2D86646895}">
      <dgm:prSet custT="1"/>
      <dgm:spPr/>
      <dgm:t>
        <a:bodyPr/>
        <a:lstStyle/>
        <a:p>
          <a:r>
            <a:rPr lang="en-US" sz="1800" b="1" dirty="0" smtClean="0"/>
            <a:t>MOWR </a:t>
          </a:r>
          <a:r>
            <a:rPr lang="en-US" sz="2000" b="1" dirty="0" smtClean="0">
              <a:solidFill>
                <a:schemeClr val="tx1"/>
              </a:solidFill>
            </a:rPr>
            <a:t>Postsecondary </a:t>
          </a:r>
          <a:r>
            <a:rPr lang="en-US" sz="1800" b="1" dirty="0" smtClean="0"/>
            <a:t>Participation </a:t>
          </a:r>
          <a:endParaRPr lang="en-US" sz="1800" b="1" dirty="0"/>
        </a:p>
      </dgm:t>
    </dgm:pt>
    <dgm:pt modelId="{B8926BB3-7419-47A1-8F19-5D4E34E2AF33}" type="parTrans" cxnId="{0132D7A3-D141-45A6-8384-BBE29E25096D}">
      <dgm:prSet/>
      <dgm:spPr/>
      <dgm:t>
        <a:bodyPr/>
        <a:lstStyle/>
        <a:p>
          <a:endParaRPr lang="en-US"/>
        </a:p>
      </dgm:t>
    </dgm:pt>
    <dgm:pt modelId="{AB5993EC-F2E2-4F03-8D41-0F1E2D4243CF}" type="sibTrans" cxnId="{0132D7A3-D141-45A6-8384-BBE29E25096D}">
      <dgm:prSet/>
      <dgm:spPr/>
      <dgm:t>
        <a:bodyPr/>
        <a:lstStyle/>
        <a:p>
          <a:endParaRPr lang="en-US"/>
        </a:p>
      </dgm:t>
    </dgm:pt>
    <dgm:pt modelId="{1013A149-EE27-444D-9EDA-788F58E58519}" type="pres">
      <dgm:prSet presAssocID="{FD83B7EC-634D-4C48-A100-D684BEA807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44E184-1E50-477E-971A-19AF3006F48F}" type="pres">
      <dgm:prSet presAssocID="{D1FBA95F-7713-462D-AA2D-2A0A3B20BF92}" presName="centerShape" presStyleLbl="node0" presStyleIdx="0" presStyleCnt="1" custScaleX="127464" custScaleY="120932" custLinFactNeighborX="805" custLinFactNeighborY="3624"/>
      <dgm:spPr/>
      <dgm:t>
        <a:bodyPr/>
        <a:lstStyle/>
        <a:p>
          <a:endParaRPr lang="en-US"/>
        </a:p>
      </dgm:t>
    </dgm:pt>
    <dgm:pt modelId="{59FB3193-E399-474F-9373-718919F66626}" type="pres">
      <dgm:prSet presAssocID="{5ABB3AD2-6B63-4BEE-8DA6-DD46BBD1275B}" presName="node" presStyleLbl="node1" presStyleIdx="0" presStyleCnt="3" custScaleX="136424" custScaleY="107395" custRadScaleRad="91223" custRadScaleInc="-1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56720-D95F-461F-AE6A-6A5ECD58127A}" type="pres">
      <dgm:prSet presAssocID="{5ABB3AD2-6B63-4BEE-8DA6-DD46BBD1275B}" presName="dummy" presStyleCnt="0"/>
      <dgm:spPr/>
    </dgm:pt>
    <dgm:pt modelId="{9D6F7CC1-5EF9-404F-9966-C4C5006D6846}" type="pres">
      <dgm:prSet presAssocID="{738A6E29-D968-41D3-8884-56868F28936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B733FC4-0D00-41AC-8F40-9C1419D9B51A}" type="pres">
      <dgm:prSet presAssocID="{09E111E9-D5B5-427B-ACB6-5B2D86646895}" presName="node" presStyleLbl="node1" presStyleIdx="1" presStyleCnt="3" custScaleX="141783" custScaleY="94497" custRadScaleRad="113782" custRadScaleInc="17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34DFF-F40F-402B-9628-052CE17E162B}" type="pres">
      <dgm:prSet presAssocID="{09E111E9-D5B5-427B-ACB6-5B2D86646895}" presName="dummy" presStyleCnt="0"/>
      <dgm:spPr/>
    </dgm:pt>
    <dgm:pt modelId="{4E9152D7-A860-4554-AE32-B5CC034A7F02}" type="pres">
      <dgm:prSet presAssocID="{AB5993EC-F2E2-4F03-8D41-0F1E2D4243C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59A4ABD-CAFC-4A3A-AF8A-7A60F601505C}" type="pres">
      <dgm:prSet presAssocID="{5C3CF0D9-6D81-4502-898C-83AE5C126EE2}" presName="node" presStyleLbl="node1" presStyleIdx="2" presStyleCnt="3" custScaleX="122879" custScaleY="103778" custRadScaleRad="111848" custRadScaleInc="-18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460D2-81E1-4D8D-BF49-6A3E114B0841}" type="pres">
      <dgm:prSet presAssocID="{5C3CF0D9-6D81-4502-898C-83AE5C126EE2}" presName="dummy" presStyleCnt="0"/>
      <dgm:spPr/>
    </dgm:pt>
    <dgm:pt modelId="{4D3CCCCC-4ED9-484F-AFD6-9455477504C7}" type="pres">
      <dgm:prSet presAssocID="{2DC61BA8-9988-4D4E-A6AD-D8FAE52CFB23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D305CB4-DCB4-4E5F-A1B5-2EA81A853D7B}" type="presOf" srcId="{5ABB3AD2-6B63-4BEE-8DA6-DD46BBD1275B}" destId="{59FB3193-E399-474F-9373-718919F66626}" srcOrd="0" destOrd="0" presId="urn:microsoft.com/office/officeart/2005/8/layout/radial6"/>
    <dgm:cxn modelId="{3D03AC32-07C6-4DDD-94DC-32367FED7819}" type="presOf" srcId="{2DC61BA8-9988-4D4E-A6AD-D8FAE52CFB23}" destId="{4D3CCCCC-4ED9-484F-AFD6-9455477504C7}" srcOrd="0" destOrd="0" presId="urn:microsoft.com/office/officeart/2005/8/layout/radial6"/>
    <dgm:cxn modelId="{EFD1F645-7911-4F69-A6CF-3DD976F4E9C5}" type="presOf" srcId="{738A6E29-D968-41D3-8884-56868F289366}" destId="{9D6F7CC1-5EF9-404F-9966-C4C5006D6846}" srcOrd="0" destOrd="0" presId="urn:microsoft.com/office/officeart/2005/8/layout/radial6"/>
    <dgm:cxn modelId="{9E4D03C4-B717-48A9-B75F-2EA58D9C34DB}" srcId="{D1FBA95F-7713-462D-AA2D-2A0A3B20BF92}" destId="{5C3CF0D9-6D81-4502-898C-83AE5C126EE2}" srcOrd="2" destOrd="0" parTransId="{76D03024-3320-43BE-87F9-DDE6621BB87C}" sibTransId="{2DC61BA8-9988-4D4E-A6AD-D8FAE52CFB23}"/>
    <dgm:cxn modelId="{0132D7A3-D141-45A6-8384-BBE29E25096D}" srcId="{D1FBA95F-7713-462D-AA2D-2A0A3B20BF92}" destId="{09E111E9-D5B5-427B-ACB6-5B2D86646895}" srcOrd="1" destOrd="0" parTransId="{B8926BB3-7419-47A1-8F19-5D4E34E2AF33}" sibTransId="{AB5993EC-F2E2-4F03-8D41-0F1E2D4243CF}"/>
    <dgm:cxn modelId="{25324E36-B4BD-406F-888D-2F548E65CE58}" srcId="{D1FBA95F-7713-462D-AA2D-2A0A3B20BF92}" destId="{5ABB3AD2-6B63-4BEE-8DA6-DD46BBD1275B}" srcOrd="0" destOrd="0" parTransId="{3F1427B1-D18B-42E4-9866-2FAB1CF527FA}" sibTransId="{738A6E29-D968-41D3-8884-56868F289366}"/>
    <dgm:cxn modelId="{D84942A6-00E3-4913-9C28-902981C2251D}" type="presOf" srcId="{09E111E9-D5B5-427B-ACB6-5B2D86646895}" destId="{3B733FC4-0D00-41AC-8F40-9C1419D9B51A}" srcOrd="0" destOrd="0" presId="urn:microsoft.com/office/officeart/2005/8/layout/radial6"/>
    <dgm:cxn modelId="{0EB70B6B-2629-43F0-A08C-559DA87C1D35}" type="presOf" srcId="{5C3CF0D9-6D81-4502-898C-83AE5C126EE2}" destId="{E59A4ABD-CAFC-4A3A-AF8A-7A60F601505C}" srcOrd="0" destOrd="0" presId="urn:microsoft.com/office/officeart/2005/8/layout/radial6"/>
    <dgm:cxn modelId="{4C107C7C-8EEF-4C82-A94C-D01EAD4ACF63}" type="presOf" srcId="{AB5993EC-F2E2-4F03-8D41-0F1E2D4243CF}" destId="{4E9152D7-A860-4554-AE32-B5CC034A7F02}" srcOrd="0" destOrd="0" presId="urn:microsoft.com/office/officeart/2005/8/layout/radial6"/>
    <dgm:cxn modelId="{ECA20E80-C4ED-47E3-8982-1EB8D17E6AA1}" type="presOf" srcId="{D1FBA95F-7713-462D-AA2D-2A0A3B20BF92}" destId="{5E44E184-1E50-477E-971A-19AF3006F48F}" srcOrd="0" destOrd="0" presId="urn:microsoft.com/office/officeart/2005/8/layout/radial6"/>
    <dgm:cxn modelId="{762207F3-087E-4F7F-BA0E-A685A2DCAF59}" type="presOf" srcId="{FD83B7EC-634D-4C48-A100-D684BEA80722}" destId="{1013A149-EE27-444D-9EDA-788F58E58519}" srcOrd="0" destOrd="0" presId="urn:microsoft.com/office/officeart/2005/8/layout/radial6"/>
    <dgm:cxn modelId="{D3BF3176-C72B-46A6-AD8D-95E9827E8376}" srcId="{FD83B7EC-634D-4C48-A100-D684BEA80722}" destId="{D1FBA95F-7713-462D-AA2D-2A0A3B20BF92}" srcOrd="0" destOrd="0" parTransId="{07FF8208-FAF4-4FFC-B6A0-F039E0E5A17B}" sibTransId="{68C1B484-ADF3-4ECE-8BEF-BC601300B50E}"/>
    <dgm:cxn modelId="{D96E8D37-BE6B-4AC5-9868-C175A8EA0448}" type="presParOf" srcId="{1013A149-EE27-444D-9EDA-788F58E58519}" destId="{5E44E184-1E50-477E-971A-19AF3006F48F}" srcOrd="0" destOrd="0" presId="urn:microsoft.com/office/officeart/2005/8/layout/radial6"/>
    <dgm:cxn modelId="{FCE8E0F9-A5F7-45DF-8966-B97B9B1A27E6}" type="presParOf" srcId="{1013A149-EE27-444D-9EDA-788F58E58519}" destId="{59FB3193-E399-474F-9373-718919F66626}" srcOrd="1" destOrd="0" presId="urn:microsoft.com/office/officeart/2005/8/layout/radial6"/>
    <dgm:cxn modelId="{7192AA55-01CD-4A1D-A42F-AB5214534397}" type="presParOf" srcId="{1013A149-EE27-444D-9EDA-788F58E58519}" destId="{0F556720-D95F-461F-AE6A-6A5ECD58127A}" srcOrd="2" destOrd="0" presId="urn:microsoft.com/office/officeart/2005/8/layout/radial6"/>
    <dgm:cxn modelId="{BD8CCE9F-0C7E-4B81-A426-94FB467DFDC0}" type="presParOf" srcId="{1013A149-EE27-444D-9EDA-788F58E58519}" destId="{9D6F7CC1-5EF9-404F-9966-C4C5006D6846}" srcOrd="3" destOrd="0" presId="urn:microsoft.com/office/officeart/2005/8/layout/radial6"/>
    <dgm:cxn modelId="{D88AFB33-22E7-4B1A-AD1B-6BC2147BBEFE}" type="presParOf" srcId="{1013A149-EE27-444D-9EDA-788F58E58519}" destId="{3B733FC4-0D00-41AC-8F40-9C1419D9B51A}" srcOrd="4" destOrd="0" presId="urn:microsoft.com/office/officeart/2005/8/layout/radial6"/>
    <dgm:cxn modelId="{1A580B18-B3D6-4037-BE45-01937D101F71}" type="presParOf" srcId="{1013A149-EE27-444D-9EDA-788F58E58519}" destId="{DE634DFF-F40F-402B-9628-052CE17E162B}" srcOrd="5" destOrd="0" presId="urn:microsoft.com/office/officeart/2005/8/layout/radial6"/>
    <dgm:cxn modelId="{EF682D99-2201-47CE-BABE-6155099DA13D}" type="presParOf" srcId="{1013A149-EE27-444D-9EDA-788F58E58519}" destId="{4E9152D7-A860-4554-AE32-B5CC034A7F02}" srcOrd="6" destOrd="0" presId="urn:microsoft.com/office/officeart/2005/8/layout/radial6"/>
    <dgm:cxn modelId="{84AD6D7D-F32E-4F4C-A0B6-E834D6035D05}" type="presParOf" srcId="{1013A149-EE27-444D-9EDA-788F58E58519}" destId="{E59A4ABD-CAFC-4A3A-AF8A-7A60F601505C}" srcOrd="7" destOrd="0" presId="urn:microsoft.com/office/officeart/2005/8/layout/radial6"/>
    <dgm:cxn modelId="{C31046B3-EE4F-4809-B5FF-678DA966A481}" type="presParOf" srcId="{1013A149-EE27-444D-9EDA-788F58E58519}" destId="{AD9460D2-81E1-4D8D-BF49-6A3E114B0841}" srcOrd="8" destOrd="0" presId="urn:microsoft.com/office/officeart/2005/8/layout/radial6"/>
    <dgm:cxn modelId="{743A9C8D-CC53-4E33-9BBC-A86564E1C02B}" type="presParOf" srcId="{1013A149-EE27-444D-9EDA-788F58E58519}" destId="{4D3CCCCC-4ED9-484F-AFD6-9455477504C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898E22-1742-4845-9215-2ADE21B78B9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8B0424-DC4E-4DDB-9006-8DCCF0805172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Tuition, mandatory fees and books are all paid</a:t>
          </a:r>
          <a:endParaRPr lang="en-US" b="1" dirty="0">
            <a:solidFill>
              <a:schemeClr val="bg1"/>
            </a:solidFill>
          </a:endParaRPr>
        </a:p>
      </dgm:t>
    </dgm:pt>
    <dgm:pt modelId="{48120361-B656-4CB0-94B4-64EB34136CEB}" type="parTrans" cxnId="{94BFBB9F-230A-4E8E-8BC4-988914EA1E46}">
      <dgm:prSet/>
      <dgm:spPr/>
      <dgm:t>
        <a:bodyPr/>
        <a:lstStyle/>
        <a:p>
          <a:endParaRPr lang="en-US"/>
        </a:p>
      </dgm:t>
    </dgm:pt>
    <dgm:pt modelId="{0DF6F2AC-E519-421D-A58F-1C3200BC0C39}" type="sibTrans" cxnId="{94BFBB9F-230A-4E8E-8BC4-988914EA1E46}">
      <dgm:prSet/>
      <dgm:spPr/>
      <dgm:t>
        <a:bodyPr/>
        <a:lstStyle/>
        <a:p>
          <a:endParaRPr lang="en-US"/>
        </a:p>
      </dgm:t>
    </dgm:pt>
    <dgm:pt modelId="{D33F5755-D83D-4D37-BB1F-CA92A51DF954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Summer school participation</a:t>
          </a:r>
          <a:endParaRPr lang="en-US" dirty="0"/>
        </a:p>
      </dgm:t>
    </dgm:pt>
    <dgm:pt modelId="{C32F6A1E-0F1C-4320-B288-727EE09DBB2D}" type="parTrans" cxnId="{785D47CA-068B-42C0-8FB6-D9B67689A7BF}">
      <dgm:prSet/>
      <dgm:spPr/>
      <dgm:t>
        <a:bodyPr/>
        <a:lstStyle/>
        <a:p>
          <a:endParaRPr lang="en-US"/>
        </a:p>
      </dgm:t>
    </dgm:pt>
    <dgm:pt modelId="{66F2558B-13BE-42B1-8530-B3EE08217DB4}" type="sibTrans" cxnId="{785D47CA-068B-42C0-8FB6-D9B67689A7BF}">
      <dgm:prSet/>
      <dgm:spPr/>
      <dgm:t>
        <a:bodyPr/>
        <a:lstStyle/>
        <a:p>
          <a:endParaRPr lang="en-US"/>
        </a:p>
      </dgm:t>
    </dgm:pt>
    <dgm:pt modelId="{560527FD-AB70-4E92-889F-E061A2DD9CCA}">
      <dgm:prSet/>
      <dgm:spPr>
        <a:solidFill>
          <a:schemeClr val="accent6"/>
        </a:solidFill>
      </dgm:spPr>
      <dgm:t>
        <a:bodyPr/>
        <a:lstStyle/>
        <a:p>
          <a:r>
            <a:rPr lang="en-US" b="1" dirty="0" smtClean="0"/>
            <a:t>February 1 is new notification date  </a:t>
          </a:r>
          <a:endParaRPr lang="en-US" b="1" dirty="0"/>
        </a:p>
      </dgm:t>
    </dgm:pt>
    <dgm:pt modelId="{F0F0D22B-3026-4F3F-AA29-ADAEB680B180}" type="parTrans" cxnId="{09B965D1-1B53-481C-B709-803784C2334C}">
      <dgm:prSet/>
      <dgm:spPr/>
      <dgm:t>
        <a:bodyPr/>
        <a:lstStyle/>
        <a:p>
          <a:endParaRPr lang="en-US"/>
        </a:p>
      </dgm:t>
    </dgm:pt>
    <dgm:pt modelId="{24F81F96-03FE-43EB-9E24-B0B42479DEE9}" type="sibTrans" cxnId="{09B965D1-1B53-481C-B709-803784C2334C}">
      <dgm:prSet/>
      <dgm:spPr/>
      <dgm:t>
        <a:bodyPr/>
        <a:lstStyle/>
        <a:p>
          <a:endParaRPr lang="en-US"/>
        </a:p>
      </dgm:t>
    </dgm:pt>
    <dgm:pt modelId="{8E5322F9-5277-4E02-B499-D7602C842112}" type="pres">
      <dgm:prSet presAssocID="{BC898E22-1742-4845-9215-2ADE21B78B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6245A3-6DBB-4A13-AB81-E632C484E3EC}" type="pres">
      <dgm:prSet presAssocID="{560527FD-AB70-4E92-889F-E061A2DD9CCA}" presName="node" presStyleLbl="node1" presStyleIdx="0" presStyleCnt="3" custScaleX="71627" custLinFactNeighborX="32839" custLinFactNeighborY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8BC9D-B030-49FE-9EF6-1489F789514B}" type="pres">
      <dgm:prSet presAssocID="{24F81F96-03FE-43EB-9E24-B0B42479DEE9}" presName="sibTrans" presStyleCnt="0"/>
      <dgm:spPr/>
    </dgm:pt>
    <dgm:pt modelId="{C3796604-EFDC-45F5-9678-3EE81406392B}" type="pres">
      <dgm:prSet presAssocID="{D33F5755-D83D-4D37-BB1F-CA92A51DF954}" presName="node" presStyleLbl="node1" presStyleIdx="1" presStyleCnt="3" custScaleX="64251" custScaleY="79956" custLinFactNeighborX="20850" custLinFactNeighborY="-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1550A-D1C7-4444-8745-F20BC5D108AF}" type="pres">
      <dgm:prSet presAssocID="{66F2558B-13BE-42B1-8530-B3EE08217DB4}" presName="sibTrans" presStyleCnt="0"/>
      <dgm:spPr/>
    </dgm:pt>
    <dgm:pt modelId="{0D5672A5-181C-4DDF-BA47-6ED816EE3E08}" type="pres">
      <dgm:prSet presAssocID="{7D8B0424-DC4E-4DDB-9006-8DCCF0805172}" presName="node" presStyleLbl="node1" presStyleIdx="2" presStyleCnt="3" custScaleX="73860" custScaleY="77607" custLinFactNeighborX="-31244" custLinFactNeighborY="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5390F7-082F-4922-A925-24059829B96E}" type="presOf" srcId="{560527FD-AB70-4E92-889F-E061A2DD9CCA}" destId="{EE6245A3-6DBB-4A13-AB81-E632C484E3EC}" srcOrd="0" destOrd="0" presId="urn:microsoft.com/office/officeart/2005/8/layout/hList6"/>
    <dgm:cxn modelId="{09B965D1-1B53-481C-B709-803784C2334C}" srcId="{BC898E22-1742-4845-9215-2ADE21B78B9F}" destId="{560527FD-AB70-4E92-889F-E061A2DD9CCA}" srcOrd="0" destOrd="0" parTransId="{F0F0D22B-3026-4F3F-AA29-ADAEB680B180}" sibTransId="{24F81F96-03FE-43EB-9E24-B0B42479DEE9}"/>
    <dgm:cxn modelId="{5019E14A-A984-4DA9-829A-B7DFF034080D}" type="presOf" srcId="{BC898E22-1742-4845-9215-2ADE21B78B9F}" destId="{8E5322F9-5277-4E02-B499-D7602C842112}" srcOrd="0" destOrd="0" presId="urn:microsoft.com/office/officeart/2005/8/layout/hList6"/>
    <dgm:cxn modelId="{785D47CA-068B-42C0-8FB6-D9B67689A7BF}" srcId="{BC898E22-1742-4845-9215-2ADE21B78B9F}" destId="{D33F5755-D83D-4D37-BB1F-CA92A51DF954}" srcOrd="1" destOrd="0" parTransId="{C32F6A1E-0F1C-4320-B288-727EE09DBB2D}" sibTransId="{66F2558B-13BE-42B1-8530-B3EE08217DB4}"/>
    <dgm:cxn modelId="{DD30A4B2-A02F-410A-B6E1-019CCD3C0BF8}" type="presOf" srcId="{7D8B0424-DC4E-4DDB-9006-8DCCF0805172}" destId="{0D5672A5-181C-4DDF-BA47-6ED816EE3E08}" srcOrd="0" destOrd="0" presId="urn:microsoft.com/office/officeart/2005/8/layout/hList6"/>
    <dgm:cxn modelId="{6BF0EA9F-68DA-4DFB-AFA5-FC89CD7DB52A}" type="presOf" srcId="{D33F5755-D83D-4D37-BB1F-CA92A51DF954}" destId="{C3796604-EFDC-45F5-9678-3EE81406392B}" srcOrd="0" destOrd="0" presId="urn:microsoft.com/office/officeart/2005/8/layout/hList6"/>
    <dgm:cxn modelId="{94BFBB9F-230A-4E8E-8BC4-988914EA1E46}" srcId="{BC898E22-1742-4845-9215-2ADE21B78B9F}" destId="{7D8B0424-DC4E-4DDB-9006-8DCCF0805172}" srcOrd="2" destOrd="0" parTransId="{48120361-B656-4CB0-94B4-64EB34136CEB}" sibTransId="{0DF6F2AC-E519-421D-A58F-1C3200BC0C39}"/>
    <dgm:cxn modelId="{3AE159B5-C9D3-4737-A592-CE82E2E84CBD}" type="presParOf" srcId="{8E5322F9-5277-4E02-B499-D7602C842112}" destId="{EE6245A3-6DBB-4A13-AB81-E632C484E3EC}" srcOrd="0" destOrd="0" presId="urn:microsoft.com/office/officeart/2005/8/layout/hList6"/>
    <dgm:cxn modelId="{2E33CC91-7DC6-4E8B-B47C-7AB5AD60EAA3}" type="presParOf" srcId="{8E5322F9-5277-4E02-B499-D7602C842112}" destId="{C958BC9D-B030-49FE-9EF6-1489F789514B}" srcOrd="1" destOrd="0" presId="urn:microsoft.com/office/officeart/2005/8/layout/hList6"/>
    <dgm:cxn modelId="{E0EF6D78-7DB8-4457-88BB-F2B7AA34F98F}" type="presParOf" srcId="{8E5322F9-5277-4E02-B499-D7602C842112}" destId="{C3796604-EFDC-45F5-9678-3EE81406392B}" srcOrd="2" destOrd="0" presId="urn:microsoft.com/office/officeart/2005/8/layout/hList6"/>
    <dgm:cxn modelId="{ED4B80E3-E0DF-4F70-BC70-EFEF13CBE326}" type="presParOf" srcId="{8E5322F9-5277-4E02-B499-D7602C842112}" destId="{89B1550A-D1C7-4444-8745-F20BC5D108AF}" srcOrd="3" destOrd="0" presId="urn:microsoft.com/office/officeart/2005/8/layout/hList6"/>
    <dgm:cxn modelId="{52738C0E-7038-4D00-8D69-601EC2C78843}" type="presParOf" srcId="{8E5322F9-5277-4E02-B499-D7602C842112}" destId="{0D5672A5-181C-4DDF-BA47-6ED816EE3E0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898E22-1742-4845-9215-2ADE21B78B9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6E0659-6888-40C0-A71B-DCEBDC61403E}">
      <dgm:prSet phldrT="[Text]" custT="1"/>
      <dgm:spPr>
        <a:solidFill>
          <a:srgbClr val="7030A0"/>
        </a:solidFill>
      </dgm:spPr>
      <dgm:t>
        <a:bodyPr/>
        <a:lstStyle/>
        <a:p>
          <a:endParaRPr lang="en-US" sz="2800" b="1" dirty="0" smtClean="0"/>
        </a:p>
        <a:p>
          <a:r>
            <a:rPr lang="en-US" sz="3200" b="1" dirty="0" smtClean="0"/>
            <a:t>No GA residency requirement</a:t>
          </a:r>
          <a:endParaRPr lang="en-US" sz="3200" dirty="0"/>
        </a:p>
      </dgm:t>
    </dgm:pt>
    <dgm:pt modelId="{1A88FEC3-159A-42ED-88D5-DABAC086383E}" type="parTrans" cxnId="{D6279DE2-4553-4D39-9599-1088A0D99342}">
      <dgm:prSet/>
      <dgm:spPr/>
      <dgm:t>
        <a:bodyPr/>
        <a:lstStyle/>
        <a:p>
          <a:endParaRPr lang="en-US"/>
        </a:p>
      </dgm:t>
    </dgm:pt>
    <dgm:pt modelId="{37B519AB-01A2-45AA-9467-C6A419918730}" type="sibTrans" cxnId="{D6279DE2-4553-4D39-9599-1088A0D99342}">
      <dgm:prSet/>
      <dgm:spPr/>
      <dgm:t>
        <a:bodyPr/>
        <a:lstStyle/>
        <a:p>
          <a:endParaRPr lang="en-US"/>
        </a:p>
      </dgm:t>
    </dgm:pt>
    <dgm:pt modelId="{CC66AC52-3BA3-400E-AC9C-AD6A2667981B}">
      <dgm:prSet custT="1"/>
      <dgm:spPr>
        <a:solidFill>
          <a:srgbClr val="7030A0"/>
        </a:solidFill>
      </dgm:spPr>
      <dgm:t>
        <a:bodyPr/>
        <a:lstStyle/>
        <a:p>
          <a:endParaRPr lang="en-US" sz="1800" dirty="0" smtClean="0"/>
        </a:p>
      </dgm:t>
    </dgm:pt>
    <dgm:pt modelId="{D5443876-B8D0-4878-BEB5-3F5D5A7CEE35}" type="parTrans" cxnId="{B917F398-B31D-4138-82B3-D9143BA13132}">
      <dgm:prSet/>
      <dgm:spPr/>
      <dgm:t>
        <a:bodyPr/>
        <a:lstStyle/>
        <a:p>
          <a:endParaRPr lang="en-US"/>
        </a:p>
      </dgm:t>
    </dgm:pt>
    <dgm:pt modelId="{F6269A77-EED5-4713-8F13-F8ABF0807F0A}" type="sibTrans" cxnId="{B917F398-B31D-4138-82B3-D9143BA13132}">
      <dgm:prSet/>
      <dgm:spPr/>
      <dgm:t>
        <a:bodyPr/>
        <a:lstStyle/>
        <a:p>
          <a:endParaRPr lang="en-US"/>
        </a:p>
      </dgm:t>
    </dgm:pt>
    <dgm:pt modelId="{A9592D03-1707-48B4-9653-A2C79EC51E85}">
      <dgm:prSet custT="1"/>
      <dgm:spPr>
        <a:solidFill>
          <a:srgbClr val="FF0000"/>
        </a:solidFill>
      </dgm:spPr>
      <dgm:t>
        <a:bodyPr/>
        <a:lstStyle/>
        <a:p>
          <a:r>
            <a:rPr lang="en-US" sz="2800" b="1" dirty="0" smtClean="0"/>
            <a:t>MOWR online application and student participation form required each term of participation</a:t>
          </a:r>
          <a:endParaRPr lang="en-US" sz="2800" b="1" dirty="0"/>
        </a:p>
      </dgm:t>
    </dgm:pt>
    <dgm:pt modelId="{FFC19B48-8648-400C-8D5A-2F1379978E71}" type="parTrans" cxnId="{C08A21DE-68C6-4A09-B552-32E738E4550B}">
      <dgm:prSet/>
      <dgm:spPr/>
      <dgm:t>
        <a:bodyPr/>
        <a:lstStyle/>
        <a:p>
          <a:endParaRPr lang="en-US"/>
        </a:p>
      </dgm:t>
    </dgm:pt>
    <dgm:pt modelId="{5C4909E0-3ED5-44BC-87AA-F0FD76E9A0D0}" type="sibTrans" cxnId="{C08A21DE-68C6-4A09-B552-32E738E4550B}">
      <dgm:prSet/>
      <dgm:spPr/>
      <dgm:t>
        <a:bodyPr/>
        <a:lstStyle/>
        <a:p>
          <a:endParaRPr lang="en-US"/>
        </a:p>
      </dgm:t>
    </dgm:pt>
    <dgm:pt modelId="{4F885DAF-CDD0-4130-8DC3-2F5A272A8EC9}">
      <dgm:prSet custT="1"/>
      <dgm:spPr>
        <a:solidFill>
          <a:srgbClr val="00B050"/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15 hours per institution per semester-multiple can be attended</a:t>
          </a:r>
          <a:endParaRPr lang="en-US" sz="2800" b="1" dirty="0">
            <a:solidFill>
              <a:schemeClr val="bg1"/>
            </a:solidFill>
          </a:endParaRPr>
        </a:p>
      </dgm:t>
    </dgm:pt>
    <dgm:pt modelId="{101A78E9-6853-42DA-9BA2-8D592BA76DCF}" type="parTrans" cxnId="{4EDF4CD8-C7FF-4EA5-9060-1D8F651203B6}">
      <dgm:prSet/>
      <dgm:spPr/>
      <dgm:t>
        <a:bodyPr/>
        <a:lstStyle/>
        <a:p>
          <a:endParaRPr lang="en-US"/>
        </a:p>
      </dgm:t>
    </dgm:pt>
    <dgm:pt modelId="{6B7DF197-79E3-4E93-A56C-A3F16E749CB7}" type="sibTrans" cxnId="{4EDF4CD8-C7FF-4EA5-9060-1D8F651203B6}">
      <dgm:prSet/>
      <dgm:spPr/>
      <dgm:t>
        <a:bodyPr/>
        <a:lstStyle/>
        <a:p>
          <a:endParaRPr lang="en-US"/>
        </a:p>
      </dgm:t>
    </dgm:pt>
    <dgm:pt modelId="{8E5322F9-5277-4E02-B499-D7602C842112}" type="pres">
      <dgm:prSet presAssocID="{BC898E22-1742-4845-9215-2ADE21B78B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813D44-6FEC-4689-8741-A53C55B4AC8D}" type="pres">
      <dgm:prSet presAssocID="{A56E0659-6888-40C0-A71B-DCEBDC61403E}" presName="node" presStyleLbl="node1" presStyleIdx="0" presStyleCnt="3" custScaleX="72861" custLinFactNeighborX="32023" custLinFactNeighborY="4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D4F82-D9AD-4076-B77C-503C01503FBA}" type="pres">
      <dgm:prSet presAssocID="{37B519AB-01A2-45AA-9467-C6A419918730}" presName="sibTrans" presStyleCnt="0"/>
      <dgm:spPr/>
    </dgm:pt>
    <dgm:pt modelId="{5FE3DB7D-D71A-43F1-8F72-8AFDD294D8D4}" type="pres">
      <dgm:prSet presAssocID="{A9592D03-1707-48B4-9653-A2C79EC51E85}" presName="node" presStyleLbl="node1" presStyleIdx="1" presStyleCnt="3" custScaleX="84377" custLinFactX="70311" custLinFactNeighborX="100000" custLinFactNeighborY="1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66036-092A-4524-A629-9F5A6F3D0889}" type="pres">
      <dgm:prSet presAssocID="{5C4909E0-3ED5-44BC-87AA-F0FD76E9A0D0}" presName="sibTrans" presStyleCnt="0"/>
      <dgm:spPr/>
    </dgm:pt>
    <dgm:pt modelId="{ABB9CC29-CE6C-4115-8CCC-953AD02F0760}" type="pres">
      <dgm:prSet presAssocID="{4F885DAF-CDD0-4130-8DC3-2F5A272A8EC9}" presName="node" presStyleLbl="node1" presStyleIdx="2" presStyleCnt="3" custScaleX="70540" custLinFactX="-83612" custLinFactNeighborX="-100000" custLinFactNeighborY="-1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5CF30-52EE-4EFA-A7DC-B429C15AED22}" type="presOf" srcId="{4F885DAF-CDD0-4130-8DC3-2F5A272A8EC9}" destId="{ABB9CC29-CE6C-4115-8CCC-953AD02F0760}" srcOrd="0" destOrd="0" presId="urn:microsoft.com/office/officeart/2005/8/layout/hList6"/>
    <dgm:cxn modelId="{8CE3AF1F-D2D9-4407-B041-D74FC8EAB06A}" type="presOf" srcId="{A9592D03-1707-48B4-9653-A2C79EC51E85}" destId="{5FE3DB7D-D71A-43F1-8F72-8AFDD294D8D4}" srcOrd="0" destOrd="0" presId="urn:microsoft.com/office/officeart/2005/8/layout/hList6"/>
    <dgm:cxn modelId="{2EA063DF-B097-4C54-AEAD-BA3516040E00}" type="presOf" srcId="{CC66AC52-3BA3-400E-AC9C-AD6A2667981B}" destId="{7B813D44-6FEC-4689-8741-A53C55B4AC8D}" srcOrd="0" destOrd="1" presId="urn:microsoft.com/office/officeart/2005/8/layout/hList6"/>
    <dgm:cxn modelId="{C08A21DE-68C6-4A09-B552-32E738E4550B}" srcId="{BC898E22-1742-4845-9215-2ADE21B78B9F}" destId="{A9592D03-1707-48B4-9653-A2C79EC51E85}" srcOrd="1" destOrd="0" parTransId="{FFC19B48-8648-400C-8D5A-2F1379978E71}" sibTransId="{5C4909E0-3ED5-44BC-87AA-F0FD76E9A0D0}"/>
    <dgm:cxn modelId="{4EDF4CD8-C7FF-4EA5-9060-1D8F651203B6}" srcId="{BC898E22-1742-4845-9215-2ADE21B78B9F}" destId="{4F885DAF-CDD0-4130-8DC3-2F5A272A8EC9}" srcOrd="2" destOrd="0" parTransId="{101A78E9-6853-42DA-9BA2-8D592BA76DCF}" sibTransId="{6B7DF197-79E3-4E93-A56C-A3F16E749CB7}"/>
    <dgm:cxn modelId="{B917F398-B31D-4138-82B3-D9143BA13132}" srcId="{A56E0659-6888-40C0-A71B-DCEBDC61403E}" destId="{CC66AC52-3BA3-400E-AC9C-AD6A2667981B}" srcOrd="0" destOrd="0" parTransId="{D5443876-B8D0-4878-BEB5-3F5D5A7CEE35}" sibTransId="{F6269A77-EED5-4713-8F13-F8ABF0807F0A}"/>
    <dgm:cxn modelId="{3766D2D0-08BD-45CA-B0C3-608F89A8D6B6}" type="presOf" srcId="{BC898E22-1742-4845-9215-2ADE21B78B9F}" destId="{8E5322F9-5277-4E02-B499-D7602C842112}" srcOrd="0" destOrd="0" presId="urn:microsoft.com/office/officeart/2005/8/layout/hList6"/>
    <dgm:cxn modelId="{B96CCA1F-2534-4103-96FD-826D5D108532}" type="presOf" srcId="{A56E0659-6888-40C0-A71B-DCEBDC61403E}" destId="{7B813D44-6FEC-4689-8741-A53C55B4AC8D}" srcOrd="0" destOrd="0" presId="urn:microsoft.com/office/officeart/2005/8/layout/hList6"/>
    <dgm:cxn modelId="{D6279DE2-4553-4D39-9599-1088A0D99342}" srcId="{BC898E22-1742-4845-9215-2ADE21B78B9F}" destId="{A56E0659-6888-40C0-A71B-DCEBDC61403E}" srcOrd="0" destOrd="0" parTransId="{1A88FEC3-159A-42ED-88D5-DABAC086383E}" sibTransId="{37B519AB-01A2-45AA-9467-C6A419918730}"/>
    <dgm:cxn modelId="{24959327-0A26-489F-B8E6-E9ABCCF68E29}" type="presParOf" srcId="{8E5322F9-5277-4E02-B499-D7602C842112}" destId="{7B813D44-6FEC-4689-8741-A53C55B4AC8D}" srcOrd="0" destOrd="0" presId="urn:microsoft.com/office/officeart/2005/8/layout/hList6"/>
    <dgm:cxn modelId="{EE41291A-711A-4FCC-A3A9-4B41D5EE07E3}" type="presParOf" srcId="{8E5322F9-5277-4E02-B499-D7602C842112}" destId="{1E7D4F82-D9AD-4076-B77C-503C01503FBA}" srcOrd="1" destOrd="0" presId="urn:microsoft.com/office/officeart/2005/8/layout/hList6"/>
    <dgm:cxn modelId="{D1C31FC2-1348-454E-9946-3B55942A96B9}" type="presParOf" srcId="{8E5322F9-5277-4E02-B499-D7602C842112}" destId="{5FE3DB7D-D71A-43F1-8F72-8AFDD294D8D4}" srcOrd="2" destOrd="0" presId="urn:microsoft.com/office/officeart/2005/8/layout/hList6"/>
    <dgm:cxn modelId="{D8979399-8190-456E-8FF2-0810AF73EE79}" type="presParOf" srcId="{8E5322F9-5277-4E02-B499-D7602C842112}" destId="{0DF66036-092A-4524-A629-9F5A6F3D0889}" srcOrd="3" destOrd="0" presId="urn:microsoft.com/office/officeart/2005/8/layout/hList6"/>
    <dgm:cxn modelId="{D90F090C-8943-4E09-89E3-4B79940A2632}" type="presParOf" srcId="{8E5322F9-5277-4E02-B499-D7602C842112}" destId="{ABB9CC29-CE6C-4115-8CCC-953AD02F076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898E22-1742-4845-9215-2ADE21B78B9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E46088-32A8-4E7E-A152-93E03EE7EE45}">
      <dgm:prSet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High schools can remove students who are not following MOWR or high school guidelines</a:t>
          </a:r>
        </a:p>
      </dgm:t>
    </dgm:pt>
    <dgm:pt modelId="{91173840-831A-4D3A-AF51-418A3CD225E4}" type="parTrans" cxnId="{A3ABC16F-718F-476D-9532-15DA20B81FC7}">
      <dgm:prSet/>
      <dgm:spPr/>
      <dgm:t>
        <a:bodyPr/>
        <a:lstStyle/>
        <a:p>
          <a:endParaRPr lang="en-US"/>
        </a:p>
      </dgm:t>
    </dgm:pt>
    <dgm:pt modelId="{7639A88A-8F3B-40A0-84B1-17CA491FC72E}" type="sibTrans" cxnId="{A3ABC16F-718F-476D-9532-15DA20B81FC7}">
      <dgm:prSet/>
      <dgm:spPr/>
      <dgm:t>
        <a:bodyPr/>
        <a:lstStyle/>
        <a:p>
          <a:endParaRPr lang="en-US"/>
        </a:p>
      </dgm:t>
    </dgm:pt>
    <dgm:pt modelId="{7CB06DAB-E9A1-4FC8-9F2C-B2EDAFD0EB18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Maintain Satisfactory Academic Progress (SAP), per his or her Eligible Postsecondary Institution</a:t>
          </a:r>
          <a:endParaRPr lang="en-US" dirty="0"/>
        </a:p>
      </dgm:t>
    </dgm:pt>
    <dgm:pt modelId="{CC802621-E673-4E5D-89B9-92D8D55C9C10}" type="parTrans" cxnId="{81A43AB0-F02B-4826-BA44-3123B2296E85}">
      <dgm:prSet/>
      <dgm:spPr/>
      <dgm:t>
        <a:bodyPr/>
        <a:lstStyle/>
        <a:p>
          <a:endParaRPr lang="en-US"/>
        </a:p>
      </dgm:t>
    </dgm:pt>
    <dgm:pt modelId="{057CCFC1-2AB1-42AE-9255-FB7054A387B4}" type="sibTrans" cxnId="{81A43AB0-F02B-4826-BA44-3123B2296E85}">
      <dgm:prSet/>
      <dgm:spPr/>
      <dgm:t>
        <a:bodyPr/>
        <a:lstStyle/>
        <a:p>
          <a:endParaRPr lang="en-US"/>
        </a:p>
      </dgm:t>
    </dgm:pt>
    <dgm:pt modelId="{837F664C-4126-47F2-85A2-9238522F3870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 smtClean="0"/>
            <a:t>Georgia Student Finance Commission is the fiscal agent</a:t>
          </a:r>
          <a:endParaRPr lang="en-US" b="1" dirty="0"/>
        </a:p>
      </dgm:t>
    </dgm:pt>
    <dgm:pt modelId="{81011D6E-B0F9-4168-8D79-83F9A3474A80}" type="parTrans" cxnId="{AF6DA7E6-F8C0-4D14-A506-2DC9E425343C}">
      <dgm:prSet/>
      <dgm:spPr/>
      <dgm:t>
        <a:bodyPr/>
        <a:lstStyle/>
        <a:p>
          <a:endParaRPr lang="en-US"/>
        </a:p>
      </dgm:t>
    </dgm:pt>
    <dgm:pt modelId="{2960AC90-AB90-4838-B109-897D9B395660}" type="sibTrans" cxnId="{AF6DA7E6-F8C0-4D14-A506-2DC9E425343C}">
      <dgm:prSet/>
      <dgm:spPr/>
      <dgm:t>
        <a:bodyPr/>
        <a:lstStyle/>
        <a:p>
          <a:endParaRPr lang="en-US"/>
        </a:p>
      </dgm:t>
    </dgm:pt>
    <dgm:pt modelId="{8E5322F9-5277-4E02-B499-D7602C842112}" type="pres">
      <dgm:prSet presAssocID="{BC898E22-1742-4845-9215-2ADE21B78B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B3782-A9C1-4C48-8FF9-58AD66CE9DE0}" type="pres">
      <dgm:prSet presAssocID="{7CB06DAB-E9A1-4FC8-9F2C-B2EDAFD0EB18}" presName="node" presStyleLbl="node1" presStyleIdx="0" presStyleCnt="3" custScaleX="69827" custScaleY="76992" custLinFactX="121932" custLinFactNeighborX="200000" custLinFactNeighborY="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F3522-C466-4F92-BB8C-6711989701FE}" type="pres">
      <dgm:prSet presAssocID="{057CCFC1-2AB1-42AE-9255-FB7054A387B4}" presName="sibTrans" presStyleCnt="0"/>
      <dgm:spPr/>
    </dgm:pt>
    <dgm:pt modelId="{03238A71-5E57-4592-82A0-1671C674ED12}" type="pres">
      <dgm:prSet presAssocID="{837F664C-4126-47F2-85A2-9238522F3870}" presName="node" presStyleLbl="node1" presStyleIdx="1" presStyleCnt="3" custScaleX="61812" custScaleY="85756" custLinFactNeighborX="-84835" custLinFactNeighborY="-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1821F-B62D-4AE4-89CC-73C296356E2E}" type="pres">
      <dgm:prSet presAssocID="{2960AC90-AB90-4838-B109-897D9B395660}" presName="sibTrans" presStyleCnt="0"/>
      <dgm:spPr/>
    </dgm:pt>
    <dgm:pt modelId="{9EA18BEA-04D9-4591-B785-0559C61B7B45}" type="pres">
      <dgm:prSet presAssocID="{EFE46088-32A8-4E7E-A152-93E03EE7EE45}" presName="node" presStyleLbl="node1" presStyleIdx="2" presStyleCnt="3" custScaleX="67092" custScaleY="88138" custLinFactX="-135522" custLinFactNeighborX="-200000" custLinFactNeighborY="-6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A4D60-89CB-4798-B83A-C6A86B6A86D1}" type="presOf" srcId="{EFE46088-32A8-4E7E-A152-93E03EE7EE45}" destId="{9EA18BEA-04D9-4591-B785-0559C61B7B45}" srcOrd="0" destOrd="0" presId="urn:microsoft.com/office/officeart/2005/8/layout/hList6"/>
    <dgm:cxn modelId="{EA327C24-0F9C-4F6C-9E1C-5708976A26CC}" type="presOf" srcId="{837F664C-4126-47F2-85A2-9238522F3870}" destId="{03238A71-5E57-4592-82A0-1671C674ED12}" srcOrd="0" destOrd="0" presId="urn:microsoft.com/office/officeart/2005/8/layout/hList6"/>
    <dgm:cxn modelId="{A3ABC16F-718F-476D-9532-15DA20B81FC7}" srcId="{BC898E22-1742-4845-9215-2ADE21B78B9F}" destId="{EFE46088-32A8-4E7E-A152-93E03EE7EE45}" srcOrd="2" destOrd="0" parTransId="{91173840-831A-4D3A-AF51-418A3CD225E4}" sibTransId="{7639A88A-8F3B-40A0-84B1-17CA491FC72E}"/>
    <dgm:cxn modelId="{E1B8DD15-1043-4F3C-8332-85CE255A735C}" type="presOf" srcId="{7CB06DAB-E9A1-4FC8-9F2C-B2EDAFD0EB18}" destId="{B85B3782-A9C1-4C48-8FF9-58AD66CE9DE0}" srcOrd="0" destOrd="0" presId="urn:microsoft.com/office/officeart/2005/8/layout/hList6"/>
    <dgm:cxn modelId="{81A43AB0-F02B-4826-BA44-3123B2296E85}" srcId="{BC898E22-1742-4845-9215-2ADE21B78B9F}" destId="{7CB06DAB-E9A1-4FC8-9F2C-B2EDAFD0EB18}" srcOrd="0" destOrd="0" parTransId="{CC802621-E673-4E5D-89B9-92D8D55C9C10}" sibTransId="{057CCFC1-2AB1-42AE-9255-FB7054A387B4}"/>
    <dgm:cxn modelId="{28108C2A-7214-40FD-854E-3F0F0B120D07}" type="presOf" srcId="{BC898E22-1742-4845-9215-2ADE21B78B9F}" destId="{8E5322F9-5277-4E02-B499-D7602C842112}" srcOrd="0" destOrd="0" presId="urn:microsoft.com/office/officeart/2005/8/layout/hList6"/>
    <dgm:cxn modelId="{AF6DA7E6-F8C0-4D14-A506-2DC9E425343C}" srcId="{BC898E22-1742-4845-9215-2ADE21B78B9F}" destId="{837F664C-4126-47F2-85A2-9238522F3870}" srcOrd="1" destOrd="0" parTransId="{81011D6E-B0F9-4168-8D79-83F9A3474A80}" sibTransId="{2960AC90-AB90-4838-B109-897D9B395660}"/>
    <dgm:cxn modelId="{49EC8B38-E48B-4D50-8E51-F0483F74D089}" type="presParOf" srcId="{8E5322F9-5277-4E02-B499-D7602C842112}" destId="{B85B3782-A9C1-4C48-8FF9-58AD66CE9DE0}" srcOrd="0" destOrd="0" presId="urn:microsoft.com/office/officeart/2005/8/layout/hList6"/>
    <dgm:cxn modelId="{F7D3A2A3-E72E-431E-9E3E-1E09C17D2AF6}" type="presParOf" srcId="{8E5322F9-5277-4E02-B499-D7602C842112}" destId="{234F3522-C466-4F92-BB8C-6711989701FE}" srcOrd="1" destOrd="0" presId="urn:microsoft.com/office/officeart/2005/8/layout/hList6"/>
    <dgm:cxn modelId="{BED39861-95CD-4D9C-B38A-70755455FA88}" type="presParOf" srcId="{8E5322F9-5277-4E02-B499-D7602C842112}" destId="{03238A71-5E57-4592-82A0-1671C674ED12}" srcOrd="2" destOrd="0" presId="urn:microsoft.com/office/officeart/2005/8/layout/hList6"/>
    <dgm:cxn modelId="{E47E3935-CD2E-4D3A-95F0-79BB8F1C0665}" type="presParOf" srcId="{8E5322F9-5277-4E02-B499-D7602C842112}" destId="{85F1821F-B62D-4AE4-89CC-73C296356E2E}" srcOrd="3" destOrd="0" presId="urn:microsoft.com/office/officeart/2005/8/layout/hList6"/>
    <dgm:cxn modelId="{E2B0BFB5-FA7D-4FB3-94B8-958AC753C02A}" type="presParOf" srcId="{8E5322F9-5277-4E02-B499-D7602C842112}" destId="{9EA18BEA-04D9-4591-B785-0559C61B7B4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E6E4B2-5F85-4DAF-9597-046FABA4DD7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47F0DA-E05D-4460-AE49-E520B884A751}">
      <dgm:prSet phldrT="[Text]" custT="1"/>
      <dgm:spPr/>
      <dgm:t>
        <a:bodyPr/>
        <a:lstStyle/>
        <a:p>
          <a:r>
            <a:rPr lang="en-US" sz="3600" b="1" u="sng" dirty="0" smtClean="0"/>
            <a:t>Student Withdrawals</a:t>
          </a:r>
          <a:endParaRPr lang="en-US" sz="3600" b="1" u="sng" dirty="0"/>
        </a:p>
      </dgm:t>
    </dgm:pt>
    <dgm:pt modelId="{954B2C38-BD3D-42EA-B432-605130924B4C}" type="parTrans" cxnId="{21FB8F18-5502-4EFB-B39C-E14FDF6AF22E}">
      <dgm:prSet/>
      <dgm:spPr/>
      <dgm:t>
        <a:bodyPr/>
        <a:lstStyle/>
        <a:p>
          <a:endParaRPr lang="en-US"/>
        </a:p>
      </dgm:t>
    </dgm:pt>
    <dgm:pt modelId="{FE108838-B170-4FCD-94FE-572125FB839C}" type="sibTrans" cxnId="{21FB8F18-5502-4EFB-B39C-E14FDF6AF22E}">
      <dgm:prSet/>
      <dgm:spPr/>
      <dgm:t>
        <a:bodyPr/>
        <a:lstStyle/>
        <a:p>
          <a:endParaRPr lang="en-US"/>
        </a:p>
      </dgm:t>
    </dgm:pt>
    <dgm:pt modelId="{D567EE18-11B7-4F79-B568-4F0C950811F1}">
      <dgm:prSet/>
      <dgm:spPr/>
      <dgm:t>
        <a:bodyPr/>
        <a:lstStyle/>
        <a:p>
          <a:endParaRPr lang="en-US" dirty="0"/>
        </a:p>
      </dgm:t>
    </dgm:pt>
    <dgm:pt modelId="{4E3561E8-175C-47EA-BE38-5FC7EFBD735B}" type="parTrans" cxnId="{6EE8A488-D9E2-4B48-844A-F6267646A5BE}">
      <dgm:prSet/>
      <dgm:spPr/>
      <dgm:t>
        <a:bodyPr/>
        <a:lstStyle/>
        <a:p>
          <a:endParaRPr lang="en-US"/>
        </a:p>
      </dgm:t>
    </dgm:pt>
    <dgm:pt modelId="{65B38F4A-DC6A-4E3D-87DC-A0A791B3AA49}" type="sibTrans" cxnId="{6EE8A488-D9E2-4B48-844A-F6267646A5BE}">
      <dgm:prSet/>
      <dgm:spPr/>
      <dgm:t>
        <a:bodyPr/>
        <a:lstStyle/>
        <a:p>
          <a:endParaRPr lang="en-US"/>
        </a:p>
      </dgm:t>
    </dgm:pt>
    <dgm:pt modelId="{AE0DF9AA-5DF0-4B25-A5E1-E9144686B11D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Should not withdraw without approval from high school counselor</a:t>
          </a:r>
          <a:endParaRPr lang="en-US" dirty="0">
            <a:solidFill>
              <a:srgbClr val="002060"/>
            </a:solidFill>
          </a:endParaRPr>
        </a:p>
      </dgm:t>
    </dgm:pt>
    <dgm:pt modelId="{C5292DC6-26FB-4A84-A329-DEEE4994989E}" type="parTrans" cxnId="{47A09482-ECCC-406D-BFA4-707538E3199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D8DE99B-019A-4D28-AEE5-EC0AF382D70C}" type="sibTrans" cxnId="{47A09482-ECCC-406D-BFA4-707538E31998}">
      <dgm:prSet/>
      <dgm:spPr/>
      <dgm:t>
        <a:bodyPr/>
        <a:lstStyle/>
        <a:p>
          <a:endParaRPr lang="en-US"/>
        </a:p>
      </dgm:t>
    </dgm:pt>
    <dgm:pt modelId="{8C82333B-3B39-4667-B4B8-FB81FBC9DF16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Should be required to maintain full-time high school status</a:t>
          </a:r>
          <a:endParaRPr lang="en-US" dirty="0">
            <a:solidFill>
              <a:srgbClr val="002060"/>
            </a:solidFill>
          </a:endParaRPr>
        </a:p>
      </dgm:t>
    </dgm:pt>
    <dgm:pt modelId="{1B5000BF-404C-4D8E-8A2A-575B2B5E6F7A}" type="parTrans" cxnId="{AA64450B-998D-4BA1-AF46-CDF4A5ECABF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3FA6EB68-4DEF-42C8-85E6-6582D13897A1}" type="sibTrans" cxnId="{AA64450B-998D-4BA1-AF46-CDF4A5ECABF9}">
      <dgm:prSet/>
      <dgm:spPr/>
      <dgm:t>
        <a:bodyPr/>
        <a:lstStyle/>
        <a:p>
          <a:endParaRPr lang="en-US"/>
        </a:p>
      </dgm:t>
    </dgm:pt>
    <dgm:pt modelId="{AC7FD8DD-7644-4AFA-B0C6-5AEF46E48BF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GHSA and/or NCAA eligibility could be affected</a:t>
          </a:r>
          <a:endParaRPr lang="en-US" dirty="0">
            <a:solidFill>
              <a:schemeClr val="tx1"/>
            </a:solidFill>
          </a:endParaRPr>
        </a:p>
      </dgm:t>
    </dgm:pt>
    <dgm:pt modelId="{806E4D2D-D5B2-46E4-9E3B-042683D61C13}" type="parTrans" cxnId="{A8C45769-93BA-44AF-AC77-1D101CEA9C3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E6E687B-4D2A-494B-8BA7-CC51DD1FB13F}" type="sibTrans" cxnId="{A8C45769-93BA-44AF-AC77-1D101CEA9C30}">
      <dgm:prSet/>
      <dgm:spPr/>
      <dgm:t>
        <a:bodyPr/>
        <a:lstStyle/>
        <a:p>
          <a:endParaRPr lang="en-US"/>
        </a:p>
      </dgm:t>
    </dgm:pt>
    <dgm:pt modelId="{44931A60-5B49-46A3-A60D-433E0E2BB3B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Be consistent as with regular non-MOWR high      school student</a:t>
          </a:r>
          <a:endParaRPr lang="en-US" dirty="0">
            <a:solidFill>
              <a:srgbClr val="002060"/>
            </a:solidFill>
          </a:endParaRPr>
        </a:p>
      </dgm:t>
    </dgm:pt>
    <dgm:pt modelId="{782D1F78-D337-42E9-AC30-41FE784EBC85}" type="parTrans" cxnId="{FEB19D4B-DB3D-49F8-B445-E0B9A11E46E4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536CCCA2-8534-4CFB-ADB2-5C908A39B34B}" type="sibTrans" cxnId="{FEB19D4B-DB3D-49F8-B445-E0B9A11E46E4}">
      <dgm:prSet/>
      <dgm:spPr/>
      <dgm:t>
        <a:bodyPr/>
        <a:lstStyle/>
        <a:p>
          <a:endParaRPr lang="en-US"/>
        </a:p>
      </dgm:t>
    </dgm:pt>
    <dgm:pt modelId="{B5C771BA-C069-44B1-AD6C-BB7E2D2EC836}">
      <dgm:prSet custScaleY="71392" custRadScaleRad="113576" custRadScaleInc="9645"/>
      <dgm:spPr/>
      <dgm:t>
        <a:bodyPr/>
        <a:lstStyle/>
        <a:p>
          <a:endParaRPr lang="en-US"/>
        </a:p>
      </dgm:t>
    </dgm:pt>
    <dgm:pt modelId="{44DA6D15-30D3-4430-8930-87909FBA58F9}" type="parTrans" cxnId="{7BA112C5-AD32-477B-B4C7-4207E9247362}">
      <dgm:prSet custScaleX="109368" custLinFactNeighborX="-1196" custLinFactNeighborY="1286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7BB36935-E0DB-4632-BFB0-1E3E9D7BDE86}" type="sibTrans" cxnId="{7BA112C5-AD32-477B-B4C7-4207E9247362}">
      <dgm:prSet/>
      <dgm:spPr/>
      <dgm:t>
        <a:bodyPr/>
        <a:lstStyle/>
        <a:p>
          <a:endParaRPr lang="en-US"/>
        </a:p>
      </dgm:t>
    </dgm:pt>
    <dgm:pt modelId="{FFE5D1C7-7ACE-483D-A772-716690A406B7}" type="pres">
      <dgm:prSet presAssocID="{64E6E4B2-5F85-4DAF-9597-046FABA4DD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6F1107-E29A-4CAD-ABFF-DEFF71D6185E}" type="pres">
      <dgm:prSet presAssocID="{2B47F0DA-E05D-4460-AE49-E520B884A751}" presName="centerShape" presStyleLbl="node0" presStyleIdx="0" presStyleCnt="1" custScaleX="133556" custScaleY="116295"/>
      <dgm:spPr/>
      <dgm:t>
        <a:bodyPr/>
        <a:lstStyle/>
        <a:p>
          <a:endParaRPr lang="en-US"/>
        </a:p>
      </dgm:t>
    </dgm:pt>
    <dgm:pt modelId="{34779D48-0B8C-4621-8A31-54B20F49AEFB}" type="pres">
      <dgm:prSet presAssocID="{C5292DC6-26FB-4A84-A329-DEEE4994989E}" presName="parTrans" presStyleLbl="bgSibTrans2D1" presStyleIdx="0" presStyleCnt="4" custLinFactNeighborX="10575" custLinFactNeighborY="1323"/>
      <dgm:spPr/>
      <dgm:t>
        <a:bodyPr/>
        <a:lstStyle/>
        <a:p>
          <a:endParaRPr lang="en-US"/>
        </a:p>
      </dgm:t>
    </dgm:pt>
    <dgm:pt modelId="{24A0D5B4-238D-4DF6-9A35-41434E320499}" type="pres">
      <dgm:prSet presAssocID="{AE0DF9AA-5DF0-4B25-A5E1-E9144686B11D}" presName="node" presStyleLbl="node1" presStyleIdx="0" presStyleCnt="4" custScaleX="84728" custRadScaleRad="115050" custRadScaleInc="-4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B4727-830C-4DBD-BD7E-F386200B6628}" type="pres">
      <dgm:prSet presAssocID="{1B5000BF-404C-4D8E-8A2A-575B2B5E6F7A}" presName="parTrans" presStyleLbl="bgSibTrans2D1" presStyleIdx="1" presStyleCnt="4" custLinFactNeighborX="-984" custLinFactNeighborY="24584"/>
      <dgm:spPr/>
      <dgm:t>
        <a:bodyPr/>
        <a:lstStyle/>
        <a:p>
          <a:endParaRPr lang="en-US"/>
        </a:p>
      </dgm:t>
    </dgm:pt>
    <dgm:pt modelId="{610BEAB7-815A-4CE3-9575-1757BB935B84}" type="pres">
      <dgm:prSet presAssocID="{8C82333B-3B39-4667-B4B8-FB81FBC9DF16}" presName="node" presStyleLbl="node1" presStyleIdx="1" presStyleCnt="4" custScaleX="127188" custScaleY="77533" custRadScaleRad="108422" custRadScaleInc="-13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0649A-B7CE-4CEC-8F10-ADF30D325F9C}" type="pres">
      <dgm:prSet presAssocID="{806E4D2D-D5B2-46E4-9E3B-042683D61C13}" presName="parTrans" presStyleLbl="bgSibTrans2D1" presStyleIdx="2" presStyleCnt="4" custScaleX="109368" custLinFactNeighborX="-1196" custLinFactNeighborY="12861"/>
      <dgm:spPr/>
      <dgm:t>
        <a:bodyPr/>
        <a:lstStyle/>
        <a:p>
          <a:endParaRPr lang="en-US"/>
        </a:p>
      </dgm:t>
    </dgm:pt>
    <dgm:pt modelId="{60BD7023-CB2F-4904-8657-0C9F36064469}" type="pres">
      <dgm:prSet presAssocID="{AC7FD8DD-7644-4AFA-B0C6-5AEF46E48BFC}" presName="node" presStyleLbl="node1" presStyleIdx="2" presStyleCnt="4" custScaleY="71392" custRadScaleRad="108362" custRadScaleInc="5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E9DE6-FD34-49BB-B6DE-3E3335D514E9}" type="pres">
      <dgm:prSet presAssocID="{782D1F78-D337-42E9-AC30-41FE784EBC85}" presName="parTrans" presStyleLbl="bgSibTrans2D1" presStyleIdx="3" presStyleCnt="4" custScaleX="115301"/>
      <dgm:spPr/>
      <dgm:t>
        <a:bodyPr/>
        <a:lstStyle/>
        <a:p>
          <a:endParaRPr lang="en-US"/>
        </a:p>
      </dgm:t>
    </dgm:pt>
    <dgm:pt modelId="{9EA362EB-1723-48B8-BE43-54AE10945554}" type="pres">
      <dgm:prSet presAssocID="{44931A60-5B49-46A3-A60D-433E0E2BB3B7}" presName="node" presStyleLbl="node1" presStyleIdx="3" presStyleCnt="4" custScaleX="106918" custScaleY="88786" custRadScaleRad="119313" custRadScaleInc="-14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7D57D1-AA0D-442D-B061-A7886268995D}" type="presOf" srcId="{8C82333B-3B39-4667-B4B8-FB81FBC9DF16}" destId="{610BEAB7-815A-4CE3-9575-1757BB935B84}" srcOrd="0" destOrd="0" presId="urn:microsoft.com/office/officeart/2005/8/layout/radial4"/>
    <dgm:cxn modelId="{21A99364-8D4A-429B-B7B2-763631213D3C}" type="presOf" srcId="{2B47F0DA-E05D-4460-AE49-E520B884A751}" destId="{F66F1107-E29A-4CAD-ABFF-DEFF71D6185E}" srcOrd="0" destOrd="0" presId="urn:microsoft.com/office/officeart/2005/8/layout/radial4"/>
    <dgm:cxn modelId="{61C0E221-9E6E-4404-83B5-AD18743C40D2}" type="presOf" srcId="{AC7FD8DD-7644-4AFA-B0C6-5AEF46E48BFC}" destId="{60BD7023-CB2F-4904-8657-0C9F36064469}" srcOrd="0" destOrd="0" presId="urn:microsoft.com/office/officeart/2005/8/layout/radial4"/>
    <dgm:cxn modelId="{21FB8F18-5502-4EFB-B39C-E14FDF6AF22E}" srcId="{64E6E4B2-5F85-4DAF-9597-046FABA4DD75}" destId="{2B47F0DA-E05D-4460-AE49-E520B884A751}" srcOrd="0" destOrd="0" parTransId="{954B2C38-BD3D-42EA-B432-605130924B4C}" sibTransId="{FE108838-B170-4FCD-94FE-572125FB839C}"/>
    <dgm:cxn modelId="{DDF458F5-4249-4E71-91D8-97EE9669ED89}" type="presOf" srcId="{44931A60-5B49-46A3-A60D-433E0E2BB3B7}" destId="{9EA362EB-1723-48B8-BE43-54AE10945554}" srcOrd="0" destOrd="0" presId="urn:microsoft.com/office/officeart/2005/8/layout/radial4"/>
    <dgm:cxn modelId="{9E27A6D0-EE1D-400E-83D5-0DF7952C6B00}" type="presOf" srcId="{AE0DF9AA-5DF0-4B25-A5E1-E9144686B11D}" destId="{24A0D5B4-238D-4DF6-9A35-41434E320499}" srcOrd="0" destOrd="0" presId="urn:microsoft.com/office/officeart/2005/8/layout/radial4"/>
    <dgm:cxn modelId="{31B82584-A052-4659-98A3-607775FD5A3B}" type="presOf" srcId="{C5292DC6-26FB-4A84-A329-DEEE4994989E}" destId="{34779D48-0B8C-4621-8A31-54B20F49AEFB}" srcOrd="0" destOrd="0" presId="urn:microsoft.com/office/officeart/2005/8/layout/radial4"/>
    <dgm:cxn modelId="{A8C45769-93BA-44AF-AC77-1D101CEA9C30}" srcId="{2B47F0DA-E05D-4460-AE49-E520B884A751}" destId="{AC7FD8DD-7644-4AFA-B0C6-5AEF46E48BFC}" srcOrd="2" destOrd="0" parTransId="{806E4D2D-D5B2-46E4-9E3B-042683D61C13}" sibTransId="{3E6E687B-4D2A-494B-8BA7-CC51DD1FB13F}"/>
    <dgm:cxn modelId="{1C43064C-C7D3-4A53-A644-2D89DA1E6A4C}" type="presOf" srcId="{64E6E4B2-5F85-4DAF-9597-046FABA4DD75}" destId="{FFE5D1C7-7ACE-483D-A772-716690A406B7}" srcOrd="0" destOrd="0" presId="urn:microsoft.com/office/officeart/2005/8/layout/radial4"/>
    <dgm:cxn modelId="{6EE8A488-D9E2-4B48-844A-F6267646A5BE}" srcId="{64E6E4B2-5F85-4DAF-9597-046FABA4DD75}" destId="{D567EE18-11B7-4F79-B568-4F0C950811F1}" srcOrd="1" destOrd="0" parTransId="{4E3561E8-175C-47EA-BE38-5FC7EFBD735B}" sibTransId="{65B38F4A-DC6A-4E3D-87DC-A0A791B3AA49}"/>
    <dgm:cxn modelId="{FEB19D4B-DB3D-49F8-B445-E0B9A11E46E4}" srcId="{2B47F0DA-E05D-4460-AE49-E520B884A751}" destId="{44931A60-5B49-46A3-A60D-433E0E2BB3B7}" srcOrd="3" destOrd="0" parTransId="{782D1F78-D337-42E9-AC30-41FE784EBC85}" sibTransId="{536CCCA2-8534-4CFB-ADB2-5C908A39B34B}"/>
    <dgm:cxn modelId="{F8CF2A41-0A91-4278-9F7C-C90843EBE928}" type="presOf" srcId="{806E4D2D-D5B2-46E4-9E3B-042683D61C13}" destId="{DFC0649A-B7CE-4CEC-8F10-ADF30D325F9C}" srcOrd="0" destOrd="0" presId="urn:microsoft.com/office/officeart/2005/8/layout/radial4"/>
    <dgm:cxn modelId="{AA64450B-998D-4BA1-AF46-CDF4A5ECABF9}" srcId="{2B47F0DA-E05D-4460-AE49-E520B884A751}" destId="{8C82333B-3B39-4667-B4B8-FB81FBC9DF16}" srcOrd="1" destOrd="0" parTransId="{1B5000BF-404C-4D8E-8A2A-575B2B5E6F7A}" sibTransId="{3FA6EB68-4DEF-42C8-85E6-6582D13897A1}"/>
    <dgm:cxn modelId="{47A09482-ECCC-406D-BFA4-707538E31998}" srcId="{2B47F0DA-E05D-4460-AE49-E520B884A751}" destId="{AE0DF9AA-5DF0-4B25-A5E1-E9144686B11D}" srcOrd="0" destOrd="0" parTransId="{C5292DC6-26FB-4A84-A329-DEEE4994989E}" sibTransId="{DD8DE99B-019A-4D28-AEE5-EC0AF382D70C}"/>
    <dgm:cxn modelId="{952E0F80-E077-4BB0-8598-6BE15983807E}" type="presOf" srcId="{782D1F78-D337-42E9-AC30-41FE784EBC85}" destId="{174E9DE6-FD34-49BB-B6DE-3E3335D514E9}" srcOrd="0" destOrd="0" presId="urn:microsoft.com/office/officeart/2005/8/layout/radial4"/>
    <dgm:cxn modelId="{7BA112C5-AD32-477B-B4C7-4207E9247362}" srcId="{64E6E4B2-5F85-4DAF-9597-046FABA4DD75}" destId="{B5C771BA-C069-44B1-AD6C-BB7E2D2EC836}" srcOrd="2" destOrd="0" parTransId="{44DA6D15-30D3-4430-8930-87909FBA58F9}" sibTransId="{7BB36935-E0DB-4632-BFB0-1E3E9D7BDE86}"/>
    <dgm:cxn modelId="{C4618B78-80B8-4B66-B8C3-1D8B0F5F4251}" type="presOf" srcId="{1B5000BF-404C-4D8E-8A2A-575B2B5E6F7A}" destId="{8D2B4727-830C-4DBD-BD7E-F386200B6628}" srcOrd="0" destOrd="0" presId="urn:microsoft.com/office/officeart/2005/8/layout/radial4"/>
    <dgm:cxn modelId="{3D942A65-514B-427D-924B-5F771F29A698}" type="presParOf" srcId="{FFE5D1C7-7ACE-483D-A772-716690A406B7}" destId="{F66F1107-E29A-4CAD-ABFF-DEFF71D6185E}" srcOrd="0" destOrd="0" presId="urn:microsoft.com/office/officeart/2005/8/layout/radial4"/>
    <dgm:cxn modelId="{B7B3C481-2D20-46BA-A149-BC106F58C855}" type="presParOf" srcId="{FFE5D1C7-7ACE-483D-A772-716690A406B7}" destId="{34779D48-0B8C-4621-8A31-54B20F49AEFB}" srcOrd="1" destOrd="0" presId="urn:microsoft.com/office/officeart/2005/8/layout/radial4"/>
    <dgm:cxn modelId="{A36E09C8-02AD-4FDE-AAD1-60EAAA769782}" type="presParOf" srcId="{FFE5D1C7-7ACE-483D-A772-716690A406B7}" destId="{24A0D5B4-238D-4DF6-9A35-41434E320499}" srcOrd="2" destOrd="0" presId="urn:microsoft.com/office/officeart/2005/8/layout/radial4"/>
    <dgm:cxn modelId="{7A4D7019-FAA8-4893-B286-B25F1C7A458E}" type="presParOf" srcId="{FFE5D1C7-7ACE-483D-A772-716690A406B7}" destId="{8D2B4727-830C-4DBD-BD7E-F386200B6628}" srcOrd="3" destOrd="0" presId="urn:microsoft.com/office/officeart/2005/8/layout/radial4"/>
    <dgm:cxn modelId="{43606876-D575-497E-9184-0235475E021A}" type="presParOf" srcId="{FFE5D1C7-7ACE-483D-A772-716690A406B7}" destId="{610BEAB7-815A-4CE3-9575-1757BB935B84}" srcOrd="4" destOrd="0" presId="urn:microsoft.com/office/officeart/2005/8/layout/radial4"/>
    <dgm:cxn modelId="{704CB70F-6E26-4388-862C-238CA0C0A41C}" type="presParOf" srcId="{FFE5D1C7-7ACE-483D-A772-716690A406B7}" destId="{DFC0649A-B7CE-4CEC-8F10-ADF30D325F9C}" srcOrd="5" destOrd="0" presId="urn:microsoft.com/office/officeart/2005/8/layout/radial4"/>
    <dgm:cxn modelId="{FBC39505-FCEC-417F-8022-43F5A521290F}" type="presParOf" srcId="{FFE5D1C7-7ACE-483D-A772-716690A406B7}" destId="{60BD7023-CB2F-4904-8657-0C9F36064469}" srcOrd="6" destOrd="0" presId="urn:microsoft.com/office/officeart/2005/8/layout/radial4"/>
    <dgm:cxn modelId="{09D0223D-B75F-4A4E-B729-D0ADD995FC95}" type="presParOf" srcId="{FFE5D1C7-7ACE-483D-A772-716690A406B7}" destId="{174E9DE6-FD34-49BB-B6DE-3E3335D514E9}" srcOrd="7" destOrd="0" presId="urn:microsoft.com/office/officeart/2005/8/layout/radial4"/>
    <dgm:cxn modelId="{BBDCFD3C-3ABE-4DDF-AD34-835ECF852699}" type="presParOf" srcId="{FFE5D1C7-7ACE-483D-A772-716690A406B7}" destId="{9EA362EB-1723-48B8-BE43-54AE1094555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A194C-F118-407E-A864-615DBB9C1CC0}">
      <dsp:nvSpPr>
        <dsp:cNvPr id="0" name=""/>
        <dsp:cNvSpPr/>
      </dsp:nvSpPr>
      <dsp:spPr>
        <a:xfrm rot="10800000">
          <a:off x="1560393" y="5"/>
          <a:ext cx="7565159" cy="833260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709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solidFill>
                <a:srgbClr val="C00000"/>
              </a:solidFill>
            </a:rPr>
            <a:t>‘</a:t>
          </a:r>
          <a:r>
            <a:rPr lang="en-US" sz="1800" b="1" i="1" kern="1200" dirty="0" smtClean="0">
              <a:solidFill>
                <a:srgbClr val="C00000"/>
              </a:solidFill>
            </a:rPr>
            <a:t>Eligible high school student’ </a:t>
          </a:r>
          <a:r>
            <a:rPr lang="en-US" sz="1800" i="1" kern="1200" dirty="0" smtClean="0">
              <a:solidFill>
                <a:schemeClr val="bg2">
                  <a:lumMod val="25000"/>
                </a:schemeClr>
              </a:solidFill>
            </a:rPr>
            <a:t>means a student entering 9th, 10th, 11th, or 12th grade an at eligible high school.</a:t>
          </a:r>
          <a:endParaRPr lang="en-US" sz="1800" i="1" kern="1200" dirty="0">
            <a:solidFill>
              <a:schemeClr val="bg2">
                <a:lumMod val="25000"/>
              </a:schemeClr>
            </a:solidFill>
          </a:endParaRPr>
        </a:p>
      </dsp:txBody>
      <dsp:txXfrm rot="10800000">
        <a:off x="1768708" y="5"/>
        <a:ext cx="7356844" cy="833260"/>
      </dsp:txXfrm>
    </dsp:sp>
    <dsp:sp modelId="{F6F0FD47-60F8-4893-9087-A9E16D4C9609}">
      <dsp:nvSpPr>
        <dsp:cNvPr id="0" name=""/>
        <dsp:cNvSpPr/>
      </dsp:nvSpPr>
      <dsp:spPr>
        <a:xfrm>
          <a:off x="380954" y="0"/>
          <a:ext cx="1131395" cy="9270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9C086-2C2B-4FD7-AD2A-EF695D0635A5}">
      <dsp:nvSpPr>
        <dsp:cNvPr id="0" name=""/>
        <dsp:cNvSpPr/>
      </dsp:nvSpPr>
      <dsp:spPr>
        <a:xfrm rot="10800000">
          <a:off x="1489590" y="1003762"/>
          <a:ext cx="7553928" cy="904810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709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rgbClr val="C00000"/>
              </a:solidFill>
            </a:rPr>
            <a:t>‘Eligible high school’ </a:t>
          </a:r>
          <a:r>
            <a:rPr lang="en-US" sz="1800" i="1" kern="1200" dirty="0" smtClean="0">
              <a:solidFill>
                <a:schemeClr val="bg2">
                  <a:lumMod val="25000"/>
                </a:schemeClr>
              </a:solidFill>
            </a:rPr>
            <a:t>means any private or public secondary educational institution located within Georgia and any home study program pursuant to Code Section 20-2-690.</a:t>
          </a:r>
          <a:endParaRPr lang="en-US" sz="1800" i="1" kern="1200" dirty="0">
            <a:solidFill>
              <a:schemeClr val="bg2">
                <a:lumMod val="25000"/>
              </a:schemeClr>
            </a:solidFill>
          </a:endParaRPr>
        </a:p>
      </dsp:txBody>
      <dsp:txXfrm rot="10800000">
        <a:off x="1715792" y="1003762"/>
        <a:ext cx="7327726" cy="904810"/>
      </dsp:txXfrm>
    </dsp:sp>
    <dsp:sp modelId="{34ABE4EF-1AE7-4955-83FB-8A4B93B7FCDC}">
      <dsp:nvSpPr>
        <dsp:cNvPr id="0" name=""/>
        <dsp:cNvSpPr/>
      </dsp:nvSpPr>
      <dsp:spPr>
        <a:xfrm>
          <a:off x="291553" y="935917"/>
          <a:ext cx="1154755" cy="93942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A2A37-75F2-45CB-93EA-FFA711163CAE}">
      <dsp:nvSpPr>
        <dsp:cNvPr id="0" name=""/>
        <dsp:cNvSpPr/>
      </dsp:nvSpPr>
      <dsp:spPr>
        <a:xfrm rot="10800000">
          <a:off x="1511135" y="2126893"/>
          <a:ext cx="7607692" cy="1177775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709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solidFill>
                <a:srgbClr val="C00000"/>
              </a:solidFill>
            </a:rPr>
            <a:t>‘</a:t>
          </a:r>
          <a:r>
            <a:rPr lang="en-US" sz="1800" b="1" i="1" kern="1200" dirty="0" smtClean="0">
              <a:solidFill>
                <a:srgbClr val="C00000"/>
              </a:solidFill>
            </a:rPr>
            <a:t>Dual credit course</a:t>
          </a:r>
          <a:r>
            <a:rPr lang="en-US" sz="1800" i="1" kern="1200" dirty="0" smtClean="0">
              <a:solidFill>
                <a:srgbClr val="C00000"/>
              </a:solidFill>
            </a:rPr>
            <a:t>’ </a:t>
          </a:r>
          <a:r>
            <a:rPr lang="en-US" sz="1800" i="1" kern="1200" dirty="0" smtClean="0">
              <a:solidFill>
                <a:schemeClr val="bg2">
                  <a:lumMod val="25000"/>
                </a:schemeClr>
              </a:solidFill>
            </a:rPr>
            <a:t>means a postsecondary course taken by an eligible high school student at or through an eligible postsecondary institution for which the student receives secondary credit from his or her eligible high school.</a:t>
          </a:r>
          <a:endParaRPr lang="en-US" sz="1800" i="1" kern="1200" dirty="0">
            <a:solidFill>
              <a:schemeClr val="bg2">
                <a:lumMod val="25000"/>
              </a:schemeClr>
            </a:solidFill>
          </a:endParaRPr>
        </a:p>
      </dsp:txBody>
      <dsp:txXfrm rot="10800000">
        <a:off x="1805579" y="2126893"/>
        <a:ext cx="7313248" cy="1177775"/>
      </dsp:txXfrm>
    </dsp:sp>
    <dsp:sp modelId="{F6406AC1-7A77-4208-B265-DBB87D197E71}">
      <dsp:nvSpPr>
        <dsp:cNvPr id="0" name=""/>
        <dsp:cNvSpPr/>
      </dsp:nvSpPr>
      <dsp:spPr>
        <a:xfrm>
          <a:off x="381633" y="2145148"/>
          <a:ext cx="1042028" cy="92044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8CD89-B2A6-44F4-A23F-524F06FB7496}">
      <dsp:nvSpPr>
        <dsp:cNvPr id="0" name=""/>
        <dsp:cNvSpPr/>
      </dsp:nvSpPr>
      <dsp:spPr>
        <a:xfrm>
          <a:off x="579495" y="0"/>
          <a:ext cx="1253104" cy="120409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Accel</a:t>
          </a:r>
          <a:endParaRPr lang="en-US" sz="2000" b="1" kern="1200" dirty="0"/>
        </a:p>
      </dsp:txBody>
      <dsp:txXfrm>
        <a:off x="763008" y="176336"/>
        <a:ext cx="886078" cy="851425"/>
      </dsp:txXfrm>
    </dsp:sp>
    <dsp:sp modelId="{E2650600-B472-43F4-976C-0CA0F51EBD21}">
      <dsp:nvSpPr>
        <dsp:cNvPr id="0" name=""/>
        <dsp:cNvSpPr/>
      </dsp:nvSpPr>
      <dsp:spPr>
        <a:xfrm>
          <a:off x="945031" y="1289595"/>
          <a:ext cx="603745" cy="603745"/>
        </a:xfrm>
        <a:prstGeom prst="mathPlus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025057" y="1520467"/>
        <a:ext cx="443693" cy="142001"/>
      </dsp:txXfrm>
    </dsp:sp>
    <dsp:sp modelId="{89E2BA65-9802-466C-8EE6-97AB42B64CD3}">
      <dsp:nvSpPr>
        <dsp:cNvPr id="0" name=""/>
        <dsp:cNvSpPr/>
      </dsp:nvSpPr>
      <dsp:spPr>
        <a:xfrm>
          <a:off x="444682" y="1870700"/>
          <a:ext cx="1623305" cy="113389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HOPE Grant dual enrollment</a:t>
          </a:r>
        </a:p>
      </dsp:txBody>
      <dsp:txXfrm>
        <a:off x="682410" y="2036755"/>
        <a:ext cx="1147849" cy="801786"/>
      </dsp:txXfrm>
    </dsp:sp>
    <dsp:sp modelId="{374FB339-F70F-44FC-A2A0-2AC82D2E816F}">
      <dsp:nvSpPr>
        <dsp:cNvPr id="0" name=""/>
        <dsp:cNvSpPr/>
      </dsp:nvSpPr>
      <dsp:spPr>
        <a:xfrm>
          <a:off x="931803" y="3126297"/>
          <a:ext cx="603745" cy="603745"/>
        </a:xfrm>
        <a:prstGeom prst="mathPlus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011829" y="3357169"/>
        <a:ext cx="443693" cy="142001"/>
      </dsp:txXfrm>
    </dsp:sp>
    <dsp:sp modelId="{18E48063-21DD-4836-93F9-639405D0E492}">
      <dsp:nvSpPr>
        <dsp:cNvPr id="0" name=""/>
        <dsp:cNvSpPr/>
      </dsp:nvSpPr>
      <dsp:spPr>
        <a:xfrm>
          <a:off x="438234" y="3769042"/>
          <a:ext cx="1594189" cy="107535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Move on When Ready</a:t>
          </a:r>
        </a:p>
      </dsp:txBody>
      <dsp:txXfrm>
        <a:off x="671698" y="3926524"/>
        <a:ext cx="1127261" cy="760389"/>
      </dsp:txXfrm>
    </dsp:sp>
    <dsp:sp modelId="{A6B08916-1CDB-4D5A-A92E-A4D03E19B808}">
      <dsp:nvSpPr>
        <dsp:cNvPr id="0" name=""/>
        <dsp:cNvSpPr/>
      </dsp:nvSpPr>
      <dsp:spPr>
        <a:xfrm rot="89910">
          <a:off x="2094920" y="2258190"/>
          <a:ext cx="579967" cy="38722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094940" y="2334117"/>
        <a:ext cx="463798" cy="232337"/>
      </dsp:txXfrm>
    </dsp:sp>
    <dsp:sp modelId="{4F54F68F-A0E4-42DF-B499-661534CB1F90}">
      <dsp:nvSpPr>
        <dsp:cNvPr id="0" name=""/>
        <dsp:cNvSpPr/>
      </dsp:nvSpPr>
      <dsp:spPr>
        <a:xfrm>
          <a:off x="2683121" y="1629899"/>
          <a:ext cx="1592888" cy="170108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Move On When Ready</a:t>
          </a:r>
          <a:endParaRPr lang="en-US" sz="2200" b="1" kern="1200" dirty="0"/>
        </a:p>
      </dsp:txBody>
      <dsp:txXfrm>
        <a:off x="2916394" y="1879017"/>
        <a:ext cx="1126342" cy="1202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126B6-A76C-422E-BA89-72D39022860E}">
      <dsp:nvSpPr>
        <dsp:cNvPr id="0" name=""/>
        <dsp:cNvSpPr/>
      </dsp:nvSpPr>
      <dsp:spPr>
        <a:xfrm>
          <a:off x="0" y="0"/>
          <a:ext cx="5256556" cy="5256556"/>
        </a:xfrm>
        <a:prstGeom prst="triangl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683D5-3936-4A03-9C5A-451C4CD863BB}">
      <dsp:nvSpPr>
        <dsp:cNvPr id="0" name=""/>
        <dsp:cNvSpPr/>
      </dsp:nvSpPr>
      <dsp:spPr>
        <a:xfrm>
          <a:off x="2901610" y="715538"/>
          <a:ext cx="3416761" cy="1244325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Computer Programmer </a:t>
          </a:r>
          <a:endParaRPr lang="en-US" sz="3100" kern="1200" dirty="0"/>
        </a:p>
      </dsp:txBody>
      <dsp:txXfrm>
        <a:off x="2962353" y="776281"/>
        <a:ext cx="3295275" cy="1122839"/>
      </dsp:txXfrm>
    </dsp:sp>
    <dsp:sp modelId="{E3B10BD1-195F-4C13-A3D8-8D5CE4502AC0}">
      <dsp:nvSpPr>
        <dsp:cNvPr id="0" name=""/>
        <dsp:cNvSpPr/>
      </dsp:nvSpPr>
      <dsp:spPr>
        <a:xfrm>
          <a:off x="3590941" y="2246170"/>
          <a:ext cx="3416761" cy="1244325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Networking</a:t>
          </a:r>
          <a:endParaRPr lang="en-US" sz="3100" kern="1200" dirty="0"/>
        </a:p>
      </dsp:txBody>
      <dsp:txXfrm>
        <a:off x="3651684" y="2306913"/>
        <a:ext cx="3295275" cy="1122839"/>
      </dsp:txXfrm>
    </dsp:sp>
    <dsp:sp modelId="{C8158C65-5984-41F8-8A99-94E3127DC7E2}">
      <dsp:nvSpPr>
        <dsp:cNvPr id="0" name=""/>
        <dsp:cNvSpPr/>
      </dsp:nvSpPr>
      <dsp:spPr>
        <a:xfrm>
          <a:off x="3754673" y="3840860"/>
          <a:ext cx="3416761" cy="1244325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Welding</a:t>
          </a:r>
          <a:endParaRPr lang="en-US" sz="3100" kern="1200" dirty="0"/>
        </a:p>
      </dsp:txBody>
      <dsp:txXfrm>
        <a:off x="3815416" y="3901603"/>
        <a:ext cx="3295275" cy="1122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CCCCC-4ED9-484F-AFD6-9455477504C7}">
      <dsp:nvSpPr>
        <dsp:cNvPr id="0" name=""/>
        <dsp:cNvSpPr/>
      </dsp:nvSpPr>
      <dsp:spPr>
        <a:xfrm>
          <a:off x="2874697" y="974313"/>
          <a:ext cx="4948585" cy="4948585"/>
        </a:xfrm>
        <a:prstGeom prst="blockArc">
          <a:avLst>
            <a:gd name="adj1" fmla="val 8621984"/>
            <a:gd name="adj2" fmla="val 1645164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152D7-A860-4554-AE32-B5CC034A7F02}">
      <dsp:nvSpPr>
        <dsp:cNvPr id="0" name=""/>
        <dsp:cNvSpPr/>
      </dsp:nvSpPr>
      <dsp:spPr>
        <a:xfrm>
          <a:off x="3105031" y="1357799"/>
          <a:ext cx="4948585" cy="4948585"/>
        </a:xfrm>
        <a:prstGeom prst="blockArc">
          <a:avLst>
            <a:gd name="adj1" fmla="val 1571601"/>
            <a:gd name="adj2" fmla="val 9259171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F7CC1-5EF9-404F-9966-C4C5006D6846}">
      <dsp:nvSpPr>
        <dsp:cNvPr id="0" name=""/>
        <dsp:cNvSpPr/>
      </dsp:nvSpPr>
      <dsp:spPr>
        <a:xfrm>
          <a:off x="3349373" y="962355"/>
          <a:ext cx="4948585" cy="4948585"/>
        </a:xfrm>
        <a:prstGeom prst="blockArc">
          <a:avLst>
            <a:gd name="adj1" fmla="val 15775181"/>
            <a:gd name="adj2" fmla="val 2233792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4E184-1E50-477E-971A-19AF3006F48F}">
      <dsp:nvSpPr>
        <dsp:cNvPr id="0" name=""/>
        <dsp:cNvSpPr/>
      </dsp:nvSpPr>
      <dsp:spPr>
        <a:xfrm>
          <a:off x="4141429" y="2042147"/>
          <a:ext cx="2900249" cy="2751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Required Permission Forms</a:t>
          </a:r>
          <a:endParaRPr lang="en-US" sz="2400" b="1" kern="1200" dirty="0"/>
        </a:p>
      </dsp:txBody>
      <dsp:txXfrm>
        <a:off x="4566161" y="2445113"/>
        <a:ext cx="2050785" cy="1945692"/>
      </dsp:txXfrm>
    </dsp:sp>
    <dsp:sp modelId="{59FB3193-E399-474F-9373-718919F66626}">
      <dsp:nvSpPr>
        <dsp:cNvPr id="0" name=""/>
        <dsp:cNvSpPr/>
      </dsp:nvSpPr>
      <dsp:spPr>
        <a:xfrm>
          <a:off x="4439308" y="182861"/>
          <a:ext cx="2172884" cy="1710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MOWR </a:t>
          </a:r>
          <a:r>
            <a:rPr lang="en-US" sz="2400" b="1" kern="1200" dirty="0" smtClean="0">
              <a:solidFill>
                <a:schemeClr val="tx1"/>
              </a:solidFill>
            </a:rPr>
            <a:t>School </a:t>
          </a:r>
          <a:r>
            <a:rPr lang="en-US" sz="1800" b="1" kern="1200" dirty="0" smtClean="0"/>
            <a:t>Participation </a:t>
          </a:r>
          <a:endParaRPr lang="en-US" sz="1800" b="1" kern="1200" dirty="0"/>
        </a:p>
      </dsp:txBody>
      <dsp:txXfrm>
        <a:off x="4757519" y="433362"/>
        <a:ext cx="1536462" cy="1209525"/>
      </dsp:txXfrm>
    </dsp:sp>
    <dsp:sp modelId="{3B733FC4-0D00-41AC-8F40-9C1419D9B51A}">
      <dsp:nvSpPr>
        <dsp:cNvPr id="0" name=""/>
        <dsp:cNvSpPr/>
      </dsp:nvSpPr>
      <dsp:spPr>
        <a:xfrm>
          <a:off x="6618960" y="4146392"/>
          <a:ext cx="2258239" cy="1505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MOWR </a:t>
          </a:r>
          <a:r>
            <a:rPr lang="en-US" sz="2000" b="1" kern="1200" dirty="0" smtClean="0">
              <a:solidFill>
                <a:schemeClr val="tx1"/>
              </a:solidFill>
            </a:rPr>
            <a:t>Postsecondary </a:t>
          </a:r>
          <a:r>
            <a:rPr lang="en-US" sz="1800" b="1" kern="1200" dirty="0" smtClean="0"/>
            <a:t>Participation </a:t>
          </a:r>
          <a:endParaRPr lang="en-US" sz="1800" b="1" kern="1200" dirty="0"/>
        </a:p>
      </dsp:txBody>
      <dsp:txXfrm>
        <a:off x="6949671" y="4366808"/>
        <a:ext cx="1596817" cy="1064263"/>
      </dsp:txXfrm>
    </dsp:sp>
    <dsp:sp modelId="{E59A4ABD-CAFC-4A3A-AF8A-7A60F601505C}">
      <dsp:nvSpPr>
        <dsp:cNvPr id="0" name=""/>
        <dsp:cNvSpPr/>
      </dsp:nvSpPr>
      <dsp:spPr>
        <a:xfrm>
          <a:off x="2422532" y="4053025"/>
          <a:ext cx="1957147" cy="1652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MOWR </a:t>
          </a:r>
          <a:r>
            <a:rPr lang="en-US" sz="2400" b="1" kern="1200" dirty="0" smtClean="0">
              <a:solidFill>
                <a:schemeClr val="tx1"/>
              </a:solidFill>
            </a:rPr>
            <a:t>Student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smtClean="0"/>
            <a:t>Participation</a:t>
          </a:r>
          <a:endParaRPr lang="en-US" sz="1800" b="1" kern="1200" dirty="0"/>
        </a:p>
      </dsp:txBody>
      <dsp:txXfrm>
        <a:off x="2709150" y="4295089"/>
        <a:ext cx="1383911" cy="1168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4F77D-7FED-480C-8F1E-58741B2AA177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04F72-CD4F-428A-AA46-BB1B5FAE8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2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306513"/>
            <a:ext cx="6275388" cy="3529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26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C8C50-7894-4E37-A9B0-16545F3D8A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10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C8C50-7894-4E37-A9B0-16545F3D8A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48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3F8D-A2C1-459C-896E-E798B349F4B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2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14. Must contact high school counselor</a:t>
            </a:r>
          </a:p>
          <a:p>
            <a:r>
              <a:rPr lang="en-US" dirty="0" smtClean="0"/>
              <a:t>     Counselor,</a:t>
            </a:r>
            <a:r>
              <a:rPr lang="en-US" baseline="0" dirty="0" smtClean="0"/>
              <a:t> student</a:t>
            </a:r>
            <a:r>
              <a:rPr lang="en-US" dirty="0" smtClean="0"/>
              <a:t> and parent must have communication about</a:t>
            </a:r>
            <a:r>
              <a:rPr lang="en-US" baseline="0" dirty="0" smtClean="0"/>
              <a:t> the effects of withdrawal</a:t>
            </a:r>
            <a:endParaRPr lang="en-US" dirty="0" smtClean="0"/>
          </a:p>
          <a:p>
            <a:r>
              <a:rPr lang="en-US" dirty="0" smtClean="0"/>
              <a:t>     If withdrawal, the student will return to high school to make up that portion of the school day</a:t>
            </a:r>
          </a:p>
          <a:p>
            <a:r>
              <a:rPr lang="en-US" baseline="0" dirty="0" smtClean="0"/>
              <a:t>    Effects of withdrawals could be FTE reporting and funding, GHSA eligibility, NCAA eligibility, graduating on time, </a:t>
            </a:r>
          </a:p>
          <a:p>
            <a:r>
              <a:rPr lang="en-US" baseline="0" dirty="0" smtClean="0"/>
              <a:t>    G.P.A.,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C8C50-7894-4E37-A9B0-16545F3D8AD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82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3F8D-A2C1-459C-896E-E798B349F4B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84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3F8D-A2C1-459C-896E-E798B349F4B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60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A048F-F192-4F09-A9EA-09FEC67CD82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50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3F8D-A2C1-459C-896E-E798B349F4B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13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3F8D-A2C1-459C-896E-E798B349F4BF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53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A048F-F192-4F09-A9EA-09FEC67CD82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5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306513"/>
            <a:ext cx="6275388" cy="3529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2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306513"/>
            <a:ext cx="6275388" cy="3529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9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306513"/>
            <a:ext cx="6275388" cy="3529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203A-4659-4C55-9C50-31377D37077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1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306513"/>
            <a:ext cx="6275388" cy="3529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203A-4659-4C55-9C50-31377D37077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27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/>
              <a:t>These are some of the basic responsibilities counselor must provide for MOWR students.  </a:t>
            </a:r>
          </a:p>
          <a:p>
            <a:endParaRPr lang="en-US" sz="1900" dirty="0"/>
          </a:p>
          <a:p>
            <a:r>
              <a:rPr lang="en-US" sz="1900" dirty="0"/>
              <a:t>Must be current and knowledgeable on MOWR information for your students and parents. </a:t>
            </a:r>
          </a:p>
          <a:p>
            <a:endParaRPr lang="en-US" sz="1900" dirty="0"/>
          </a:p>
          <a:p>
            <a:r>
              <a:rPr lang="en-US" sz="1900" dirty="0"/>
              <a:t>Ensure application is completed prior to for each semester of participation. </a:t>
            </a:r>
          </a:p>
          <a:p>
            <a:endParaRPr lang="en-US" sz="1900" dirty="0"/>
          </a:p>
          <a:p>
            <a:r>
              <a:rPr lang="en-US" sz="1900" dirty="0"/>
              <a:t>Contact plan is crucial so you can keep up with these students especially fulltime S’s.  </a:t>
            </a:r>
          </a:p>
          <a:p>
            <a:r>
              <a:rPr lang="en-US" sz="1900" dirty="0"/>
              <a:t>GADOE is developing counselor advisement step sheet to help guide counselors through the process and defining proper sequence of action you should follow.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CC079-89D4-4CC6-8387-D9AAAB8C47F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99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306513"/>
            <a:ext cx="6275388" cy="3529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4ABB2-B1E5-4DC4-83C0-8D59BEB20AF1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9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306513"/>
            <a:ext cx="6275388" cy="3529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4ABB2-B1E5-4DC4-83C0-8D59BEB20AF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54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1306513"/>
            <a:ext cx="6275388" cy="3529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4ABB2-B1E5-4DC4-83C0-8D59BEB20AF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8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o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10" y="1434648"/>
            <a:ext cx="11808605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4E1784F-24CF-40F5-8E66-5A671CE0558F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21887" y="6236144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"/>
            <a:ext cx="12192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6"/>
            <a:ext cx="2637408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4209371" y="213629"/>
            <a:ext cx="783825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prstClr val="white"/>
                </a:solidFill>
              </a:rPr>
              <a:t>Richard Woods, Georgia’s School Superintendent</a:t>
            </a:r>
          </a:p>
          <a:p>
            <a:pPr algn="r"/>
            <a:r>
              <a:rPr lang="en-US" b="1" i="1" dirty="0" smtClean="0">
                <a:solidFill>
                  <a:prstClr val="white"/>
                </a:solidFill>
              </a:rPr>
              <a:t>“Educating Georgia’s Future”</a:t>
            </a:r>
          </a:p>
          <a:p>
            <a:pPr algn="r"/>
            <a:r>
              <a:rPr lang="en-US" b="1" dirty="0" smtClean="0">
                <a:solidFill>
                  <a:prstClr val="white"/>
                </a:solidFill>
                <a:hlinkClick r:id="rId4"/>
              </a:rPr>
              <a:t>gadoe.org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80"/>
            <a:ext cx="12192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5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10" y="1434648"/>
            <a:ext cx="11808605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FD5ACBA-BC96-4E48-BAD5-E7E116EC4687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21887" y="6236144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5"/>
            <a:ext cx="2950088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9406855" y="1019663"/>
            <a:ext cx="2770716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6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10" y="1434648"/>
            <a:ext cx="11808605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194362-26A2-411B-A63E-F202E3AFF173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21887" y="6236144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37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44479"/>
            <a:ext cx="11180233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7606" y="1905002"/>
            <a:ext cx="5236633" cy="2019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57439" y="1905002"/>
            <a:ext cx="5236633" cy="2019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117603" y="4076701"/>
            <a:ext cx="10676467" cy="2019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B35478FB-0AD1-4223-A3D2-413A269093B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7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10" y="1434648"/>
            <a:ext cx="11808605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21887" y="6236144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5"/>
            <a:ext cx="2950088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9608191" y="1019663"/>
            <a:ext cx="256938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2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10" y="1434648"/>
            <a:ext cx="11808605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5B3B41-2E1F-40FB-8308-AA0E18F0B9DC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21887" y="6236144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"/>
            <a:ext cx="12192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6"/>
            <a:ext cx="2637408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4209371" y="213629"/>
            <a:ext cx="783825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prstClr val="white"/>
                </a:solidFill>
              </a:rPr>
              <a:t>Richard Woods, Georgia’s School Superintendent</a:t>
            </a:r>
          </a:p>
          <a:p>
            <a:pPr algn="r"/>
            <a:r>
              <a:rPr lang="en-US" b="1" i="1" dirty="0" smtClean="0">
                <a:solidFill>
                  <a:prstClr val="white"/>
                </a:solidFill>
              </a:rPr>
              <a:t>“Educating Georgia’s Future”</a:t>
            </a:r>
          </a:p>
          <a:p>
            <a:pPr algn="r"/>
            <a:r>
              <a:rPr lang="en-US" b="1" dirty="0" smtClean="0">
                <a:solidFill>
                  <a:prstClr val="white"/>
                </a:solidFill>
                <a:hlinkClick r:id="rId4"/>
              </a:rPr>
              <a:t>gadoe.org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80"/>
            <a:ext cx="12192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7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10" y="1434648"/>
            <a:ext cx="11808605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CB0378-FFD4-4CBB-858D-32EE1C82268A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21887" y="6236144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5"/>
            <a:ext cx="2950088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9473967" y="1019663"/>
            <a:ext cx="2703604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10" y="1434648"/>
            <a:ext cx="11808605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838769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DE48FE1-C959-4842-929B-B952E86448B4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21887" y="6236144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5"/>
            <a:ext cx="2950088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9440411" y="1019663"/>
            <a:ext cx="273716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3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10" y="1434648"/>
            <a:ext cx="11808605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A82E43-F334-4B83-9151-C0C24AE8A2BC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21887" y="6236144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5"/>
            <a:ext cx="2950088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9418043" y="1019663"/>
            <a:ext cx="275953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9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D42744-81F0-410B-A1C2-96529C47C04D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-21887" y="6236144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"/>
            <a:ext cx="12192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6"/>
            <a:ext cx="2637408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4209371" y="213629"/>
            <a:ext cx="783825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prstClr val="white"/>
                </a:solidFill>
              </a:rPr>
              <a:t>Richard Woods, Georgia’s School Superintendent</a:t>
            </a:r>
          </a:p>
          <a:p>
            <a:pPr algn="r"/>
            <a:r>
              <a:rPr lang="en-US" b="1" i="1" dirty="0" smtClean="0">
                <a:solidFill>
                  <a:prstClr val="white"/>
                </a:solidFill>
              </a:rPr>
              <a:t>“Educating Georgia’s Future”</a:t>
            </a:r>
          </a:p>
          <a:p>
            <a:pPr algn="r"/>
            <a:r>
              <a:rPr lang="en-US" b="1" dirty="0" smtClean="0">
                <a:solidFill>
                  <a:prstClr val="white"/>
                </a:solidFill>
                <a:hlinkClick r:id="rId3"/>
              </a:rPr>
              <a:t>gadoe.org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80"/>
            <a:ext cx="12192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810" y="1434648"/>
            <a:ext cx="11808605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4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10" y="1434648"/>
            <a:ext cx="11808605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64164"/>
            <a:ext cx="617220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5BC54F9-6F4B-41F9-912C-6E88152A8FF5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21887" y="6236144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5"/>
            <a:ext cx="2950088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9418043" y="1019663"/>
            <a:ext cx="275953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5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10" y="1434648"/>
            <a:ext cx="11808605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801091"/>
            <a:ext cx="617220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3A17E0-28EC-493A-A2BA-E1070EBF6E76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21887" y="6236144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5"/>
            <a:ext cx="2950088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9440411" y="1019663"/>
            <a:ext cx="273716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8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gadoe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810" y="1434648"/>
            <a:ext cx="11808605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12192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5314" y="334019"/>
            <a:ext cx="84221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81D28A-6477-4EA0-9A4C-03300D2262A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-21887" y="6236144"/>
            <a:ext cx="12213888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9227484" y="50575"/>
            <a:ext cx="2950088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9563454" y="1019663"/>
            <a:ext cx="261412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16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0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mealer@doe.k12.ga.u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woodall@doe.k12.ga.u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kline@doe.k12.ga.u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oe.org/Curriculum-Instruction-and-Assessment/Curriculum-and-Instruction/Documents/Mathematics/FAQ-MOWR.pdf" TargetMode="External"/><Relationship Id="rId7" Type="http://schemas.openxmlformats.org/officeDocument/2006/relationships/hyperlink" Target="http://www.usg.edu/assets/student_affairs/documents/Staying_on_Course.pdf" TargetMode="External"/><Relationship Id="rId2" Type="http://schemas.openxmlformats.org/officeDocument/2006/relationships/hyperlink" Target="http://www.gadoe.org/Curriculum-Instruction-and-Assessment/Curriculum-and-Instruction/Documents/Mathematics/Georgia-High-School-Graduation-Mathematics-Requirement-Guidance-2016-2017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afutures.org/media/113414/rigor-course-list-july-2016.pdf" TargetMode="External"/><Relationship Id="rId5" Type="http://schemas.openxmlformats.org/officeDocument/2006/relationships/hyperlink" Target="http://www.gadoe.org/Curriculum-Instruction-and-Assessment/Curriculum-and-Instruction/Pages/Mathematics.aspx" TargetMode="External"/><Relationship Id="rId4" Type="http://schemas.openxmlformats.org/officeDocument/2006/relationships/hyperlink" Target="http://www.gadoe.org/External-Affairs-and-Policy/State-Board-of-Education/SBOE%20Rules/160-4-2-.48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g.edu/institutions/directories/move_on_when_ready_contact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sg.edu/student_affairs/documents/MOWR_Admissions_Guidance.pdf" TargetMode="External"/><Relationship Id="rId4" Type="http://schemas.openxmlformats.org/officeDocument/2006/relationships/hyperlink" Target="http://www.usg.edu/student_affairs/students/mowr_dual_admission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sg.edu/inst/directories/move_on_when_ready_contacts/" TargetMode="External"/><Relationship Id="rId5" Type="http://schemas.openxmlformats.org/officeDocument/2006/relationships/hyperlink" Target="https://tcsg.edu/fordualcredit.php" TargetMode="External"/><Relationship Id="rId4" Type="http://schemas.openxmlformats.org/officeDocument/2006/relationships/hyperlink" Target="http://www.georgiacolleges.org/media/mowr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gmealer@doe.k12.ga.u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arah.wenham@usg.edu" TargetMode="External"/><Relationship Id="rId4" Type="http://schemas.openxmlformats.org/officeDocument/2006/relationships/hyperlink" Target="mailto:dbarker@tcsg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gadoe.org/surveys/CTAE-FP5Q7N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futures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337" y="1479196"/>
            <a:ext cx="5851054" cy="1961201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Move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On When Ready </a:t>
            </a:r>
            <a:b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4400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Hard To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Believe But It Is Really True!</a:t>
            </a:r>
            <a:endParaRPr lang="en-US" sz="4800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07/29/2016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2961" y="5148197"/>
            <a:ext cx="3366819" cy="461665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Benefits many people!!!!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6" y="1479196"/>
            <a:ext cx="5040519" cy="33664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5276" y="4717311"/>
            <a:ext cx="4990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7E6E6">
                    <a:lumMod val="50000"/>
                  </a:srgbClr>
                </a:solidFill>
              </a:rPr>
              <a:t>Gary Mealer, </a:t>
            </a:r>
          </a:p>
          <a:p>
            <a:r>
              <a:rPr lang="en-US" sz="2000" b="1" dirty="0">
                <a:solidFill>
                  <a:srgbClr val="E7E6E6">
                    <a:lumMod val="50000"/>
                  </a:srgbClr>
                </a:solidFill>
              </a:rPr>
              <a:t>Transition Career Partnership Coordinator, </a:t>
            </a:r>
          </a:p>
          <a:p>
            <a:r>
              <a:rPr lang="en-US" sz="2000" dirty="0">
                <a:solidFill>
                  <a:prstClr val="black"/>
                </a:solidFill>
                <a:hlinkClick r:id="rId4"/>
              </a:rPr>
              <a:t>gmealer@doe.k12.ga.us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A82E43-F334-4B83-9151-C0C24AE8A2BC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071"/>
            <a:ext cx="9008918" cy="6000750"/>
          </a:xfrm>
          <a:prstGeom prst="rect">
            <a:avLst/>
          </a:prstGeom>
        </p:spPr>
      </p:pic>
      <p:sp>
        <p:nvSpPr>
          <p:cNvPr id="7" name="Left-Up Arrow 6"/>
          <p:cNvSpPr/>
          <p:nvPr/>
        </p:nvSpPr>
        <p:spPr>
          <a:xfrm>
            <a:off x="4125190" y="3979718"/>
            <a:ext cx="3439392" cy="768927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2818" y="3587518"/>
            <a:ext cx="28678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MOWR Regulations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56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11" y="334017"/>
            <a:ext cx="8422173" cy="885183"/>
          </a:xfrm>
          <a:solidFill>
            <a:srgbClr val="CCCC0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+mn-lt"/>
              </a:rPr>
              <a:t>School Counselor Responsibilities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265" y="1569987"/>
            <a:ext cx="9525000" cy="4351338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general </a:t>
            </a:r>
            <a:r>
              <a:rPr lang="en-US" dirty="0" smtClean="0"/>
              <a:t>Move on When Ready </a:t>
            </a:r>
            <a:r>
              <a:rPr lang="en-US" dirty="0"/>
              <a:t>information </a:t>
            </a:r>
            <a:r>
              <a:rPr lang="en-US" dirty="0" smtClean="0"/>
              <a:t>by February </a:t>
            </a:r>
            <a:r>
              <a:rPr lang="en-US" dirty="0"/>
              <a:t>1 </a:t>
            </a:r>
            <a:r>
              <a:rPr lang="en-US" dirty="0" smtClean="0"/>
              <a:t> </a:t>
            </a:r>
            <a:r>
              <a:rPr lang="en-US" dirty="0"/>
              <a:t>each year</a:t>
            </a:r>
          </a:p>
          <a:p>
            <a:r>
              <a:rPr lang="en-US" dirty="0"/>
              <a:t>Provide </a:t>
            </a:r>
            <a:r>
              <a:rPr lang="en-US" dirty="0" smtClean="0"/>
              <a:t>student advisement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ecord grades on student’s transcript for dual enrollment credits earned</a:t>
            </a:r>
          </a:p>
          <a:p>
            <a:r>
              <a:rPr lang="en-US" dirty="0" smtClean="0"/>
              <a:t>Assist students with meeting Move on When Ready Student Application deadlines</a:t>
            </a:r>
          </a:p>
          <a:p>
            <a:r>
              <a:rPr lang="en-US" dirty="0" smtClean="0"/>
              <a:t>Establish a contact plan for full-time students to ensure graduation requirements are met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5314" y="120317"/>
            <a:ext cx="7279907" cy="1034716"/>
          </a:xfrm>
          <a:solidFill>
            <a:srgbClr val="CCCC00"/>
          </a:solidFill>
        </p:spPr>
        <p:txBody>
          <a:bodyPr>
            <a:normAutofit/>
          </a:bodyPr>
          <a:lstStyle/>
          <a:p>
            <a:r>
              <a:rPr lang="en-US" sz="4000" dirty="0"/>
              <a:t>Application </a:t>
            </a:r>
            <a:r>
              <a:rPr lang="en-US" sz="4000" dirty="0" smtClean="0"/>
              <a:t>Process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338928"/>
            <a:ext cx="10515600" cy="4351338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completes MOWR application and submits it to high school/home study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high school counselor and parent/guardian signatures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must be completed each term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 school official will select courses only from MOWR directory. Courses outside the directory will not be covered under MOWR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will then be forwarded to postsecondary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complete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post-secondary sexual assault awareness and prevention training under Title IX, 4 C.F.R.106 that will be provided at no cost to the student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CB0378-FFD4-4CBB-858D-32EE1C82268A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14" y="334019"/>
            <a:ext cx="4047242" cy="596149"/>
          </a:xfrm>
          <a:solidFill>
            <a:srgbClr val="FED5CA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MOWR </a:t>
            </a:r>
            <a:r>
              <a:rPr lang="en-US" dirty="0" smtClean="0"/>
              <a:t>FY 17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A82E43-F334-4B83-9151-C0C24AE8A2BC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659548"/>
              </p:ext>
            </p:extLst>
          </p:nvPr>
        </p:nvGraphicFramePr>
        <p:xfrm>
          <a:off x="0" y="1324149"/>
          <a:ext cx="11946193" cy="487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46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6245A3-6DBB-4A13-AB81-E632C484E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E6245A3-6DBB-4A13-AB81-E632C484E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E6245A3-6DBB-4A13-AB81-E632C484E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796604-EFDC-45F5-9678-3EE814063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3796604-EFDC-45F5-9678-3EE814063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C3796604-EFDC-45F5-9678-3EE814063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5672A5-181C-4DDF-BA47-6ED816EE3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0D5672A5-181C-4DDF-BA47-6ED816EE3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0D5672A5-181C-4DDF-BA47-6ED816EE3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14" y="334019"/>
            <a:ext cx="4286232" cy="596149"/>
          </a:xfrm>
          <a:solidFill>
            <a:srgbClr val="FED5CA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MOWR </a:t>
            </a:r>
            <a:r>
              <a:rPr lang="en-US" dirty="0" smtClean="0"/>
              <a:t>FY 17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A82E43-F334-4B83-9151-C0C24AE8A2BC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04024823"/>
              </p:ext>
            </p:extLst>
          </p:nvPr>
        </p:nvGraphicFramePr>
        <p:xfrm>
          <a:off x="110358" y="1119354"/>
          <a:ext cx="11540867" cy="501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65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813D44-6FEC-4689-8741-A53C55B4A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B813D44-6FEC-4689-8741-A53C55B4A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B813D44-6FEC-4689-8741-A53C55B4A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E3DB7D-D71A-43F1-8F72-8AFDD294D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5FE3DB7D-D71A-43F1-8F72-8AFDD294D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FE3DB7D-D71A-43F1-8F72-8AFDD294D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B9CC29-CE6C-4115-8CCC-953AD02F0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BB9CC29-CE6C-4115-8CCC-953AD02F0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BB9CC29-CE6C-4115-8CCC-953AD02F0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14" y="334019"/>
            <a:ext cx="4629132" cy="596149"/>
          </a:xfrm>
          <a:solidFill>
            <a:srgbClr val="FED5CA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MOWR </a:t>
            </a:r>
            <a:r>
              <a:rPr lang="en-US" dirty="0" smtClean="0"/>
              <a:t>FY 17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A82E43-F334-4B83-9151-C0C24AE8A2BC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16565911"/>
              </p:ext>
            </p:extLst>
          </p:nvPr>
        </p:nvGraphicFramePr>
        <p:xfrm>
          <a:off x="221226" y="1238865"/>
          <a:ext cx="11267768" cy="4973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75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5B3782-A9C1-4C48-8FF9-58AD66CE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85B3782-A9C1-4C48-8FF9-58AD66CE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85B3782-A9C1-4C48-8FF9-58AD66CE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238A71-5E57-4592-82A0-1671C674E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3238A71-5E57-4592-82A0-1671C674E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3238A71-5E57-4592-82A0-1671C674E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A18BEA-04D9-4591-B785-0559C61B7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EA18BEA-04D9-4591-B785-0559C61B7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EA18BEA-04D9-4591-B785-0559C61B7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14" y="334020"/>
            <a:ext cx="8422173" cy="67663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NEW</a:t>
            </a:r>
            <a:r>
              <a:rPr lang="en-US" dirty="0" smtClean="0"/>
              <a:t> MOWR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0773"/>
            <a:ext cx="10062411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MOWR students can participate for 9</a:t>
            </a:r>
            <a:r>
              <a:rPr lang="en-US" baseline="30000" dirty="0" smtClean="0">
                <a:solidFill>
                  <a:srgbClr val="00B050"/>
                </a:solidFill>
              </a:rPr>
              <a:t>th</a:t>
            </a:r>
            <a:r>
              <a:rPr lang="en-US" dirty="0" smtClean="0">
                <a:solidFill>
                  <a:srgbClr val="00B050"/>
                </a:solidFill>
              </a:rPr>
              <a:t>-12</a:t>
            </a:r>
            <a:r>
              <a:rPr lang="en-US" baseline="30000" dirty="0" smtClean="0">
                <a:solidFill>
                  <a:srgbClr val="00B050"/>
                </a:solidFill>
              </a:rPr>
              <a:t>th</a:t>
            </a:r>
            <a:r>
              <a:rPr lang="en-US" dirty="0" smtClean="0">
                <a:solidFill>
                  <a:srgbClr val="00B050"/>
                </a:solidFill>
              </a:rPr>
              <a:t> grade years but not beyond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If graduation requirements are met early during 12</a:t>
            </a:r>
            <a:r>
              <a:rPr lang="en-US" baseline="30000" dirty="0" smtClean="0">
                <a:solidFill>
                  <a:srgbClr val="00B050"/>
                </a:solidFill>
              </a:rPr>
              <a:t>th</a:t>
            </a:r>
            <a:r>
              <a:rPr lang="en-US" dirty="0" smtClean="0">
                <a:solidFill>
                  <a:srgbClr val="00B050"/>
                </a:solidFill>
              </a:rPr>
              <a:t> grade year they can continue participation the rest of that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Only degree level MOWR courses can receive the .5 weight and meet the academic </a:t>
            </a:r>
            <a:r>
              <a:rPr lang="en-US" dirty="0">
                <a:solidFill>
                  <a:srgbClr val="00B050"/>
                </a:solidFill>
              </a:rPr>
              <a:t>rigor course </a:t>
            </a:r>
            <a:r>
              <a:rPr lang="en-US" dirty="0" smtClean="0">
                <a:solidFill>
                  <a:srgbClr val="00B050"/>
                </a:solidFill>
              </a:rPr>
              <a:t>categories of the HOPE/Zell Scholarship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Biology taken again as MOWR can count as 4</a:t>
            </a:r>
            <a:r>
              <a:rPr lang="en-US" baseline="30000" dirty="0" smtClean="0"/>
              <a:t>th</a:t>
            </a:r>
            <a:r>
              <a:rPr lang="en-US" dirty="0" smtClean="0"/>
              <a:t> science if not matched to same high school course number----For example,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26.0A324 Dual </a:t>
            </a:r>
            <a:r>
              <a:rPr lang="en-US" dirty="0">
                <a:solidFill>
                  <a:srgbClr val="FF0000"/>
                </a:solidFill>
              </a:rPr>
              <a:t>Enrollment Life Sciences TCSG (BIOL 2113 Anatomy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Physiology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MOWR 2016-17 Guidelines are posted on Ga Student Finance Commission webpage-gsfc.org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Gafutures.org is where all other MOWR documents are located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2118" y="112867"/>
            <a:ext cx="6972299" cy="83127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/>
              <a:t>MOWR </a:t>
            </a:r>
            <a:r>
              <a:rPr lang="en-US" sz="4000" b="1" dirty="0" smtClean="0"/>
              <a:t>Updates &amp; Reminders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17" y="1378816"/>
            <a:ext cx="10808337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dirty="0" smtClean="0"/>
              <a:t>Math-first 3 required math courses (Alg. I, Geometry, Alg. II) are not </a:t>
            </a:r>
            <a:r>
              <a:rPr lang="en-US" dirty="0"/>
              <a:t>available for any MOWR courses. MOWR approved mathematics courses </a:t>
            </a:r>
            <a:r>
              <a:rPr lang="en-US" dirty="0" smtClean="0"/>
              <a:t>are awarded </a:t>
            </a:r>
            <a:r>
              <a:rPr lang="en-US" dirty="0"/>
              <a:t>core/elective credit for the fourth mathematics </a:t>
            </a:r>
            <a:r>
              <a:rPr lang="en-US" dirty="0" smtClean="0"/>
              <a:t>course requirement beyond Algebra </a:t>
            </a:r>
            <a:r>
              <a:rPr lang="en-US" dirty="0"/>
              <a:t>II. </a:t>
            </a: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Questions-</a:t>
            </a:r>
            <a:r>
              <a:rPr lang="en-US" dirty="0"/>
              <a:t>-Sandi Woodall, Mathematics Program Manager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hlinkClick r:id="rId3"/>
              </a:rPr>
              <a:t>swoodall@doe.k12.ga.us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Brooke </a:t>
            </a:r>
            <a:r>
              <a:rPr lang="en-US" dirty="0"/>
              <a:t>Kline, Mathematics Secondary Specialist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smtClean="0">
                <a:hlinkClick r:id="rId4"/>
              </a:rPr>
              <a:t>bkline@doe.k12.ga.us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Transportation grant application mail out by Sept. 30 due Nov. 30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July </a:t>
            </a:r>
            <a:r>
              <a:rPr lang="en-US" dirty="0" smtClean="0"/>
              <a:t>26, </a:t>
            </a:r>
            <a:r>
              <a:rPr lang="en-US" dirty="0"/>
              <a:t>2016- GAcollege411 transitioned </a:t>
            </a:r>
            <a:r>
              <a:rPr lang="en-US" dirty="0" smtClean="0"/>
              <a:t>to </a:t>
            </a:r>
            <a:r>
              <a:rPr lang="en-US" dirty="0"/>
              <a:t>GAFutures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2" y="247936"/>
            <a:ext cx="7615052" cy="6780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MOWR Updates &amp; Reminders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24" y="1404257"/>
            <a:ext cx="10515600" cy="42790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MOWR students are </a:t>
            </a:r>
            <a:r>
              <a:rPr lang="en-US" b="1" u="sng" dirty="0" smtClean="0"/>
              <a:t>always</a:t>
            </a:r>
            <a:r>
              <a:rPr lang="en-US" dirty="0" smtClean="0"/>
              <a:t> high school students until high school graduation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Local system makes final decision on </a:t>
            </a:r>
            <a:r>
              <a:rPr lang="en-US" b="1" dirty="0" smtClean="0"/>
              <a:t>what</a:t>
            </a:r>
            <a:r>
              <a:rPr lang="en-US" dirty="0" smtClean="0"/>
              <a:t>, </a:t>
            </a:r>
            <a:r>
              <a:rPr lang="en-US" b="1" dirty="0" smtClean="0"/>
              <a:t>how</a:t>
            </a:r>
            <a:r>
              <a:rPr lang="en-US" dirty="0" smtClean="0"/>
              <a:t>, </a:t>
            </a:r>
            <a:r>
              <a:rPr lang="en-US" b="1" dirty="0" smtClean="0"/>
              <a:t>when</a:t>
            </a:r>
            <a:r>
              <a:rPr lang="en-US" dirty="0" smtClean="0"/>
              <a:t>, </a:t>
            </a:r>
            <a:r>
              <a:rPr lang="en-US" b="1" dirty="0" smtClean="0"/>
              <a:t>where </a:t>
            </a:r>
            <a:r>
              <a:rPr lang="en-US" dirty="0" smtClean="0"/>
              <a:t>and </a:t>
            </a:r>
            <a:r>
              <a:rPr lang="en-US" b="1" dirty="0" smtClean="0"/>
              <a:t>If</a:t>
            </a:r>
            <a:r>
              <a:rPr lang="en-US" dirty="0" smtClean="0"/>
              <a:t> MOWR courses are taught at their high school instead of colleges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 schools should be consistent with procedures, schedules, and expectations of MOWR students as non-MOWR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School Participation Form changed from annually to 4 years beginning 2016- 2017 school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Local </a:t>
            </a:r>
            <a:r>
              <a:rPr lang="en-US" dirty="0"/>
              <a:t>systems </a:t>
            </a:r>
            <a:r>
              <a:rPr lang="en-US" dirty="0" smtClean="0"/>
              <a:t>earn and retain their FTE funding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13" y="185057"/>
            <a:ext cx="3897316" cy="926771"/>
          </a:xfr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ED5CA"/>
                </a:solidFill>
              </a:rPr>
              <a:t>MOWR 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6" y="1828800"/>
            <a:ext cx="7377180" cy="4265036"/>
          </a:xfrm>
        </p:spPr>
        <p:txBody>
          <a:bodyPr>
            <a:normAutofit/>
          </a:bodyPr>
          <a:lstStyle/>
          <a:p>
            <a:r>
              <a:rPr lang="en-US" dirty="0"/>
              <a:t>Grade </a:t>
            </a:r>
            <a:r>
              <a:rPr lang="en-US" dirty="0" smtClean="0"/>
              <a:t>Conversion-local </a:t>
            </a:r>
            <a:r>
              <a:rPr lang="en-US" dirty="0"/>
              <a:t>system determines conversion </a:t>
            </a:r>
            <a:r>
              <a:rPr lang="en-US" dirty="0" smtClean="0"/>
              <a:t>scale for the college letter grade.</a:t>
            </a:r>
          </a:p>
          <a:p>
            <a:r>
              <a:rPr lang="en-US" dirty="0"/>
              <a:t>Grade </a:t>
            </a:r>
            <a:r>
              <a:rPr lang="en-US" dirty="0" smtClean="0"/>
              <a:t>Weight-only degree level core </a:t>
            </a:r>
            <a:r>
              <a:rPr lang="en-US" dirty="0"/>
              <a:t>courses receive a .5 weight </a:t>
            </a:r>
            <a:r>
              <a:rPr lang="en-US" dirty="0" smtClean="0"/>
              <a:t>and meet academic rigor course categories for HOPE GPA calculation. </a:t>
            </a:r>
            <a:endParaRPr lang="en-US" dirty="0"/>
          </a:p>
          <a:p>
            <a:r>
              <a:rPr lang="en-US" dirty="0"/>
              <a:t>Class ranking- </a:t>
            </a:r>
            <a:r>
              <a:rPr lang="en-US" dirty="0" smtClean="0"/>
              <a:t>local systems determine </a:t>
            </a:r>
            <a:r>
              <a:rPr lang="en-US" dirty="0"/>
              <a:t>valedictorian, class rank, etc. eligibility for MOWR </a:t>
            </a:r>
            <a:r>
              <a:rPr lang="en-US" dirty="0" smtClean="0"/>
              <a:t>students.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575" y="189187"/>
            <a:ext cx="8543951" cy="860295"/>
          </a:xfrm>
          <a:solidFill>
            <a:schemeClr val="bg1">
              <a:lumMod val="85000"/>
            </a:schemeClr>
          </a:solidFill>
          <a:ln w="1905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SB 132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set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MOWR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requirements through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following definitions:</a:t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0953147"/>
              </p:ext>
            </p:extLst>
          </p:nvPr>
        </p:nvGraphicFramePr>
        <p:xfrm>
          <a:off x="454575" y="1415846"/>
          <a:ext cx="9993745" cy="473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96292" y="5060372"/>
            <a:ext cx="7689272" cy="92333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Institutions are responsible for establishing their own dual enrollment/MOWR admission requirements.  An ‘eligible high school student’ must meet the admission requirements set by the institution to be admitted to that institution. </a:t>
            </a:r>
          </a:p>
        </p:txBody>
      </p:sp>
    </p:spTree>
    <p:extLst>
      <p:ext uri="{BB962C8B-B14F-4D97-AF65-F5344CB8AC3E}">
        <p14:creationId xmlns:p14="http://schemas.microsoft.com/office/powerpoint/2010/main" val="12994273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49" y="282063"/>
            <a:ext cx="6642892" cy="105836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b="1" dirty="0"/>
              <a:t>MOWR </a:t>
            </a:r>
            <a:r>
              <a:rPr lang="en-US" sz="4000" b="1" dirty="0" smtClean="0"/>
              <a:t>Class Withdrawals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03" y="1641764"/>
            <a:ext cx="10515600" cy="44776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A g</a:t>
            </a:r>
            <a:r>
              <a:rPr lang="en-US" sz="3000" dirty="0" smtClean="0"/>
              <a:t>rade </a:t>
            </a:r>
            <a:r>
              <a:rPr lang="en-US" sz="3000" b="1" u="sng" dirty="0"/>
              <a:t>must be posted </a:t>
            </a:r>
            <a:r>
              <a:rPr lang="en-US" sz="3000" dirty="0"/>
              <a:t>on </a:t>
            </a:r>
            <a:r>
              <a:rPr lang="en-US" sz="3000" dirty="0" smtClean="0"/>
              <a:t>high school transcript, </a:t>
            </a:r>
            <a:r>
              <a:rPr lang="en-US" sz="3000" dirty="0"/>
              <a:t>even if </a:t>
            </a:r>
            <a:r>
              <a:rPr lang="en-US" sz="3000" dirty="0" smtClean="0"/>
              <a:t>	student withdraws from MOWR course and doesn’t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 smtClean="0"/>
              <a:t>          complete course at high school</a:t>
            </a:r>
          </a:p>
          <a:p>
            <a:pPr marL="0" indent="0">
              <a:buNone/>
            </a:pPr>
            <a:r>
              <a:rPr lang="en-US" sz="3000" dirty="0" smtClean="0"/>
              <a:t>2. MOWR regulation 1605.5f. The high school must record </a:t>
            </a:r>
            <a:r>
              <a:rPr lang="en-US" sz="3000" dirty="0"/>
              <a:t>on the </a:t>
            </a:r>
            <a:r>
              <a:rPr lang="en-US" sz="3000" dirty="0" smtClean="0"/>
              <a:t>      	student’s </a:t>
            </a:r>
            <a:r>
              <a:rPr lang="en-US" sz="3000" dirty="0"/>
              <a:t>high school </a:t>
            </a:r>
            <a:r>
              <a:rPr lang="en-US" sz="3000" dirty="0" smtClean="0"/>
              <a:t> transcript each </a:t>
            </a:r>
            <a:r>
              <a:rPr lang="en-US" sz="3000" dirty="0"/>
              <a:t>approved course </a:t>
            </a:r>
            <a:r>
              <a:rPr lang="en-US" sz="3000" dirty="0" smtClean="0"/>
              <a:t>	name</a:t>
            </a:r>
            <a:r>
              <a:rPr lang="en-US" sz="3000" dirty="0"/>
              <a:t>, </a:t>
            </a:r>
            <a:r>
              <a:rPr lang="en-US" sz="3000" b="1" u="sng" dirty="0" smtClean="0"/>
              <a:t>grade</a:t>
            </a:r>
            <a:r>
              <a:rPr lang="en-US" sz="3000" dirty="0"/>
              <a:t>, </a:t>
            </a:r>
            <a:r>
              <a:rPr lang="en-US" sz="3000" dirty="0" smtClean="0"/>
              <a:t>and amount </a:t>
            </a:r>
            <a:r>
              <a:rPr lang="en-US" sz="3000" dirty="0"/>
              <a:t>of credit hours </a:t>
            </a:r>
            <a:r>
              <a:rPr lang="en-US" sz="3000" dirty="0" smtClean="0"/>
              <a:t>and </a:t>
            </a:r>
            <a:r>
              <a:rPr lang="en-US" sz="3000" dirty="0"/>
              <a:t>course unit </a:t>
            </a:r>
            <a:r>
              <a:rPr lang="en-US" sz="3000" dirty="0" smtClean="0"/>
              <a:t>	credits earned </a:t>
            </a:r>
            <a:r>
              <a:rPr lang="en-US" sz="3000" dirty="0"/>
              <a:t>for </a:t>
            </a:r>
            <a:r>
              <a:rPr lang="en-US" sz="3000" dirty="0" smtClean="0"/>
              <a:t>each course </a:t>
            </a:r>
            <a:r>
              <a:rPr lang="en-US" sz="3000" dirty="0"/>
              <a:t>taken as a Dual </a:t>
            </a:r>
            <a:r>
              <a:rPr lang="en-US" sz="3000" dirty="0" smtClean="0"/>
              <a:t>Credit 	Enrollment student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0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461214"/>
              </p:ext>
            </p:extLst>
          </p:nvPr>
        </p:nvGraphicFramePr>
        <p:xfrm>
          <a:off x="445166" y="187036"/>
          <a:ext cx="10652325" cy="576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7798" y="4166257"/>
            <a:ext cx="2804875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500" dirty="0" smtClean="0">
                <a:solidFill>
                  <a:srgbClr val="002060"/>
                </a:solidFill>
              </a:rPr>
              <a:t>Georgia attendance law</a:t>
            </a:r>
            <a:endParaRPr lang="en-US" sz="25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2962" y="4041058"/>
            <a:ext cx="1579418" cy="1159775"/>
          </a:xfrm>
          <a:prstGeom prst="rect">
            <a:avLst/>
          </a:prstGeom>
          <a:scene3d>
            <a:camera prst="orthographicFront">
              <a:rot lat="20399994" lon="21593999" rev="18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76369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009" y="235974"/>
            <a:ext cx="6038609" cy="914399"/>
          </a:xfrm>
          <a:solidFill>
            <a:srgbClr val="99CC00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Most </a:t>
            </a:r>
            <a:r>
              <a:rPr lang="en-US" sz="3600" dirty="0"/>
              <a:t>Common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427" y="1365663"/>
            <a:ext cx="10629346" cy="484188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Can </a:t>
            </a:r>
            <a:r>
              <a:rPr lang="en-US" sz="2400" dirty="0" smtClean="0"/>
              <a:t>colleges </a:t>
            </a:r>
            <a:r>
              <a:rPr lang="en-US" sz="2400" dirty="0"/>
              <a:t>set an age requirement?  </a:t>
            </a:r>
            <a:r>
              <a:rPr lang="en-US" sz="2400" b="1" dirty="0">
                <a:solidFill>
                  <a:srgbClr val="FF0000"/>
                </a:solidFill>
              </a:rPr>
              <a:t>Yes, up to </a:t>
            </a:r>
            <a:r>
              <a:rPr lang="en-US" sz="2400" b="1" dirty="0" smtClean="0">
                <a:solidFill>
                  <a:srgbClr val="FF0000"/>
                </a:solidFill>
              </a:rPr>
              <a:t>individual </a:t>
            </a:r>
            <a:r>
              <a:rPr lang="en-US" sz="2400" b="1" dirty="0">
                <a:solidFill>
                  <a:srgbClr val="FF0000"/>
                </a:solidFill>
              </a:rPr>
              <a:t>college.</a:t>
            </a:r>
          </a:p>
          <a:p>
            <a:pPr marL="457200" indent="-457200">
              <a:buAutoNum type="arabicPeriod" startAt="2"/>
            </a:pPr>
            <a:r>
              <a:rPr lang="en-US" sz="2400" dirty="0"/>
              <a:t>How many terms can a student participate?  </a:t>
            </a:r>
            <a:r>
              <a:rPr lang="en-US" sz="2400" b="1" dirty="0">
                <a:solidFill>
                  <a:srgbClr val="FF0000"/>
                </a:solidFill>
              </a:rPr>
              <a:t>Three per year, fall, spring, </a:t>
            </a:r>
            <a:r>
              <a:rPr lang="en-US" sz="2400" b="1" dirty="0" smtClean="0">
                <a:solidFill>
                  <a:srgbClr val="FF0000"/>
                </a:solidFill>
              </a:rPr>
              <a:t>summer for semester, and fall, winter, spring and summer for quarter.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/>
              <a:t>If a </a:t>
            </a:r>
            <a:r>
              <a:rPr lang="en-US" sz="2400" dirty="0"/>
              <a:t>student is </a:t>
            </a:r>
            <a:r>
              <a:rPr lang="en-US" sz="2400" dirty="0" smtClean="0"/>
              <a:t>full-time </a:t>
            </a:r>
            <a:r>
              <a:rPr lang="en-US" sz="2400" dirty="0"/>
              <a:t>at the high school can they still take courses through </a:t>
            </a:r>
            <a:r>
              <a:rPr lang="en-US" sz="2400" dirty="0" smtClean="0"/>
              <a:t>MOWR</a:t>
            </a:r>
            <a:r>
              <a:rPr lang="en-US" sz="2400" dirty="0"/>
              <a:t>?  </a:t>
            </a:r>
            <a:r>
              <a:rPr lang="en-US" sz="2400" b="1" dirty="0">
                <a:solidFill>
                  <a:srgbClr val="FF0000"/>
                </a:solidFill>
              </a:rPr>
              <a:t>Yes, there is no limit to the total number of courses </a:t>
            </a:r>
            <a:r>
              <a:rPr lang="en-US" sz="2400" b="1" dirty="0" smtClean="0">
                <a:solidFill>
                  <a:srgbClr val="FF0000"/>
                </a:solidFill>
              </a:rPr>
              <a:t>taken except 15 hours per college institution.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/>
              <a:t>Can </a:t>
            </a:r>
            <a:r>
              <a:rPr lang="en-US" sz="2400" dirty="0"/>
              <a:t>they earn a full Carnegie unit of credit for </a:t>
            </a:r>
            <a:r>
              <a:rPr lang="en-US" sz="2400" dirty="0" smtClean="0"/>
              <a:t>only one semester of MOWR instruction? </a:t>
            </a:r>
            <a:r>
              <a:rPr lang="en-US" sz="2400" b="1" dirty="0" smtClean="0">
                <a:solidFill>
                  <a:srgbClr val="FF0000"/>
                </a:solidFill>
              </a:rPr>
              <a:t>Yes, if the MOWR college course is a 3 or more hour college class. </a:t>
            </a:r>
          </a:p>
          <a:p>
            <a:pPr marL="457200" indent="-457200">
              <a:buAutoNum type="arabicPeriod" startAt="2"/>
            </a:pPr>
            <a:r>
              <a:rPr lang="en-US" sz="2400" dirty="0" smtClean="0"/>
              <a:t>Does </a:t>
            </a:r>
            <a:r>
              <a:rPr lang="en-US" sz="2400" dirty="0"/>
              <a:t>a student have a certain time/date when they must announce they are pursuing SB2? </a:t>
            </a:r>
            <a:r>
              <a:rPr lang="en-US" sz="2400" b="1" dirty="0" smtClean="0">
                <a:solidFill>
                  <a:srgbClr val="FF0000"/>
                </a:solidFill>
              </a:rPr>
              <a:t>No, it can occur anytime during the 9—12 grades. </a:t>
            </a:r>
            <a:endParaRPr lang="en-US" sz="2400" b="1" dirty="0" smtClean="0"/>
          </a:p>
          <a:p>
            <a:pPr marL="457200" indent="-457200">
              <a:buAutoNum type="arabicPeriod" startAt="2"/>
            </a:pPr>
            <a:r>
              <a:rPr lang="en-US" sz="2400" dirty="0" smtClean="0"/>
              <a:t>When does a student </a:t>
            </a:r>
            <a:r>
              <a:rPr lang="en-US" sz="2400" dirty="0"/>
              <a:t>become eligible? </a:t>
            </a:r>
            <a:r>
              <a:rPr lang="en-US" sz="2400" dirty="0">
                <a:solidFill>
                  <a:srgbClr val="FF0000"/>
                </a:solidFill>
              </a:rPr>
              <a:t>9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 grade officially begins the Fall of the student’s 9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 grade </a:t>
            </a:r>
            <a:r>
              <a:rPr lang="en-US" sz="2400" dirty="0" smtClean="0">
                <a:solidFill>
                  <a:srgbClr val="FF0000"/>
                </a:solidFill>
              </a:rPr>
              <a:t>year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AutoNum type="arabicPeriod" startAt="2"/>
            </a:pPr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A82E43-F334-4B83-9151-C0C24AE8A2BC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39" y="344544"/>
            <a:ext cx="8582025" cy="58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0" y="425245"/>
            <a:ext cx="9096375" cy="578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30290"/>
            <a:ext cx="90297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23" y="298455"/>
            <a:ext cx="9025705" cy="5777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31042" y="2831691"/>
            <a:ext cx="3294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FY2016=27,512 students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84" y="190193"/>
            <a:ext cx="8794955" cy="5814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1265" y="3097368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48,732,785 = FY2016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4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59" y="648929"/>
            <a:ext cx="8798895" cy="5250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22775" y="3038168"/>
            <a:ext cx="3097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Percentage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of increase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from 2015-2016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09703"/>
            <a:ext cx="9184712" cy="57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4576" y="66891"/>
            <a:ext cx="6103881" cy="587375"/>
          </a:xfrm>
          <a:solidFill>
            <a:schemeClr val="bg1">
              <a:lumMod val="85000"/>
            </a:schemeClr>
          </a:solidFill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What </a:t>
            </a:r>
            <a:r>
              <a:rPr lang="en-US" sz="3600" dirty="0" smtClean="0"/>
              <a:t>Did </a:t>
            </a:r>
            <a:r>
              <a:rPr lang="en-US" sz="3600" dirty="0"/>
              <a:t>SB 132 </a:t>
            </a:r>
            <a:r>
              <a:rPr lang="en-US" sz="3600" dirty="0" smtClean="0"/>
              <a:t>Do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9" y="1030520"/>
            <a:ext cx="7543800" cy="909147"/>
          </a:xfr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Streamlined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3 programs into one program.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Easier for students, parents, and K-12/higher education personnel to understand, promote, administer, etc</a:t>
            </a: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4778978"/>
              </p:ext>
            </p:extLst>
          </p:nvPr>
        </p:nvGraphicFramePr>
        <p:xfrm>
          <a:off x="-76200" y="1219199"/>
          <a:ext cx="4711262" cy="4960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303271" y="2219608"/>
            <a:ext cx="6566338" cy="12246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5B9BD5"/>
              </a:buClr>
              <a:buFont typeface="Wingdings 3" charset="2"/>
              <a:buNone/>
            </a:pPr>
            <a:r>
              <a:rPr lang="en-US" sz="2400" dirty="0" smtClean="0">
                <a:solidFill>
                  <a:srgbClr val="E7E6E6">
                    <a:lumMod val="25000"/>
                  </a:srgbClr>
                </a:solidFill>
              </a:rPr>
              <a:t>Established 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</a:rPr>
              <a:t>a single program </a:t>
            </a:r>
            <a:r>
              <a:rPr lang="en-US" sz="2400" dirty="0" smtClean="0">
                <a:solidFill>
                  <a:srgbClr val="E7E6E6">
                    <a:lumMod val="25000"/>
                  </a:srgbClr>
                </a:solidFill>
              </a:rPr>
              <a:t>administered 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</a:rPr>
              <a:t>by GSFC.</a:t>
            </a:r>
          </a:p>
          <a:p>
            <a:pPr marL="0" indent="0">
              <a:spcBef>
                <a:spcPts val="0"/>
              </a:spcBef>
              <a:buClr>
                <a:srgbClr val="5B9BD5"/>
              </a:buClr>
              <a:buFont typeface="Wingdings 3" charset="2"/>
              <a:buNone/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Takes advantage of the online processes built for the Accel program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Clr>
                <a:srgbClr val="5B9BD5"/>
              </a:buClr>
              <a:buFont typeface="Wingdings 3" charset="2"/>
              <a:buNone/>
            </a:pPr>
            <a:endParaRPr lang="en-US" sz="2400" dirty="0">
              <a:solidFill>
                <a:srgbClr val="E7E6E6">
                  <a:lumMod val="75000"/>
                </a:srgbClr>
              </a:solidFill>
            </a:endParaRPr>
          </a:p>
          <a:p>
            <a:pPr marL="0" indent="0">
              <a:buClr>
                <a:srgbClr val="5B9BD5"/>
              </a:buClr>
              <a:buFont typeface="Wingdings 3" charset="2"/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5B9BD5"/>
              </a:buClr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5B9BD5"/>
              </a:buClr>
              <a:buFont typeface="Wingdings 3" charset="2"/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8524" y="3673275"/>
            <a:ext cx="6538351" cy="11922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5B9BD5"/>
              </a:buClr>
              <a:buFont typeface="Wingdings 3" charset="2"/>
              <a:buNone/>
            </a:pPr>
            <a:r>
              <a:rPr lang="en-US" sz="2400" dirty="0" smtClean="0">
                <a:solidFill>
                  <a:srgbClr val="E7E6E6">
                    <a:lumMod val="25000"/>
                  </a:srgbClr>
                </a:solidFill>
              </a:rPr>
              <a:t>Reduced </a:t>
            </a:r>
            <a:r>
              <a:rPr lang="en-US" sz="2400" dirty="0">
                <a:solidFill>
                  <a:srgbClr val="E7E6E6">
                    <a:lumMod val="25000"/>
                  </a:srgbClr>
                </a:solidFill>
              </a:rPr>
              <a:t>out-of-pocket expenses for students and their families.</a:t>
            </a:r>
          </a:p>
          <a:p>
            <a:pPr marL="0" indent="0">
              <a:spcBef>
                <a:spcPts val="0"/>
              </a:spcBef>
              <a:buClr>
                <a:srgbClr val="5B9BD5"/>
              </a:buClr>
              <a:buFont typeface="Wingdings 3" charset="2"/>
              <a:buNone/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Increases access by removing financial barriers.</a:t>
            </a:r>
          </a:p>
          <a:p>
            <a:pPr marL="0" indent="0">
              <a:buClr>
                <a:srgbClr val="5B9BD5"/>
              </a:buClr>
              <a:buFont typeface="Wingdings 3" charset="2"/>
              <a:buNone/>
            </a:pPr>
            <a:endParaRPr lang="en-US" i="1" dirty="0">
              <a:solidFill>
                <a:srgbClr val="70AD47">
                  <a:lumMod val="75000"/>
                </a:srgbClr>
              </a:solidFill>
            </a:endParaRPr>
          </a:p>
          <a:p>
            <a:pPr marL="0" indent="0">
              <a:buClr>
                <a:srgbClr val="5B9BD5"/>
              </a:buClr>
              <a:buFont typeface="Wingdings 3" charset="2"/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57437" y="5094547"/>
            <a:ext cx="6076172" cy="958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5B9BD5"/>
              </a:buClr>
              <a:buFont typeface="Wingdings 3" charset="2"/>
              <a:buNone/>
            </a:pPr>
            <a:r>
              <a:rPr lang="en-US" sz="2600" dirty="0">
                <a:solidFill>
                  <a:srgbClr val="E7E6E6">
                    <a:lumMod val="25000"/>
                  </a:srgbClr>
                </a:solidFill>
              </a:rPr>
              <a:t>Expands course options.</a:t>
            </a:r>
          </a:p>
          <a:p>
            <a:pPr marL="0" indent="0">
              <a:spcBef>
                <a:spcPts val="0"/>
              </a:spcBef>
              <a:buClr>
                <a:srgbClr val="5B9BD5"/>
              </a:buClr>
              <a:buFont typeface="Wingdings 3" charset="2"/>
              <a:buNone/>
            </a:pP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</a:rPr>
              <a:t>Provides students with access to more courses provided through a single course list.  </a:t>
            </a:r>
          </a:p>
          <a:p>
            <a:pPr marL="0" indent="0">
              <a:buClr>
                <a:srgbClr val="5B9BD5"/>
              </a:buClr>
              <a:buFont typeface="Wingdings 3" charset="2"/>
              <a:buNone/>
            </a:pPr>
            <a:endParaRPr lang="en-US" sz="2400" dirty="0">
              <a:solidFill>
                <a:srgbClr val="E7E6E6">
                  <a:lumMod val="75000"/>
                </a:srgbClr>
              </a:solidFill>
            </a:endParaRPr>
          </a:p>
          <a:p>
            <a:pPr marL="0" indent="0">
              <a:buClr>
                <a:srgbClr val="5B9BD5"/>
              </a:buClr>
              <a:buFont typeface="Wingdings 3" charset="2"/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5B9BD5"/>
              </a:buClr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5B9BD5"/>
              </a:buClr>
              <a:buFont typeface="Wingdings 3" charset="2"/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490" y="3107244"/>
            <a:ext cx="1091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X</a:t>
            </a:r>
            <a:endParaRPr lang="en-US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0" y="1297265"/>
            <a:ext cx="314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X</a:t>
            </a:r>
            <a:endParaRPr lang="en-US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810490" y="5009556"/>
            <a:ext cx="1091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X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19795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0" y="341056"/>
            <a:ext cx="8953808" cy="56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368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7" y="317244"/>
            <a:ext cx="9243244" cy="57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18" y="210318"/>
            <a:ext cx="8695096" cy="57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42" y="373119"/>
            <a:ext cx="8763923" cy="57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34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2" y="165105"/>
            <a:ext cx="9072716" cy="590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35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71" y="250723"/>
            <a:ext cx="8705542" cy="58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9993" y="182494"/>
            <a:ext cx="7517733" cy="6627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MOWR Guidance Links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820" y="1015492"/>
            <a:ext cx="978167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2016-2017 Graduation Guidance Document: </a:t>
            </a:r>
            <a:r>
              <a:rPr lang="en-US" u="sng" dirty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http://www.gadoe.org/Curriculum-Instruction-and-Assessment/Curriculum-and-Instruction/Documents/Mathematics/Georgia-High-School-Graduation-Mathematics-Requirement-Guidance-2016-2017.pdf</a:t>
            </a: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Arial Unicode MS" panose="020B0604020202020204" pitchFamily="34" charset="-12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 smtClean="0">
              <a:solidFill>
                <a:srgbClr val="002060"/>
              </a:solidFill>
              <a:latin typeface="Arial Unicode MS" panose="020B0604020202020204" pitchFamily="34" charset="-12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MOWR </a:t>
            </a: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Math FAQs: </a:t>
            </a:r>
            <a:r>
              <a:rPr lang="en-US" u="sng" dirty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http://www.gadoe.org/Curriculum-Instruction-and-Assessment/Curriculum-and-Instruction/Documents/Mathematics/FAQ-MOWR.pdf</a:t>
            </a: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Arial Unicode MS" panose="020B0604020202020204" pitchFamily="34" charset="-12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Graduation Rule: </a:t>
            </a:r>
            <a:r>
              <a:rPr lang="en-US" u="sng" dirty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http://www.gadoe.org/External-Affairs-and-Policy/State-Board-of-Education/SBOE%20Rules/160-4-2-.48.pdf</a:t>
            </a: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Arial Unicode MS" panose="020B0604020202020204" pitchFamily="34" charset="-12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GaDOE</a:t>
            </a: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 Mathematics Program Webpage; </a:t>
            </a:r>
            <a:r>
              <a:rPr lang="en-US" u="sng" dirty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u="sng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www.gadoe.org/Curriculum-Instruction-and-Assessment/Curriculum-and-Instruction/Pages/Mathematics.aspx</a:t>
            </a:r>
            <a:endParaRPr lang="en-US" u="sng" dirty="0" smtClean="0">
              <a:solidFill>
                <a:srgbClr val="002060"/>
              </a:solidFill>
              <a:latin typeface="Arial Unicode MS" panose="020B0604020202020204" pitchFamily="34" charset="-12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HOPE Rigor List: </a:t>
            </a:r>
            <a:r>
              <a:rPr lang="en-US" u="sng" dirty="0">
                <a:solidFill>
                  <a:srgbClr val="0563C1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u="sng" dirty="0" smtClean="0">
                <a:solidFill>
                  <a:srgbClr val="0563C1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www.gafutures.org/media/113414/rigor-course-list-july-2016.pdf</a:t>
            </a:r>
            <a:endParaRPr lang="en-US" u="sng" dirty="0" smtClean="0">
              <a:solidFill>
                <a:srgbClr val="0563C1"/>
              </a:solidFill>
              <a:latin typeface="Arial Unicode MS" panose="020B0604020202020204" pitchFamily="34" charset="-12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USG High School Curriculum Requirements – </a:t>
            </a:r>
            <a:r>
              <a:rPr lang="en-US" i="1" dirty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Staying on Course: </a:t>
            </a:r>
            <a:r>
              <a:rPr lang="en-US" u="sng" dirty="0">
                <a:solidFill>
                  <a:srgbClr val="0563C1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http://www.usg.edu/assets/student_affairs/documents/Staying_on_Course.pdf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73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46" y="166039"/>
            <a:ext cx="8422173" cy="68936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University System of GA MOWR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63" y="997145"/>
            <a:ext cx="10174777" cy="50787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Each USG institution has a Dual Enrollment (DE)/MOWR coordinator to provide assistance.  Contact information for each institution is available online. </a:t>
            </a:r>
            <a:r>
              <a:rPr lang="en-US" sz="2600" dirty="0" smtClean="0">
                <a:hlinkClick r:id="rId3"/>
              </a:rPr>
              <a:t>ww.usg.edu/institutions/directories/move_on_when_ready_contacts/</a:t>
            </a:r>
            <a:r>
              <a:rPr lang="en-US" sz="26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 DE/MOWR admission requirements and deadlines are also available online. </a:t>
            </a:r>
            <a:r>
              <a:rPr lang="en-US" sz="2600" dirty="0" smtClean="0">
                <a:hlinkClick r:id="rId4"/>
              </a:rPr>
              <a:t>www.usg.edu/student_affairs/students/mowr_dual_admission</a:t>
            </a:r>
            <a:r>
              <a:rPr lang="en-US" sz="18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There  are a variety of DE options in the University System (online courses, residential academy at MGSU, honors dual enrollment programs)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r>
              <a:rPr lang="en-US" dirty="0" smtClean="0"/>
              <a:t>AP vs IB vs DE – which options are viewed most favorably by college admission officers? </a:t>
            </a:r>
            <a:r>
              <a:rPr lang="en-US" sz="2600" dirty="0" smtClean="0">
                <a:hlinkClick r:id="rId5"/>
              </a:rPr>
              <a:t>www.usg.edu/student_affairs/documents/MOWR_Admissions_Guidance.pdf</a:t>
            </a:r>
            <a:r>
              <a:rPr lang="en-US" sz="2600" dirty="0" smtClean="0"/>
              <a:t> 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37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4" y="299425"/>
            <a:ext cx="10097897" cy="920680"/>
          </a:xfrm>
        </p:spPr>
        <p:txBody>
          <a:bodyPr/>
          <a:lstStyle/>
          <a:p>
            <a:pPr algn="l"/>
            <a:r>
              <a:rPr lang="en-US" dirty="0" smtClean="0"/>
              <a:t>College and University Contacts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4810" y="1797269"/>
            <a:ext cx="9782987" cy="4470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Independent college and university contacts – </a:t>
            </a:r>
            <a:r>
              <a:rPr lang="en-US" dirty="0">
                <a:solidFill>
                  <a:prstClr val="black"/>
                </a:solidFill>
                <a:hlinkClick r:id="rId4"/>
              </a:rPr>
              <a:t>http://www.georgiacolleges.org/media/mowr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</a:rPr>
              <a:t>Technical College System contacts – </a:t>
            </a:r>
            <a:r>
              <a:rPr lang="en-US" dirty="0">
                <a:solidFill>
                  <a:prstClr val="black"/>
                </a:solidFill>
                <a:hlinkClick r:id="rId5"/>
              </a:rPr>
              <a:t>https://tcsg.edu/fordualcredit.php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University System Contacts - </a:t>
            </a:r>
            <a:r>
              <a:rPr lang="en-US" dirty="0">
                <a:solidFill>
                  <a:prstClr val="black"/>
                </a:solidFill>
                <a:hlinkClick r:id="rId6"/>
              </a:rPr>
              <a:t>http://www.usg.edu/inst/directories/move_on_when_ready_contacts/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04954" y="1418897"/>
            <a:ext cx="9096703" cy="15766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0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147485"/>
            <a:ext cx="5799221" cy="1055673"/>
          </a:xfrm>
          <a:solidFill>
            <a:srgbClr val="FED5CA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MOWR Contacts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90" y="1409665"/>
            <a:ext cx="11617378" cy="54483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Mealer-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Department of Education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MOWR, Transition Career Partnership and  JROTC Program Specialist,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Phone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(404) 463-8197                	email: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gmealer@doe.k12.ga.us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Dianne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Lassai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Barker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-Technical College System of Georgia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Education Initiatives Coordinator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Phone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(404)679-1688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dbarker@tcsg.edu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Wenham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-Board of Regents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Director of Student Access,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Phone: (404) 962-3115	   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sarah.wenham@usg.edu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7139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13" y="116113"/>
            <a:ext cx="8425544" cy="5715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4900" b="1" dirty="0">
                <a:latin typeface="+mn-lt"/>
              </a:rPr>
              <a:t>MOWR </a:t>
            </a:r>
            <a:r>
              <a:rPr lang="en-US" sz="4900" b="1" dirty="0" smtClean="0">
                <a:latin typeface="+mn-lt"/>
              </a:rPr>
              <a:t>Early Graduation  Option</a:t>
            </a:r>
            <a:endParaRPr lang="en-US" b="1" dirty="0">
              <a:latin typeface="+mn-lt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53784" y="850900"/>
            <a:ext cx="10604947" cy="5174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20000"/>
              </a:buClr>
            </a:pPr>
            <a:r>
              <a:rPr lang="en-US" b="1" dirty="0" smtClean="0">
                <a:solidFill>
                  <a:srgbClr val="000000"/>
                </a:solidFill>
              </a:rPr>
              <a:t>Earn a high school diploma (SB 2)</a:t>
            </a:r>
          </a:p>
          <a:p>
            <a:pPr marL="74294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20000"/>
              </a:buClr>
              <a:buFont typeface="Calibri" panose="020F0502020204030204" pitchFamily="34" charset="0"/>
              <a:buChar char="⁻"/>
            </a:pPr>
            <a:r>
              <a:rPr lang="en-US" dirty="0" smtClean="0">
                <a:solidFill>
                  <a:srgbClr val="000000"/>
                </a:solidFill>
              </a:rPr>
              <a:t>Student must receive credit for all EOCT courses: two </a:t>
            </a:r>
            <a:r>
              <a:rPr lang="en-US" dirty="0">
                <a:solidFill>
                  <a:srgbClr val="000000"/>
                </a:solidFill>
              </a:rPr>
              <a:t>English, two math, </a:t>
            </a:r>
            <a:r>
              <a:rPr lang="en-US" dirty="0" smtClean="0">
                <a:solidFill>
                  <a:srgbClr val="000000"/>
                </a:solidFill>
              </a:rPr>
              <a:t>two science</a:t>
            </a:r>
            <a:r>
              <a:rPr lang="en-US" dirty="0">
                <a:solidFill>
                  <a:srgbClr val="000000"/>
                </a:solidFill>
              </a:rPr>
              <a:t>, and two social studies, </a:t>
            </a:r>
            <a:r>
              <a:rPr lang="en-US" dirty="0" smtClean="0">
                <a:solidFill>
                  <a:srgbClr val="000000"/>
                </a:solidFill>
              </a:rPr>
              <a:t>and the required </a:t>
            </a:r>
            <a:r>
              <a:rPr lang="en-US" dirty="0">
                <a:solidFill>
                  <a:srgbClr val="000000"/>
                </a:solidFill>
              </a:rPr>
              <a:t>PE and </a:t>
            </a:r>
            <a:r>
              <a:rPr lang="en-US" dirty="0" smtClean="0">
                <a:solidFill>
                  <a:srgbClr val="000000"/>
                </a:solidFill>
              </a:rPr>
              <a:t>Health course</a:t>
            </a:r>
          </a:p>
          <a:p>
            <a:pPr marL="1200128" lvl="2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20000"/>
              </a:buClr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Note:  Course(s) may be taken through MOWR and/or at high school</a:t>
            </a:r>
          </a:p>
          <a:p>
            <a:pPr marL="1200128" lvl="2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20000"/>
              </a:buClr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Take EOC exams</a:t>
            </a:r>
          </a:p>
          <a:p>
            <a:pPr marL="1200128" lvl="2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20000"/>
              </a:buClr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Exams must count 20% of final grade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20000"/>
              </a:buClr>
              <a:buFont typeface="Calibri" panose="020F0502020204030204" pitchFamily="34" charset="0"/>
              <a:buChar char="⁻"/>
            </a:pPr>
            <a:r>
              <a:rPr lang="en-US" dirty="0" smtClean="0">
                <a:solidFill>
                  <a:srgbClr val="000000"/>
                </a:solidFill>
              </a:rPr>
              <a:t>Earn and complete one of the following: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20000"/>
              </a:buClr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Associate degree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20000"/>
              </a:buClr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Technical diploma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20000"/>
              </a:buClr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Two certificate programs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within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one specific career pathway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20000"/>
              </a:buClr>
              <a:buFont typeface="Calibri" panose="020F0502020204030204" pitchFamily="34" charset="0"/>
              <a:buChar char="⁻"/>
            </a:pPr>
            <a:r>
              <a:rPr lang="en-US" dirty="0" smtClean="0">
                <a:solidFill>
                  <a:srgbClr val="000000"/>
                </a:solidFill>
              </a:rPr>
              <a:t>The high school must award a high school diploma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79871"/>
            <a:ext cx="7772400" cy="869490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000" dirty="0" smtClean="0"/>
              <a:t>How Did We Do?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5484" y="2288393"/>
            <a:ext cx="6858000" cy="609354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http://gadoe.org/surveys/CTAE-FP5Q7ND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4CCCB8-5C83-404E-A3A7-8BF440FEC32E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40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07" y="3099762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70" y="3099763"/>
            <a:ext cx="3017557" cy="30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22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99" y="974361"/>
            <a:ext cx="6420751" cy="481128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41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235" y="170139"/>
            <a:ext cx="8422173" cy="733870"/>
          </a:xfrm>
          <a:solidFill>
            <a:srgbClr val="FED5CA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Three TCC Areas That Qualify For SB 2</a:t>
            </a: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949116" y="927676"/>
          <a:ext cx="7850029" cy="525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54736" y="3173844"/>
            <a:ext cx="2349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Two technical certificate programs in a career pathway that TCSG currently offers</a:t>
            </a:r>
          </a:p>
        </p:txBody>
      </p:sp>
    </p:spTree>
    <p:extLst>
      <p:ext uri="{BB962C8B-B14F-4D97-AF65-F5344CB8AC3E}">
        <p14:creationId xmlns:p14="http://schemas.microsoft.com/office/powerpoint/2010/main" val="739519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25" y="252663"/>
            <a:ext cx="7645049" cy="10828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MOWR </a:t>
            </a:r>
            <a:r>
              <a:rPr lang="en-US" b="1" u="sng" dirty="0" smtClean="0">
                <a:latin typeface="+mn-lt"/>
              </a:rPr>
              <a:t>School</a:t>
            </a:r>
            <a:r>
              <a:rPr lang="en-US" b="1" dirty="0" smtClean="0">
                <a:latin typeface="+mn-lt"/>
              </a:rPr>
              <a:t> Participation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Agreements</a:t>
            </a:r>
            <a:endParaRPr lang="en-US" b="1" dirty="0"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44892" y="1786269"/>
            <a:ext cx="9118600" cy="39378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20000"/>
              </a:buClr>
            </a:pPr>
            <a:r>
              <a:rPr lang="en-US" dirty="0" smtClean="0"/>
              <a:t>To participate, must submit an annual participation agreement to GSFC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20000"/>
              </a:buClr>
              <a:buFont typeface="Georgia" panose="02040502050405020303" pitchFamily="18" charset="0"/>
              <a:buChar char="-"/>
            </a:pPr>
            <a:r>
              <a:rPr lang="en-US" sz="2800" dirty="0">
                <a:solidFill>
                  <a:srgbClr val="000000"/>
                </a:solidFill>
              </a:rPr>
              <a:t>Eligible postsecondary institutions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20000"/>
              </a:buClr>
              <a:buFont typeface="Georgia" panose="02040502050405020303" pitchFamily="18" charset="0"/>
              <a:buChar char="-"/>
            </a:pPr>
            <a:r>
              <a:rPr lang="en-US" sz="2800" dirty="0" smtClean="0">
                <a:solidFill>
                  <a:srgbClr val="000000"/>
                </a:solidFill>
              </a:rPr>
              <a:t>Georgia </a:t>
            </a:r>
            <a:r>
              <a:rPr lang="en-US" sz="2800" dirty="0">
                <a:solidFill>
                  <a:srgbClr val="000000"/>
                </a:solidFill>
              </a:rPr>
              <a:t>public high schools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20000"/>
              </a:buClr>
              <a:buFont typeface="Georgia" panose="02040502050405020303" pitchFamily="18" charset="0"/>
              <a:buChar char="-"/>
            </a:pPr>
            <a:r>
              <a:rPr lang="en-US" sz="2800" dirty="0">
                <a:solidFill>
                  <a:srgbClr val="000000"/>
                </a:solidFill>
              </a:rPr>
              <a:t>Georgia private high schools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20000"/>
              </a:buClr>
              <a:buFont typeface="Georgia" panose="02040502050405020303" pitchFamily="18" charset="0"/>
              <a:buChar char="-"/>
            </a:pPr>
            <a:r>
              <a:rPr lang="en-US" sz="2800" dirty="0">
                <a:solidFill>
                  <a:srgbClr val="000000"/>
                </a:solidFill>
              </a:rPr>
              <a:t>Home study programs </a:t>
            </a:r>
            <a:r>
              <a:rPr lang="en-US" sz="2800" dirty="0" smtClean="0">
                <a:solidFill>
                  <a:srgbClr val="000000"/>
                </a:solidFill>
              </a:rPr>
              <a:t>operated in accordance with O.C.G.A</a:t>
            </a:r>
            <a:r>
              <a:rPr lang="en-US" sz="2800" dirty="0">
                <a:solidFill>
                  <a:srgbClr val="000000"/>
                </a:solidFill>
              </a:rPr>
              <a:t>. 20-2-690(c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20000"/>
              </a:buClr>
              <a:buFont typeface="Georgia" panose="02040502050405020303" pitchFamily="18" charset="0"/>
              <a:buChar char="-"/>
            </a:pPr>
            <a:endParaRPr lang="en-US" sz="2800" dirty="0">
              <a:solidFill>
                <a:srgbClr val="000000"/>
              </a:solidFill>
            </a:endParaRPr>
          </a:p>
          <a:p>
            <a:pPr marL="457189" lvl="1" indent="0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0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678" y="230109"/>
            <a:ext cx="3289694" cy="1016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Required MOWR Forms</a:t>
            </a:r>
            <a:endParaRPr lang="en-US" sz="36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94305513"/>
              </p:ext>
            </p:extLst>
          </p:nvPr>
        </p:nvGraphicFramePr>
        <p:xfrm>
          <a:off x="936171" y="0"/>
          <a:ext cx="11255829" cy="600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71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graphicEl>
                                              <a:dgm id="{5E44E184-1E50-477E-971A-19AF3006F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E44E184-1E50-477E-971A-19AF3006F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E44E184-1E50-477E-971A-19AF3006F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5E44E184-1E50-477E-971A-19AF3006F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FB3193-E399-474F-9373-718919F66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59FB3193-E399-474F-9373-718919F66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F7CC1-5EF9-404F-9966-C4C5006D6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9D6F7CC1-5EF9-404F-9966-C4C5006D6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733FC4-0D00-41AC-8F40-9C1419D9B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3B733FC4-0D00-41AC-8F40-9C1419D9B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152D7-A860-4554-AE32-B5CC034A7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4E9152D7-A860-4554-AE32-B5CC034A7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9A4ABD-CAFC-4A3A-AF8A-7A60F6015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E59A4ABD-CAFC-4A3A-AF8A-7A60F6015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3CCCCC-4ED9-484F-AFD6-945547750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4D3CCCCC-4ED9-484F-AFD6-945547750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56" y="308902"/>
            <a:ext cx="8661605" cy="57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9/9/2016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" y="263751"/>
            <a:ext cx="8301037" cy="5797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7027" y="3245583"/>
            <a:ext cx="37649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linkClick r:id="rId3"/>
              </a:rPr>
              <a:t>https://www.gafutures.org</a:t>
            </a:r>
            <a:r>
              <a:rPr lang="en-US" sz="2800" b="1" dirty="0" smtClean="0">
                <a:hlinkClick r:id="rId3"/>
              </a:rPr>
              <a:t>/</a:t>
            </a:r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878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aDOE-PowerPoint-White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1596</Words>
  <Application>Microsoft Office PowerPoint</Application>
  <PresentationFormat>Custom</PresentationFormat>
  <Paragraphs>279</Paragraphs>
  <Slides>41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1_GaDOE-PowerPoint-WhiteTemplate</vt:lpstr>
      <vt:lpstr>Move On When Ready  Hard To Believe But It Is Really True!</vt:lpstr>
      <vt:lpstr> SB 132 set MOWR requirements through the following definitions: </vt:lpstr>
      <vt:lpstr>What Did SB 132 Do?</vt:lpstr>
      <vt:lpstr>MOWR Early Graduation  Option</vt:lpstr>
      <vt:lpstr>Three TCC Areas That Qualify For SB 2</vt:lpstr>
      <vt:lpstr>MOWR School Participation  Agreements</vt:lpstr>
      <vt:lpstr>Required MOWR Forms</vt:lpstr>
      <vt:lpstr>PowerPoint Presentation</vt:lpstr>
      <vt:lpstr>PowerPoint Presentation</vt:lpstr>
      <vt:lpstr>PowerPoint Presentation</vt:lpstr>
      <vt:lpstr>School Counselor Responsibilities</vt:lpstr>
      <vt:lpstr>Application Process</vt:lpstr>
      <vt:lpstr>MOWR FY 17</vt:lpstr>
      <vt:lpstr>MOWR FY 17</vt:lpstr>
      <vt:lpstr>MOWR FY 17</vt:lpstr>
      <vt:lpstr>NEW MOWR Update</vt:lpstr>
      <vt:lpstr>MOWR Updates &amp; Reminders</vt:lpstr>
      <vt:lpstr>MOWR Updates &amp; Reminders</vt:lpstr>
      <vt:lpstr>MOWR Grades</vt:lpstr>
      <vt:lpstr>MOWR Class Withdrawals</vt:lpstr>
      <vt:lpstr>PowerPoint Presentation</vt:lpstr>
      <vt:lpstr>Most Common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MOWR Guidance Links</vt:lpstr>
      <vt:lpstr>University System of GA MOWR</vt:lpstr>
      <vt:lpstr>College and University Contacts</vt:lpstr>
      <vt:lpstr>State MOWR Contacts</vt:lpstr>
      <vt:lpstr>How Did We Do?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Move On When Ready  Dual Enrollment Program</dc:title>
  <dc:creator>Gary.Mealer</dc:creator>
  <cp:lastModifiedBy>Jane Grillo</cp:lastModifiedBy>
  <cp:revision>50</cp:revision>
  <dcterms:created xsi:type="dcterms:W3CDTF">2016-03-22T15:15:29Z</dcterms:created>
  <dcterms:modified xsi:type="dcterms:W3CDTF">2016-09-09T17:43:33Z</dcterms:modified>
</cp:coreProperties>
</file>