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295" r:id="rId3"/>
    <p:sldId id="296" r:id="rId4"/>
    <p:sldId id="267" r:id="rId5"/>
    <p:sldId id="261" r:id="rId6"/>
    <p:sldId id="258" r:id="rId7"/>
    <p:sldId id="265" r:id="rId8"/>
    <p:sldId id="263" r:id="rId9"/>
    <p:sldId id="289" r:id="rId10"/>
    <p:sldId id="266" r:id="rId11"/>
    <p:sldId id="292" r:id="rId12"/>
    <p:sldId id="270" r:id="rId13"/>
    <p:sldId id="271" r:id="rId14"/>
    <p:sldId id="272" r:id="rId15"/>
    <p:sldId id="273" r:id="rId16"/>
    <p:sldId id="297" r:id="rId17"/>
    <p:sldId id="299" r:id="rId18"/>
    <p:sldId id="275" r:id="rId19"/>
    <p:sldId id="276" r:id="rId20"/>
    <p:sldId id="260" r:id="rId21"/>
    <p:sldId id="278" r:id="rId22"/>
    <p:sldId id="280" r:id="rId23"/>
    <p:sldId id="290" r:id="rId24"/>
    <p:sldId id="291" r:id="rId25"/>
    <p:sldId id="294"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240" y="5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784" y="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F224460-BC80-49BD-A7F3-22E1F2EF889F}" type="datetimeFigureOut">
              <a:rPr lang="en-US" smtClean="0"/>
              <a:t>9/11/2016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255A4833-278D-4177-A4A3-AC7D72C33A29}" type="slidenum">
              <a:rPr lang="en-US" smtClean="0"/>
              <a:t>‹#›</a:t>
            </a:fld>
            <a:endParaRPr lang="en-US"/>
          </a:p>
        </p:txBody>
      </p:sp>
    </p:spTree>
    <p:extLst>
      <p:ext uri="{BB962C8B-B14F-4D97-AF65-F5344CB8AC3E}">
        <p14:creationId xmlns:p14="http://schemas.microsoft.com/office/powerpoint/2010/main" val="20191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130119B-FBA5-4184-AF38-D7DBFCF1611D}" type="datetimeFigureOut">
              <a:rPr lang="en-US" smtClean="0"/>
              <a:t>9/11/2016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24A3BC9-284D-444A-B589-814649FC40FC}" type="slidenum">
              <a:rPr lang="en-US" smtClean="0"/>
              <a:t>‹#›</a:t>
            </a:fld>
            <a:endParaRPr lang="en-US"/>
          </a:p>
        </p:txBody>
      </p:sp>
    </p:spTree>
    <p:extLst>
      <p:ext uri="{BB962C8B-B14F-4D97-AF65-F5344CB8AC3E}">
        <p14:creationId xmlns:p14="http://schemas.microsoft.com/office/powerpoint/2010/main" val="37716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adoe.org/External-Affairs-and-Policy/Policy/Pages/School-Climate.asp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1</a:t>
            </a:fld>
            <a:endParaRPr lang="en-US"/>
          </a:p>
        </p:txBody>
      </p:sp>
    </p:spTree>
    <p:extLst>
      <p:ext uri="{BB962C8B-B14F-4D97-AF65-F5344CB8AC3E}">
        <p14:creationId xmlns:p14="http://schemas.microsoft.com/office/powerpoint/2010/main" val="268647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13</a:t>
            </a:fld>
            <a:endParaRPr lang="en-US"/>
          </a:p>
        </p:txBody>
      </p:sp>
    </p:spTree>
    <p:extLst>
      <p:ext uri="{BB962C8B-B14F-4D97-AF65-F5344CB8AC3E}">
        <p14:creationId xmlns:p14="http://schemas.microsoft.com/office/powerpoint/2010/main" val="68434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5244E0-0382-4C7D-995C-AA6CD793ABF4}" type="slidenum">
              <a:rPr lang="en-US" smtClean="0"/>
              <a:t>14</a:t>
            </a:fld>
            <a:endParaRPr lang="en-US"/>
          </a:p>
        </p:txBody>
      </p:sp>
    </p:spTree>
    <p:extLst>
      <p:ext uri="{BB962C8B-B14F-4D97-AF65-F5344CB8AC3E}">
        <p14:creationId xmlns:p14="http://schemas.microsoft.com/office/powerpoint/2010/main" val="71119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15</a:t>
            </a:fld>
            <a:endParaRPr lang="en-US"/>
          </a:p>
        </p:txBody>
      </p:sp>
      <p:sp>
        <p:nvSpPr>
          <p:cNvPr id="5" name="Rectangle 4"/>
          <p:cNvSpPr/>
          <p:nvPr/>
        </p:nvSpPr>
        <p:spPr>
          <a:xfrm>
            <a:off x="249382" y="4708095"/>
            <a:ext cx="6605443" cy="4616648"/>
          </a:xfrm>
          <a:prstGeom prst="rect">
            <a:avLst/>
          </a:prstGeom>
        </p:spPr>
        <p:txBody>
          <a:bodyPr wrap="square">
            <a:spAutoFit/>
          </a:bodyPr>
          <a:lstStyle/>
          <a:p>
            <a:r>
              <a:rPr lang="en-US" sz="1400" dirty="0"/>
              <a:t>There are three components to a school’s CCRPI score:</a:t>
            </a:r>
          </a:p>
          <a:p>
            <a:r>
              <a:rPr lang="en-US" sz="1400" b="1" dirty="0">
                <a:solidFill>
                  <a:srgbClr val="0000FF"/>
                </a:solidFill>
              </a:rPr>
              <a:t>Achievement</a:t>
            </a:r>
            <a:r>
              <a:rPr lang="en-US" sz="1400" dirty="0"/>
              <a:t> (60 points) </a:t>
            </a:r>
          </a:p>
          <a:p>
            <a:pPr>
              <a:buFont typeface="Arial" panose="020B0604020202020204" pitchFamily="34" charset="0"/>
              <a:buChar char="•"/>
            </a:pPr>
            <a:r>
              <a:rPr lang="en-US" sz="1400" dirty="0"/>
              <a:t>Content mastery on Georgia’s new standardized test called Milestones (which replaces the CRCT</a:t>
            </a:r>
          </a:p>
          <a:p>
            <a:pPr>
              <a:buFont typeface="Arial" panose="020B0604020202020204" pitchFamily="34" charset="0"/>
              <a:buChar char="•"/>
            </a:pPr>
            <a:r>
              <a:rPr lang="en-US" sz="1400" dirty="0"/>
              <a:t>Post-high school readiness and student progress on career pathways</a:t>
            </a:r>
          </a:p>
          <a:p>
            <a:pPr>
              <a:buFont typeface="Arial" panose="020B0604020202020204" pitchFamily="34" charset="0"/>
              <a:buChar char="•"/>
            </a:pPr>
            <a:r>
              <a:rPr lang="en-US" sz="1400" dirty="0"/>
              <a:t>School’s graduation rate over four years, and adjusts for certain populations that might take five years to graduate</a:t>
            </a:r>
          </a:p>
          <a:p>
            <a:r>
              <a:rPr lang="en-US" sz="1400" b="1" dirty="0">
                <a:solidFill>
                  <a:srgbClr val="0000FF"/>
                </a:solidFill>
              </a:rPr>
              <a:t> Progress</a:t>
            </a:r>
            <a:r>
              <a:rPr lang="en-US" sz="1400" dirty="0"/>
              <a:t> (25 points) A more nuanced measure of student progress based on a    students’ past academic history and compares students with “like” score histories.</a:t>
            </a:r>
          </a:p>
          <a:p>
            <a:r>
              <a:rPr lang="en-US" sz="1400" b="1" dirty="0">
                <a:solidFill>
                  <a:srgbClr val="0000FF"/>
                </a:solidFill>
              </a:rPr>
              <a:t>Closing the Achievement Gap</a:t>
            </a:r>
            <a:r>
              <a:rPr lang="en-US" sz="1400" dirty="0"/>
              <a:t> (15 points) Looks at the bottom 25% of school’s student population compared to state averages. High-performing schools may earn more on the Gap size than on Gap change. Lower-performing schools may earn more on change than on size.</a:t>
            </a:r>
          </a:p>
          <a:p>
            <a:r>
              <a:rPr lang="en-US" sz="1400" b="1" dirty="0">
                <a:solidFill>
                  <a:srgbClr val="0000FF"/>
                </a:solidFill>
              </a:rPr>
              <a:t>Challenge Points</a:t>
            </a:r>
            <a:r>
              <a:rPr lang="en-US" sz="1400" dirty="0"/>
              <a:t> (Up 10 points can be awarded for indicators that a school is going above and beyond targets in its efforts to address achievement). This is an opportunity for high-poverty districts, schools with many English Language Learners and/or students with learning disabilities to earn additional points. Beginning in 2013-2014, schools received ratings based on their financial efficiency and </a:t>
            </a:r>
            <a:r>
              <a:rPr lang="en-US" sz="1400" dirty="0">
                <a:hlinkClick r:id="rId3"/>
              </a:rPr>
              <a:t>school climate</a:t>
            </a:r>
            <a:r>
              <a:rPr lang="en-US" sz="1400" dirty="0"/>
              <a:t>, but these ratings were for the public’s information only and were not factored into the school’s overall CCRPI score. School climate is not measured in online schools, and it is not know yet whether alternate challenge points could be measured for virtual schools.</a:t>
            </a:r>
            <a:endParaRPr lang="en-US" sz="1400" dirty="0">
              <a:effectLst/>
            </a:endParaRPr>
          </a:p>
        </p:txBody>
      </p:sp>
    </p:spTree>
    <p:extLst>
      <p:ext uri="{BB962C8B-B14F-4D97-AF65-F5344CB8AC3E}">
        <p14:creationId xmlns:p14="http://schemas.microsoft.com/office/powerpoint/2010/main" val="358631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16</a:t>
            </a:fld>
            <a:endParaRPr lang="en-US"/>
          </a:p>
        </p:txBody>
      </p:sp>
    </p:spTree>
    <p:extLst>
      <p:ext uri="{BB962C8B-B14F-4D97-AF65-F5344CB8AC3E}">
        <p14:creationId xmlns:p14="http://schemas.microsoft.com/office/powerpoint/2010/main" val="2342083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5244E0-0382-4C7D-995C-AA6CD793ABF4}" type="slidenum">
              <a:rPr lang="en-US" smtClean="0"/>
              <a:t>18</a:t>
            </a:fld>
            <a:endParaRPr lang="en-US"/>
          </a:p>
        </p:txBody>
      </p:sp>
    </p:spTree>
    <p:extLst>
      <p:ext uri="{BB962C8B-B14F-4D97-AF65-F5344CB8AC3E}">
        <p14:creationId xmlns:p14="http://schemas.microsoft.com/office/powerpoint/2010/main" val="323823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Pass out Copy of District Map http://www.atlantapublicschools.us/cms/lib/GA01000924/Centricity/Domain/108/aps_locations_12_13.pdf</a:t>
            </a:r>
          </a:p>
          <a:p>
            <a:endParaRPr lang="en-US" baseline="0" dirty="0" smtClean="0"/>
          </a:p>
        </p:txBody>
      </p:sp>
      <p:sp>
        <p:nvSpPr>
          <p:cNvPr id="4" name="Slide Number Placeholder 3"/>
          <p:cNvSpPr>
            <a:spLocks noGrp="1"/>
          </p:cNvSpPr>
          <p:nvPr>
            <p:ph type="sldNum" sz="quarter" idx="10"/>
          </p:nvPr>
        </p:nvSpPr>
        <p:spPr/>
        <p:txBody>
          <a:bodyPr/>
          <a:lstStyle/>
          <a:p>
            <a:fld id="{275244E0-0382-4C7D-995C-AA6CD793ABF4}" type="slidenum">
              <a:rPr lang="en-US" smtClean="0"/>
              <a:t>19</a:t>
            </a:fld>
            <a:endParaRPr lang="en-US"/>
          </a:p>
        </p:txBody>
      </p:sp>
    </p:spTree>
    <p:extLst>
      <p:ext uri="{BB962C8B-B14F-4D97-AF65-F5344CB8AC3E}">
        <p14:creationId xmlns:p14="http://schemas.microsoft.com/office/powerpoint/2010/main" val="2339362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20</a:t>
            </a:fld>
            <a:endParaRPr lang="en-US"/>
          </a:p>
        </p:txBody>
      </p:sp>
    </p:spTree>
    <p:extLst>
      <p:ext uri="{BB962C8B-B14F-4D97-AF65-F5344CB8AC3E}">
        <p14:creationId xmlns:p14="http://schemas.microsoft.com/office/powerpoint/2010/main" val="3040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5244E0-0382-4C7D-995C-AA6CD793ABF4}" type="slidenum">
              <a:rPr lang="en-US" smtClean="0"/>
              <a:t>21</a:t>
            </a:fld>
            <a:endParaRPr lang="en-US"/>
          </a:p>
        </p:txBody>
      </p:sp>
    </p:spTree>
    <p:extLst>
      <p:ext uri="{BB962C8B-B14F-4D97-AF65-F5344CB8AC3E}">
        <p14:creationId xmlns:p14="http://schemas.microsoft.com/office/powerpoint/2010/main" val="105863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275244E0-0382-4C7D-995C-AA6CD793ABF4}" type="slidenum">
              <a:rPr lang="en-US" smtClean="0"/>
              <a:t>22</a:t>
            </a:fld>
            <a:endParaRPr lang="en-US"/>
          </a:p>
        </p:txBody>
      </p:sp>
    </p:spTree>
    <p:extLst>
      <p:ext uri="{BB962C8B-B14F-4D97-AF65-F5344CB8AC3E}">
        <p14:creationId xmlns:p14="http://schemas.microsoft.com/office/powerpoint/2010/main" val="751335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23</a:t>
            </a:fld>
            <a:endParaRPr lang="en-US"/>
          </a:p>
        </p:txBody>
      </p:sp>
    </p:spTree>
    <p:extLst>
      <p:ext uri="{BB962C8B-B14F-4D97-AF65-F5344CB8AC3E}">
        <p14:creationId xmlns:p14="http://schemas.microsoft.com/office/powerpoint/2010/main" val="277929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2</a:t>
            </a:fld>
            <a:endParaRPr lang="en-US"/>
          </a:p>
        </p:txBody>
      </p:sp>
    </p:spTree>
    <p:extLst>
      <p:ext uri="{BB962C8B-B14F-4D97-AF65-F5344CB8AC3E}">
        <p14:creationId xmlns:p14="http://schemas.microsoft.com/office/powerpoint/2010/main" val="197438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24</a:t>
            </a:fld>
            <a:endParaRPr lang="en-US"/>
          </a:p>
        </p:txBody>
      </p:sp>
    </p:spTree>
    <p:extLst>
      <p:ext uri="{BB962C8B-B14F-4D97-AF65-F5344CB8AC3E}">
        <p14:creationId xmlns:p14="http://schemas.microsoft.com/office/powerpoint/2010/main" val="254442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4</a:t>
            </a:fld>
            <a:endParaRPr lang="en-US"/>
          </a:p>
        </p:txBody>
      </p:sp>
    </p:spTree>
    <p:extLst>
      <p:ext uri="{BB962C8B-B14F-4D97-AF65-F5344CB8AC3E}">
        <p14:creationId xmlns:p14="http://schemas.microsoft.com/office/powerpoint/2010/main" val="365564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5</a:t>
            </a:fld>
            <a:endParaRPr lang="en-US"/>
          </a:p>
        </p:txBody>
      </p:sp>
    </p:spTree>
    <p:extLst>
      <p:ext uri="{BB962C8B-B14F-4D97-AF65-F5344CB8AC3E}">
        <p14:creationId xmlns:p14="http://schemas.microsoft.com/office/powerpoint/2010/main" val="219518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6</a:t>
            </a:fld>
            <a:endParaRPr lang="en-US"/>
          </a:p>
        </p:txBody>
      </p:sp>
    </p:spTree>
    <p:extLst>
      <p:ext uri="{BB962C8B-B14F-4D97-AF65-F5344CB8AC3E}">
        <p14:creationId xmlns:p14="http://schemas.microsoft.com/office/powerpoint/2010/main" val="239363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7</a:t>
            </a:fld>
            <a:endParaRPr lang="en-US"/>
          </a:p>
        </p:txBody>
      </p:sp>
    </p:spTree>
    <p:extLst>
      <p:ext uri="{BB962C8B-B14F-4D97-AF65-F5344CB8AC3E}">
        <p14:creationId xmlns:p14="http://schemas.microsoft.com/office/powerpoint/2010/main" val="332580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8</a:t>
            </a:fld>
            <a:endParaRPr lang="en-US"/>
          </a:p>
        </p:txBody>
      </p:sp>
    </p:spTree>
    <p:extLst>
      <p:ext uri="{BB962C8B-B14F-4D97-AF65-F5344CB8AC3E}">
        <p14:creationId xmlns:p14="http://schemas.microsoft.com/office/powerpoint/2010/main" val="16543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10</a:t>
            </a:fld>
            <a:endParaRPr lang="en-US"/>
          </a:p>
        </p:txBody>
      </p:sp>
    </p:spTree>
    <p:extLst>
      <p:ext uri="{BB962C8B-B14F-4D97-AF65-F5344CB8AC3E}">
        <p14:creationId xmlns:p14="http://schemas.microsoft.com/office/powerpoint/2010/main" val="111390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4A3BC9-284D-444A-B589-814649FC40FC}" type="slidenum">
              <a:rPr lang="en-US" smtClean="0"/>
              <a:t>12</a:t>
            </a:fld>
            <a:endParaRPr lang="en-US"/>
          </a:p>
        </p:txBody>
      </p:sp>
    </p:spTree>
    <p:extLst>
      <p:ext uri="{BB962C8B-B14F-4D97-AF65-F5344CB8AC3E}">
        <p14:creationId xmlns:p14="http://schemas.microsoft.com/office/powerpoint/2010/main" val="2991983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9/11/2016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www.parentmentors.org/" TargetMode="External"/><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doe.k12.ga.us/External-Affairs-and-Policy/AskDOE/Pages/Parents.aspx" TargetMode="External"/><Relationship Id="rId3" Type="http://schemas.openxmlformats.org/officeDocument/2006/relationships/hyperlink" Target="http://education.gsu.edu/sceis" TargetMode="External"/><Relationship Id="rId7" Type="http://schemas.openxmlformats.org/officeDocument/2006/relationships/hyperlink" Target="http://mhddad.dhr.georgia.gov/portal/site/DHR-MHDD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eb.me.com/gcdd/GCDD/Home.html" TargetMode="External"/><Relationship Id="rId11" Type="http://schemas.openxmlformats.org/officeDocument/2006/relationships/hyperlink" Target="http://www.parentmentors.org/wp-admin/www.p2pga.org" TargetMode="External"/><Relationship Id="rId5" Type="http://schemas.openxmlformats.org/officeDocument/2006/relationships/hyperlink" Target="http://publichealth.gsu.edu/678.html" TargetMode="External"/><Relationship Id="rId10" Type="http://schemas.openxmlformats.org/officeDocument/2006/relationships/hyperlink" Target="http://www.ihdd.uga.edu/" TargetMode="External"/><Relationship Id="rId4" Type="http://schemas.openxmlformats.org/officeDocument/2006/relationships/hyperlink" Target="http://decal.ga.gov/" TargetMode="External"/><Relationship Id="rId9" Type="http://schemas.openxmlformats.org/officeDocument/2006/relationships/hyperlink" Target="http://www.gafcp.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youtube.com/watch?v=F72p7aByjc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mailto:bpitts@georgiapta.org" TargetMode="External"/><Relationship Id="rId3" Type="http://schemas.openxmlformats.org/officeDocument/2006/relationships/hyperlink" Target="mailto:eabakare@atlanta.k12.ga.us" TargetMode="External"/><Relationship Id="rId7" Type="http://schemas.openxmlformats.org/officeDocument/2006/relationships/hyperlink" Target="mailto:aladd@doe.k12.ga.us" TargetMode="External"/><Relationship Id="rId12" Type="http://schemas.openxmlformats.org/officeDocument/2006/relationships/image" Target="../media/image4.png"/><Relationship Id="rId2" Type="http://schemas.openxmlformats.org/officeDocument/2006/relationships/hyperlink" Target="tel:404-802-3607" TargetMode="Externa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hyperlink" Target="http://www.parentmentors.org/" TargetMode="External"/><Relationship Id="rId5" Type="http://schemas.openxmlformats.org/officeDocument/2006/relationships/hyperlink" Target="mailto:mcrenshaw@gsu.edu" TargetMode="External"/><Relationship Id="rId10" Type="http://schemas.openxmlformats.org/officeDocument/2006/relationships/image" Target="../media/image7.jpg"/><Relationship Id="rId4" Type="http://schemas.openxmlformats.org/officeDocument/2006/relationships/hyperlink" Target="tel:404-802-2633" TargetMode="External"/><Relationship Id="rId9" Type="http://schemas.openxmlformats.org/officeDocument/2006/relationships/image" Target="../media/image8.jpg"/><Relationship Id="rId14" Type="http://schemas.openxmlformats.org/officeDocument/2006/relationships/hyperlink" Target="mailto:acdirden@atlantapublicschools.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1643" y="391796"/>
            <a:ext cx="9323343" cy="2421464"/>
          </a:xfrm>
        </p:spPr>
        <p:txBody>
          <a:bodyPr>
            <a:normAutofit fontScale="90000"/>
          </a:bodyPr>
          <a:lstStyle/>
          <a:p>
            <a:r>
              <a:rPr lang="en-US" dirty="0" smtClean="0"/>
              <a:t/>
            </a:r>
            <a:br>
              <a:rPr lang="en-US" dirty="0" smtClean="0"/>
            </a:br>
            <a:r>
              <a:rPr lang="en-US" b="1" dirty="0"/>
              <a:t>Parent Engagement: </a:t>
            </a:r>
            <a:r>
              <a:rPr lang="en-US" b="1" dirty="0" smtClean="0"/>
              <a:t/>
            </a:r>
            <a:br>
              <a:rPr lang="en-US" b="1" dirty="0" smtClean="0"/>
            </a:br>
            <a:r>
              <a:rPr lang="en-US" b="1" dirty="0" smtClean="0"/>
              <a:t>From Involvement to Leadership</a:t>
            </a:r>
            <a:br>
              <a:rPr lang="en-US" b="1" dirty="0" smtClean="0"/>
            </a:br>
            <a:r>
              <a:rPr lang="en-US" b="1" dirty="0" smtClean="0"/>
              <a:t>Enhancing Your Skills</a:t>
            </a:r>
            <a:endParaRPr lang="en-US" dirty="0"/>
          </a:p>
        </p:txBody>
      </p:sp>
      <p:pic>
        <p:nvPicPr>
          <p:cNvPr id="4" name="Picture 2" descr="Georgia Parent Mentor Partnership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11" y="1132781"/>
            <a:ext cx="2243765" cy="14309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0814" y="622239"/>
            <a:ext cx="1220324" cy="638827"/>
          </a:xfrm>
          <a:prstGeom prst="rect">
            <a:avLst/>
          </a:prstGeom>
        </p:spPr>
      </p:pic>
      <p:sp>
        <p:nvSpPr>
          <p:cNvPr id="7" name="TextBox 6"/>
          <p:cNvSpPr txBox="1"/>
          <p:nvPr/>
        </p:nvSpPr>
        <p:spPr>
          <a:xfrm>
            <a:off x="200975" y="6375748"/>
            <a:ext cx="4947781" cy="369332"/>
          </a:xfrm>
          <a:prstGeom prst="rect">
            <a:avLst/>
          </a:prstGeom>
          <a:noFill/>
        </p:spPr>
        <p:txBody>
          <a:bodyPr wrap="square" rtlCol="0">
            <a:spAutoFit/>
          </a:bodyPr>
          <a:lstStyle/>
          <a:p>
            <a:r>
              <a:rPr lang="en-US" dirty="0" smtClean="0"/>
              <a:t>Parent Mentors, Rose Calloway &amp; Edith Abakare</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109" y="3074261"/>
            <a:ext cx="1007304" cy="730295"/>
          </a:xfrm>
          <a:prstGeom prst="rect">
            <a:avLst/>
          </a:prstGeom>
        </p:spPr>
      </p:pic>
      <p:sp>
        <p:nvSpPr>
          <p:cNvPr id="8" name="TextBox 7"/>
          <p:cNvSpPr txBox="1"/>
          <p:nvPr/>
        </p:nvSpPr>
        <p:spPr>
          <a:xfrm>
            <a:off x="5498926" y="4296427"/>
            <a:ext cx="6350696" cy="1477328"/>
          </a:xfrm>
          <a:prstGeom prst="rect">
            <a:avLst/>
          </a:prstGeom>
          <a:noFill/>
        </p:spPr>
        <p:txBody>
          <a:bodyPr wrap="square" rtlCol="0">
            <a:spAutoFit/>
          </a:bodyPr>
          <a:lstStyle/>
          <a:p>
            <a:r>
              <a:rPr lang="en-US" dirty="0" smtClean="0"/>
              <a:t>Learning Objectives:</a:t>
            </a:r>
          </a:p>
          <a:p>
            <a:pPr marL="342900" indent="-342900">
              <a:buFont typeface="+mj-lt"/>
              <a:buAutoNum type="arabicPeriod"/>
            </a:pPr>
            <a:r>
              <a:rPr lang="en-US" dirty="0" smtClean="0"/>
              <a:t>Learn Key Concepts as Leaders in Family Engagement</a:t>
            </a:r>
          </a:p>
          <a:p>
            <a:pPr marL="342900" indent="-342900">
              <a:buFont typeface="+mj-lt"/>
              <a:buAutoNum type="arabicPeriod"/>
            </a:pPr>
            <a:r>
              <a:rPr lang="en-US" dirty="0" smtClean="0"/>
              <a:t>Enhance advocacy skills using PTA Standards supported by state initiatives</a:t>
            </a:r>
          </a:p>
          <a:p>
            <a:pPr marL="342900" indent="-342900">
              <a:buFont typeface="+mj-lt"/>
              <a:buAutoNum type="arabicPeriod"/>
            </a:pPr>
            <a:endParaRPr lang="en-US"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124" y="276250"/>
            <a:ext cx="1057275" cy="56197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0814" y="2421490"/>
            <a:ext cx="1095094" cy="622213"/>
          </a:xfrm>
          <a:prstGeom prst="rect">
            <a:avLst/>
          </a:prstGeom>
        </p:spPr>
      </p:pic>
    </p:spTree>
    <p:extLst>
      <p:ext uri="{BB962C8B-B14F-4D97-AF65-F5344CB8AC3E}">
        <p14:creationId xmlns:p14="http://schemas.microsoft.com/office/powerpoint/2010/main" val="4145580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68933"/>
            <a:ext cx="10131425" cy="1456267"/>
          </a:xfrm>
        </p:spPr>
        <p:txBody>
          <a:bodyPr/>
          <a:lstStyle/>
          <a:p>
            <a:pPr algn="ctr"/>
            <a:r>
              <a:rPr lang="en-US" dirty="0" smtClean="0"/>
              <a:t>Organization – APS Parent Mentor  </a:t>
            </a:r>
            <a:endParaRPr lang="en-US" dirty="0"/>
          </a:p>
        </p:txBody>
      </p:sp>
      <p:grpSp>
        <p:nvGrpSpPr>
          <p:cNvPr id="6" name="Group 5"/>
          <p:cNvGrpSpPr/>
          <p:nvPr/>
        </p:nvGrpSpPr>
        <p:grpSpPr>
          <a:xfrm>
            <a:off x="6497852" y="1536386"/>
            <a:ext cx="5292295" cy="3559236"/>
            <a:chOff x="5229568" y="1725200"/>
            <a:chExt cx="6542857" cy="4990595"/>
          </a:xfrm>
        </p:grpSpPr>
        <p:pic>
          <p:nvPicPr>
            <p:cNvPr id="4" name="Picture 3"/>
            <p:cNvPicPr>
              <a:picLocks noChangeAspect="1"/>
            </p:cNvPicPr>
            <p:nvPr/>
          </p:nvPicPr>
          <p:blipFill>
            <a:blip r:embed="rId3"/>
            <a:stretch>
              <a:fillRect/>
            </a:stretch>
          </p:blipFill>
          <p:spPr>
            <a:xfrm>
              <a:off x="5229568" y="1725200"/>
              <a:ext cx="6542857" cy="952500"/>
            </a:xfrm>
            <a:prstGeom prst="rect">
              <a:avLst/>
            </a:prstGeom>
          </p:spPr>
        </p:pic>
        <p:pic>
          <p:nvPicPr>
            <p:cNvPr id="5" name="Picture 4"/>
            <p:cNvPicPr>
              <a:picLocks noChangeAspect="1"/>
            </p:cNvPicPr>
            <p:nvPr/>
          </p:nvPicPr>
          <p:blipFill>
            <a:blip r:embed="rId4"/>
            <a:stretch>
              <a:fillRect/>
            </a:stretch>
          </p:blipFill>
          <p:spPr>
            <a:xfrm>
              <a:off x="5229568" y="2677700"/>
              <a:ext cx="6542857" cy="4038095"/>
            </a:xfrm>
            <a:prstGeom prst="rect">
              <a:avLst/>
            </a:prstGeom>
          </p:spPr>
        </p:pic>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8" y="5383378"/>
            <a:ext cx="2751862" cy="1440572"/>
          </a:xfrm>
          <a:prstGeom prst="rect">
            <a:avLst/>
          </a:prstGeom>
        </p:spPr>
      </p:pic>
      <p:cxnSp>
        <p:nvCxnSpPr>
          <p:cNvPr id="8" name="Straight Arrow Connector 7"/>
          <p:cNvCxnSpPr/>
          <p:nvPr/>
        </p:nvCxnSpPr>
        <p:spPr>
          <a:xfrm flipV="1">
            <a:off x="9143999" y="3964313"/>
            <a:ext cx="264438" cy="14814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79540" y="1415937"/>
            <a:ext cx="6096000" cy="5078313"/>
          </a:xfrm>
          <a:prstGeom prst="rect">
            <a:avLst/>
          </a:prstGeom>
        </p:spPr>
        <p:txBody>
          <a:bodyPr>
            <a:spAutoFit/>
          </a:bodyPr>
          <a:lstStyle/>
          <a:p>
            <a:r>
              <a:rPr lang="en-US" dirty="0"/>
              <a:t> </a:t>
            </a:r>
            <a:r>
              <a:rPr lang="en-US" dirty="0" smtClean="0"/>
              <a:t>Mentor’s work </a:t>
            </a:r>
            <a:r>
              <a:rPr lang="en-US" dirty="0"/>
              <a:t>is focused on </a:t>
            </a:r>
            <a:r>
              <a:rPr lang="en-US" dirty="0">
                <a:solidFill>
                  <a:srgbClr val="FF0000"/>
                </a:solidFill>
              </a:rPr>
              <a:t>enhancing communication and collaboration between families, schools, and communities </a:t>
            </a:r>
            <a:r>
              <a:rPr lang="en-US" dirty="0"/>
              <a:t>in order to improve outcomes for students with disabilities and their families.</a:t>
            </a:r>
          </a:p>
          <a:p>
            <a:endParaRPr lang="en-US" dirty="0"/>
          </a:p>
          <a:p>
            <a:pPr marL="285750" indent="-285750">
              <a:buFont typeface="Arial" panose="020B0604020202020204" pitchFamily="34" charset="0"/>
              <a:buChar char="•"/>
            </a:pPr>
            <a:r>
              <a:rPr lang="en-US" b="1" dirty="0"/>
              <a:t>Families</a:t>
            </a:r>
            <a:r>
              <a:rPr lang="en-US" dirty="0"/>
              <a:t>: Parent mentors </a:t>
            </a:r>
            <a:r>
              <a:rPr lang="en-US" dirty="0">
                <a:solidFill>
                  <a:srgbClr val="FF0000"/>
                </a:solidFill>
              </a:rPr>
              <a:t>provide information and resources </a:t>
            </a:r>
            <a:r>
              <a:rPr lang="en-US" dirty="0"/>
              <a:t>to parents of students with disabilities on a variety of topics and issues related to home, school, and community.</a:t>
            </a:r>
          </a:p>
          <a:p>
            <a:endParaRPr lang="en-US" dirty="0"/>
          </a:p>
          <a:p>
            <a:pPr marL="285750" indent="-285750">
              <a:buFont typeface="Arial" panose="020B0604020202020204" pitchFamily="34" charset="0"/>
              <a:buChar char="•"/>
            </a:pPr>
            <a:r>
              <a:rPr lang="en-US" b="1" dirty="0"/>
              <a:t>Schools</a:t>
            </a:r>
            <a:r>
              <a:rPr lang="en-US" dirty="0"/>
              <a:t>: Mentors also </a:t>
            </a:r>
            <a:r>
              <a:rPr lang="en-US" dirty="0">
                <a:solidFill>
                  <a:srgbClr val="FF0000"/>
                </a:solidFill>
              </a:rPr>
              <a:t>work with teachers, staff, and administrators</a:t>
            </a:r>
            <a:r>
              <a:rPr lang="en-US" dirty="0"/>
              <a:t> to integrate family engagement into school and district activities and to build a culture in which family engagement is expected and valued.</a:t>
            </a:r>
          </a:p>
          <a:p>
            <a:endParaRPr lang="en-US" dirty="0"/>
          </a:p>
          <a:p>
            <a:pPr marL="285750" indent="-285750">
              <a:buFont typeface="Arial" panose="020B0604020202020204" pitchFamily="34" charset="0"/>
              <a:buChar char="•"/>
            </a:pPr>
            <a:r>
              <a:rPr lang="en-US" b="1" dirty="0"/>
              <a:t>Communities</a:t>
            </a:r>
            <a:r>
              <a:rPr lang="en-US" dirty="0"/>
              <a:t>: Parent mentors also </a:t>
            </a:r>
            <a:r>
              <a:rPr lang="en-US" dirty="0">
                <a:solidFill>
                  <a:srgbClr val="FF0000"/>
                </a:solidFill>
              </a:rPr>
              <a:t>work to support integration of students with disabilities into the community </a:t>
            </a:r>
            <a:r>
              <a:rPr lang="en-US" dirty="0"/>
              <a:t>by working with partners to build a community in which students with disabilities are included and valued.</a:t>
            </a:r>
          </a:p>
        </p:txBody>
      </p:sp>
    </p:spTree>
    <p:extLst>
      <p:ext uri="{BB962C8B-B14F-4D97-AF65-F5344CB8AC3E}">
        <p14:creationId xmlns:p14="http://schemas.microsoft.com/office/powerpoint/2010/main" val="35951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162807" y="1326483"/>
            <a:ext cx="5536504" cy="5208739"/>
          </a:xfrm>
        </p:spPr>
        <p:txBody>
          <a:bodyPr>
            <a:normAutofit fontScale="85000" lnSpcReduction="20000"/>
          </a:bodyPr>
          <a:lstStyle/>
          <a:p>
            <a:pPr marL="0" indent="0" algn="ctr">
              <a:lnSpc>
                <a:spcPct val="150000"/>
              </a:lnSpc>
              <a:buNone/>
            </a:pPr>
            <a:r>
              <a:rPr lang="en-US" altLang="en-US" sz="2400" dirty="0">
                <a:solidFill>
                  <a:srgbClr val="FF0000"/>
                </a:solidFill>
              </a:rPr>
              <a:t>Human</a:t>
            </a:r>
            <a:r>
              <a:rPr lang="en-US" altLang="en-US" sz="2000" dirty="0">
                <a:solidFill>
                  <a:srgbClr val="FF0000"/>
                </a:solidFill>
              </a:rPr>
              <a:t> Organizations (Develop Relationships)</a:t>
            </a:r>
          </a:p>
          <a:p>
            <a:pPr>
              <a:lnSpc>
                <a:spcPct val="150000"/>
              </a:lnSpc>
            </a:pPr>
            <a:r>
              <a:rPr lang="en-US" altLang="en-US" sz="2800" dirty="0" smtClean="0"/>
              <a:t>Relationships matter</a:t>
            </a:r>
          </a:p>
          <a:p>
            <a:pPr>
              <a:lnSpc>
                <a:spcPct val="150000"/>
              </a:lnSpc>
            </a:pPr>
            <a:r>
              <a:rPr lang="en-US" altLang="en-US" sz="2800" dirty="0" smtClean="0"/>
              <a:t>Organizational climate</a:t>
            </a:r>
          </a:p>
          <a:p>
            <a:pPr lvl="1">
              <a:lnSpc>
                <a:spcPct val="150000"/>
              </a:lnSpc>
            </a:pPr>
            <a:r>
              <a:rPr lang="en-US" altLang="en-US" sz="2400" dirty="0" smtClean="0"/>
              <a:t>Shared goals of the organization</a:t>
            </a:r>
          </a:p>
          <a:p>
            <a:pPr lvl="1">
              <a:lnSpc>
                <a:spcPct val="150000"/>
              </a:lnSpc>
            </a:pPr>
            <a:r>
              <a:rPr lang="en-US" altLang="en-US" sz="2400" dirty="0" smtClean="0"/>
              <a:t>Leadership style</a:t>
            </a:r>
          </a:p>
          <a:p>
            <a:pPr lvl="1">
              <a:lnSpc>
                <a:spcPct val="150000"/>
              </a:lnSpc>
            </a:pPr>
            <a:r>
              <a:rPr lang="en-US" altLang="en-US" sz="2400" dirty="0" smtClean="0"/>
              <a:t>Group norms (values and “rules”)</a:t>
            </a:r>
          </a:p>
          <a:p>
            <a:pPr lvl="1">
              <a:lnSpc>
                <a:spcPct val="150000"/>
              </a:lnSpc>
            </a:pPr>
            <a:r>
              <a:rPr lang="en-US" altLang="en-US" sz="2400" dirty="0" smtClean="0"/>
              <a:t>Behavioral Regularities</a:t>
            </a:r>
          </a:p>
          <a:p>
            <a:pPr>
              <a:lnSpc>
                <a:spcPct val="150000"/>
              </a:lnSpc>
            </a:pPr>
            <a:r>
              <a:rPr lang="en-US" altLang="en-US" sz="2800" dirty="0" smtClean="0"/>
              <a:t>Sequential, Reciprocal, and Loose coupling</a:t>
            </a:r>
            <a:r>
              <a:rPr lang="en-US" altLang="en-US" dirty="0" smtClean="0"/>
              <a:t/>
            </a:r>
            <a:br>
              <a:rPr lang="en-US" altLang="en-US" dirty="0" smtClean="0"/>
            </a:br>
            <a:endParaRPr lang="en-US" altLang="en-US" dirty="0" smtClean="0"/>
          </a:p>
        </p:txBody>
      </p:sp>
      <p:sp>
        <p:nvSpPr>
          <p:cNvPr id="7" name="Title 1"/>
          <p:cNvSpPr txBox="1">
            <a:spLocks/>
          </p:cNvSpPr>
          <p:nvPr/>
        </p:nvSpPr>
        <p:spPr>
          <a:xfrm>
            <a:off x="182610" y="356553"/>
            <a:ext cx="5618184" cy="98245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dirty="0" smtClean="0"/>
              <a:t>Schools are:</a:t>
            </a:r>
          </a:p>
        </p:txBody>
      </p:sp>
      <p:sp>
        <p:nvSpPr>
          <p:cNvPr id="8" name="Content Placeholder 2"/>
          <p:cNvSpPr txBox="1">
            <a:spLocks/>
          </p:cNvSpPr>
          <p:nvPr/>
        </p:nvSpPr>
        <p:spPr>
          <a:xfrm>
            <a:off x="180645" y="1507065"/>
            <a:ext cx="5620149" cy="484757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altLang="en-US" sz="2000" dirty="0">
                <a:solidFill>
                  <a:srgbClr val="FF0000"/>
                </a:solidFill>
              </a:rPr>
              <a:t>Bureaucracies </a:t>
            </a:r>
            <a:r>
              <a:rPr lang="en-US" altLang="en-US" sz="2000" dirty="0" smtClean="0">
                <a:solidFill>
                  <a:srgbClr val="FF0000"/>
                </a:solidFill>
              </a:rPr>
              <a:t>(know </a:t>
            </a:r>
            <a:r>
              <a:rPr lang="en-US" altLang="en-US" sz="2000" dirty="0">
                <a:solidFill>
                  <a:srgbClr val="FF0000"/>
                </a:solidFill>
              </a:rPr>
              <a:t>the Systems)</a:t>
            </a:r>
          </a:p>
          <a:p>
            <a:r>
              <a:rPr lang="en-US" altLang="en-US" sz="2000" dirty="0" smtClean="0"/>
              <a:t>Bureaucracies work best when:</a:t>
            </a:r>
          </a:p>
          <a:p>
            <a:pPr lvl="1"/>
            <a:r>
              <a:rPr lang="en-US" altLang="en-US" sz="2000" dirty="0" smtClean="0"/>
              <a:t>Tasks are divided by job role (factory). </a:t>
            </a:r>
          </a:p>
          <a:p>
            <a:pPr lvl="1"/>
            <a:r>
              <a:rPr lang="en-US" altLang="en-US" sz="2000" dirty="0" smtClean="0"/>
              <a:t>organizational goals are clear</a:t>
            </a:r>
          </a:p>
          <a:p>
            <a:pPr lvl="2"/>
            <a:r>
              <a:rPr lang="en-US" altLang="en-US" sz="2000" dirty="0" smtClean="0"/>
              <a:t>	Group vs. Individualization vs. Budget</a:t>
            </a:r>
          </a:p>
          <a:p>
            <a:pPr lvl="1"/>
            <a:r>
              <a:rPr lang="en-US" altLang="en-US" sz="2000" dirty="0" smtClean="0"/>
              <a:t>Workers have clear roles &amp; separate functions</a:t>
            </a:r>
          </a:p>
          <a:p>
            <a:pPr lvl="1"/>
            <a:r>
              <a:rPr lang="en-US" altLang="en-US" sz="2000" dirty="0" smtClean="0"/>
              <a:t>Standard Operating Procedures are understood</a:t>
            </a:r>
          </a:p>
          <a:p>
            <a:pPr lvl="2"/>
            <a:r>
              <a:rPr lang="en-US" altLang="en-US" sz="2000" dirty="0" smtClean="0"/>
              <a:t>outside classroom vs. inside classroom</a:t>
            </a:r>
          </a:p>
          <a:p>
            <a:pPr lvl="2"/>
            <a:r>
              <a:rPr lang="en-US" altLang="en-US" sz="2000" dirty="0" smtClean="0"/>
              <a:t>Hierarchical and Downward Communication</a:t>
            </a:r>
          </a:p>
          <a:p>
            <a:r>
              <a:rPr lang="en-US" altLang="en-US" sz="2000" dirty="0" smtClean="0"/>
              <a:t>Bureaucracies resist change</a:t>
            </a:r>
          </a:p>
        </p:txBody>
      </p:sp>
    </p:spTree>
    <p:extLst>
      <p:ext uri="{BB962C8B-B14F-4D97-AF65-F5344CB8AC3E}">
        <p14:creationId xmlns:p14="http://schemas.microsoft.com/office/powerpoint/2010/main" val="65232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25010" y="2954056"/>
            <a:ext cx="4182493" cy="2933177"/>
          </a:xfrm>
          <a:prstGeom prst="rect">
            <a:avLst/>
          </a:prstGeom>
        </p:spPr>
      </p:pic>
      <p:pic>
        <p:nvPicPr>
          <p:cNvPr id="5" name="Picture 4"/>
          <p:cNvPicPr>
            <a:picLocks noChangeAspect="1"/>
          </p:cNvPicPr>
          <p:nvPr/>
        </p:nvPicPr>
        <p:blipFill>
          <a:blip r:embed="rId4"/>
          <a:stretch>
            <a:fillRect/>
          </a:stretch>
        </p:blipFill>
        <p:spPr>
          <a:xfrm>
            <a:off x="1823713" y="262342"/>
            <a:ext cx="8401016" cy="1390008"/>
          </a:xfrm>
          <a:prstGeom prst="rect">
            <a:avLst/>
          </a:prstGeom>
        </p:spPr>
      </p:pic>
      <p:sp>
        <p:nvSpPr>
          <p:cNvPr id="6" name="Rectangle 5"/>
          <p:cNvSpPr/>
          <p:nvPr/>
        </p:nvSpPr>
        <p:spPr>
          <a:xfrm>
            <a:off x="327045" y="2103907"/>
            <a:ext cx="11394352" cy="3046988"/>
          </a:xfrm>
          <a:prstGeom prst="rect">
            <a:avLst/>
          </a:prstGeom>
        </p:spPr>
        <p:txBody>
          <a:bodyPr wrap="square">
            <a:spAutoFit/>
          </a:bodyPr>
          <a:lstStyle/>
          <a:p>
            <a:pPr>
              <a:spcBef>
                <a:spcPct val="0"/>
              </a:spcBef>
              <a:defRPr/>
            </a:pPr>
            <a:r>
              <a:rPr lang="en-US" sz="3200" dirty="0"/>
              <a:t>Standard 1: </a:t>
            </a:r>
            <a:r>
              <a:rPr lang="en-US" sz="3200" dirty="0">
                <a:solidFill>
                  <a:srgbClr val="FF0000"/>
                </a:solidFill>
              </a:rPr>
              <a:t>Welcoming</a:t>
            </a:r>
            <a:r>
              <a:rPr lang="en-US" sz="3200" dirty="0"/>
              <a:t> all families into the school community</a:t>
            </a:r>
          </a:p>
          <a:p>
            <a:pPr>
              <a:spcBef>
                <a:spcPct val="0"/>
              </a:spcBef>
              <a:defRPr/>
            </a:pPr>
            <a:r>
              <a:rPr lang="en-US" sz="3200" dirty="0"/>
              <a:t>Standard 2: </a:t>
            </a:r>
            <a:r>
              <a:rPr lang="en-US" sz="3200" dirty="0">
                <a:solidFill>
                  <a:srgbClr val="FF0000"/>
                </a:solidFill>
              </a:rPr>
              <a:t>Communicating</a:t>
            </a:r>
            <a:r>
              <a:rPr lang="en-US" sz="3200" dirty="0"/>
              <a:t> effectively</a:t>
            </a:r>
          </a:p>
          <a:p>
            <a:pPr>
              <a:spcBef>
                <a:spcPct val="0"/>
              </a:spcBef>
              <a:defRPr/>
            </a:pPr>
            <a:r>
              <a:rPr lang="en-US" sz="3200" dirty="0"/>
              <a:t>Standard 3: </a:t>
            </a:r>
            <a:r>
              <a:rPr lang="en-US" sz="3200" dirty="0">
                <a:solidFill>
                  <a:srgbClr val="FF0000"/>
                </a:solidFill>
              </a:rPr>
              <a:t>Supporting student </a:t>
            </a:r>
            <a:r>
              <a:rPr lang="en-US" sz="3200" dirty="0"/>
              <a:t>success</a:t>
            </a:r>
          </a:p>
          <a:p>
            <a:pPr>
              <a:spcBef>
                <a:spcPct val="0"/>
              </a:spcBef>
              <a:defRPr/>
            </a:pPr>
            <a:r>
              <a:rPr lang="en-US" sz="3200" dirty="0"/>
              <a:t>Standard 4: </a:t>
            </a:r>
            <a:r>
              <a:rPr lang="en-US" sz="3200" dirty="0">
                <a:solidFill>
                  <a:srgbClr val="FF0000"/>
                </a:solidFill>
              </a:rPr>
              <a:t>Speaking up </a:t>
            </a:r>
            <a:r>
              <a:rPr lang="en-US" sz="3200" dirty="0"/>
              <a:t>for every child</a:t>
            </a:r>
          </a:p>
          <a:p>
            <a:pPr>
              <a:spcBef>
                <a:spcPct val="0"/>
              </a:spcBef>
              <a:defRPr/>
            </a:pPr>
            <a:r>
              <a:rPr lang="en-US" sz="3200" dirty="0"/>
              <a:t>Standard 5: </a:t>
            </a:r>
            <a:r>
              <a:rPr lang="en-US" sz="3200" dirty="0">
                <a:solidFill>
                  <a:srgbClr val="FF0000"/>
                </a:solidFill>
              </a:rPr>
              <a:t>Sharing </a:t>
            </a:r>
            <a:r>
              <a:rPr lang="en-US" sz="3200" dirty="0"/>
              <a:t>power</a:t>
            </a:r>
          </a:p>
          <a:p>
            <a:pPr>
              <a:spcBef>
                <a:spcPct val="0"/>
              </a:spcBef>
              <a:defRPr/>
            </a:pPr>
            <a:r>
              <a:rPr lang="en-US" sz="3200" dirty="0"/>
              <a:t>Standard 6: </a:t>
            </a:r>
            <a:r>
              <a:rPr lang="en-US" sz="3200" dirty="0">
                <a:solidFill>
                  <a:srgbClr val="FF0000"/>
                </a:solidFill>
              </a:rPr>
              <a:t>Collaborating</a:t>
            </a:r>
            <a:r>
              <a:rPr lang="en-US" sz="3200" dirty="0"/>
              <a:t> with community</a:t>
            </a:r>
          </a:p>
        </p:txBody>
      </p:sp>
    </p:spTree>
    <p:extLst>
      <p:ext uri="{BB962C8B-B14F-4D97-AF65-F5344CB8AC3E}">
        <p14:creationId xmlns:p14="http://schemas.microsoft.com/office/powerpoint/2010/main" val="17333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900742" y="207807"/>
            <a:ext cx="4862258" cy="669015"/>
          </a:xfrm>
        </p:spPr>
        <p:txBody>
          <a:bodyPr>
            <a:noAutofit/>
          </a:bodyPr>
          <a:lstStyle/>
          <a:p>
            <a:pPr algn="ctr"/>
            <a:r>
              <a:rPr lang="en-US" sz="3200" dirty="0">
                <a:solidFill>
                  <a:srgbClr val="FF0000"/>
                </a:solidFill>
              </a:rPr>
              <a:t>We</a:t>
            </a:r>
            <a:r>
              <a:rPr lang="en-US" sz="3200" dirty="0"/>
              <a:t>lcoming All Families</a:t>
            </a:r>
            <a:br>
              <a:rPr lang="en-US" sz="3200" dirty="0"/>
            </a:br>
            <a:r>
              <a:rPr lang="en-US" sz="2000" i="1" dirty="0"/>
              <a:t>Standard 1</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285" y="1039660"/>
            <a:ext cx="9398386" cy="553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767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8877" y="137786"/>
            <a:ext cx="5638800" cy="133344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en-US" sz="4000" dirty="0"/>
          </a:p>
          <a:p>
            <a:pPr algn="ctr"/>
            <a:r>
              <a:rPr lang="en-US" sz="3200" dirty="0"/>
              <a:t>Communicate Effectively</a:t>
            </a:r>
          </a:p>
          <a:p>
            <a:pPr algn="ctr"/>
            <a:r>
              <a:rPr lang="en-US" sz="3200" i="1" dirty="0"/>
              <a:t>Standard 2</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670" y="1935270"/>
            <a:ext cx="8339214" cy="4553211"/>
          </a:xfrm>
          <a:prstGeom prst="rect">
            <a:avLst/>
          </a:prstGeom>
        </p:spPr>
      </p:pic>
    </p:spTree>
    <p:extLst>
      <p:ext uri="{BB962C8B-B14F-4D97-AF65-F5344CB8AC3E}">
        <p14:creationId xmlns:p14="http://schemas.microsoft.com/office/powerpoint/2010/main" val="1094576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82461" y="234788"/>
            <a:ext cx="11283862" cy="849114"/>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000" dirty="0" smtClean="0"/>
              <a:t>Supporting </a:t>
            </a:r>
            <a:r>
              <a:rPr lang="en-US" sz="4000" dirty="0"/>
              <a:t>Student </a:t>
            </a:r>
            <a:r>
              <a:rPr lang="en-US" sz="4000" dirty="0" smtClean="0"/>
              <a:t>Success</a:t>
            </a:r>
            <a:endParaRPr lang="en-US" sz="4000" dirty="0"/>
          </a:p>
          <a:p>
            <a:pPr algn="ctr"/>
            <a:r>
              <a:rPr lang="en-US" sz="1800" i="1" dirty="0"/>
              <a:t>Standard 3</a:t>
            </a:r>
            <a:endParaRPr lang="en-US" sz="1800" dirty="0"/>
          </a:p>
        </p:txBody>
      </p:sp>
      <p:sp>
        <p:nvSpPr>
          <p:cNvPr id="10" name="Title 1"/>
          <p:cNvSpPr>
            <a:spLocks noGrp="1"/>
          </p:cNvSpPr>
          <p:nvPr>
            <p:ph type="title"/>
          </p:nvPr>
        </p:nvSpPr>
        <p:spPr>
          <a:xfrm>
            <a:off x="5931074" y="1503123"/>
            <a:ext cx="6612669" cy="4910203"/>
          </a:xfrm>
        </p:spPr>
        <p:txBody>
          <a:bodyPr rtlCol="0">
            <a:noAutofit/>
          </a:bodyPr>
          <a:lstStyle/>
          <a:p>
            <a:pPr marL="285750" indent="-285750">
              <a:buFont typeface="Arial" panose="020B0604020202020204" pitchFamily="34" charset="0"/>
              <a:buChar char="•"/>
            </a:pPr>
            <a:r>
              <a:rPr lang="en-US" sz="2000" dirty="0" smtClean="0"/>
              <a:t>Three components </a:t>
            </a:r>
            <a:r>
              <a:rPr lang="en-US" sz="2000" dirty="0"/>
              <a:t>to a school’s CCRPI </a:t>
            </a:r>
            <a:r>
              <a:rPr lang="en-US" sz="2000" dirty="0" smtClean="0"/>
              <a:t>score:</a:t>
            </a:r>
            <a:br>
              <a:rPr lang="en-US" sz="2000" dirty="0" smtClean="0"/>
            </a:br>
            <a:r>
              <a:rPr lang="en-US" sz="2000" dirty="0"/>
              <a:t/>
            </a:r>
            <a:br>
              <a:rPr lang="en-US" sz="2000" dirty="0"/>
            </a:br>
            <a:r>
              <a:rPr lang="en-US" sz="2000" dirty="0" smtClean="0"/>
              <a:t>1.  Achievement </a:t>
            </a:r>
            <a:r>
              <a:rPr lang="en-US" sz="2000" dirty="0"/>
              <a:t>(60 points) </a:t>
            </a:r>
            <a:r>
              <a:rPr lang="en-US" sz="2000" dirty="0" smtClean="0"/>
              <a:t/>
            </a:r>
            <a:br>
              <a:rPr lang="en-US" sz="2000" dirty="0" smtClean="0"/>
            </a:br>
            <a:r>
              <a:rPr lang="en-US" sz="2000" dirty="0"/>
              <a:t/>
            </a:r>
            <a:br>
              <a:rPr lang="en-US" sz="2000" dirty="0"/>
            </a:br>
            <a:r>
              <a:rPr lang="en-US" sz="2000" dirty="0" smtClean="0"/>
              <a:t>2.  Progress </a:t>
            </a:r>
            <a:r>
              <a:rPr lang="en-US" sz="2000" dirty="0"/>
              <a:t>(25 points) </a:t>
            </a:r>
            <a:r>
              <a:rPr lang="en-US" sz="2000" dirty="0" smtClean="0"/>
              <a:t/>
            </a:r>
            <a:br>
              <a:rPr lang="en-US" sz="2000" dirty="0" smtClean="0"/>
            </a:br>
            <a:r>
              <a:rPr lang="en-US" sz="2000" dirty="0" smtClean="0"/>
              <a:t/>
            </a:r>
            <a:br>
              <a:rPr lang="en-US" sz="2000" dirty="0" smtClean="0"/>
            </a:br>
            <a:r>
              <a:rPr lang="en-US" sz="2000" dirty="0" smtClean="0"/>
              <a:t>3.  Closing </a:t>
            </a:r>
            <a:r>
              <a:rPr lang="en-US" sz="2000" dirty="0"/>
              <a:t>the Achievement Gap (15 points</a:t>
            </a:r>
            <a:r>
              <a:rPr lang="en-US" sz="2000" dirty="0" smtClean="0"/>
              <a:t>)</a:t>
            </a:r>
            <a:br>
              <a:rPr lang="en-US" sz="2000" dirty="0" smtClean="0"/>
            </a:br>
            <a:r>
              <a:rPr lang="en-US" sz="2000" dirty="0"/>
              <a:t/>
            </a:r>
            <a:br>
              <a:rPr lang="en-US" sz="2000" dirty="0"/>
            </a:br>
            <a:r>
              <a:rPr lang="en-US" sz="2000" dirty="0" smtClean="0"/>
              <a:t>    Challenge </a:t>
            </a:r>
            <a:r>
              <a:rPr lang="en-US" sz="2000" dirty="0"/>
              <a:t>Points (Up 10 points)</a:t>
            </a:r>
          </a:p>
        </p:txBody>
      </p:sp>
      <p:grpSp>
        <p:nvGrpSpPr>
          <p:cNvPr id="11" name="Group 10"/>
          <p:cNvGrpSpPr/>
          <p:nvPr/>
        </p:nvGrpSpPr>
        <p:grpSpPr>
          <a:xfrm>
            <a:off x="582461" y="1248119"/>
            <a:ext cx="4822521" cy="5397548"/>
            <a:chOff x="638827" y="1110333"/>
            <a:chExt cx="4822521" cy="5397548"/>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27" y="1110333"/>
              <a:ext cx="4822521" cy="1639657"/>
            </a:xfrm>
            <a:prstGeom prst="rect">
              <a:avLst/>
            </a:prstGeom>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8827" y="2749990"/>
              <a:ext cx="4821900" cy="3757891"/>
            </a:xfrm>
            <a:prstGeom prst="rect">
              <a:avLst/>
            </a:prstGeom>
            <a:noFill/>
          </p:spPr>
        </p:pic>
      </p:grpSp>
      <p:sp>
        <p:nvSpPr>
          <p:cNvPr id="2" name="5-Point Star 1"/>
          <p:cNvSpPr/>
          <p:nvPr/>
        </p:nvSpPr>
        <p:spPr>
          <a:xfrm>
            <a:off x="6224392" y="5083832"/>
            <a:ext cx="175363" cy="15031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5486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0296" y="0"/>
            <a:ext cx="3121132" cy="3048000"/>
          </a:xfrm>
        </p:spPr>
        <p:txBody>
          <a:bodyPr>
            <a:normAutofit/>
          </a:bodyPr>
          <a:lstStyle/>
          <a:p>
            <a:pPr lvl="1"/>
            <a:endParaRPr lang="en-US" dirty="0" smtClean="0"/>
          </a:p>
          <a:p>
            <a:pPr lvl="1"/>
            <a:endParaRPr lang="en-US" dirty="0"/>
          </a:p>
        </p:txBody>
      </p:sp>
      <p:sp>
        <p:nvSpPr>
          <p:cNvPr id="2" name="Title 1"/>
          <p:cNvSpPr>
            <a:spLocks noGrp="1"/>
          </p:cNvSpPr>
          <p:nvPr>
            <p:ph type="title"/>
          </p:nvPr>
        </p:nvSpPr>
        <p:spPr>
          <a:xfrm>
            <a:off x="344545" y="194614"/>
            <a:ext cx="11359271" cy="1344458"/>
          </a:xfrm>
        </p:spPr>
        <p:txBody>
          <a:bodyPr>
            <a:noAutofit/>
          </a:bodyPr>
          <a:lstStyle/>
          <a:p>
            <a:pPr algn="ctr"/>
            <a:r>
              <a:rPr lang="en-US" sz="2800" b="1" dirty="0"/>
              <a:t>Speaking Up </a:t>
            </a:r>
            <a:r>
              <a:rPr lang="en-US" sz="2800" b="1" dirty="0" smtClean="0"/>
              <a:t>for Every Child Standard </a:t>
            </a:r>
            <a:r>
              <a:rPr lang="en-US" sz="2800" b="1" dirty="0"/>
              <a:t>4</a:t>
            </a:r>
            <a:br>
              <a:rPr lang="en-US" sz="2800" b="1" dirty="0"/>
            </a:br>
            <a:endParaRPr lang="en-US" sz="2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30" y="1250510"/>
            <a:ext cx="5659529" cy="1630476"/>
          </a:xfrm>
          <a:prstGeom prst="rect">
            <a:avLst/>
          </a:prstGeom>
        </p:spPr>
      </p:pic>
      <p:grpSp>
        <p:nvGrpSpPr>
          <p:cNvPr id="5" name="Group 4"/>
          <p:cNvGrpSpPr/>
          <p:nvPr/>
        </p:nvGrpSpPr>
        <p:grpSpPr>
          <a:xfrm>
            <a:off x="344545" y="934290"/>
            <a:ext cx="11371798" cy="5724644"/>
            <a:chOff x="344545" y="746398"/>
            <a:chExt cx="11371798" cy="5724644"/>
          </a:xfrm>
        </p:grpSpPr>
        <p:sp>
          <p:nvSpPr>
            <p:cNvPr id="12" name="TextBox 11"/>
            <p:cNvSpPr txBox="1"/>
            <p:nvPr/>
          </p:nvSpPr>
          <p:spPr>
            <a:xfrm>
              <a:off x="6401926" y="746398"/>
              <a:ext cx="5314417" cy="2308324"/>
            </a:xfrm>
            <a:prstGeom prst="rect">
              <a:avLst/>
            </a:prstGeom>
            <a:noFill/>
          </p:spPr>
          <p:txBody>
            <a:bodyPr wrap="square" rtlCol="0">
              <a:spAutoFit/>
            </a:bodyPr>
            <a:lstStyle/>
            <a:p>
              <a:pPr marL="285750" indent="-285750">
                <a:buFont typeface="Arial" pitchFamily="34" charset="0"/>
                <a:buChar char="•"/>
              </a:pPr>
              <a:r>
                <a:rPr lang="en-US" sz="2400" dirty="0"/>
                <a:t>College </a:t>
              </a:r>
              <a:r>
                <a:rPr lang="en-US" sz="2400" dirty="0" smtClean="0"/>
                <a:t>Program</a:t>
              </a:r>
              <a:endParaRPr lang="en-US" sz="2400" dirty="0"/>
            </a:p>
            <a:p>
              <a:pPr marL="742950" lvl="1" indent="-285750">
                <a:buFont typeface="Wingdings" pitchFamily="2" charset="2"/>
                <a:buChar char="Ø"/>
              </a:pPr>
              <a:r>
                <a:rPr lang="en-US" sz="2400" dirty="0"/>
                <a:t>Four year </a:t>
              </a:r>
              <a:r>
                <a:rPr lang="en-US" sz="2400" dirty="0" smtClean="0"/>
                <a:t>College</a:t>
              </a:r>
            </a:p>
            <a:p>
              <a:pPr marL="742950" lvl="1" indent="-285750">
                <a:buFont typeface="Wingdings" pitchFamily="2" charset="2"/>
                <a:buChar char="Ø"/>
              </a:pPr>
              <a:r>
                <a:rPr lang="en-US" sz="2400" dirty="0" smtClean="0"/>
                <a:t>College </a:t>
              </a:r>
              <a:r>
                <a:rPr lang="en-US" sz="2400" dirty="0"/>
                <a:t>specializing in disabilities</a:t>
              </a:r>
            </a:p>
            <a:p>
              <a:pPr marL="742950" lvl="1" indent="-285750">
                <a:buFont typeface="Wingdings" pitchFamily="2" charset="2"/>
                <a:buChar char="Ø"/>
              </a:pPr>
              <a:r>
                <a:rPr lang="en-US" sz="2400" dirty="0"/>
                <a:t>Two-year colleges</a:t>
              </a:r>
            </a:p>
            <a:p>
              <a:pPr marL="742950" lvl="1" indent="-285750">
                <a:buFont typeface="Wingdings" pitchFamily="2" charset="2"/>
                <a:buChar char="Ø"/>
              </a:pPr>
              <a:r>
                <a:rPr lang="en-US" sz="2400" dirty="0"/>
                <a:t>Technical schools</a:t>
              </a:r>
            </a:p>
            <a:p>
              <a:pPr marL="742950" lvl="1" indent="-285750">
                <a:buFont typeface="Wingdings" pitchFamily="2" charset="2"/>
                <a:buChar char="Ø"/>
              </a:pPr>
              <a:r>
                <a:rPr lang="en-US" sz="2400" dirty="0"/>
                <a:t>Non-degree </a:t>
              </a:r>
              <a:r>
                <a:rPr lang="en-US" sz="2400" dirty="0" smtClean="0"/>
                <a:t>programs</a:t>
              </a:r>
              <a:endParaRPr lang="en-US" sz="2400" dirty="0"/>
            </a:p>
          </p:txBody>
        </p:sp>
        <p:sp>
          <p:nvSpPr>
            <p:cNvPr id="6" name="TextBox 5"/>
            <p:cNvSpPr txBox="1"/>
            <p:nvPr/>
          </p:nvSpPr>
          <p:spPr>
            <a:xfrm>
              <a:off x="344545" y="3054722"/>
              <a:ext cx="6476325" cy="3416320"/>
            </a:xfrm>
            <a:prstGeom prst="rect">
              <a:avLst/>
            </a:prstGeom>
            <a:noFill/>
          </p:spPr>
          <p:txBody>
            <a:bodyPr wrap="square" rtlCol="0">
              <a:spAutoFit/>
            </a:bodyPr>
            <a:lstStyle/>
            <a:p>
              <a:pPr lvl="1"/>
              <a:endParaRPr lang="en-US" sz="2400" dirty="0"/>
            </a:p>
            <a:p>
              <a:pPr marL="285750" indent="-285750">
                <a:buFont typeface="Arial" pitchFamily="34" charset="0"/>
                <a:buChar char="•"/>
              </a:pPr>
              <a:r>
                <a:rPr lang="en-US" sz="2400" dirty="0"/>
                <a:t>Vocational Programs</a:t>
              </a:r>
            </a:p>
            <a:p>
              <a:pPr marL="742950" lvl="1" indent="-285750">
                <a:buFont typeface="Wingdings" pitchFamily="2" charset="2"/>
                <a:buChar char="Ø"/>
              </a:pPr>
              <a:r>
                <a:rPr lang="en-US" sz="2400" dirty="0"/>
                <a:t>Supported Employment</a:t>
              </a:r>
            </a:p>
            <a:p>
              <a:pPr marL="742950" lvl="1" indent="-285750">
                <a:buFont typeface="Wingdings" pitchFamily="2" charset="2"/>
                <a:buChar char="Ø"/>
              </a:pPr>
              <a:r>
                <a:rPr lang="en-US" sz="2400" dirty="0"/>
                <a:t>Competitive Employment (transition support)</a:t>
              </a:r>
            </a:p>
            <a:p>
              <a:pPr marL="742950" lvl="1" indent="-285750">
                <a:buFont typeface="Wingdings" pitchFamily="2" charset="2"/>
                <a:buChar char="Ø"/>
              </a:pPr>
              <a:r>
                <a:rPr lang="en-US" sz="2400" dirty="0" smtClean="0"/>
                <a:t>Competitive </a:t>
              </a:r>
              <a:r>
                <a:rPr lang="en-US" sz="2400" dirty="0"/>
                <a:t>Employment (full self advocate)</a:t>
              </a:r>
            </a:p>
            <a:p>
              <a:pPr lvl="1"/>
              <a:endParaRPr lang="en-US" sz="2400" dirty="0"/>
            </a:p>
            <a:p>
              <a:pPr marL="285750" indent="-285750">
                <a:buFont typeface="Wingdings" pitchFamily="2" charset="2"/>
                <a:buChar char="Ø"/>
              </a:pPr>
              <a:r>
                <a:rPr lang="en-US" sz="2400" dirty="0"/>
                <a:t>Home and Community Based Programs</a:t>
              </a:r>
            </a:p>
            <a:p>
              <a:endParaRPr lang="en-US" sz="2400" dirty="0"/>
            </a:p>
          </p:txBody>
        </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679" y="3647414"/>
            <a:ext cx="3812419" cy="2606720"/>
          </a:xfrm>
          <a:prstGeom prst="rect">
            <a:avLst/>
          </a:prstGeom>
        </p:spPr>
      </p:pic>
    </p:spTree>
    <p:extLst>
      <p:ext uri="{BB962C8B-B14F-4D97-AF65-F5344CB8AC3E}">
        <p14:creationId xmlns:p14="http://schemas.microsoft.com/office/powerpoint/2010/main" val="1112227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811" y="400833"/>
            <a:ext cx="8900742" cy="964506"/>
          </a:xfrm>
        </p:spPr>
        <p:txBody>
          <a:bodyPr>
            <a:normAutofit fontScale="90000"/>
          </a:bodyPr>
          <a:lstStyle/>
          <a:p>
            <a:pPr algn="ctr"/>
            <a:r>
              <a:rPr lang="en-US" dirty="0"/>
              <a:t>Sharing Power Sharing Power </a:t>
            </a:r>
            <a:r>
              <a:rPr lang="en-US" dirty="0" smtClean="0"/>
              <a:t/>
            </a:r>
            <a:br>
              <a:rPr lang="en-US" dirty="0" smtClean="0"/>
            </a:br>
            <a:r>
              <a:rPr lang="en-US" dirty="0" smtClean="0"/>
              <a:t>Knowing your Power Base</a:t>
            </a:r>
            <a:endParaRPr lang="en-US" dirty="0"/>
          </a:p>
        </p:txBody>
      </p:sp>
      <p:pic>
        <p:nvPicPr>
          <p:cNvPr id="6" name="Picture 5"/>
          <p:cNvPicPr>
            <a:picLocks noChangeAspect="1"/>
          </p:cNvPicPr>
          <p:nvPr/>
        </p:nvPicPr>
        <p:blipFill>
          <a:blip r:embed="rId2"/>
          <a:stretch>
            <a:fillRect/>
          </a:stretch>
        </p:blipFill>
        <p:spPr>
          <a:xfrm>
            <a:off x="6220172" y="172295"/>
            <a:ext cx="5123145" cy="6685705"/>
          </a:xfrm>
          <a:prstGeom prst="rect">
            <a:avLst/>
          </a:prstGeom>
        </p:spPr>
      </p:pic>
    </p:spTree>
    <p:extLst>
      <p:ext uri="{BB962C8B-B14F-4D97-AF65-F5344CB8AC3E}">
        <p14:creationId xmlns:p14="http://schemas.microsoft.com/office/powerpoint/2010/main" val="2555067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81400" y="228600"/>
            <a:ext cx="5638800" cy="147123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en-US" sz="4000" dirty="0"/>
          </a:p>
        </p:txBody>
      </p:sp>
      <p:sp>
        <p:nvSpPr>
          <p:cNvPr id="6" name="Rectangle 5"/>
          <p:cNvSpPr/>
          <p:nvPr/>
        </p:nvSpPr>
        <p:spPr>
          <a:xfrm>
            <a:off x="2880986" y="317885"/>
            <a:ext cx="5997446" cy="646331"/>
          </a:xfrm>
          <a:prstGeom prst="rect">
            <a:avLst/>
          </a:prstGeom>
        </p:spPr>
        <p:txBody>
          <a:bodyPr wrap="square">
            <a:spAutoFit/>
          </a:bodyPr>
          <a:lstStyle/>
          <a:p>
            <a:pPr algn="ctr"/>
            <a:r>
              <a:rPr lang="en-US" dirty="0"/>
              <a:t>Sharing Power</a:t>
            </a:r>
            <a:r>
              <a:rPr lang="en-US" sz="2800" dirty="0"/>
              <a:t/>
            </a:r>
            <a:br>
              <a:rPr lang="en-US" sz="2800" dirty="0"/>
            </a:br>
            <a:r>
              <a:rPr lang="en-US" i="1" dirty="0"/>
              <a:t>Standard 5</a:t>
            </a:r>
            <a:endParaRPr lang="en-US" dirty="0"/>
          </a:p>
        </p:txBody>
      </p:sp>
      <p:pic>
        <p:nvPicPr>
          <p:cNvPr id="11" name="Picture 10" descr="NASDSE Coalescing Around Issues Table-AI.pdf"/>
          <p:cNvPicPr>
            <a:picLocks noChangeAspect="1"/>
          </p:cNvPicPr>
          <p:nvPr/>
        </p:nvPicPr>
        <p:blipFill rotWithShape="1">
          <a:blip r:embed="rId3" cstate="email">
            <a:extLst>
              <a:ext uri="{28A0092B-C50C-407E-A947-70E740481C1C}">
                <a14:useLocalDpi xmlns:a14="http://schemas.microsoft.com/office/drawing/2010/main" val="0"/>
              </a:ext>
            </a:extLst>
          </a:blip>
          <a:srcRect l="8314" t="19355" r="6180" b="13201"/>
          <a:stretch/>
        </p:blipFill>
        <p:spPr>
          <a:xfrm>
            <a:off x="355826" y="1053501"/>
            <a:ext cx="9106423" cy="5550322"/>
          </a:xfrm>
          <a:prstGeom prst="rect">
            <a:avLst/>
          </a:prstGeom>
          <a:ln>
            <a:noFill/>
          </a:ln>
        </p:spPr>
      </p:pic>
      <p:grpSp>
        <p:nvGrpSpPr>
          <p:cNvPr id="12" name="Group 11"/>
          <p:cNvGrpSpPr/>
          <p:nvPr/>
        </p:nvGrpSpPr>
        <p:grpSpPr>
          <a:xfrm>
            <a:off x="9335639" y="1053501"/>
            <a:ext cx="2485365" cy="5550322"/>
            <a:chOff x="9462249" y="1053501"/>
            <a:chExt cx="2485365" cy="5550322"/>
          </a:xfrm>
        </p:grpSpPr>
        <p:sp>
          <p:nvSpPr>
            <p:cNvPr id="3" name="Rectangle 2"/>
            <p:cNvSpPr/>
            <p:nvPr/>
          </p:nvSpPr>
          <p:spPr>
            <a:xfrm>
              <a:off x="9462249" y="1053501"/>
              <a:ext cx="2485365" cy="5550322"/>
            </a:xfrm>
            <a:prstGeom prst="rect">
              <a:avLst/>
            </a:prstGeom>
            <a:solidFill>
              <a:schemeClr val="tx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9737395" y="1941342"/>
              <a:ext cx="2109796" cy="711333"/>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Backbone Organization</a:t>
              </a:r>
              <a:endParaRPr lang="en-US" dirty="0"/>
            </a:p>
          </p:txBody>
        </p:sp>
        <p:sp>
          <p:nvSpPr>
            <p:cNvPr id="7" name="Rounded Rectangle 6"/>
            <p:cNvSpPr/>
            <p:nvPr/>
          </p:nvSpPr>
          <p:spPr>
            <a:xfrm>
              <a:off x="9704298" y="4290646"/>
              <a:ext cx="2179565" cy="90341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Common Agenda</a:t>
              </a:r>
              <a:endParaRPr lang="en-US" dirty="0"/>
            </a:p>
          </p:txBody>
        </p:sp>
        <p:sp>
          <p:nvSpPr>
            <p:cNvPr id="8" name="Rounded Rectangle 7"/>
            <p:cNvSpPr/>
            <p:nvPr/>
          </p:nvSpPr>
          <p:spPr>
            <a:xfrm>
              <a:off x="9704298" y="5194057"/>
              <a:ext cx="2179565" cy="12348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Mutually Reinforcing Activities</a:t>
              </a:r>
              <a:endParaRPr lang="en-US" dirty="0"/>
            </a:p>
          </p:txBody>
        </p:sp>
        <p:sp>
          <p:nvSpPr>
            <p:cNvPr id="9" name="Rounded Rectangle 8"/>
            <p:cNvSpPr/>
            <p:nvPr/>
          </p:nvSpPr>
          <p:spPr>
            <a:xfrm>
              <a:off x="9737395" y="3310863"/>
              <a:ext cx="2113370" cy="97978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Shared Measurement</a:t>
              </a:r>
              <a:endParaRPr lang="en-US" dirty="0"/>
            </a:p>
          </p:txBody>
        </p:sp>
        <p:sp>
          <p:nvSpPr>
            <p:cNvPr id="10" name="Rounded Rectangle 9"/>
            <p:cNvSpPr/>
            <p:nvPr/>
          </p:nvSpPr>
          <p:spPr>
            <a:xfrm>
              <a:off x="9750536" y="2658776"/>
              <a:ext cx="2100229" cy="65208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Continuous Communication</a:t>
              </a:r>
              <a:endParaRPr lang="en-US" dirty="0"/>
            </a:p>
          </p:txBody>
        </p:sp>
        <p:sp>
          <p:nvSpPr>
            <p:cNvPr id="5" name="Rectangle 4"/>
            <p:cNvSpPr/>
            <p:nvPr/>
          </p:nvSpPr>
          <p:spPr>
            <a:xfrm>
              <a:off x="9750536" y="1423898"/>
              <a:ext cx="2096655" cy="51744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Collective Impact</a:t>
              </a:r>
              <a:endParaRPr lang="en-US" dirty="0"/>
            </a:p>
          </p:txBody>
        </p:sp>
      </p:grpSp>
    </p:spTree>
    <p:extLst>
      <p:ext uri="{BB962C8B-B14F-4D97-AF65-F5344CB8AC3E}">
        <p14:creationId xmlns:p14="http://schemas.microsoft.com/office/powerpoint/2010/main" val="2798000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0296" y="0"/>
            <a:ext cx="3121132" cy="3048000"/>
          </a:xfrm>
        </p:spPr>
        <p:txBody>
          <a:bodyPr>
            <a:normAutofit/>
          </a:bodyPr>
          <a:lstStyle/>
          <a:p>
            <a:pPr lvl="1"/>
            <a:endParaRPr lang="en-US" dirty="0" smtClean="0"/>
          </a:p>
          <a:p>
            <a:pPr lvl="1"/>
            <a:endParaRPr lang="en-US" dirty="0"/>
          </a:p>
        </p:txBody>
      </p:sp>
      <p:sp>
        <p:nvSpPr>
          <p:cNvPr id="2" name="Title 1"/>
          <p:cNvSpPr>
            <a:spLocks noGrp="1"/>
          </p:cNvSpPr>
          <p:nvPr>
            <p:ph type="title"/>
          </p:nvPr>
        </p:nvSpPr>
        <p:spPr>
          <a:xfrm>
            <a:off x="3767571" y="69514"/>
            <a:ext cx="5638800" cy="1471232"/>
          </a:xfrm>
        </p:spPr>
        <p:txBody>
          <a:bodyPr>
            <a:noAutofit/>
          </a:bodyPr>
          <a:lstStyle/>
          <a:p>
            <a:pPr algn="ctr"/>
            <a:r>
              <a:rPr lang="en-US" sz="2400" dirty="0"/>
              <a:t>Collaborating with Community</a:t>
            </a:r>
            <a:r>
              <a:rPr lang="en-US" dirty="0"/>
              <a:t/>
            </a:r>
            <a:br>
              <a:rPr lang="en-US" dirty="0"/>
            </a:br>
            <a:r>
              <a:rPr lang="en-US" sz="2400" dirty="0"/>
              <a:t>Partners</a:t>
            </a:r>
            <a:br>
              <a:rPr lang="en-US" sz="2400" dirty="0"/>
            </a:br>
            <a:r>
              <a:rPr lang="en-US" sz="1400" i="1" dirty="0"/>
              <a:t>Standard 6</a:t>
            </a:r>
          </a:p>
        </p:txBody>
      </p:sp>
      <p:cxnSp>
        <p:nvCxnSpPr>
          <p:cNvPr id="123" name="Straight Arrow Connector 122"/>
          <p:cNvCxnSpPr>
            <a:stCxn id="126" idx="2"/>
          </p:cNvCxnSpPr>
          <p:nvPr/>
        </p:nvCxnSpPr>
        <p:spPr>
          <a:xfrm flipH="1">
            <a:off x="2257323" y="1739898"/>
            <a:ext cx="1360305" cy="16215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a:off x="2001614" y="3192444"/>
            <a:ext cx="533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0" name="Oval 119"/>
          <p:cNvSpPr/>
          <p:nvPr/>
        </p:nvSpPr>
        <p:spPr>
          <a:xfrm>
            <a:off x="1781806" y="3040044"/>
            <a:ext cx="97301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1" name="Oval 120"/>
          <p:cNvSpPr/>
          <p:nvPr/>
        </p:nvSpPr>
        <p:spPr>
          <a:xfrm>
            <a:off x="1600097" y="2811444"/>
            <a:ext cx="1336431"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2" name="Oval 121"/>
          <p:cNvSpPr/>
          <p:nvPr/>
        </p:nvSpPr>
        <p:spPr>
          <a:xfrm>
            <a:off x="1433042" y="2582844"/>
            <a:ext cx="167054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4" name="Oval 123"/>
          <p:cNvSpPr/>
          <p:nvPr/>
        </p:nvSpPr>
        <p:spPr>
          <a:xfrm>
            <a:off x="1197116" y="2316144"/>
            <a:ext cx="2142395"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125" name="Straight Arrow Connector 124"/>
          <p:cNvCxnSpPr/>
          <p:nvPr/>
        </p:nvCxnSpPr>
        <p:spPr>
          <a:xfrm flipH="1">
            <a:off x="2773971" y="2458134"/>
            <a:ext cx="1960408" cy="880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932327" y="1370566"/>
            <a:ext cx="1370602" cy="369332"/>
          </a:xfrm>
          <a:prstGeom prst="rect">
            <a:avLst/>
          </a:prstGeom>
          <a:noFill/>
        </p:spPr>
        <p:txBody>
          <a:bodyPr wrap="square" rtlCol="0">
            <a:spAutoFit/>
          </a:bodyPr>
          <a:lstStyle/>
          <a:p>
            <a:r>
              <a:rPr lang="en-US" u="sng" dirty="0">
                <a:ln w="0"/>
                <a:solidFill>
                  <a:schemeClr val="accent4">
                    <a:lumMod val="60000"/>
                    <a:lumOff val="40000"/>
                  </a:schemeClr>
                </a:solidFill>
                <a:effectLst>
                  <a:outerShdw blurRad="38100" dist="25400" dir="5400000" algn="ctr" rotWithShape="0">
                    <a:srgbClr val="6E747A">
                      <a:alpha val="43000"/>
                    </a:srgbClr>
                  </a:outerShdw>
                </a:effectLst>
              </a:rPr>
              <a:t>School (</a:t>
            </a:r>
            <a:r>
              <a:rPr lang="en-US" u="sng" dirty="0" smtClean="0">
                <a:ln w="0"/>
                <a:solidFill>
                  <a:schemeClr val="accent4">
                    <a:lumMod val="60000"/>
                    <a:lumOff val="40000"/>
                  </a:schemeClr>
                </a:solidFill>
                <a:effectLst>
                  <a:outerShdw blurRad="38100" dist="25400" dir="5400000" algn="ctr" rotWithShape="0">
                    <a:srgbClr val="6E747A">
                      <a:alpha val="43000"/>
                    </a:srgbClr>
                  </a:outerShdw>
                </a:effectLst>
              </a:rPr>
              <a:t>100)</a:t>
            </a:r>
            <a:endParaRPr lang="en-US" u="sng" dirty="0">
              <a:ln w="0"/>
              <a:solidFill>
                <a:schemeClr val="accent4">
                  <a:lumMod val="60000"/>
                  <a:lumOff val="40000"/>
                </a:schemeClr>
              </a:solidFill>
              <a:effectLst>
                <a:outerShdw blurRad="38100" dist="25400" dir="5400000" algn="ctr" rotWithShape="0">
                  <a:srgbClr val="6E747A">
                    <a:alpha val="43000"/>
                  </a:srgbClr>
                </a:outerShdw>
              </a:effectLst>
            </a:endParaRPr>
          </a:p>
        </p:txBody>
      </p:sp>
      <p:cxnSp>
        <p:nvCxnSpPr>
          <p:cNvPr id="127" name="Straight Arrow Connector 126"/>
          <p:cNvCxnSpPr/>
          <p:nvPr/>
        </p:nvCxnSpPr>
        <p:spPr>
          <a:xfrm flipH="1">
            <a:off x="3367707" y="3883187"/>
            <a:ext cx="1484411" cy="7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4933379" y="3706756"/>
            <a:ext cx="1379268" cy="369332"/>
          </a:xfrm>
          <a:prstGeom prst="rect">
            <a:avLst/>
          </a:prstGeom>
          <a:noFill/>
        </p:spPr>
        <p:txBody>
          <a:bodyPr wrap="square" rtlCol="0">
            <a:spAutoFit/>
          </a:bodyPr>
          <a:lstStyle/>
          <a:p>
            <a:r>
              <a:rPr lang="en-US" b="1" u="sng" dirty="0">
                <a:solidFill>
                  <a:srgbClr val="476D1D"/>
                </a:solidFill>
              </a:rPr>
              <a:t>Region (4)</a:t>
            </a:r>
          </a:p>
        </p:txBody>
      </p:sp>
      <p:sp>
        <p:nvSpPr>
          <p:cNvPr id="129" name="TextBox 128"/>
          <p:cNvSpPr txBox="1"/>
          <p:nvPr/>
        </p:nvSpPr>
        <p:spPr>
          <a:xfrm>
            <a:off x="4517139" y="2316144"/>
            <a:ext cx="1496698" cy="369332"/>
          </a:xfrm>
          <a:prstGeom prst="rect">
            <a:avLst/>
          </a:prstGeom>
          <a:noFill/>
        </p:spPr>
        <p:txBody>
          <a:bodyPr wrap="square" rtlCol="0">
            <a:spAutoFit/>
          </a:bodyPr>
          <a:lstStyle/>
          <a:p>
            <a:endParaRPr lang="en-US" b="1" u="sng" dirty="0">
              <a:solidFill>
                <a:srgbClr val="FF8601"/>
              </a:solidFill>
            </a:endParaRPr>
          </a:p>
        </p:txBody>
      </p:sp>
      <p:grpSp>
        <p:nvGrpSpPr>
          <p:cNvPr id="130" name="Group 129"/>
          <p:cNvGrpSpPr/>
          <p:nvPr/>
        </p:nvGrpSpPr>
        <p:grpSpPr>
          <a:xfrm>
            <a:off x="3431675" y="4192247"/>
            <a:ext cx="3003452" cy="369332"/>
            <a:chOff x="5717390" y="4009167"/>
            <a:chExt cx="3003452" cy="369332"/>
          </a:xfrm>
        </p:grpSpPr>
        <p:cxnSp>
          <p:nvCxnSpPr>
            <p:cNvPr id="134" name="Straight Arrow Connector 133"/>
            <p:cNvCxnSpPr/>
            <p:nvPr/>
          </p:nvCxnSpPr>
          <p:spPr>
            <a:xfrm flipH="1">
              <a:off x="5717390" y="4234935"/>
              <a:ext cx="1552114" cy="95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7290821" y="4009167"/>
              <a:ext cx="1430021" cy="369332"/>
            </a:xfrm>
            <a:prstGeom prst="rect">
              <a:avLst/>
            </a:prstGeom>
            <a:noFill/>
          </p:spPr>
          <p:txBody>
            <a:bodyPr wrap="square" rtlCol="0">
              <a:spAutoFit/>
            </a:bodyPr>
            <a:lstStyle/>
            <a:p>
              <a:r>
                <a:rPr lang="en-US" b="1" dirty="0" smtClean="0">
                  <a:solidFill>
                    <a:srgbClr val="FF8601"/>
                  </a:solidFill>
                </a:rPr>
                <a:t>County</a:t>
              </a:r>
              <a:endParaRPr lang="en-US" b="1" dirty="0">
                <a:solidFill>
                  <a:srgbClr val="FF8601"/>
                </a:solidFill>
              </a:endParaRPr>
            </a:p>
          </p:txBody>
        </p:sp>
      </p:grpSp>
      <p:grpSp>
        <p:nvGrpSpPr>
          <p:cNvPr id="131" name="Group 130"/>
          <p:cNvGrpSpPr/>
          <p:nvPr/>
        </p:nvGrpSpPr>
        <p:grpSpPr>
          <a:xfrm>
            <a:off x="3398808" y="4794512"/>
            <a:ext cx="2939217" cy="369332"/>
            <a:chOff x="5979198" y="4603971"/>
            <a:chExt cx="2939217" cy="1107785"/>
          </a:xfrm>
        </p:grpSpPr>
        <p:cxnSp>
          <p:nvCxnSpPr>
            <p:cNvPr id="132" name="Straight Arrow Connector 131"/>
            <p:cNvCxnSpPr>
              <a:stCxn id="133" idx="1"/>
            </p:cNvCxnSpPr>
            <p:nvPr/>
          </p:nvCxnSpPr>
          <p:spPr>
            <a:xfrm flipH="1" flipV="1">
              <a:off x="5979198" y="4851463"/>
              <a:ext cx="1252020" cy="306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231218" y="4603971"/>
              <a:ext cx="1687197" cy="1107785"/>
            </a:xfrm>
            <a:prstGeom prst="rect">
              <a:avLst/>
            </a:prstGeom>
            <a:noFill/>
          </p:spPr>
          <p:txBody>
            <a:bodyPr wrap="square" rtlCol="0">
              <a:spAutoFit/>
            </a:bodyPr>
            <a:lstStyle/>
            <a:p>
              <a:endParaRPr lang="en-US" u="sng" dirty="0">
                <a:ln w="0"/>
                <a:solidFill>
                  <a:schemeClr val="accent4">
                    <a:lumMod val="60000"/>
                    <a:lumOff val="40000"/>
                  </a:schemeClr>
                </a:solidFill>
                <a:effectLst>
                  <a:outerShdw blurRad="38100" dist="25400" dir="5400000" algn="ctr" rotWithShape="0">
                    <a:srgbClr val="6E747A">
                      <a:alpha val="43000"/>
                    </a:srgbClr>
                  </a:outerShdw>
                </a:effectLst>
              </a:endParaRPr>
            </a:p>
          </p:txBody>
        </p:sp>
      </p:grpSp>
      <p:pic>
        <p:nvPicPr>
          <p:cNvPr id="27" name="Picture 3"/>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7538603" y="1863930"/>
            <a:ext cx="3504907" cy="4792644"/>
          </a:xfrm>
          <a:prstGeom prst="rect">
            <a:avLst/>
          </a:prstGeom>
          <a:noFill/>
          <a:ln w="9525">
            <a:noFill/>
            <a:miter lim="800000"/>
            <a:headEnd/>
            <a:tailEnd/>
          </a:ln>
          <a:effectLst/>
        </p:spPr>
      </p:pic>
      <p:sp>
        <p:nvSpPr>
          <p:cNvPr id="4" name="TextBox 3"/>
          <p:cNvSpPr txBox="1"/>
          <p:nvPr/>
        </p:nvSpPr>
        <p:spPr>
          <a:xfrm>
            <a:off x="139024" y="5700956"/>
            <a:ext cx="6650083" cy="830997"/>
          </a:xfrm>
          <a:prstGeom prst="rect">
            <a:avLst/>
          </a:prstGeom>
          <a:noFill/>
        </p:spPr>
        <p:txBody>
          <a:bodyPr wrap="square" rtlCol="0">
            <a:spAutoFit/>
          </a:bodyPr>
          <a:lstStyle/>
          <a:p>
            <a:r>
              <a:rPr lang="en-US" sz="2400" dirty="0">
                <a:solidFill>
                  <a:schemeClr val="tx2">
                    <a:lumMod val="75000"/>
                  </a:schemeClr>
                </a:solidFill>
              </a:rPr>
              <a:t>Subject to change – Must be aware of what is going </a:t>
            </a:r>
            <a:r>
              <a:rPr lang="en-US" sz="2400" dirty="0" smtClean="0">
                <a:solidFill>
                  <a:schemeClr val="tx2">
                    <a:lumMod val="75000"/>
                  </a:schemeClr>
                </a:solidFill>
              </a:rPr>
              <a:t>on in your communities (rural, suburban, urban) </a:t>
            </a:r>
            <a:endParaRPr lang="en-US" sz="2400" dirty="0">
              <a:solidFill>
                <a:schemeClr val="tx2">
                  <a:lumMod val="75000"/>
                </a:schemeClr>
              </a:solidFill>
            </a:endParaRPr>
          </a:p>
        </p:txBody>
      </p:sp>
      <p:sp>
        <p:nvSpPr>
          <p:cNvPr id="6" name="Rectangle 5"/>
          <p:cNvSpPr/>
          <p:nvPr/>
        </p:nvSpPr>
        <p:spPr>
          <a:xfrm>
            <a:off x="4632806" y="4804206"/>
            <a:ext cx="604653" cy="369332"/>
          </a:xfrm>
          <a:prstGeom prst="rect">
            <a:avLst/>
          </a:prstGeom>
        </p:spPr>
        <p:txBody>
          <a:bodyPr wrap="none">
            <a:spAutoFit/>
          </a:bodyPr>
          <a:lstStyle/>
          <a:p>
            <a:r>
              <a:rPr lang="en-US" b="1" dirty="0" smtClean="0">
                <a:solidFill>
                  <a:srgbClr val="FF0000"/>
                </a:solidFill>
              </a:rPr>
              <a:t>City </a:t>
            </a:r>
            <a:endParaRPr lang="en-US" b="1" dirty="0">
              <a:solidFill>
                <a:srgbClr val="FF0000"/>
              </a:solidFill>
            </a:endParaRPr>
          </a:p>
        </p:txBody>
      </p:sp>
      <p:sp>
        <p:nvSpPr>
          <p:cNvPr id="7" name="Rectangle 6"/>
          <p:cNvSpPr/>
          <p:nvPr/>
        </p:nvSpPr>
        <p:spPr>
          <a:xfrm>
            <a:off x="4737658" y="2239065"/>
            <a:ext cx="1299779" cy="369332"/>
          </a:xfrm>
          <a:prstGeom prst="rect">
            <a:avLst/>
          </a:prstGeom>
        </p:spPr>
        <p:txBody>
          <a:bodyPr wrap="none">
            <a:spAutoFit/>
          </a:bodyPr>
          <a:lstStyle/>
          <a:p>
            <a:r>
              <a:rPr lang="en-US" b="1" u="sng" dirty="0" smtClean="0">
                <a:solidFill>
                  <a:schemeClr val="accent1">
                    <a:lumMod val="40000"/>
                    <a:lumOff val="60000"/>
                  </a:schemeClr>
                </a:solidFill>
              </a:rPr>
              <a:t>Cluster(10)</a:t>
            </a:r>
            <a:r>
              <a:rPr lang="en-US" b="1" u="sng" dirty="0" smtClean="0">
                <a:solidFill>
                  <a:srgbClr val="1B0373"/>
                </a:solidFill>
              </a:rPr>
              <a:t>)</a:t>
            </a:r>
            <a:endParaRPr lang="en-US" b="1" u="sng" dirty="0">
              <a:solidFill>
                <a:srgbClr val="1B0373"/>
              </a:solidFill>
            </a:endParaRPr>
          </a:p>
        </p:txBody>
      </p:sp>
      <p:cxnSp>
        <p:nvCxnSpPr>
          <p:cNvPr id="68" name="Straight Arrow Connector 67"/>
          <p:cNvCxnSpPr/>
          <p:nvPr/>
        </p:nvCxnSpPr>
        <p:spPr>
          <a:xfrm flipH="1">
            <a:off x="2550340" y="2085925"/>
            <a:ext cx="1601053" cy="1216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237479" y="1786809"/>
            <a:ext cx="1133644" cy="369332"/>
          </a:xfrm>
          <a:prstGeom prst="rect">
            <a:avLst/>
          </a:prstGeom>
        </p:spPr>
        <p:txBody>
          <a:bodyPr wrap="none">
            <a:spAutoFit/>
          </a:bodyPr>
          <a:lstStyle/>
          <a:p>
            <a:r>
              <a:rPr lang="en-US" b="1" u="sng" dirty="0" smtClean="0">
                <a:solidFill>
                  <a:schemeClr val="accent1">
                    <a:lumMod val="40000"/>
                    <a:lumOff val="60000"/>
                  </a:schemeClr>
                </a:solidFill>
              </a:rPr>
              <a:t>NPUs (25)</a:t>
            </a:r>
            <a:endParaRPr lang="en-US" b="1" u="sng" dirty="0">
              <a:solidFill>
                <a:srgbClr val="1B0373"/>
              </a:solidFill>
            </a:endParaRPr>
          </a:p>
        </p:txBody>
      </p:sp>
      <p:sp>
        <p:nvSpPr>
          <p:cNvPr id="75" name="Oval 74"/>
          <p:cNvSpPr/>
          <p:nvPr/>
        </p:nvSpPr>
        <p:spPr>
          <a:xfrm>
            <a:off x="944350" y="1894419"/>
            <a:ext cx="2639762" cy="3124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78" name="Oval 77"/>
          <p:cNvSpPr/>
          <p:nvPr/>
        </p:nvSpPr>
        <p:spPr>
          <a:xfrm>
            <a:off x="634750" y="1610260"/>
            <a:ext cx="3192586" cy="366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80" name="Oval 79"/>
          <p:cNvSpPr/>
          <p:nvPr/>
        </p:nvSpPr>
        <p:spPr>
          <a:xfrm>
            <a:off x="447477" y="1370566"/>
            <a:ext cx="3594458" cy="40572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cxnSp>
        <p:nvCxnSpPr>
          <p:cNvPr id="83" name="Straight Arrow Connector 82"/>
          <p:cNvCxnSpPr/>
          <p:nvPr/>
        </p:nvCxnSpPr>
        <p:spPr>
          <a:xfrm flipH="1">
            <a:off x="3237705" y="3161409"/>
            <a:ext cx="1580501" cy="403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877283" y="2897821"/>
            <a:ext cx="1299779" cy="369332"/>
          </a:xfrm>
          <a:prstGeom prst="rect">
            <a:avLst/>
          </a:prstGeom>
        </p:spPr>
        <p:txBody>
          <a:bodyPr wrap="none">
            <a:spAutoFit/>
          </a:bodyPr>
          <a:lstStyle/>
          <a:p>
            <a:r>
              <a:rPr lang="en-US" b="1" u="sng" dirty="0" smtClean="0">
                <a:solidFill>
                  <a:schemeClr val="accent1">
                    <a:lumMod val="40000"/>
                    <a:lumOff val="60000"/>
                  </a:schemeClr>
                </a:solidFill>
              </a:rPr>
              <a:t>Cluster(10)</a:t>
            </a:r>
            <a:r>
              <a:rPr lang="en-US" b="1" u="sng" dirty="0" smtClean="0">
                <a:solidFill>
                  <a:srgbClr val="1B0373"/>
                </a:solidFill>
              </a:rPr>
              <a:t>)</a:t>
            </a:r>
            <a:endParaRPr lang="en-US" b="1" u="sng" dirty="0">
              <a:solidFill>
                <a:srgbClr val="1B0373"/>
              </a:solidFill>
            </a:endParaRPr>
          </a:p>
        </p:txBody>
      </p:sp>
    </p:spTree>
    <p:extLst>
      <p:ext uri="{BB962C8B-B14F-4D97-AF65-F5344CB8AC3E}">
        <p14:creationId xmlns:p14="http://schemas.microsoft.com/office/powerpoint/2010/main" val="2591974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838144" cy="1456267"/>
          </a:xfrm>
        </p:spPr>
        <p:txBody>
          <a:bodyPr>
            <a:normAutofit/>
          </a:bodyPr>
          <a:lstStyle/>
          <a:p>
            <a:pPr algn="ctr"/>
            <a:r>
              <a:rPr lang="en-US" dirty="0" smtClean="0"/>
              <a:t>Socio-Ecological Leadership Model</a:t>
            </a:r>
            <a:br>
              <a:rPr lang="en-US" dirty="0" smtClean="0"/>
            </a:br>
            <a:r>
              <a:rPr lang="en-US" b="1" dirty="0" smtClean="0">
                <a:effectLst>
                  <a:outerShdw blurRad="38100" dist="38100" dir="2700000" algn="tl">
                    <a:srgbClr val="000000">
                      <a:alpha val="43137"/>
                    </a:srgbClr>
                  </a:outerShdw>
                </a:effectLst>
              </a:rPr>
              <a:t>Where are YOU?</a:t>
            </a:r>
            <a:endParaRPr lang="en-US" b="1" dirty="0">
              <a:effectLst>
                <a:outerShdw blurRad="38100" dist="38100" dir="2700000" algn="tl">
                  <a:srgbClr val="000000">
                    <a:alpha val="43137"/>
                  </a:srgbClr>
                </a:outerShdw>
              </a:effectLst>
            </a:endParaRPr>
          </a:p>
        </p:txBody>
      </p:sp>
      <p:grpSp>
        <p:nvGrpSpPr>
          <p:cNvPr id="15" name="Group 14"/>
          <p:cNvGrpSpPr/>
          <p:nvPr/>
        </p:nvGrpSpPr>
        <p:grpSpPr>
          <a:xfrm>
            <a:off x="0" y="2190380"/>
            <a:ext cx="11804483" cy="3119886"/>
            <a:chOff x="-94488" y="3323117"/>
            <a:chExt cx="10898476" cy="3119886"/>
          </a:xfrm>
        </p:grpSpPr>
        <p:sp>
          <p:nvSpPr>
            <p:cNvPr id="16" name="Oval 15"/>
            <p:cNvSpPr/>
            <p:nvPr/>
          </p:nvSpPr>
          <p:spPr>
            <a:xfrm>
              <a:off x="-94488" y="3323117"/>
              <a:ext cx="10898476" cy="311988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7" name="Oval 16"/>
            <p:cNvSpPr/>
            <p:nvPr/>
          </p:nvSpPr>
          <p:spPr>
            <a:xfrm>
              <a:off x="1282844" y="3532410"/>
              <a:ext cx="9284677" cy="267144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8" name="Oval 17"/>
            <p:cNvSpPr/>
            <p:nvPr/>
          </p:nvSpPr>
          <p:spPr>
            <a:xfrm>
              <a:off x="2724804" y="3763107"/>
              <a:ext cx="7564315" cy="21171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23" name="Oval 22"/>
            <p:cNvSpPr/>
            <p:nvPr/>
          </p:nvSpPr>
          <p:spPr>
            <a:xfrm>
              <a:off x="4672101" y="3976967"/>
              <a:ext cx="5301895" cy="16894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24" name="Oval 23"/>
            <p:cNvSpPr/>
            <p:nvPr/>
          </p:nvSpPr>
          <p:spPr>
            <a:xfrm>
              <a:off x="6854082" y="4149968"/>
              <a:ext cx="2935284" cy="13223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sp>
        <p:nvSpPr>
          <p:cNvPr id="25" name="TextBox 24"/>
          <p:cNvSpPr txBox="1"/>
          <p:nvPr/>
        </p:nvSpPr>
        <p:spPr>
          <a:xfrm>
            <a:off x="8230745" y="3490229"/>
            <a:ext cx="20960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accent2">
                    <a:lumMod val="75000"/>
                  </a:schemeClr>
                </a:solidFill>
              </a:rPr>
              <a:t>Intrapersonal</a:t>
            </a:r>
            <a:endParaRPr lang="en-US" dirty="0">
              <a:solidFill>
                <a:schemeClr val="accent2">
                  <a:lumMod val="75000"/>
                </a:schemeClr>
              </a:solidFill>
            </a:endParaRPr>
          </a:p>
        </p:txBody>
      </p:sp>
      <p:sp>
        <p:nvSpPr>
          <p:cNvPr id="26" name="TextBox 25"/>
          <p:cNvSpPr txBox="1"/>
          <p:nvPr/>
        </p:nvSpPr>
        <p:spPr>
          <a:xfrm>
            <a:off x="5472051" y="3490229"/>
            <a:ext cx="20960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accent2">
                    <a:lumMod val="75000"/>
                  </a:schemeClr>
                </a:solidFill>
              </a:rPr>
              <a:t>Interpersonal</a:t>
            </a:r>
            <a:endParaRPr lang="en-US" dirty="0">
              <a:solidFill>
                <a:schemeClr val="accent2">
                  <a:lumMod val="75000"/>
                </a:schemeClr>
              </a:solidFill>
            </a:endParaRPr>
          </a:p>
        </p:txBody>
      </p:sp>
      <p:sp>
        <p:nvSpPr>
          <p:cNvPr id="27" name="TextBox 26"/>
          <p:cNvSpPr txBox="1"/>
          <p:nvPr/>
        </p:nvSpPr>
        <p:spPr>
          <a:xfrm>
            <a:off x="3200400" y="3490229"/>
            <a:ext cx="20960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accent2">
                    <a:lumMod val="75000"/>
                  </a:schemeClr>
                </a:solidFill>
              </a:rPr>
              <a:t>Organizational</a:t>
            </a:r>
            <a:endParaRPr lang="en-US" dirty="0">
              <a:solidFill>
                <a:schemeClr val="accent2">
                  <a:lumMod val="75000"/>
                </a:schemeClr>
              </a:solidFill>
            </a:endParaRPr>
          </a:p>
        </p:txBody>
      </p:sp>
      <p:sp>
        <p:nvSpPr>
          <p:cNvPr id="28" name="TextBox 27"/>
          <p:cNvSpPr txBox="1"/>
          <p:nvPr/>
        </p:nvSpPr>
        <p:spPr>
          <a:xfrm>
            <a:off x="1250871" y="3479868"/>
            <a:ext cx="20960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accent2">
                    <a:lumMod val="75000"/>
                  </a:schemeClr>
                </a:solidFill>
              </a:rPr>
              <a:t>Community</a:t>
            </a:r>
            <a:endParaRPr lang="en-US" dirty="0">
              <a:solidFill>
                <a:schemeClr val="accent2">
                  <a:lumMod val="75000"/>
                </a:schemeClr>
              </a:solidFill>
            </a:endParaRPr>
          </a:p>
        </p:txBody>
      </p:sp>
      <p:sp>
        <p:nvSpPr>
          <p:cNvPr id="29" name="TextBox 28"/>
          <p:cNvSpPr txBox="1"/>
          <p:nvPr/>
        </p:nvSpPr>
        <p:spPr>
          <a:xfrm>
            <a:off x="182879" y="3444455"/>
            <a:ext cx="1308954"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accent2">
                    <a:lumMod val="75000"/>
                  </a:schemeClr>
                </a:solidFill>
              </a:rPr>
              <a:t>Policy</a:t>
            </a:r>
            <a:endParaRPr lang="en-US" dirty="0">
              <a:solidFill>
                <a:schemeClr val="accent2">
                  <a:lumMod val="75000"/>
                </a:schemeClr>
              </a:solidFill>
            </a:endParaRPr>
          </a:p>
        </p:txBody>
      </p:sp>
      <p:sp>
        <p:nvSpPr>
          <p:cNvPr id="30" name="Rectangle 29"/>
          <p:cNvSpPr/>
          <p:nvPr/>
        </p:nvSpPr>
        <p:spPr>
          <a:xfrm>
            <a:off x="837356" y="5326912"/>
            <a:ext cx="10573855" cy="984885"/>
          </a:xfrm>
          <a:prstGeom prst="rect">
            <a:avLst/>
          </a:prstGeom>
        </p:spPr>
        <p:txBody>
          <a:bodyPr wrap="square">
            <a:spAutoFit/>
          </a:bodyPr>
          <a:lstStyle/>
          <a:p>
            <a:endParaRPr lang="en-US" sz="2000" dirty="0">
              <a:solidFill>
                <a:schemeClr val="accent2">
                  <a:lumMod val="75000"/>
                </a:schemeClr>
              </a:solidFill>
              <a:latin typeface="TT159t00"/>
            </a:endParaRPr>
          </a:p>
          <a:p>
            <a:pPr marR="2100"/>
            <a:r>
              <a:rPr lang="en-US" sz="2000" dirty="0">
                <a:solidFill>
                  <a:schemeClr val="accent2">
                    <a:lumMod val="75000"/>
                  </a:schemeClr>
                </a:solidFill>
                <a:latin typeface="TT159t00"/>
              </a:rPr>
              <a:t> </a:t>
            </a:r>
            <a:r>
              <a:rPr lang="en-US" dirty="0">
                <a:solidFill>
                  <a:schemeClr val="accent2">
                    <a:lumMod val="75000"/>
                  </a:schemeClr>
                </a:solidFill>
                <a:latin typeface="TT159t00"/>
              </a:rPr>
              <a:t>The Social-Ecological Model encourages us to move beyond a focus on individual behavior and toward an understanding of the wide range of factors that </a:t>
            </a:r>
            <a:r>
              <a:rPr lang="en-US" dirty="0" smtClean="0">
                <a:solidFill>
                  <a:schemeClr val="accent2">
                    <a:lumMod val="75000"/>
                  </a:schemeClr>
                </a:solidFill>
                <a:latin typeface="TT159t00"/>
              </a:rPr>
              <a:t>influence </a:t>
            </a:r>
            <a:r>
              <a:rPr lang="en-US" dirty="0">
                <a:solidFill>
                  <a:schemeClr val="accent2">
                    <a:lumMod val="75000"/>
                  </a:schemeClr>
                </a:solidFill>
                <a:latin typeface="TT159t00"/>
              </a:rPr>
              <a:t>outcomes. </a:t>
            </a:r>
            <a:endParaRPr lang="en-US" dirty="0">
              <a:solidFill>
                <a:schemeClr val="accent2">
                  <a:lumMod val="75000"/>
                </a:schemeClr>
              </a:solidFill>
            </a:endParaRPr>
          </a:p>
        </p:txBody>
      </p:sp>
    </p:spTree>
    <p:extLst>
      <p:ext uri="{BB962C8B-B14F-4D97-AF65-F5344CB8AC3E}">
        <p14:creationId xmlns:p14="http://schemas.microsoft.com/office/powerpoint/2010/main" val="169761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10" y="175585"/>
            <a:ext cx="10709030" cy="1456267"/>
          </a:xfrm>
        </p:spPr>
        <p:txBody>
          <a:bodyPr>
            <a:normAutofit fontScale="90000"/>
          </a:bodyPr>
          <a:lstStyle/>
          <a:p>
            <a:pPr algn="ctr"/>
            <a:r>
              <a:rPr lang="en-US" dirty="0" smtClean="0"/>
              <a:t>Community  - Interdisciplinary Partners </a:t>
            </a:r>
            <a:r>
              <a:rPr lang="en-US" dirty="0"/>
              <a:t>(State Level</a:t>
            </a:r>
            <a:r>
              <a:rPr lang="en-US" dirty="0" smtClean="0"/>
              <a:t>)</a:t>
            </a:r>
            <a:r>
              <a:rPr lang="en-US" dirty="0"/>
              <a:t/>
            </a:r>
            <a:br>
              <a:rPr lang="en-US" dirty="0"/>
            </a:br>
            <a:r>
              <a:rPr lang="en-US" sz="2000" i="1" dirty="0"/>
              <a:t>Standard 6</a:t>
            </a:r>
            <a:endParaRPr lang="en-US" dirty="0"/>
          </a:p>
        </p:txBody>
      </p:sp>
      <p:sp>
        <p:nvSpPr>
          <p:cNvPr id="3" name="Content Placeholder 2"/>
          <p:cNvSpPr>
            <a:spLocks noGrp="1"/>
          </p:cNvSpPr>
          <p:nvPr>
            <p:ph idx="1"/>
          </p:nvPr>
        </p:nvSpPr>
        <p:spPr>
          <a:xfrm>
            <a:off x="1352811" y="5893496"/>
            <a:ext cx="9252821" cy="939002"/>
          </a:xfrm>
        </p:spPr>
        <p:txBody>
          <a:bodyPr/>
          <a:lstStyle/>
          <a:p>
            <a:r>
              <a:rPr lang="en-US" b="1" dirty="0"/>
              <a:t>Community</a:t>
            </a:r>
            <a:r>
              <a:rPr lang="en-US" dirty="0"/>
              <a:t> — Relationships among organizations, institutions, and informational networks within defined boundaries.</a:t>
            </a:r>
          </a:p>
        </p:txBody>
      </p:sp>
      <p:sp>
        <p:nvSpPr>
          <p:cNvPr id="5" name="Rectangle 4"/>
          <p:cNvSpPr/>
          <p:nvPr/>
        </p:nvSpPr>
        <p:spPr>
          <a:xfrm>
            <a:off x="5569644" y="1420041"/>
            <a:ext cx="6330082" cy="4647426"/>
          </a:xfrm>
          <a:prstGeom prst="rect">
            <a:avLst/>
          </a:prstGeom>
        </p:spPr>
        <p:txBody>
          <a:bodyPr wrap="square">
            <a:spAutoFit/>
          </a:bodyPr>
          <a:lstStyle/>
          <a:p>
            <a:r>
              <a:rPr lang="en-US" sz="2800" b="1" dirty="0"/>
              <a:t>Georgia Parent Leadership Coalition (PLC): </a:t>
            </a:r>
          </a:p>
          <a:p>
            <a:pPr marL="742950" lvl="1" indent="-285750">
              <a:buFont typeface="Arial" panose="020B0604020202020204" pitchFamily="34" charset="0"/>
              <a:buChar char="•"/>
            </a:pPr>
            <a:r>
              <a:rPr lang="en-US" sz="1600" dirty="0">
                <a:hlinkClick r:id="rId3"/>
              </a:rPr>
              <a:t>Babies Can’t Wait – Skilled Credentialed Early Interventionists </a:t>
            </a:r>
            <a:endParaRPr lang="en-US" sz="1600" dirty="0"/>
          </a:p>
          <a:p>
            <a:pPr marL="742950" lvl="1" indent="-285750">
              <a:buFont typeface="Arial" panose="020B0604020202020204" pitchFamily="34" charset="0"/>
              <a:buChar char="•"/>
            </a:pPr>
            <a:r>
              <a:rPr lang="en-US" sz="1600" dirty="0">
                <a:hlinkClick r:id="rId4"/>
              </a:rPr>
              <a:t>Bright from the Start: Georgia Department of Early Care and Learning</a:t>
            </a:r>
            <a:endParaRPr lang="en-US" sz="1600" dirty="0"/>
          </a:p>
          <a:p>
            <a:pPr marL="742950" lvl="1" indent="-285750">
              <a:buFont typeface="Arial" panose="020B0604020202020204" pitchFamily="34" charset="0"/>
              <a:buChar char="•"/>
            </a:pPr>
            <a:r>
              <a:rPr lang="en-US" sz="1600" dirty="0">
                <a:hlinkClick r:id="rId5" tooltip="Center for Leadership in Disabilities at Georgia State University"/>
              </a:rPr>
              <a:t>Center for Leadership in Disabilities at Georgia State University</a:t>
            </a:r>
            <a:endParaRPr lang="en-US" sz="1600" dirty="0"/>
          </a:p>
          <a:p>
            <a:pPr marL="742950" lvl="1" indent="-285750">
              <a:buFont typeface="Arial" panose="020B0604020202020204" pitchFamily="34" charset="0"/>
              <a:buChar char="•"/>
            </a:pPr>
            <a:r>
              <a:rPr lang="en-US" sz="1600" dirty="0">
                <a:hlinkClick r:id="rId6"/>
              </a:rPr>
              <a:t>Georgia Council on Developmental Disabilities</a:t>
            </a:r>
            <a:endParaRPr lang="en-US" sz="1600" dirty="0"/>
          </a:p>
          <a:p>
            <a:pPr marL="742950" lvl="1" indent="-285750">
              <a:buFont typeface="Arial" panose="020B0604020202020204" pitchFamily="34" charset="0"/>
              <a:buChar char="•"/>
            </a:pPr>
            <a:r>
              <a:rPr lang="en-US" sz="1600" dirty="0">
                <a:hlinkClick r:id="rId7"/>
              </a:rPr>
              <a:t>Georgia Department of Behavioral Health and Developmental Disabilities</a:t>
            </a:r>
            <a:endParaRPr lang="en-US" sz="1600" dirty="0"/>
          </a:p>
          <a:p>
            <a:pPr marL="742950" lvl="1" indent="-285750">
              <a:buFont typeface="Arial" panose="020B0604020202020204" pitchFamily="34" charset="0"/>
              <a:buChar char="•"/>
            </a:pPr>
            <a:r>
              <a:rPr lang="en-US" sz="1600" dirty="0">
                <a:hlinkClick r:id="rId8" tooltip="Georgia Department of Education, Division for Special Education"/>
              </a:rPr>
              <a:t>Georgia Department of Education, Division for Special Education Supports and Services; Parent Mentor Partnership</a:t>
            </a:r>
            <a:endParaRPr lang="en-US" sz="1600" dirty="0"/>
          </a:p>
          <a:p>
            <a:pPr marL="742950" lvl="1" indent="-285750">
              <a:buFont typeface="Arial" panose="020B0604020202020204" pitchFamily="34" charset="0"/>
              <a:buChar char="•"/>
            </a:pPr>
            <a:r>
              <a:rPr lang="en-US" sz="1600" dirty="0">
                <a:hlinkClick r:id="rId9"/>
              </a:rPr>
              <a:t>Georgia Family Connection Partnership</a:t>
            </a:r>
            <a:endParaRPr lang="en-US" sz="1600" dirty="0"/>
          </a:p>
          <a:p>
            <a:pPr marL="742950" lvl="1" indent="-285750">
              <a:buFont typeface="Arial" panose="020B0604020202020204" pitchFamily="34" charset="0"/>
              <a:buChar char="•"/>
            </a:pPr>
            <a:r>
              <a:rPr lang="en-US" sz="1600" dirty="0">
                <a:hlinkClick r:id="rId10"/>
              </a:rPr>
              <a:t>Institute on Human Development and Disability at the University of Georgia</a:t>
            </a:r>
            <a:endParaRPr lang="en-US" sz="1600" dirty="0"/>
          </a:p>
          <a:p>
            <a:pPr marL="742950" lvl="1" indent="-285750">
              <a:buFont typeface="Arial" panose="020B0604020202020204" pitchFamily="34" charset="0"/>
              <a:buChar char="•"/>
            </a:pPr>
            <a:r>
              <a:rPr lang="en-US" sz="1600" dirty="0">
                <a:hlinkClick r:id="rId11"/>
              </a:rPr>
              <a:t>Parent to Parent of GA – Georgia’s Parent Training Information Center (PTI)</a:t>
            </a:r>
            <a:r>
              <a:rPr lang="en-US" sz="1600" dirty="0"/>
              <a:t> </a:t>
            </a:r>
            <a:endParaRPr lang="en-US" sz="1600" dirty="0" smtClean="0"/>
          </a:p>
          <a:p>
            <a:pPr lvl="1"/>
            <a:endParaRPr lang="en-US" sz="1600" dirty="0"/>
          </a:p>
        </p:txBody>
      </p:sp>
    </p:spTree>
    <p:extLst>
      <p:ext uri="{BB962C8B-B14F-4D97-AF65-F5344CB8AC3E}">
        <p14:creationId xmlns:p14="http://schemas.microsoft.com/office/powerpoint/2010/main" val="3668643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0296" y="0"/>
            <a:ext cx="3121132" cy="3048000"/>
          </a:xfrm>
        </p:spPr>
        <p:txBody>
          <a:bodyPr>
            <a:normAutofit/>
          </a:bodyPr>
          <a:lstStyle/>
          <a:p>
            <a:pPr lvl="1"/>
            <a:endParaRPr lang="en-US" dirty="0" smtClean="0"/>
          </a:p>
          <a:p>
            <a:pPr lvl="1"/>
            <a:endParaRPr lang="en-US" dirty="0"/>
          </a:p>
        </p:txBody>
      </p:sp>
      <p:sp>
        <p:nvSpPr>
          <p:cNvPr id="2" name="Title 1"/>
          <p:cNvSpPr>
            <a:spLocks noGrp="1"/>
          </p:cNvSpPr>
          <p:nvPr>
            <p:ph type="title"/>
          </p:nvPr>
        </p:nvSpPr>
        <p:spPr>
          <a:xfrm>
            <a:off x="3657600" y="470379"/>
            <a:ext cx="5638800" cy="1471232"/>
          </a:xfrm>
        </p:spPr>
        <p:txBody>
          <a:bodyPr>
            <a:noAutofit/>
          </a:bodyPr>
          <a:lstStyle/>
          <a:p>
            <a:pPr algn="ctr"/>
            <a:r>
              <a:rPr lang="en-US" sz="2400" dirty="0"/>
              <a:t>Collaborating with Community</a:t>
            </a:r>
            <a:r>
              <a:rPr lang="en-US" dirty="0"/>
              <a:t/>
            </a:r>
            <a:br>
              <a:rPr lang="en-US" dirty="0"/>
            </a:br>
            <a:r>
              <a:rPr lang="en-US" sz="2400" dirty="0"/>
              <a:t>Partners (District Level)</a:t>
            </a:r>
            <a:br>
              <a:rPr lang="en-US" sz="2400" dirty="0"/>
            </a:br>
            <a:r>
              <a:rPr lang="en-US" sz="2400" dirty="0" smtClean="0"/>
              <a:t>360 Family </a:t>
            </a:r>
            <a:r>
              <a:rPr lang="en-US" sz="2400" dirty="0"/>
              <a:t>Engagement</a:t>
            </a:r>
            <a:br>
              <a:rPr lang="en-US" sz="2400" dirty="0"/>
            </a:br>
            <a:r>
              <a:rPr lang="en-US" sz="1400" i="1" dirty="0"/>
              <a:t>Standard 6</a:t>
            </a:r>
            <a:endParaRPr lang="en-US" sz="1400" dirty="0"/>
          </a:p>
        </p:txBody>
      </p:sp>
      <p:sp>
        <p:nvSpPr>
          <p:cNvPr id="5" name="TextBox 4"/>
          <p:cNvSpPr txBox="1"/>
          <p:nvPr/>
        </p:nvSpPr>
        <p:spPr>
          <a:xfrm>
            <a:off x="491325" y="2195487"/>
            <a:ext cx="4919919" cy="3477875"/>
          </a:xfrm>
          <a:prstGeom prst="rect">
            <a:avLst/>
          </a:prstGeom>
          <a:noFill/>
        </p:spPr>
        <p:txBody>
          <a:bodyPr wrap="square" rtlCol="0">
            <a:spAutoFit/>
          </a:bodyPr>
          <a:lstStyle/>
          <a:p>
            <a:r>
              <a:rPr lang="en-US" sz="2000" dirty="0"/>
              <a:t>We are the C.O.R.E. of Student Success</a:t>
            </a:r>
          </a:p>
          <a:p>
            <a:pPr marL="285750" indent="-285750">
              <a:buFont typeface="Arial" pitchFamily="34" charset="0"/>
              <a:buChar char="•"/>
            </a:pPr>
            <a:r>
              <a:rPr lang="en-US" sz="2000" dirty="0"/>
              <a:t>APS Parent Mentors</a:t>
            </a:r>
            <a:r>
              <a:rPr lang="en-US" sz="2000" dirty="0" smtClean="0"/>
              <a:t>, </a:t>
            </a:r>
            <a:endParaRPr lang="en-US" sz="2000" dirty="0"/>
          </a:p>
          <a:p>
            <a:pPr marL="285750" indent="-285750">
              <a:buFont typeface="Arial" pitchFamily="34" charset="0"/>
              <a:buChar char="•"/>
            </a:pPr>
            <a:r>
              <a:rPr lang="en-US" sz="2000" dirty="0"/>
              <a:t>Atlanta Council PTA</a:t>
            </a:r>
            <a:r>
              <a:rPr lang="en-US" sz="2000" dirty="0" smtClean="0"/>
              <a:t>, </a:t>
            </a:r>
            <a:endParaRPr lang="en-US" sz="2000" dirty="0"/>
          </a:p>
          <a:p>
            <a:pPr marL="285750" indent="-285750">
              <a:buFont typeface="Arial" pitchFamily="34" charset="0"/>
              <a:buChar char="•"/>
            </a:pPr>
            <a:r>
              <a:rPr lang="en-US" sz="2000" dirty="0" smtClean="0"/>
              <a:t> </a:t>
            </a:r>
            <a:r>
              <a:rPr lang="en-US" sz="2000" dirty="0" smtClean="0">
                <a:solidFill>
                  <a:srgbClr val="FF0000"/>
                </a:solidFill>
              </a:rPr>
              <a:t>Special Needs Committee</a:t>
            </a:r>
            <a:endParaRPr lang="en-US" sz="2000" dirty="0">
              <a:solidFill>
                <a:srgbClr val="FF0000"/>
              </a:solidFill>
            </a:endParaRPr>
          </a:p>
          <a:p>
            <a:pPr marL="285750" indent="-285750">
              <a:buFont typeface="Arial" pitchFamily="34" charset="0"/>
              <a:buChar char="•"/>
            </a:pPr>
            <a:r>
              <a:rPr lang="en-US" sz="2000" dirty="0"/>
              <a:t>Title I Family Engagement Specialists, </a:t>
            </a:r>
          </a:p>
          <a:p>
            <a:pPr marL="285750" indent="-285750">
              <a:buFont typeface="Arial" pitchFamily="34" charset="0"/>
              <a:buChar char="•"/>
            </a:pPr>
            <a:r>
              <a:rPr lang="en-US" sz="2000" dirty="0"/>
              <a:t>Title I Local School Parent Liaisons</a:t>
            </a:r>
            <a:r>
              <a:rPr lang="en-US" sz="2000" dirty="0" smtClean="0"/>
              <a:t>, </a:t>
            </a:r>
            <a:endParaRPr lang="en-US" sz="2000" dirty="0"/>
          </a:p>
          <a:p>
            <a:pPr marL="285750" indent="-285750">
              <a:buFont typeface="Arial" pitchFamily="34" charset="0"/>
              <a:buChar char="•"/>
            </a:pPr>
            <a:r>
              <a:rPr lang="en-US" sz="2000" dirty="0"/>
              <a:t>District Homeless Liaison</a:t>
            </a:r>
            <a:r>
              <a:rPr lang="en-US" sz="2000" dirty="0" smtClean="0"/>
              <a:t>,  </a:t>
            </a:r>
            <a:endParaRPr lang="en-US" sz="2000" dirty="0"/>
          </a:p>
          <a:p>
            <a:pPr marL="285750" indent="-285750">
              <a:buFont typeface="Arial" pitchFamily="34" charset="0"/>
              <a:buChar char="•"/>
            </a:pPr>
            <a:r>
              <a:rPr lang="en-US" sz="2000" dirty="0"/>
              <a:t>ESOL Regional Community Liaisons, </a:t>
            </a:r>
          </a:p>
          <a:p>
            <a:pPr marL="285750" indent="-285750">
              <a:buFont typeface="Arial" pitchFamily="34" charset="0"/>
              <a:buChar char="•"/>
            </a:pPr>
            <a:r>
              <a:rPr lang="en-US" sz="2000" dirty="0"/>
              <a:t>Truancy Intervention Specialist, </a:t>
            </a:r>
          </a:p>
          <a:p>
            <a:pPr marL="285750" indent="-285750">
              <a:buFont typeface="Arial" pitchFamily="34" charset="0"/>
              <a:buChar char="•"/>
            </a:pPr>
            <a:r>
              <a:rPr lang="en-US" sz="2000" dirty="0"/>
              <a:t>District-wide Family Involvement </a:t>
            </a:r>
            <a:r>
              <a:rPr lang="en-US" sz="2000" dirty="0" smtClean="0"/>
              <a:t>Liaisons</a:t>
            </a:r>
            <a:endParaRPr lang="en-US" sz="2000" dirty="0"/>
          </a:p>
          <a:p>
            <a:pPr marL="285750" indent="-285750">
              <a:buFont typeface="Arial" pitchFamily="34" charset="0"/>
              <a:buChar char="•"/>
            </a:pPr>
            <a:r>
              <a:rPr lang="en-US" sz="2000" dirty="0"/>
              <a:t>Local School </a:t>
            </a:r>
            <a:r>
              <a:rPr lang="en-US" sz="2000" dirty="0" smtClean="0"/>
              <a:t>Governance Team </a:t>
            </a:r>
            <a:endParaRPr lang="en-US" sz="2000" dirty="0"/>
          </a:p>
        </p:txBody>
      </p:sp>
      <p:pic>
        <p:nvPicPr>
          <p:cNvPr id="11" name="Picture 2" descr="https://scontent-b.xx.fbcdn.net/hphotos-ash4/1394270_553962341323484_193248078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118" y="2386347"/>
            <a:ext cx="4598172" cy="248863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16576" y="5109525"/>
            <a:ext cx="5417338" cy="369332"/>
          </a:xfrm>
          <a:prstGeom prst="rect">
            <a:avLst/>
          </a:prstGeom>
        </p:spPr>
        <p:txBody>
          <a:bodyPr wrap="square">
            <a:spAutoFit/>
          </a:bodyPr>
          <a:lstStyle/>
          <a:p>
            <a:r>
              <a:rPr lang="en-US" dirty="0">
                <a:hlinkClick r:id="rId4"/>
              </a:rPr>
              <a:t>http://www.youtube.com/watch?v=F72p7aByjcs</a:t>
            </a:r>
            <a:endParaRPr lang="en-US" dirty="0"/>
          </a:p>
        </p:txBody>
      </p:sp>
    </p:spTree>
    <p:extLst>
      <p:ext uri="{BB962C8B-B14F-4D97-AF65-F5344CB8AC3E}">
        <p14:creationId xmlns:p14="http://schemas.microsoft.com/office/powerpoint/2010/main" val="167597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0296" y="0"/>
            <a:ext cx="3121132" cy="3048000"/>
          </a:xfrm>
        </p:spPr>
        <p:txBody>
          <a:bodyPr>
            <a:normAutofit/>
          </a:bodyPr>
          <a:lstStyle/>
          <a:p>
            <a:pPr lvl="1"/>
            <a:endParaRPr lang="en-US" dirty="0" smtClean="0"/>
          </a:p>
          <a:p>
            <a:pPr lvl="1"/>
            <a:endParaRPr lang="en-US" dirty="0"/>
          </a:p>
        </p:txBody>
      </p:sp>
      <p:sp>
        <p:nvSpPr>
          <p:cNvPr id="2" name="Title 1"/>
          <p:cNvSpPr>
            <a:spLocks noGrp="1"/>
          </p:cNvSpPr>
          <p:nvPr>
            <p:ph type="title"/>
          </p:nvPr>
        </p:nvSpPr>
        <p:spPr>
          <a:xfrm>
            <a:off x="1315233" y="470379"/>
            <a:ext cx="10333972" cy="1471232"/>
          </a:xfrm>
        </p:spPr>
        <p:txBody>
          <a:bodyPr>
            <a:noAutofit/>
          </a:bodyPr>
          <a:lstStyle/>
          <a:p>
            <a:pPr algn="ctr"/>
            <a:r>
              <a:rPr lang="en-US" dirty="0"/>
              <a:t>Collaborating with Community</a:t>
            </a:r>
            <a:br>
              <a:rPr lang="en-US" dirty="0"/>
            </a:br>
            <a:r>
              <a:rPr lang="en-US" dirty="0"/>
              <a:t>Partners (Cluster Level)</a:t>
            </a:r>
            <a:r>
              <a:rPr lang="en-US" sz="2400" dirty="0"/>
              <a:t/>
            </a:r>
            <a:br>
              <a:rPr lang="en-US" sz="2400" dirty="0"/>
            </a:br>
            <a:r>
              <a:rPr lang="en-US" sz="1400" i="1" dirty="0"/>
              <a:t>Standard 6</a:t>
            </a:r>
            <a:endParaRPr lang="en-US" sz="1400" dirty="0"/>
          </a:p>
        </p:txBody>
      </p:sp>
      <p:pic>
        <p:nvPicPr>
          <p:cNvPr id="7" name="Picture 2" descr="C:\Users\rcalloway\Pictures\376131_193423547401471_1225138554_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600" y="1962895"/>
            <a:ext cx="4368800" cy="3276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75324" y="2141951"/>
            <a:ext cx="4845538" cy="2308324"/>
          </a:xfrm>
          <a:prstGeom prst="rect">
            <a:avLst/>
          </a:prstGeom>
        </p:spPr>
        <p:txBody>
          <a:bodyPr wrap="square">
            <a:spAutoFit/>
          </a:bodyPr>
          <a:lstStyle/>
          <a:p>
            <a:pPr marL="171450" indent="-171450">
              <a:buFont typeface="Arial" pitchFamily="34" charset="0"/>
              <a:buChar char="•"/>
            </a:pPr>
            <a:r>
              <a:rPr lang="en-US" b="1" dirty="0"/>
              <a:t>Cluster Level </a:t>
            </a:r>
            <a:r>
              <a:rPr lang="en-US" dirty="0"/>
              <a:t>- Provides on-going support as needed for Title I initiatives, such as Common Core, testing workshop, homework help, Parent 2 Parent Assistive Technology and fingertip technology techniques for parents and students.  All other needs/requests are intended to address issues pertaining to Special Needs.  </a:t>
            </a:r>
          </a:p>
        </p:txBody>
      </p:sp>
      <p:pic>
        <p:nvPicPr>
          <p:cNvPr id="4" name="Picture 3"/>
          <p:cNvPicPr>
            <a:picLocks noChangeAspect="1"/>
          </p:cNvPicPr>
          <p:nvPr/>
        </p:nvPicPr>
        <p:blipFill>
          <a:blip r:embed="rId4"/>
          <a:stretch>
            <a:fillRect/>
          </a:stretch>
        </p:blipFill>
        <p:spPr>
          <a:xfrm>
            <a:off x="730144" y="4870864"/>
            <a:ext cx="11504149" cy="1316850"/>
          </a:xfrm>
          <a:prstGeom prst="rect">
            <a:avLst/>
          </a:prstGeom>
        </p:spPr>
      </p:pic>
    </p:spTree>
    <p:extLst>
      <p:ext uri="{BB962C8B-B14F-4D97-AF65-F5344CB8AC3E}">
        <p14:creationId xmlns:p14="http://schemas.microsoft.com/office/powerpoint/2010/main" val="3915755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87" y="895192"/>
            <a:ext cx="4719443" cy="1456267"/>
          </a:xfrm>
        </p:spPr>
        <p:txBody>
          <a:bodyPr>
            <a:normAutofit fontScale="90000"/>
          </a:bodyPr>
          <a:lstStyle/>
          <a:p>
            <a:pPr algn="ctr"/>
            <a:r>
              <a:rPr lang="en-US" dirty="0" smtClean="0"/>
              <a:t>Public Policy </a:t>
            </a:r>
            <a:r>
              <a:rPr lang="en-US" dirty="0"/>
              <a:t>— Local, state, national, and global laws and policies.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8474" y="2759771"/>
            <a:ext cx="5113530" cy="287636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828169604"/>
              </p:ext>
            </p:extLst>
          </p:nvPr>
        </p:nvGraphicFramePr>
        <p:xfrm>
          <a:off x="5370285" y="284665"/>
          <a:ext cx="6529440" cy="6379184"/>
        </p:xfrm>
        <a:graphic>
          <a:graphicData uri="http://schemas.openxmlformats.org/drawingml/2006/table">
            <a:tbl>
              <a:tblPr/>
              <a:tblGrid>
                <a:gridCol w="2176480"/>
                <a:gridCol w="2176480"/>
                <a:gridCol w="2176480"/>
              </a:tblGrid>
              <a:tr h="960770">
                <a:tc>
                  <a:txBody>
                    <a:bodyPr/>
                    <a:lstStyle/>
                    <a:p>
                      <a:pPr algn="l"/>
                      <a:r>
                        <a:rPr lang="en-US" sz="1200" b="1" dirty="0"/>
                        <a:t>Unlock Original ASK for ICWP: </a:t>
                      </a:r>
                      <a:endParaRPr lang="en-US" sz="1200" dirty="0"/>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dirty="0"/>
                        <a:t>Gradually raise the ICWP Personal Support Services rate to $20/hr. beginning with a $3/hr. increase for FY 2016</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dirty="0"/>
                        <a:t>$7,975,490</a:t>
                      </a:r>
                    </a:p>
                  </a:txBody>
                  <a:tcPr marL="5000" marR="5000" marT="5000" marB="5000" anchor="ctr">
                    <a:lnL>
                      <a:noFill/>
                    </a:lnL>
                    <a:lnR>
                      <a:noFill/>
                    </a:lnR>
                    <a:lnT>
                      <a:noFill/>
                    </a:lnT>
                    <a:lnB>
                      <a:noFill/>
                    </a:lnB>
                    <a:solidFill>
                      <a:schemeClr val="accent1">
                        <a:lumMod val="75000"/>
                      </a:schemeClr>
                    </a:solidFill>
                  </a:tcPr>
                </a:tc>
              </a:tr>
              <a:tr h="388998">
                <a:tc>
                  <a:txBody>
                    <a:bodyPr/>
                    <a:lstStyle/>
                    <a:p>
                      <a:pPr algn="l"/>
                      <a:r>
                        <a:rPr lang="en-US" sz="1200"/>
                        <a:t>Governor's FY 2016 recommendation: </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t>No new ICWP increase</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effectLst/>
                        </a:rPr>
                        <a:t>$0</a:t>
                      </a:r>
                    </a:p>
                  </a:txBody>
                  <a:tcPr marL="5000" marR="5000" marT="5000" marB="5000" anchor="ctr">
                    <a:lnL>
                      <a:noFill/>
                    </a:lnL>
                    <a:lnR>
                      <a:noFill/>
                    </a:lnR>
                    <a:lnT>
                      <a:noFill/>
                    </a:lnT>
                    <a:lnB>
                      <a:noFill/>
                    </a:lnB>
                    <a:solidFill>
                      <a:schemeClr val="accent1">
                        <a:lumMod val="75000"/>
                      </a:schemeClr>
                    </a:solidFill>
                  </a:tcPr>
                </a:tc>
              </a:tr>
              <a:tr h="770180">
                <a:tc>
                  <a:txBody>
                    <a:bodyPr/>
                    <a:lstStyle/>
                    <a:p>
                      <a:pPr algn="l"/>
                      <a:r>
                        <a:rPr lang="en-US" sz="1200" dirty="0"/>
                        <a:t>House budget version:</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u="sng">
                          <a:effectLst/>
                        </a:rPr>
                        <a:t>$.50 per hour rate increase</a:t>
                      </a:r>
                      <a:r>
                        <a:rPr lang="en-US" sz="1200"/>
                        <a:t> for Personal Support Services covered under the ICWP</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effectLst/>
                        </a:rPr>
                        <a:t>$1,329,428</a:t>
                      </a:r>
                    </a:p>
                  </a:txBody>
                  <a:tcPr marL="5000" marR="5000" marT="5000" marB="5000" anchor="ctr">
                    <a:lnL>
                      <a:noFill/>
                    </a:lnL>
                    <a:lnR>
                      <a:noFill/>
                    </a:lnR>
                    <a:lnT>
                      <a:noFill/>
                    </a:lnT>
                    <a:lnB>
                      <a:noFill/>
                    </a:lnB>
                    <a:solidFill>
                      <a:schemeClr val="accent1">
                        <a:lumMod val="75000"/>
                      </a:schemeClr>
                    </a:solidFill>
                  </a:tcPr>
                </a:tc>
              </a:tr>
              <a:tr h="960770">
                <a:tc>
                  <a:txBody>
                    <a:bodyPr/>
                    <a:lstStyle/>
                    <a:p>
                      <a:pPr algn="l"/>
                      <a:r>
                        <a:rPr lang="en-US" sz="1200"/>
                        <a:t>Senate budget version:</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u="sng" dirty="0">
                          <a:effectLst/>
                        </a:rPr>
                        <a:t>$1.00 per hour rate increase</a:t>
                      </a:r>
                      <a:r>
                        <a:rPr lang="en-US" sz="1200" dirty="0"/>
                        <a:t> for Personal Support Services covered under the ICWP for Direct Support Professionals</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effectLst/>
                        </a:rPr>
                        <a:t>$2,658,856</a:t>
                      </a:r>
                    </a:p>
                  </a:txBody>
                  <a:tcPr marL="5000" marR="5000" marT="5000" marB="5000" anchor="ctr">
                    <a:lnL>
                      <a:noFill/>
                    </a:lnL>
                    <a:lnR>
                      <a:noFill/>
                    </a:lnR>
                    <a:lnT>
                      <a:noFill/>
                    </a:lnT>
                    <a:lnB>
                      <a:noFill/>
                    </a:lnB>
                    <a:solidFill>
                      <a:schemeClr val="accent1">
                        <a:lumMod val="75000"/>
                      </a:schemeClr>
                    </a:solidFill>
                  </a:tcPr>
                </a:tc>
              </a:tr>
              <a:tr h="770180">
                <a:tc>
                  <a:txBody>
                    <a:bodyPr/>
                    <a:lstStyle/>
                    <a:p>
                      <a:pPr algn="l"/>
                      <a:r>
                        <a:rPr lang="en-US" sz="1200"/>
                        <a:t>Conference committee:</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effectLst/>
                        </a:rPr>
                        <a:t>$0.75 per hour rate increase for Personal Support Services covered under ICWP</a:t>
                      </a:r>
                      <a:endParaRPr lang="en-US" sz="1200"/>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dirty="0">
                          <a:effectLst/>
                        </a:rPr>
                        <a:t>$1,994,142</a:t>
                      </a:r>
                    </a:p>
                  </a:txBody>
                  <a:tcPr marL="5000" marR="5000" marT="5000" marB="5000" anchor="ctr">
                    <a:lnL>
                      <a:noFill/>
                    </a:lnL>
                    <a:lnR>
                      <a:noFill/>
                    </a:lnR>
                    <a:lnT>
                      <a:noFill/>
                    </a:lnT>
                    <a:lnB>
                      <a:noFill/>
                    </a:lnB>
                    <a:solidFill>
                      <a:schemeClr val="accent1">
                        <a:lumMod val="75000"/>
                      </a:schemeClr>
                    </a:solidFill>
                  </a:tcPr>
                </a:tc>
              </a:tr>
              <a:tr h="579589">
                <a:tc>
                  <a:txBody>
                    <a:bodyPr/>
                    <a:lstStyle/>
                    <a:p>
                      <a:pPr algn="l"/>
                      <a:r>
                        <a:rPr lang="en-US" sz="1200" b="1"/>
                        <a:t>Unlock Original ASK for NOW/COMP:</a:t>
                      </a:r>
                      <a:endParaRPr lang="en-US" sz="1200"/>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t>1,000 new NOW/COMP waivers for Georgians most in need</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effectLst/>
                        </a:rPr>
                        <a:t>$16,493,000</a:t>
                      </a:r>
                    </a:p>
                  </a:txBody>
                  <a:tcPr marL="5000" marR="5000" marT="5000" marB="5000" anchor="ctr">
                    <a:lnL>
                      <a:noFill/>
                    </a:lnL>
                    <a:lnR>
                      <a:noFill/>
                    </a:lnR>
                    <a:lnT>
                      <a:noFill/>
                    </a:lnT>
                    <a:lnB>
                      <a:noFill/>
                    </a:lnB>
                    <a:solidFill>
                      <a:schemeClr val="accent1">
                        <a:lumMod val="75000"/>
                      </a:schemeClr>
                    </a:solidFill>
                  </a:tcPr>
                </a:tc>
              </a:tr>
              <a:tr h="388998">
                <a:tc>
                  <a:txBody>
                    <a:bodyPr/>
                    <a:lstStyle/>
                    <a:p>
                      <a:pPr algn="l"/>
                      <a:r>
                        <a:rPr lang="en-US" sz="1200"/>
                        <a:t>Governor's FY 2016 recommendation:</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t>No new DD waivers</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effectLst/>
                        </a:rPr>
                        <a:t>$0</a:t>
                      </a:r>
                    </a:p>
                  </a:txBody>
                  <a:tcPr marL="5000" marR="5000" marT="5000" marB="5000" anchor="ctr">
                    <a:lnL>
                      <a:noFill/>
                    </a:lnL>
                    <a:lnR>
                      <a:noFill/>
                    </a:lnR>
                    <a:lnT>
                      <a:noFill/>
                    </a:lnT>
                    <a:lnB>
                      <a:noFill/>
                    </a:lnB>
                    <a:solidFill>
                      <a:schemeClr val="accent1">
                        <a:lumMod val="75000"/>
                      </a:schemeClr>
                    </a:solidFill>
                  </a:tcPr>
                </a:tc>
              </a:tr>
              <a:tr h="579589">
                <a:tc>
                  <a:txBody>
                    <a:bodyPr/>
                    <a:lstStyle/>
                    <a:p>
                      <a:pPr algn="l"/>
                      <a:r>
                        <a:rPr lang="en-US" sz="1200"/>
                        <a:t>House budget version: </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t>Increase funds for </a:t>
                      </a:r>
                      <a:r>
                        <a:rPr lang="en-US" sz="1200" u="sng">
                          <a:effectLst/>
                        </a:rPr>
                        <a:t>75 additional slots</a:t>
                      </a:r>
                      <a:r>
                        <a:rPr lang="en-US" sz="1200"/>
                        <a:t> for the NOW and COMP waivers</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t>$1,124,226</a:t>
                      </a:r>
                    </a:p>
                  </a:txBody>
                  <a:tcPr marL="5000" marR="5000" marT="5000" marB="5000" anchor="ctr">
                    <a:lnL>
                      <a:noFill/>
                    </a:lnL>
                    <a:lnR>
                      <a:noFill/>
                    </a:lnR>
                    <a:lnT>
                      <a:noFill/>
                    </a:lnT>
                    <a:lnB>
                      <a:noFill/>
                    </a:lnB>
                    <a:solidFill>
                      <a:schemeClr val="accent1">
                        <a:lumMod val="75000"/>
                      </a:schemeClr>
                    </a:solidFill>
                  </a:tcPr>
                </a:tc>
              </a:tr>
              <a:tr h="209930">
                <a:tc>
                  <a:txBody>
                    <a:bodyPr/>
                    <a:lstStyle/>
                    <a:p>
                      <a:pPr algn="l"/>
                      <a:r>
                        <a:rPr lang="en-US" sz="1200"/>
                        <a:t>Senate budget version:</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t>Senate agreed with House</a:t>
                      </a:r>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a:effectLst/>
                        </a:rPr>
                        <a:t>$1,124,226</a:t>
                      </a:r>
                    </a:p>
                  </a:txBody>
                  <a:tcPr marL="5000" marR="5000" marT="5000" marB="5000" anchor="ctr">
                    <a:lnL>
                      <a:noFill/>
                    </a:lnL>
                    <a:lnR>
                      <a:noFill/>
                    </a:lnR>
                    <a:lnT>
                      <a:noFill/>
                    </a:lnT>
                    <a:lnB>
                      <a:noFill/>
                    </a:lnB>
                    <a:solidFill>
                      <a:schemeClr val="accent1">
                        <a:lumMod val="75000"/>
                      </a:schemeClr>
                    </a:solidFill>
                  </a:tcPr>
                </a:tc>
              </a:tr>
              <a:tr h="770180">
                <a:tc>
                  <a:txBody>
                    <a:bodyPr/>
                    <a:lstStyle/>
                    <a:p>
                      <a:pPr algn="l"/>
                      <a:r>
                        <a:rPr lang="en-US" sz="1200" dirty="0"/>
                        <a:t>Conference committee:</a:t>
                      </a:r>
                    </a:p>
                  </a:txBody>
                  <a:tcPr marL="5000" marR="5000" marT="5000" marB="5000" anchor="ctr">
                    <a:lnL>
                      <a:noFill/>
                    </a:lnL>
                    <a:lnR>
                      <a:noFill/>
                    </a:lnR>
                    <a:lnT>
                      <a:noFill/>
                    </a:lnT>
                    <a:lnB>
                      <a:noFill/>
                    </a:lnB>
                    <a:solidFill>
                      <a:schemeClr val="accent1">
                        <a:lumMod val="75000"/>
                      </a:schemeClr>
                    </a:solidFill>
                  </a:tcPr>
                </a:tc>
                <a:tc>
                  <a:txBody>
                    <a:bodyPr/>
                    <a:lstStyle/>
                    <a:p>
                      <a:pPr algn="l"/>
                      <a:r>
                        <a:rPr lang="en-US" sz="1200">
                          <a:effectLst/>
                        </a:rPr>
                        <a:t>No changes from conference committee - 75 slot for NOW and COMP</a:t>
                      </a:r>
                      <a:endParaRPr lang="en-US" sz="1200"/>
                    </a:p>
                  </a:txBody>
                  <a:tcPr marL="5000" marR="5000" marT="5000" marB="5000" anchor="ctr">
                    <a:lnL>
                      <a:noFill/>
                    </a:lnL>
                    <a:lnR>
                      <a:noFill/>
                    </a:lnR>
                    <a:lnT>
                      <a:noFill/>
                    </a:lnT>
                    <a:lnB>
                      <a:noFill/>
                    </a:lnB>
                    <a:solidFill>
                      <a:schemeClr val="accent1">
                        <a:lumMod val="75000"/>
                      </a:schemeClr>
                    </a:solidFill>
                  </a:tcPr>
                </a:tc>
                <a:tc>
                  <a:txBody>
                    <a:bodyPr/>
                    <a:lstStyle/>
                    <a:p>
                      <a:pPr algn="r"/>
                      <a:r>
                        <a:rPr lang="en-US" sz="1200" dirty="0">
                          <a:effectLst/>
                        </a:rPr>
                        <a:t>$1,124,226</a:t>
                      </a:r>
                    </a:p>
                  </a:txBody>
                  <a:tcPr marL="5000" marR="5000" marT="5000" marB="5000" anchor="ctr">
                    <a:lnL>
                      <a:noFill/>
                    </a:lnL>
                    <a:lnR>
                      <a:noFill/>
                    </a:lnR>
                    <a:lnT>
                      <a:noFill/>
                    </a:lnT>
                    <a:lnB>
                      <a:noFill/>
                    </a:lnB>
                    <a:solidFill>
                      <a:schemeClr val="accent1">
                        <a:lumMod val="75000"/>
                      </a:schemeClr>
                    </a:solidFill>
                  </a:tcPr>
                </a:tc>
              </a:tr>
            </a:tbl>
          </a:graphicData>
        </a:graphic>
      </p:graphicFrame>
    </p:spTree>
    <p:extLst>
      <p:ext uri="{BB962C8B-B14F-4D97-AF65-F5344CB8AC3E}">
        <p14:creationId xmlns:p14="http://schemas.microsoft.com/office/powerpoint/2010/main" val="1457993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76" y="243839"/>
            <a:ext cx="10131425" cy="1456267"/>
          </a:xfrm>
        </p:spPr>
        <p:txBody>
          <a:bodyPr/>
          <a:lstStyle/>
          <a:p>
            <a:pPr algn="ctr"/>
            <a:r>
              <a:rPr lang="en-US" dirty="0" smtClean="0"/>
              <a:t>Public Policy </a:t>
            </a:r>
            <a:r>
              <a:rPr lang="en-US" dirty="0"/>
              <a:t>— Local, state, national, and global laws and policies.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308" y="2120594"/>
            <a:ext cx="2154500" cy="3478540"/>
          </a:xfrm>
          <a:prstGeom prst="rect">
            <a:avLst/>
          </a:prstGeom>
        </p:spPr>
      </p:pic>
      <p:sp>
        <p:nvSpPr>
          <p:cNvPr id="5" name="Rectangle 4"/>
          <p:cNvSpPr/>
          <p:nvPr/>
        </p:nvSpPr>
        <p:spPr>
          <a:xfrm>
            <a:off x="4888808" y="2149756"/>
            <a:ext cx="4580868" cy="923329"/>
          </a:xfrm>
          <a:prstGeom prst="rect">
            <a:avLst/>
          </a:prstGeom>
        </p:spPr>
        <p:txBody>
          <a:bodyPr wrap="square">
            <a:spAutoFit/>
          </a:bodyPr>
          <a:lstStyle/>
          <a:p>
            <a:r>
              <a:rPr lang="en-US" u="sng" dirty="0" err="1"/>
              <a:t>GaLEND</a:t>
            </a:r>
            <a:r>
              <a:rPr lang="en-US" u="sng" dirty="0"/>
              <a:t> is a leadership interdisciplinary training program that includes as one of the disciplines Family-Advocacy.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809" y="3014662"/>
            <a:ext cx="4200480" cy="2584472"/>
          </a:xfrm>
          <a:prstGeom prst="rect">
            <a:avLst/>
          </a:prstGeom>
        </p:spPr>
      </p:pic>
    </p:spTree>
    <p:extLst>
      <p:ext uri="{BB962C8B-B14F-4D97-AF65-F5344CB8AC3E}">
        <p14:creationId xmlns:p14="http://schemas.microsoft.com/office/powerpoint/2010/main" val="3688220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424041" y="394009"/>
            <a:ext cx="4104820" cy="2597625"/>
          </a:xfrm>
        </p:spPr>
        <p:txBody>
          <a:bodyPr>
            <a:normAutofit fontScale="92500" lnSpcReduction="10000"/>
          </a:bodyPr>
          <a:lstStyle/>
          <a:p>
            <a:r>
              <a:rPr lang="en-US" sz="1800" b="1" dirty="0" smtClean="0"/>
              <a:t>Edith Abakare</a:t>
            </a:r>
          </a:p>
          <a:p>
            <a:pPr marL="457200" lvl="1" indent="0">
              <a:buFont typeface="Arial" panose="020B0604020202020204" pitchFamily="34" charset="0"/>
              <a:buNone/>
            </a:pPr>
            <a:r>
              <a:rPr lang="en-US" sz="1800" b="1" dirty="0" smtClean="0"/>
              <a:t>Phone:  </a:t>
            </a:r>
            <a:r>
              <a:rPr lang="en-US" sz="1800" b="1" dirty="0" smtClean="0">
                <a:hlinkClick r:id="rId2"/>
              </a:rPr>
              <a:t>404-802-3607 </a:t>
            </a:r>
            <a:endParaRPr lang="en-US" sz="1800" b="1" dirty="0" smtClean="0"/>
          </a:p>
          <a:p>
            <a:pPr marL="457200" lvl="1" indent="0">
              <a:buFont typeface="Arial" panose="020B0604020202020204" pitchFamily="34" charset="0"/>
              <a:buNone/>
            </a:pPr>
            <a:r>
              <a:rPr lang="en-US" sz="1800" b="1" dirty="0" smtClean="0"/>
              <a:t>Email:   </a:t>
            </a:r>
            <a:r>
              <a:rPr lang="en-US" sz="1800" b="1" dirty="0" smtClean="0">
                <a:hlinkClick r:id="rId3"/>
              </a:rPr>
              <a:t>eabakare@atlanta.k12.ga.us</a:t>
            </a:r>
          </a:p>
          <a:p>
            <a:pPr marL="0" indent="0">
              <a:buNone/>
            </a:pPr>
            <a:r>
              <a:rPr lang="en-US" dirty="0"/>
              <a:t>Rose Calloway </a:t>
            </a:r>
          </a:p>
          <a:p>
            <a:pPr marL="457200" lvl="1" indent="0">
              <a:buFont typeface="Arial" panose="020B0604020202020204" pitchFamily="34" charset="0"/>
              <a:buNone/>
            </a:pPr>
            <a:r>
              <a:rPr lang="en-US" sz="1800" b="1" dirty="0"/>
              <a:t>Phone:  </a:t>
            </a:r>
            <a:r>
              <a:rPr lang="en-US" sz="1800" b="1" dirty="0" smtClean="0">
                <a:hlinkClick r:id="rId4"/>
              </a:rPr>
              <a:t> </a:t>
            </a:r>
            <a:endParaRPr lang="en-US" sz="1800" b="1" dirty="0"/>
          </a:p>
          <a:p>
            <a:pPr marL="457200" lvl="1" indent="0">
              <a:buFont typeface="Arial" panose="020B0604020202020204" pitchFamily="34" charset="0"/>
              <a:buNone/>
            </a:pPr>
            <a:r>
              <a:rPr lang="en-US" sz="1800" b="1" dirty="0"/>
              <a:t>Email:   </a:t>
            </a:r>
            <a:r>
              <a:rPr lang="en-US" sz="1800" b="1" smtClean="0"/>
              <a:t> </a:t>
            </a:r>
            <a:r>
              <a:rPr lang="en-US" sz="1800" b="1"/>
              <a:t>r</a:t>
            </a:r>
            <a:r>
              <a:rPr lang="en-US" sz="1800" b="1" smtClean="0"/>
              <a:t>ose@p2pga.org</a:t>
            </a:r>
            <a:endParaRPr lang="en-US" sz="1800" b="1" dirty="0"/>
          </a:p>
          <a:p>
            <a:pPr marL="457200" lvl="1" indent="0">
              <a:buFont typeface="Arial" panose="020B0604020202020204" pitchFamily="34" charset="0"/>
              <a:buNone/>
            </a:pPr>
            <a:r>
              <a:rPr lang="en-US" sz="1800" b="1" dirty="0" smtClean="0">
                <a:hlinkClick r:id="rId3"/>
              </a:rPr>
              <a:t> </a:t>
            </a:r>
            <a:endParaRPr lang="en-US" sz="1800" b="1" dirty="0" smtClean="0"/>
          </a:p>
        </p:txBody>
      </p:sp>
      <p:grpSp>
        <p:nvGrpSpPr>
          <p:cNvPr id="3" name="Group 2"/>
          <p:cNvGrpSpPr/>
          <p:nvPr/>
        </p:nvGrpSpPr>
        <p:grpSpPr>
          <a:xfrm>
            <a:off x="9503591" y="3046614"/>
            <a:ext cx="2555309" cy="3811386"/>
            <a:chOff x="7925312" y="3032766"/>
            <a:chExt cx="2555309" cy="3811386"/>
          </a:xfrm>
        </p:grpSpPr>
        <p:sp>
          <p:nvSpPr>
            <p:cNvPr id="5" name="TextBox 1"/>
            <p:cNvSpPr txBox="1">
              <a:spLocks noChangeArrowheads="1"/>
            </p:cNvSpPr>
            <p:nvPr/>
          </p:nvSpPr>
          <p:spPr bwMode="auto">
            <a:xfrm>
              <a:off x="7925312" y="4720494"/>
              <a:ext cx="255530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dirty="0" smtClean="0"/>
            </a:p>
            <a:p>
              <a:r>
                <a:rPr lang="en-US" sz="1200" b="1" dirty="0"/>
                <a:t>Mark </a:t>
              </a:r>
              <a:r>
                <a:rPr lang="en-US" sz="1200" b="1" dirty="0" smtClean="0"/>
                <a:t>Crenshaw, </a:t>
              </a:r>
              <a:r>
                <a:rPr lang="en-US" sz="1200" dirty="0" smtClean="0"/>
                <a:t>Director </a:t>
              </a:r>
            </a:p>
            <a:p>
              <a:r>
                <a:rPr lang="en-US" sz="1200" dirty="0" smtClean="0"/>
                <a:t>Interdisciplinary </a:t>
              </a:r>
              <a:r>
                <a:rPr lang="en-US" sz="1200" dirty="0"/>
                <a:t>Training</a:t>
              </a:r>
            </a:p>
            <a:p>
              <a:r>
                <a:rPr lang="en-US" sz="1200" dirty="0"/>
                <a:t>Center for Leadership in Disability </a:t>
              </a:r>
            </a:p>
            <a:p>
              <a:r>
                <a:rPr lang="en-US" sz="1200" dirty="0"/>
                <a:t>School of Public </a:t>
              </a:r>
              <a:r>
                <a:rPr lang="en-US" sz="1200" dirty="0" smtClean="0"/>
                <a:t>Health, </a:t>
              </a:r>
            </a:p>
            <a:p>
              <a:r>
                <a:rPr lang="en-US" sz="1200" dirty="0" smtClean="0"/>
                <a:t>Georgia </a:t>
              </a:r>
              <a:r>
                <a:rPr lang="en-US" sz="1200" dirty="0"/>
                <a:t>State </a:t>
              </a:r>
              <a:r>
                <a:rPr lang="en-US" sz="1200" dirty="0" smtClean="0"/>
                <a:t>University</a:t>
              </a:r>
              <a:endParaRPr lang="en-US" sz="1200" dirty="0"/>
            </a:p>
            <a:p>
              <a:r>
                <a:rPr lang="en-US" sz="1200" dirty="0" smtClean="0">
                  <a:hlinkClick r:id="rId5"/>
                </a:rPr>
                <a:t>mcrenshaw@gsu.edu</a:t>
              </a:r>
              <a:r>
                <a:rPr lang="en-US" sz="1200" dirty="0" smtClean="0"/>
                <a:t>	</a:t>
              </a:r>
            </a:p>
            <a:p>
              <a:r>
                <a:rPr lang="en-US" sz="1200" dirty="0" smtClean="0"/>
                <a:t>404-413-1385</a:t>
              </a:r>
              <a:endParaRPr lang="en-US" sz="1200" dirty="0"/>
            </a:p>
            <a:p>
              <a:endParaRPr lang="en-US" sz="1200" dirty="0" smtClean="0"/>
            </a:p>
            <a:p>
              <a:endParaRPr lang="en-US" sz="1200" dirty="0"/>
            </a:p>
            <a:p>
              <a:pPr eaLnBrk="1" hangingPunct="1"/>
              <a:endParaRPr lang="en-US" altLang="en-US" sz="1200" dirty="0"/>
            </a:p>
          </p:txBody>
        </p:sp>
        <p:pic>
          <p:nvPicPr>
            <p:cNvPr id="2" name="Picture 1"/>
            <p:cNvPicPr>
              <a:picLocks noChangeAspect="1"/>
            </p:cNvPicPr>
            <p:nvPr/>
          </p:nvPicPr>
          <p:blipFill>
            <a:blip r:embed="rId6"/>
            <a:stretch>
              <a:fillRect/>
            </a:stretch>
          </p:blipFill>
          <p:spPr>
            <a:xfrm>
              <a:off x="7925312" y="3032766"/>
              <a:ext cx="2320980" cy="1682710"/>
            </a:xfrm>
            <a:prstGeom prst="rect">
              <a:avLst/>
            </a:prstGeom>
          </p:spPr>
        </p:pic>
      </p:grpSp>
      <p:sp>
        <p:nvSpPr>
          <p:cNvPr id="6" name="TextBox 1"/>
          <p:cNvSpPr txBox="1">
            <a:spLocks noChangeArrowheads="1"/>
          </p:cNvSpPr>
          <p:nvPr/>
        </p:nvSpPr>
        <p:spPr bwMode="auto">
          <a:xfrm>
            <a:off x="-60258" y="4780508"/>
            <a:ext cx="310645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dirty="0" smtClean="0"/>
          </a:p>
          <a:p>
            <a:pPr eaLnBrk="1" hangingPunct="1"/>
            <a:r>
              <a:rPr lang="en-US" altLang="en-US" sz="1200" dirty="0" smtClean="0">
                <a:effectLst>
                  <a:outerShdw blurRad="38100" dist="38100" dir="2700000" algn="tl">
                    <a:srgbClr val="000000">
                      <a:alpha val="43137"/>
                    </a:srgbClr>
                  </a:outerShdw>
                </a:effectLst>
              </a:rPr>
              <a:t>Anne </a:t>
            </a:r>
            <a:r>
              <a:rPr lang="en-US" altLang="en-US" sz="1200" dirty="0">
                <a:effectLst>
                  <a:outerShdw blurRad="38100" dist="38100" dir="2700000" algn="tl">
                    <a:srgbClr val="000000">
                      <a:alpha val="43137"/>
                    </a:srgbClr>
                  </a:outerShdw>
                </a:effectLst>
              </a:rPr>
              <a:t>Ladd, Family Engagement Specialist </a:t>
            </a:r>
          </a:p>
          <a:p>
            <a:pPr eaLnBrk="1" hangingPunct="1"/>
            <a:r>
              <a:rPr lang="en-US" altLang="en-US" sz="1200" dirty="0" err="1"/>
              <a:t>GaDOE</a:t>
            </a:r>
            <a:r>
              <a:rPr lang="en-US" altLang="en-US" sz="1200" dirty="0"/>
              <a:t>, Division for Special Education Services &amp; Supports</a:t>
            </a:r>
          </a:p>
          <a:p>
            <a:pPr eaLnBrk="1" hangingPunct="1"/>
            <a:r>
              <a:rPr lang="en-US" altLang="en-US" sz="1200" dirty="0">
                <a:hlinkClick r:id="rId7"/>
              </a:rPr>
              <a:t>aladd@doe.k12.ga.us</a:t>
            </a:r>
            <a:r>
              <a:rPr lang="en-US" altLang="en-US" sz="1200" dirty="0"/>
              <a:t>    </a:t>
            </a:r>
            <a:endParaRPr lang="en-US" altLang="en-US" sz="1200" dirty="0" smtClean="0"/>
          </a:p>
          <a:p>
            <a:pPr eaLnBrk="1" hangingPunct="1"/>
            <a:r>
              <a:rPr lang="en-US" altLang="en-US" sz="1200" dirty="0" smtClean="0"/>
              <a:t> 404-657-7328</a:t>
            </a:r>
            <a:endParaRPr lang="en-US" altLang="en-US" sz="1200" dirty="0"/>
          </a:p>
        </p:txBody>
      </p:sp>
      <p:sp>
        <p:nvSpPr>
          <p:cNvPr id="7" name="Content Placeholder 1"/>
          <p:cNvSpPr txBox="1">
            <a:spLocks/>
          </p:cNvSpPr>
          <p:nvPr/>
        </p:nvSpPr>
        <p:spPr>
          <a:xfrm>
            <a:off x="6797198" y="450937"/>
            <a:ext cx="4563909" cy="1916812"/>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dirty="0" smtClean="0"/>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3865" y="3127792"/>
            <a:ext cx="3029407" cy="158586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7601" y="3127792"/>
            <a:ext cx="2831661" cy="1608899"/>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789" y="3138953"/>
            <a:ext cx="2984911" cy="1586575"/>
          </a:xfrm>
          <a:prstGeom prst="rect">
            <a:avLst/>
          </a:prstGeom>
        </p:spPr>
      </p:pic>
      <p:pic>
        <p:nvPicPr>
          <p:cNvPr id="12" name="Picture 2" descr="Georgia Parent Mentor Partnership 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4739" y="160428"/>
            <a:ext cx="3457384" cy="22049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99843" y="2335439"/>
            <a:ext cx="3226076" cy="369332"/>
          </a:xfrm>
          <a:prstGeom prst="rect">
            <a:avLst/>
          </a:prstGeom>
        </p:spPr>
        <p:txBody>
          <a:bodyPr wrap="none">
            <a:spAutoFit/>
          </a:bodyPr>
          <a:lstStyle/>
          <a:p>
            <a:r>
              <a:rPr lang="en-US" dirty="0"/>
              <a:t>http://www.parentmentors.org/</a:t>
            </a:r>
          </a:p>
        </p:txBody>
      </p:sp>
      <p:sp>
        <p:nvSpPr>
          <p:cNvPr id="14" name="TextBox 1"/>
          <p:cNvSpPr txBox="1">
            <a:spLocks noChangeArrowheads="1"/>
          </p:cNvSpPr>
          <p:nvPr/>
        </p:nvSpPr>
        <p:spPr bwMode="auto">
          <a:xfrm>
            <a:off x="6385667" y="4734342"/>
            <a:ext cx="302137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dirty="0" smtClean="0"/>
          </a:p>
          <a:p>
            <a:r>
              <a:rPr lang="en-US" sz="1200" dirty="0" smtClean="0"/>
              <a:t>Barbara Pitts, Special Ed Specialist</a:t>
            </a:r>
          </a:p>
          <a:p>
            <a:r>
              <a:rPr lang="en-US" sz="1200" dirty="0" smtClean="0"/>
              <a:t>Georgia PTA</a:t>
            </a:r>
          </a:p>
          <a:p>
            <a:r>
              <a:rPr lang="en-US" sz="1200" dirty="0" smtClean="0"/>
              <a:t>5805 Dunn Road</a:t>
            </a:r>
          </a:p>
          <a:p>
            <a:r>
              <a:rPr lang="en-US" sz="1200" dirty="0" smtClean="0">
                <a:hlinkClick r:id="rId13"/>
              </a:rPr>
              <a:t>bpitts@georgiapta.org</a:t>
            </a:r>
            <a:endParaRPr lang="en-US" sz="1200" dirty="0" smtClean="0"/>
          </a:p>
          <a:p>
            <a:r>
              <a:rPr lang="en-US" sz="1200" dirty="0"/>
              <a:t>678-478-2668</a:t>
            </a:r>
          </a:p>
          <a:p>
            <a:endParaRPr lang="en-US" sz="1200" dirty="0" smtClean="0"/>
          </a:p>
          <a:p>
            <a:endParaRPr lang="en-US" sz="1200" dirty="0" smtClean="0"/>
          </a:p>
          <a:p>
            <a:endParaRPr lang="en-US" sz="1200" dirty="0"/>
          </a:p>
          <a:p>
            <a:pPr eaLnBrk="1" hangingPunct="1"/>
            <a:endParaRPr lang="en-US" altLang="en-US" sz="1200" dirty="0"/>
          </a:p>
        </p:txBody>
      </p:sp>
      <p:sp>
        <p:nvSpPr>
          <p:cNvPr id="15" name="TextBox 1"/>
          <p:cNvSpPr txBox="1">
            <a:spLocks noChangeArrowheads="1"/>
          </p:cNvSpPr>
          <p:nvPr/>
        </p:nvSpPr>
        <p:spPr bwMode="auto">
          <a:xfrm>
            <a:off x="3173865" y="4783609"/>
            <a:ext cx="3263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200" dirty="0" smtClean="0"/>
          </a:p>
          <a:p>
            <a:r>
              <a:rPr lang="en-US" sz="1200" dirty="0" smtClean="0"/>
              <a:t>Anne Dirden, Special Education Coordinator </a:t>
            </a:r>
          </a:p>
          <a:p>
            <a:r>
              <a:rPr lang="en-US" sz="1200" dirty="0" smtClean="0"/>
              <a:t>Atlanta Public Schools</a:t>
            </a:r>
          </a:p>
          <a:p>
            <a:r>
              <a:rPr lang="en-US" sz="1200" dirty="0" smtClean="0">
                <a:hlinkClick r:id="rId14"/>
              </a:rPr>
              <a:t>acdirden@atlantapublicschools.us</a:t>
            </a:r>
            <a:endParaRPr lang="en-US" sz="1200" dirty="0" smtClean="0"/>
          </a:p>
          <a:p>
            <a:r>
              <a:rPr lang="en-US" sz="1200" dirty="0"/>
              <a:t>404-802-2633</a:t>
            </a:r>
          </a:p>
          <a:p>
            <a:endParaRPr lang="en-US" sz="1200" dirty="0"/>
          </a:p>
          <a:p>
            <a:endParaRPr lang="en-US" sz="1200" dirty="0" smtClean="0"/>
          </a:p>
          <a:p>
            <a:endParaRPr lang="en-US" sz="1200" dirty="0"/>
          </a:p>
          <a:p>
            <a:pPr eaLnBrk="1" hangingPunct="1"/>
            <a:endParaRPr lang="en-US" altLang="en-US" sz="1200" dirty="0"/>
          </a:p>
        </p:txBody>
      </p:sp>
    </p:spTree>
    <p:extLst>
      <p:ext uri="{BB962C8B-B14F-4D97-AF65-F5344CB8AC3E}">
        <p14:creationId xmlns:p14="http://schemas.microsoft.com/office/powerpoint/2010/main" val="141803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3775" y="688932"/>
          <a:ext cx="10822489" cy="5641215"/>
        </p:xfrm>
        <a:graphic>
          <a:graphicData uri="http://schemas.openxmlformats.org/drawingml/2006/table">
            <a:tbl>
              <a:tblPr>
                <a:tableStyleId>{5C22544A-7EE6-4342-B048-85BDC9FD1C3A}</a:tableStyleId>
              </a:tblPr>
              <a:tblGrid>
                <a:gridCol w="1375433"/>
                <a:gridCol w="2378052"/>
                <a:gridCol w="2378052"/>
                <a:gridCol w="3807779"/>
                <a:gridCol w="883173"/>
              </a:tblGrid>
              <a:tr h="592220">
                <a:tc gridSpan="4">
                  <a:txBody>
                    <a:bodyPr/>
                    <a:lstStyle/>
                    <a:p>
                      <a:pPr algn="ctr" fontAlgn="ctr"/>
                      <a:r>
                        <a:rPr lang="en-US" sz="1200" u="none" strike="noStrike" dirty="0">
                          <a:effectLst/>
                          <a:latin typeface="Aharoni" panose="02010803020104030203" pitchFamily="2" charset="-79"/>
                          <a:cs typeface="Aharoni" panose="02010803020104030203" pitchFamily="2" charset="-79"/>
                        </a:rPr>
                        <a:t>Social Ecological Model </a:t>
                      </a:r>
                      <a:r>
                        <a:rPr lang="en-US" sz="1200" u="none" strike="noStrike" baseline="30000" dirty="0">
                          <a:effectLst/>
                          <a:latin typeface="Aharoni" panose="02010803020104030203" pitchFamily="2" charset="-79"/>
                          <a:cs typeface="Aharoni" panose="02010803020104030203" pitchFamily="2" charset="-79"/>
                        </a:rPr>
                        <a:t>2</a:t>
                      </a:r>
                      <a:endParaRPr lang="en-US" sz="1200" b="0" i="0" u="none" strike="noStrike" dirty="0">
                        <a:solidFill>
                          <a:srgbClr val="000000"/>
                        </a:solidFill>
                        <a:effectLst/>
                        <a:latin typeface="Aharoni" panose="02010803020104030203" pitchFamily="2" charset="-79"/>
                        <a:cs typeface="Aharoni" panose="02010803020104030203" pitchFamily="2" charset="-79"/>
                      </a:endParaRPr>
                    </a:p>
                  </a:txBody>
                  <a:tcPr marL="6448" marR="6448" marT="6448"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200" b="0" u="none" strike="noStrike" dirty="0">
                          <a:effectLst/>
                          <a:latin typeface="Aharoni" panose="02010803020104030203" pitchFamily="2" charset="-79"/>
                          <a:cs typeface="Aharoni" panose="02010803020104030203" pitchFamily="2" charset="-79"/>
                        </a:rPr>
                        <a:t>Self</a:t>
                      </a:r>
                      <a:r>
                        <a:rPr lang="en-US" sz="1200" u="none" strike="noStrike" dirty="0">
                          <a:effectLst/>
                          <a:latin typeface="Aharoni" panose="02010803020104030203" pitchFamily="2" charset="-79"/>
                          <a:cs typeface="Aharoni" panose="02010803020104030203" pitchFamily="2" charset="-79"/>
                        </a:rPr>
                        <a:t> </a:t>
                      </a:r>
                      <a:br>
                        <a:rPr lang="en-US" sz="1200" u="none" strike="noStrike" dirty="0">
                          <a:effectLst/>
                          <a:latin typeface="Aharoni" panose="02010803020104030203" pitchFamily="2" charset="-79"/>
                          <a:cs typeface="Aharoni" panose="02010803020104030203" pitchFamily="2" charset="-79"/>
                        </a:rPr>
                      </a:br>
                      <a:r>
                        <a:rPr lang="en-US" sz="1200" u="none" strike="noStrike" dirty="0">
                          <a:effectLst/>
                          <a:latin typeface="Aharoni" panose="02010803020104030203" pitchFamily="2" charset="-79"/>
                          <a:cs typeface="Aharoni" panose="02010803020104030203" pitchFamily="2" charset="-79"/>
                        </a:rPr>
                        <a:t>Assessment</a:t>
                      </a:r>
                      <a:br>
                        <a:rPr lang="en-US" sz="1200" u="none" strike="noStrike" dirty="0">
                          <a:effectLst/>
                          <a:latin typeface="Aharoni" panose="02010803020104030203" pitchFamily="2" charset="-79"/>
                          <a:cs typeface="Aharoni" panose="02010803020104030203" pitchFamily="2" charset="-79"/>
                        </a:rPr>
                      </a:br>
                      <a:r>
                        <a:rPr lang="en-US" sz="1200" u="none" strike="noStrike" dirty="0">
                          <a:effectLst/>
                          <a:latin typeface="Aharoni" panose="02010803020104030203" pitchFamily="2" charset="-79"/>
                          <a:cs typeface="Aharoni" panose="02010803020104030203" pitchFamily="2" charset="-79"/>
                        </a:rPr>
                        <a:t>(L/M/H)</a:t>
                      </a:r>
                      <a:endParaRPr lang="en-US" sz="1200" b="0" i="0" u="none" strike="noStrike" dirty="0">
                        <a:solidFill>
                          <a:srgbClr val="000000"/>
                        </a:solidFill>
                        <a:effectLst/>
                        <a:latin typeface="Aharoni" panose="02010803020104030203" pitchFamily="2" charset="-79"/>
                        <a:cs typeface="Aharoni" panose="02010803020104030203" pitchFamily="2" charset="-79"/>
                      </a:endParaRPr>
                    </a:p>
                  </a:txBody>
                  <a:tcPr marL="6448" marR="6448" marT="6448" marB="0" anchor="b"/>
                </a:tc>
              </a:tr>
              <a:tr h="197406">
                <a:tc>
                  <a:txBody>
                    <a:bodyPr/>
                    <a:lstStyle/>
                    <a:p>
                      <a:pPr algn="ctr" fontAlgn="ctr"/>
                      <a:r>
                        <a:rPr lang="en-US" sz="1200" u="none" strike="noStrike">
                          <a:effectLst/>
                        </a:rPr>
                        <a:t>Level</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Influences</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Strategy</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Prevention activities example</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448" marR="6448" marT="6448" marB="0" anchor="b"/>
                </a:tc>
              </a:tr>
              <a:tr h="710664">
                <a:tc>
                  <a:txBody>
                    <a:bodyPr/>
                    <a:lstStyle/>
                    <a:p>
                      <a:pPr algn="ctr" fontAlgn="ctr"/>
                      <a:r>
                        <a:rPr lang="en-US" sz="1200" u="none" strike="noStrike">
                          <a:effectLst/>
                        </a:rPr>
                        <a:t>Individual</a:t>
                      </a:r>
                      <a:endParaRPr lang="en-US" sz="1200" b="1"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Factors such as biological, personal history, attitudes/beliefs that support sexual violence</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Promote attitudes, beliefs and behaviors </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Educational sessions that encourage individuals to challenge or support issues that are mutually beneficial to both partners.</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H</a:t>
                      </a:r>
                      <a:endParaRPr lang="en-US" sz="1200" b="0" i="0" u="none" strike="noStrike">
                        <a:solidFill>
                          <a:srgbClr val="000000"/>
                        </a:solidFill>
                        <a:effectLst/>
                        <a:latin typeface="Calibri" panose="020F0502020204030204" pitchFamily="34" charset="0"/>
                      </a:endParaRPr>
                    </a:p>
                  </a:txBody>
                  <a:tcPr marL="6448" marR="6448" marT="6448" marB="0" anchor="ctr"/>
                </a:tc>
              </a:tr>
              <a:tr h="532997">
                <a:tc>
                  <a:txBody>
                    <a:bodyPr/>
                    <a:lstStyle/>
                    <a:p>
                      <a:pPr algn="ctr" fontAlgn="ctr"/>
                      <a:r>
                        <a:rPr lang="en-US" sz="1200" u="none" strike="noStrike" dirty="0">
                          <a:effectLst/>
                        </a:rPr>
                        <a:t>Intrapersonal</a:t>
                      </a:r>
                      <a:endParaRPr lang="en-US" sz="1200" b="1" i="0" u="none" strike="noStrike" dirty="0">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dirty="0">
                          <a:effectLst/>
                        </a:rPr>
                        <a:t>Relationships with peers, intimate partners, family members</a:t>
                      </a:r>
                      <a:endParaRPr lang="en-US" sz="1200" b="0" i="0" u="none" strike="noStrike" dirty="0">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Promote healthy communication and behaviors by modeling relationships.</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Peer or bystander projects that gives youth tools to change the climate of their social circles by rejecting or intervening when they hear or witness behaviors </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H</a:t>
                      </a:r>
                      <a:endParaRPr lang="en-US" sz="1200" b="0" i="0" u="none" strike="noStrike">
                        <a:solidFill>
                          <a:srgbClr val="000000"/>
                        </a:solidFill>
                        <a:effectLst/>
                        <a:latin typeface="Calibri" panose="020F0502020204030204" pitchFamily="34" charset="0"/>
                      </a:endParaRPr>
                    </a:p>
                  </a:txBody>
                  <a:tcPr marL="6448" marR="6448" marT="6448" marB="0" anchor="ctr"/>
                </a:tc>
              </a:tr>
              <a:tr h="1598993">
                <a:tc>
                  <a:txBody>
                    <a:bodyPr/>
                    <a:lstStyle/>
                    <a:p>
                      <a:pPr algn="ctr" fontAlgn="ctr"/>
                      <a:r>
                        <a:rPr lang="en-US" sz="1200" u="none" strike="noStrike">
                          <a:effectLst/>
                        </a:rPr>
                        <a:t>Organizational</a:t>
                      </a:r>
                      <a:endParaRPr lang="en-US" sz="1200" b="1"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Level Five Leadership - respect towards people, selflessness by the leader, and a strong powerful commitment to achieve results, bring out the best in subordinates. </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dirty="0">
                          <a:effectLst/>
                        </a:rPr>
                        <a:t>Applying humility and strong professional willpower to leadership</a:t>
                      </a:r>
                      <a:endParaRPr lang="en-US" sz="1200" b="0" i="0" u="none" strike="noStrike" dirty="0">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Without competion between personal ego and the greater cause, is consistent with Level-5 leadership. Presidents Abraham Lincoln and Barack Obama, Civil Rights Activist Dr. Martin Luther King, Jr. and General Colin Powell top the list of executives exemplifying the degree of humility that distinguish this class of leader.</a:t>
                      </a:r>
                      <a:br>
                        <a:rPr lang="en-US" sz="1200" u="none" strike="noStrike">
                          <a:effectLst/>
                        </a:rPr>
                      </a:br>
                      <a:r>
                        <a:rPr lang="en-US" sz="1200" u="none" strike="noStrike">
                          <a:effectLst/>
                        </a:rPr>
                        <a:t/>
                      </a:r>
                      <a:br>
                        <a:rPr lang="en-US" sz="1200" u="none" strike="noStrike">
                          <a:effectLst/>
                        </a:rPr>
                      </a:b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M</a:t>
                      </a:r>
                      <a:endParaRPr lang="en-US" sz="1200" b="0" i="0" u="none" strike="noStrike">
                        <a:solidFill>
                          <a:srgbClr val="000000"/>
                        </a:solidFill>
                        <a:effectLst/>
                        <a:latin typeface="Calibri" panose="020F0502020204030204" pitchFamily="34" charset="0"/>
                      </a:endParaRPr>
                    </a:p>
                  </a:txBody>
                  <a:tcPr marL="6448" marR="6448" marT="6448" marB="0" anchor="ctr"/>
                </a:tc>
              </a:tr>
              <a:tr h="1065996">
                <a:tc>
                  <a:txBody>
                    <a:bodyPr/>
                    <a:lstStyle/>
                    <a:p>
                      <a:pPr algn="ctr" fontAlgn="ctr"/>
                      <a:r>
                        <a:rPr lang="en-US" sz="1200" u="none" strike="noStrike">
                          <a:effectLst/>
                        </a:rPr>
                        <a:t>Community</a:t>
                      </a:r>
                      <a:endParaRPr lang="en-US" sz="1200" b="1"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Factors that increase risk based on community and social environments, including an individual’s relationships with schools, workplaces, neighborhoods.</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Promote a climate in the community that by targeting processes or policies.</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Launching a social marketing campaign on a college campus . Corresponding workgroup</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a:effectLst/>
                        </a:rPr>
                        <a:t>L </a:t>
                      </a:r>
                      <a:endParaRPr lang="en-US" sz="1200" b="0" i="0" u="none" strike="noStrike">
                        <a:solidFill>
                          <a:srgbClr val="000000"/>
                        </a:solidFill>
                        <a:effectLst/>
                        <a:latin typeface="Calibri" panose="020F0502020204030204" pitchFamily="34" charset="0"/>
                      </a:endParaRPr>
                    </a:p>
                  </a:txBody>
                  <a:tcPr marL="6448" marR="6448" marT="6448" marB="0" anchor="ctr"/>
                </a:tc>
              </a:tr>
              <a:tr h="888330">
                <a:tc>
                  <a:txBody>
                    <a:bodyPr/>
                    <a:lstStyle/>
                    <a:p>
                      <a:pPr algn="ctr" fontAlgn="ctr"/>
                      <a:r>
                        <a:rPr lang="en-US" sz="1200" u="none" strike="noStrike">
                          <a:effectLst/>
                        </a:rPr>
                        <a:t>Societal</a:t>
                      </a:r>
                      <a:endParaRPr lang="en-US" sz="1200" b="1"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dirty="0">
                          <a:effectLst/>
                        </a:rPr>
                        <a:t>Larger, macro-level factors that influence  inequality, religious or cultural belief systems, societal norms, and policies that create gaps in service.</a:t>
                      </a:r>
                      <a:endParaRPr lang="en-US" sz="1200" b="0" i="0" u="none" strike="noStrike" dirty="0">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Promote social norms, policies and laws</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l" fontAlgn="ctr"/>
                      <a:r>
                        <a:rPr lang="en-US" sz="1200" u="none" strike="noStrike">
                          <a:effectLst/>
                        </a:rPr>
                        <a:t>Targeting law makers to increase funding for prevention activities in schools. Creating a program that provides them with reasons to promote prevention:  </a:t>
                      </a:r>
                      <a:endParaRPr lang="en-US" sz="1200" b="0" i="0" u="none" strike="noStrike">
                        <a:solidFill>
                          <a:srgbClr val="000000"/>
                        </a:solidFill>
                        <a:effectLst/>
                        <a:latin typeface="Arial" panose="020B0604020202020204" pitchFamily="34" charset="0"/>
                      </a:endParaRPr>
                    </a:p>
                  </a:txBody>
                  <a:tcPr marL="6448" marR="6448" marT="6448" marB="0" anchor="ctr"/>
                </a:tc>
                <a:tc>
                  <a:txBody>
                    <a:bodyPr/>
                    <a:lstStyle/>
                    <a:p>
                      <a:pPr algn="ctr" fontAlgn="ctr"/>
                      <a:r>
                        <a:rPr lang="en-US" sz="1200" u="none" strike="noStrike" dirty="0">
                          <a:effectLst/>
                        </a:rPr>
                        <a:t>L </a:t>
                      </a:r>
                      <a:endParaRPr lang="en-US" sz="1200" b="0" i="0" u="none" strike="noStrike" dirty="0">
                        <a:solidFill>
                          <a:srgbClr val="000000"/>
                        </a:solidFill>
                        <a:effectLst/>
                        <a:latin typeface="Calibri" panose="020F0502020204030204" pitchFamily="34" charset="0"/>
                      </a:endParaRPr>
                    </a:p>
                  </a:txBody>
                  <a:tcPr marL="6448" marR="6448" marT="6448" marB="0" anchor="ctr"/>
                </a:tc>
              </a:tr>
            </a:tbl>
          </a:graphicData>
        </a:graphic>
      </p:graphicFrame>
    </p:spTree>
    <p:extLst>
      <p:ext uri="{BB962C8B-B14F-4D97-AF65-F5344CB8AC3E}">
        <p14:creationId xmlns:p14="http://schemas.microsoft.com/office/powerpoint/2010/main" val="187572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8" y="187570"/>
            <a:ext cx="11868442" cy="911624"/>
          </a:xfrm>
        </p:spPr>
        <p:txBody>
          <a:bodyPr/>
          <a:lstStyle/>
          <a:p>
            <a:pPr algn="ctr"/>
            <a:r>
              <a:rPr lang="en-US" dirty="0" smtClean="0"/>
              <a:t>Intrapersonal – Parent/Guardian</a:t>
            </a:r>
            <a:endParaRPr lang="en-US" dirty="0"/>
          </a:p>
        </p:txBody>
      </p:sp>
      <p:sp>
        <p:nvSpPr>
          <p:cNvPr id="7" name="TextBox 6"/>
          <p:cNvSpPr txBox="1"/>
          <p:nvPr/>
        </p:nvSpPr>
        <p:spPr>
          <a:xfrm>
            <a:off x="6569964" y="4053686"/>
            <a:ext cx="1834999" cy="369332"/>
          </a:xfrm>
          <a:prstGeom prst="rect">
            <a:avLst/>
          </a:prstGeom>
          <a:noFill/>
        </p:spPr>
        <p:txBody>
          <a:bodyPr wrap="square" rtlCol="0">
            <a:spAutoFit/>
          </a:bodyPr>
          <a:lstStyle/>
          <a:p>
            <a:pPr algn="ctr"/>
            <a:r>
              <a:rPr lang="en-US" dirty="0" smtClean="0"/>
              <a:t>Person Focused</a:t>
            </a:r>
            <a:endParaRPr lang="en-US" dirty="0"/>
          </a:p>
        </p:txBody>
      </p:sp>
      <p:pic>
        <p:nvPicPr>
          <p:cNvPr id="6" name="Picture 5"/>
          <p:cNvPicPr>
            <a:picLocks noChangeAspect="1"/>
          </p:cNvPicPr>
          <p:nvPr/>
        </p:nvPicPr>
        <p:blipFill>
          <a:blip r:embed="rId3"/>
          <a:stretch>
            <a:fillRect/>
          </a:stretch>
        </p:blipFill>
        <p:spPr>
          <a:xfrm>
            <a:off x="539967" y="923829"/>
            <a:ext cx="11060483" cy="5758807"/>
          </a:xfrm>
          <a:prstGeom prst="rect">
            <a:avLst/>
          </a:prstGeom>
        </p:spPr>
      </p:pic>
    </p:spTree>
    <p:extLst>
      <p:ext uri="{BB962C8B-B14F-4D97-AF65-F5344CB8AC3E}">
        <p14:creationId xmlns:p14="http://schemas.microsoft.com/office/powerpoint/2010/main" val="2588608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8" y="187569"/>
            <a:ext cx="11868442" cy="1456267"/>
          </a:xfrm>
        </p:spPr>
        <p:txBody>
          <a:bodyPr/>
          <a:lstStyle/>
          <a:p>
            <a:pPr algn="ctr"/>
            <a:r>
              <a:rPr lang="en-US" dirty="0" smtClean="0"/>
              <a:t>Intrapersonal – Person Centered planning</a:t>
            </a:r>
            <a:endParaRPr lang="en-US" dirty="0"/>
          </a:p>
        </p:txBody>
      </p:sp>
      <p:pic>
        <p:nvPicPr>
          <p:cNvPr id="4" name="Picture 3"/>
          <p:cNvPicPr>
            <a:picLocks noChangeAspect="1"/>
          </p:cNvPicPr>
          <p:nvPr/>
        </p:nvPicPr>
        <p:blipFill>
          <a:blip r:embed="rId3"/>
          <a:stretch>
            <a:fillRect/>
          </a:stretch>
        </p:blipFill>
        <p:spPr>
          <a:xfrm>
            <a:off x="1413320" y="1345876"/>
            <a:ext cx="9484323" cy="4102020"/>
          </a:xfrm>
          <a:prstGeom prst="rect">
            <a:avLst/>
          </a:prstGeom>
        </p:spPr>
      </p:pic>
      <p:sp>
        <p:nvSpPr>
          <p:cNvPr id="5" name="Rectangle 4"/>
          <p:cNvSpPr/>
          <p:nvPr/>
        </p:nvSpPr>
        <p:spPr>
          <a:xfrm>
            <a:off x="135988" y="5773765"/>
            <a:ext cx="11868442" cy="646331"/>
          </a:xfrm>
          <a:prstGeom prst="rect">
            <a:avLst/>
          </a:prstGeom>
        </p:spPr>
        <p:txBody>
          <a:bodyPr wrap="square">
            <a:spAutoFit/>
          </a:bodyPr>
          <a:lstStyle/>
          <a:p>
            <a:r>
              <a:rPr lang="en-US" dirty="0"/>
              <a:t>Intrapersonal factors — Characteristics of the individual such as knowledge, attitudes, behavior, self-concept, skills, and developmental history.</a:t>
            </a:r>
          </a:p>
        </p:txBody>
      </p:sp>
    </p:spTree>
    <p:extLst>
      <p:ext uri="{BB962C8B-B14F-4D97-AF65-F5344CB8AC3E}">
        <p14:creationId xmlns:p14="http://schemas.microsoft.com/office/powerpoint/2010/main" val="663197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8049"/>
            <a:ext cx="10872457" cy="980049"/>
          </a:xfrm>
        </p:spPr>
        <p:txBody>
          <a:bodyPr/>
          <a:lstStyle/>
          <a:p>
            <a:pPr algn="ctr"/>
            <a:r>
              <a:rPr lang="en-US" dirty="0" smtClean="0"/>
              <a:t>Interpersonal – </a:t>
            </a:r>
            <a:r>
              <a:rPr lang="en-US" dirty="0" err="1" smtClean="0"/>
              <a:t>GenoGram</a:t>
            </a:r>
            <a:endParaRPr lang="en-US" dirty="0"/>
          </a:p>
        </p:txBody>
      </p:sp>
      <p:pic>
        <p:nvPicPr>
          <p:cNvPr id="5" name="Picture 4"/>
          <p:cNvPicPr>
            <a:picLocks noChangeAspect="1"/>
          </p:cNvPicPr>
          <p:nvPr/>
        </p:nvPicPr>
        <p:blipFill>
          <a:blip r:embed="rId3"/>
          <a:stretch>
            <a:fillRect/>
          </a:stretch>
        </p:blipFill>
        <p:spPr>
          <a:xfrm>
            <a:off x="4959061" y="1198098"/>
            <a:ext cx="6620249" cy="5550989"/>
          </a:xfrm>
          <a:prstGeom prst="rect">
            <a:avLst/>
          </a:prstGeom>
        </p:spPr>
      </p:pic>
      <p:sp>
        <p:nvSpPr>
          <p:cNvPr id="6" name="Rectangle 5"/>
          <p:cNvSpPr/>
          <p:nvPr/>
        </p:nvSpPr>
        <p:spPr>
          <a:xfrm>
            <a:off x="274519" y="2644726"/>
            <a:ext cx="4684542" cy="2585323"/>
          </a:xfrm>
          <a:prstGeom prst="rect">
            <a:avLst/>
          </a:prstGeom>
        </p:spPr>
        <p:txBody>
          <a:bodyPr wrap="square">
            <a:spAutoFit/>
          </a:bodyPr>
          <a:lstStyle/>
          <a:p>
            <a:r>
              <a:rPr lang="en-US" dirty="0"/>
              <a:t>A genogram is graphical representation of a </a:t>
            </a:r>
            <a:r>
              <a:rPr lang="en-US" dirty="0">
                <a:solidFill>
                  <a:srgbClr val="FF0000"/>
                </a:solidFill>
              </a:rPr>
              <a:t>person's family relationship and medical history</a:t>
            </a:r>
            <a:r>
              <a:rPr lang="en-US" dirty="0"/>
              <a:t>. It is a unique type of family research diagram. It not only records family members and their relationships to each other, but also many of their physical and physiological attributes by utilizing an elaborate system of symbols.</a:t>
            </a:r>
          </a:p>
          <a:p>
            <a:endParaRPr lang="en-US" dirty="0" smtClean="0"/>
          </a:p>
          <a:p>
            <a:endParaRPr lang="en-US" dirty="0"/>
          </a:p>
        </p:txBody>
      </p:sp>
    </p:spTree>
    <p:extLst>
      <p:ext uri="{BB962C8B-B14F-4D97-AF65-F5344CB8AC3E}">
        <p14:creationId xmlns:p14="http://schemas.microsoft.com/office/powerpoint/2010/main" val="132882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8049"/>
            <a:ext cx="10872457" cy="980049"/>
          </a:xfrm>
        </p:spPr>
        <p:txBody>
          <a:bodyPr/>
          <a:lstStyle/>
          <a:p>
            <a:pPr algn="ctr"/>
            <a:r>
              <a:rPr lang="en-US" dirty="0" smtClean="0"/>
              <a:t>Interpersonal –  </a:t>
            </a:r>
            <a:r>
              <a:rPr lang="en-US" dirty="0" err="1" smtClean="0"/>
              <a:t>ecomap</a:t>
            </a:r>
            <a:endParaRPr lang="en-US" dirty="0"/>
          </a:p>
        </p:txBody>
      </p:sp>
      <p:pic>
        <p:nvPicPr>
          <p:cNvPr id="6" name="Picture 5"/>
          <p:cNvPicPr>
            <a:picLocks noChangeAspect="1"/>
          </p:cNvPicPr>
          <p:nvPr/>
        </p:nvPicPr>
        <p:blipFill>
          <a:blip r:embed="rId3"/>
          <a:stretch>
            <a:fillRect/>
          </a:stretch>
        </p:blipFill>
        <p:spPr>
          <a:xfrm>
            <a:off x="5289852" y="1377863"/>
            <a:ext cx="5466805" cy="5299597"/>
          </a:xfrm>
          <a:prstGeom prst="rect">
            <a:avLst/>
          </a:prstGeom>
        </p:spPr>
      </p:pic>
      <p:sp>
        <p:nvSpPr>
          <p:cNvPr id="5" name="Rectangle 4"/>
          <p:cNvSpPr/>
          <p:nvPr/>
        </p:nvSpPr>
        <p:spPr>
          <a:xfrm>
            <a:off x="249467" y="2458000"/>
            <a:ext cx="4684542" cy="3139321"/>
          </a:xfrm>
          <a:prstGeom prst="rect">
            <a:avLst/>
          </a:prstGeom>
        </p:spPr>
        <p:txBody>
          <a:bodyPr wrap="square">
            <a:spAutoFit/>
          </a:bodyPr>
          <a:lstStyle/>
          <a:p>
            <a:r>
              <a:rPr lang="en-US" dirty="0" smtClean="0"/>
              <a:t> </a:t>
            </a:r>
            <a:r>
              <a:rPr lang="en-US" dirty="0"/>
              <a:t>An </a:t>
            </a:r>
            <a:r>
              <a:rPr lang="en-US" dirty="0" err="1"/>
              <a:t>ecomap</a:t>
            </a:r>
            <a:r>
              <a:rPr lang="en-US" dirty="0"/>
              <a:t> helps visualize the </a:t>
            </a:r>
            <a:r>
              <a:rPr lang="en-US" dirty="0">
                <a:solidFill>
                  <a:srgbClr val="FF0000"/>
                </a:solidFill>
              </a:rPr>
              <a:t>social and personal relationships of an individual with everything in the individual's environment </a:t>
            </a:r>
            <a:r>
              <a:rPr lang="en-US" dirty="0"/>
              <a:t>or ecosystem. With the individual at the center, it's a map of everything that may affect an individual including interactions with family, friends, business associations, religious community, and any other social or educational groups or clubs.</a:t>
            </a:r>
          </a:p>
          <a:p>
            <a:endParaRPr lang="en-US" dirty="0" smtClean="0"/>
          </a:p>
          <a:p>
            <a:endParaRPr lang="en-US" dirty="0"/>
          </a:p>
        </p:txBody>
      </p:sp>
    </p:spTree>
    <p:extLst>
      <p:ext uri="{BB962C8B-B14F-4D97-AF65-F5344CB8AC3E}">
        <p14:creationId xmlns:p14="http://schemas.microsoft.com/office/powerpoint/2010/main" val="275816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38497" y="1220636"/>
            <a:ext cx="8207170" cy="5322742"/>
          </a:xfrm>
          <a:prstGeom prst="rect">
            <a:avLst/>
          </a:prstGeom>
        </p:spPr>
      </p:pic>
      <p:sp>
        <p:nvSpPr>
          <p:cNvPr id="3" name="Title 1"/>
          <p:cNvSpPr>
            <a:spLocks noGrp="1"/>
          </p:cNvSpPr>
          <p:nvPr>
            <p:ph type="title"/>
          </p:nvPr>
        </p:nvSpPr>
        <p:spPr>
          <a:xfrm>
            <a:off x="905262" y="334028"/>
            <a:ext cx="9873640" cy="705633"/>
          </a:xfrm>
        </p:spPr>
        <p:txBody>
          <a:bodyPr>
            <a:normAutofit fontScale="90000"/>
          </a:bodyPr>
          <a:lstStyle/>
          <a:p>
            <a:pPr algn="ctr"/>
            <a:r>
              <a:rPr lang="en-US" dirty="0" smtClean="0"/>
              <a:t/>
            </a:r>
            <a:br>
              <a:rPr lang="en-US" dirty="0" smtClean="0"/>
            </a:br>
            <a:r>
              <a:rPr lang="en-US" dirty="0" smtClean="0"/>
              <a:t>Organizational – Family &amp; Self Advocacy  </a:t>
            </a:r>
            <a:endParaRPr lang="en-US" dirty="0"/>
          </a:p>
        </p:txBody>
      </p:sp>
      <p:sp>
        <p:nvSpPr>
          <p:cNvPr id="2" name="TextBox 1"/>
          <p:cNvSpPr txBox="1"/>
          <p:nvPr/>
        </p:nvSpPr>
        <p:spPr>
          <a:xfrm>
            <a:off x="10494497" y="1519311"/>
            <a:ext cx="1364567" cy="1200329"/>
          </a:xfrm>
          <a:prstGeom prst="rect">
            <a:avLst/>
          </a:prstGeom>
          <a:noFill/>
        </p:spPr>
        <p:txBody>
          <a:bodyPr wrap="square" rtlCol="0">
            <a:spAutoFit/>
          </a:bodyPr>
          <a:lstStyle/>
          <a:p>
            <a:pPr algn="ctr"/>
            <a:r>
              <a:rPr lang="en-US" dirty="0" smtClean="0"/>
              <a:t>Level 1 – Highly Capable  Individual </a:t>
            </a:r>
            <a:endParaRPr lang="en-US" dirty="0"/>
          </a:p>
        </p:txBody>
      </p:sp>
      <p:cxnSp>
        <p:nvCxnSpPr>
          <p:cNvPr id="6" name="Straight Arrow Connector 5"/>
          <p:cNvCxnSpPr>
            <a:stCxn id="2" idx="1"/>
          </p:cNvCxnSpPr>
          <p:nvPr/>
        </p:nvCxnSpPr>
        <p:spPr>
          <a:xfrm flipH="1">
            <a:off x="8496886" y="2119476"/>
            <a:ext cx="1997611" cy="9613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74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3716" y="590584"/>
            <a:ext cx="7624771" cy="6079383"/>
          </a:xfrm>
          <a:prstGeom prst="rect">
            <a:avLst/>
          </a:prstGeom>
        </p:spPr>
      </p:pic>
      <p:grpSp>
        <p:nvGrpSpPr>
          <p:cNvPr id="20" name="Group 19"/>
          <p:cNvGrpSpPr/>
          <p:nvPr/>
        </p:nvGrpSpPr>
        <p:grpSpPr>
          <a:xfrm>
            <a:off x="5824603" y="477669"/>
            <a:ext cx="5423769" cy="6380331"/>
            <a:chOff x="5824603" y="477669"/>
            <a:chExt cx="5423769" cy="6380331"/>
          </a:xfrm>
        </p:grpSpPr>
        <p:grpSp>
          <p:nvGrpSpPr>
            <p:cNvPr id="3" name="Group 2"/>
            <p:cNvGrpSpPr/>
            <p:nvPr/>
          </p:nvGrpSpPr>
          <p:grpSpPr>
            <a:xfrm rot="5400000">
              <a:off x="7331701" y="2941329"/>
              <a:ext cx="6380331" cy="1453011"/>
              <a:chOff x="267287" y="2816681"/>
              <a:chExt cx="11804483" cy="3119886"/>
            </a:xfrm>
          </p:grpSpPr>
          <p:grpSp>
            <p:nvGrpSpPr>
              <p:cNvPr id="5" name="Group 4"/>
              <p:cNvGrpSpPr/>
              <p:nvPr/>
            </p:nvGrpSpPr>
            <p:grpSpPr>
              <a:xfrm>
                <a:off x="267287" y="2816681"/>
                <a:ext cx="11804483" cy="3119886"/>
                <a:chOff x="-94488" y="3323117"/>
                <a:chExt cx="10898476" cy="3119886"/>
              </a:xfrm>
            </p:grpSpPr>
            <p:sp>
              <p:nvSpPr>
                <p:cNvPr id="11" name="Oval 10"/>
                <p:cNvSpPr/>
                <p:nvPr/>
              </p:nvSpPr>
              <p:spPr>
                <a:xfrm>
                  <a:off x="-94488" y="3323117"/>
                  <a:ext cx="10898476" cy="311988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282844" y="3532410"/>
                  <a:ext cx="9284677" cy="267144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724804" y="3763107"/>
                  <a:ext cx="7564315" cy="21171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4672101" y="3976967"/>
                  <a:ext cx="5301895" cy="16894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854081" y="4149967"/>
                  <a:ext cx="2935284" cy="132236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8498033" y="4045666"/>
                <a:ext cx="2096086" cy="5110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smtClean="0"/>
                  <a:t>Intrapersonal</a:t>
                </a:r>
                <a:endParaRPr lang="en-US" sz="1200" dirty="0"/>
              </a:p>
            </p:txBody>
          </p:sp>
          <p:sp>
            <p:nvSpPr>
              <p:cNvPr id="7" name="TextBox 6"/>
              <p:cNvSpPr txBox="1"/>
              <p:nvPr/>
            </p:nvSpPr>
            <p:spPr>
              <a:xfrm>
                <a:off x="5739338" y="4045666"/>
                <a:ext cx="2096086" cy="5110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smtClean="0"/>
                  <a:t>Interpersonal</a:t>
                </a:r>
                <a:endParaRPr lang="en-US" sz="1200" dirty="0"/>
              </a:p>
            </p:txBody>
          </p:sp>
          <p:sp>
            <p:nvSpPr>
              <p:cNvPr id="8" name="TextBox 7"/>
              <p:cNvSpPr txBox="1"/>
              <p:nvPr/>
            </p:nvSpPr>
            <p:spPr>
              <a:xfrm>
                <a:off x="3467687" y="4003812"/>
                <a:ext cx="2096086" cy="5947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smtClean="0">
                    <a:solidFill>
                      <a:schemeClr val="accent1">
                        <a:lumMod val="50000"/>
                      </a:schemeClr>
                    </a:solidFill>
                  </a:rPr>
                  <a:t>Organizational</a:t>
                </a:r>
                <a:endParaRPr lang="en-US" sz="1200" dirty="0">
                  <a:solidFill>
                    <a:schemeClr val="accent1">
                      <a:lumMod val="50000"/>
                    </a:schemeClr>
                  </a:solidFill>
                </a:endParaRPr>
              </a:p>
            </p:txBody>
          </p:sp>
          <p:sp>
            <p:nvSpPr>
              <p:cNvPr id="9" name="TextBox 8"/>
              <p:cNvSpPr txBox="1"/>
              <p:nvPr/>
            </p:nvSpPr>
            <p:spPr>
              <a:xfrm>
                <a:off x="1518160" y="3980925"/>
                <a:ext cx="2096086" cy="5947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smtClean="0">
                    <a:solidFill>
                      <a:schemeClr val="accent1">
                        <a:lumMod val="20000"/>
                        <a:lumOff val="80000"/>
                      </a:schemeClr>
                    </a:solidFill>
                  </a:rPr>
                  <a:t>Community</a:t>
                </a:r>
                <a:endParaRPr lang="en-US" sz="1200" dirty="0">
                  <a:solidFill>
                    <a:schemeClr val="accent1">
                      <a:lumMod val="20000"/>
                      <a:lumOff val="80000"/>
                    </a:schemeClr>
                  </a:solidFill>
                </a:endParaRPr>
              </a:p>
            </p:txBody>
          </p:sp>
          <p:sp>
            <p:nvSpPr>
              <p:cNvPr id="10" name="TextBox 9"/>
              <p:cNvSpPr txBox="1"/>
              <p:nvPr/>
            </p:nvSpPr>
            <p:spPr>
              <a:xfrm>
                <a:off x="450167" y="3958037"/>
                <a:ext cx="1308955" cy="5947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200" dirty="0" smtClean="0">
                    <a:solidFill>
                      <a:schemeClr val="accent1">
                        <a:lumMod val="20000"/>
                        <a:lumOff val="80000"/>
                      </a:schemeClr>
                    </a:solidFill>
                  </a:rPr>
                  <a:t>Policy</a:t>
                </a:r>
                <a:endParaRPr lang="en-US" sz="1200" dirty="0">
                  <a:solidFill>
                    <a:schemeClr val="accent1">
                      <a:lumMod val="20000"/>
                      <a:lumOff val="80000"/>
                    </a:schemeClr>
                  </a:solidFill>
                </a:endParaRPr>
              </a:p>
            </p:txBody>
          </p:sp>
        </p:grpSp>
        <p:grpSp>
          <p:nvGrpSpPr>
            <p:cNvPr id="2" name="Group 1"/>
            <p:cNvGrpSpPr/>
            <p:nvPr/>
          </p:nvGrpSpPr>
          <p:grpSpPr>
            <a:xfrm>
              <a:off x="5824603" y="955397"/>
              <a:ext cx="4613385" cy="5088091"/>
              <a:chOff x="5824603" y="967923"/>
              <a:chExt cx="4613385" cy="5088091"/>
            </a:xfrm>
          </p:grpSpPr>
          <p:cxnSp>
            <p:nvCxnSpPr>
              <p:cNvPr id="16" name="Straight Arrow Connector 15"/>
              <p:cNvCxnSpPr/>
              <p:nvPr/>
            </p:nvCxnSpPr>
            <p:spPr>
              <a:xfrm flipH="1">
                <a:off x="8511096" y="5443579"/>
                <a:ext cx="1792360" cy="612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808560" y="4031812"/>
                <a:ext cx="2629428" cy="993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285017" y="3099561"/>
                <a:ext cx="3072401" cy="993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723400" y="2173387"/>
                <a:ext cx="3524027" cy="993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824603" y="967923"/>
                <a:ext cx="4526572" cy="935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19" name="TextBox 18"/>
          <p:cNvSpPr txBox="1"/>
          <p:nvPr/>
        </p:nvSpPr>
        <p:spPr>
          <a:xfrm rot="5400000">
            <a:off x="8794506" y="3342773"/>
            <a:ext cx="6041478" cy="584775"/>
          </a:xfrm>
          <a:prstGeom prst="rect">
            <a:avLst/>
          </a:prstGeom>
          <a:noFill/>
        </p:spPr>
        <p:txBody>
          <a:bodyPr wrap="square" rtlCol="0">
            <a:spAutoFit/>
          </a:bodyPr>
          <a:lstStyle/>
          <a:p>
            <a:r>
              <a:rPr lang="en-US" sz="3200" dirty="0" smtClean="0"/>
              <a:t>Organizational – Leadership Level</a:t>
            </a:r>
            <a:endParaRPr lang="en-US" sz="3200" dirty="0"/>
          </a:p>
        </p:txBody>
      </p:sp>
      <p:sp>
        <p:nvSpPr>
          <p:cNvPr id="29" name="TextBox 28"/>
          <p:cNvSpPr txBox="1"/>
          <p:nvPr/>
        </p:nvSpPr>
        <p:spPr>
          <a:xfrm>
            <a:off x="-98413" y="4047356"/>
            <a:ext cx="1364567" cy="1200329"/>
          </a:xfrm>
          <a:prstGeom prst="rect">
            <a:avLst/>
          </a:prstGeom>
          <a:noFill/>
        </p:spPr>
        <p:txBody>
          <a:bodyPr wrap="square" rtlCol="0">
            <a:spAutoFit/>
          </a:bodyPr>
          <a:lstStyle/>
          <a:p>
            <a:pPr algn="ctr"/>
            <a:r>
              <a:rPr lang="en-US" dirty="0" smtClean="0"/>
              <a:t>Level 1 – Highly Capable  Individual </a:t>
            </a:r>
            <a:endParaRPr lang="en-US" dirty="0"/>
          </a:p>
        </p:txBody>
      </p:sp>
      <p:cxnSp>
        <p:nvCxnSpPr>
          <p:cNvPr id="30" name="Straight Arrow Connector 29"/>
          <p:cNvCxnSpPr/>
          <p:nvPr/>
        </p:nvCxnSpPr>
        <p:spPr>
          <a:xfrm>
            <a:off x="1036842" y="4820142"/>
            <a:ext cx="777667" cy="1099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44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1958</TotalTime>
  <Words>1288</Words>
  <Application>Microsoft Office PowerPoint</Application>
  <PresentationFormat>Custom</PresentationFormat>
  <Paragraphs>259</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Celestial</vt:lpstr>
      <vt:lpstr> Parent Engagement:  From Involvement to Leadership Enhancing Your Skills</vt:lpstr>
      <vt:lpstr>Socio-Ecological Leadership Model Where are YOU?</vt:lpstr>
      <vt:lpstr>PowerPoint Presentation</vt:lpstr>
      <vt:lpstr>Intrapersonal – Parent/Guardian</vt:lpstr>
      <vt:lpstr>Intrapersonal – Person Centered planning</vt:lpstr>
      <vt:lpstr>Interpersonal – GenoGram</vt:lpstr>
      <vt:lpstr>Interpersonal –  ecomap</vt:lpstr>
      <vt:lpstr> Organizational – Family &amp; Self Advocacy  </vt:lpstr>
      <vt:lpstr>PowerPoint Presentation</vt:lpstr>
      <vt:lpstr>Organization – APS Parent Mentor  </vt:lpstr>
      <vt:lpstr>PowerPoint Presentation</vt:lpstr>
      <vt:lpstr>PowerPoint Presentation</vt:lpstr>
      <vt:lpstr>Welcoming All Families Standard 1</vt:lpstr>
      <vt:lpstr>PowerPoint Presentation</vt:lpstr>
      <vt:lpstr>Three components to a school’s CCRPI score:  1.  Achievement (60 points)   2.  Progress (25 points)   3.  Closing the Achievement Gap (15 points)      Challenge Points (Up 10 points)</vt:lpstr>
      <vt:lpstr>Speaking Up for Every Child Standard 4 </vt:lpstr>
      <vt:lpstr>Sharing Power Sharing Power  Knowing your Power Base</vt:lpstr>
      <vt:lpstr>PowerPoint Presentation</vt:lpstr>
      <vt:lpstr>Collaborating with Community Partners Standard 6</vt:lpstr>
      <vt:lpstr>Community  - Interdisciplinary Partners (State Level) Standard 6</vt:lpstr>
      <vt:lpstr>Collaborating with Community Partners (District Level) 360 Family Engagement Standard 6</vt:lpstr>
      <vt:lpstr>Collaborating with Community Partners (Cluster Level) Standard 6</vt:lpstr>
      <vt:lpstr>Public Policy — Local, state, national, and global laws and policies.</vt:lpstr>
      <vt:lpstr>Public Policy — Local, state, national, and global laws and policies.</vt:lpstr>
      <vt:lpstr>PowerPoint Presentation</vt:lpstr>
    </vt:vector>
  </TitlesOfParts>
  <Company>Atlanta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Discipline</dc:title>
  <dc:creator>Calloway, Rosezetter</dc:creator>
  <cp:lastModifiedBy>Jane Grillo</cp:lastModifiedBy>
  <cp:revision>126</cp:revision>
  <cp:lastPrinted>2015-11-12T14:45:58Z</cp:lastPrinted>
  <dcterms:created xsi:type="dcterms:W3CDTF">2015-10-26T20:57:59Z</dcterms:created>
  <dcterms:modified xsi:type="dcterms:W3CDTF">2016-09-11T18:42:51Z</dcterms:modified>
</cp:coreProperties>
</file>