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59" r:id="rId3"/>
    <p:sldId id="260" r:id="rId4"/>
    <p:sldId id="261" r:id="rId5"/>
    <p:sldId id="257" r:id="rId6"/>
    <p:sldId id="262" r:id="rId7"/>
    <p:sldId id="263" r:id="rId8"/>
    <p:sldId id="268"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A907"/>
    <a:srgbClr val="B1D6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80182" autoAdjust="0"/>
  </p:normalViewPr>
  <p:slideViewPr>
    <p:cSldViewPr snapToGrid="0">
      <p:cViewPr>
        <p:scale>
          <a:sx n="61" d="100"/>
          <a:sy n="61" d="100"/>
        </p:scale>
        <p:origin x="-1328"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212684F-B758-4C6A-8D53-206F4905C573}" type="doc">
      <dgm:prSet loTypeId="urn:microsoft.com/office/officeart/2005/8/layout/cycle7" loCatId="cycle" qsTypeId="urn:microsoft.com/office/officeart/2005/8/quickstyle/simple1" qsCatId="simple" csTypeId="urn:microsoft.com/office/officeart/2005/8/colors/colorful4" csCatId="colorful" phldr="1"/>
      <dgm:spPr/>
      <dgm:t>
        <a:bodyPr/>
        <a:lstStyle/>
        <a:p>
          <a:endParaRPr lang="en-US"/>
        </a:p>
      </dgm:t>
    </dgm:pt>
    <dgm:pt modelId="{8325016D-4AD4-489E-BC49-F240F98AB846}">
      <dgm:prSet phldrT="[Text]"/>
      <dgm:spPr/>
      <dgm:t>
        <a:bodyPr/>
        <a:lstStyle/>
        <a:p>
          <a:r>
            <a:rPr lang="en-US" dirty="0" smtClean="0"/>
            <a:t>Family</a:t>
          </a:r>
          <a:endParaRPr lang="en-US" dirty="0"/>
        </a:p>
      </dgm:t>
    </dgm:pt>
    <dgm:pt modelId="{F65296CF-BFF3-47D3-A561-A1942E5FD58B}" type="parTrans" cxnId="{3AEAA5D8-F2FE-419C-9C83-DE76D47253EF}">
      <dgm:prSet/>
      <dgm:spPr/>
      <dgm:t>
        <a:bodyPr/>
        <a:lstStyle/>
        <a:p>
          <a:endParaRPr lang="en-US"/>
        </a:p>
      </dgm:t>
    </dgm:pt>
    <dgm:pt modelId="{4D1CA0E9-0BFC-44A6-B247-9D8E5F70BEA9}" type="sibTrans" cxnId="{3AEAA5D8-F2FE-419C-9C83-DE76D47253EF}">
      <dgm:prSet/>
      <dgm:spPr/>
      <dgm:t>
        <a:bodyPr/>
        <a:lstStyle/>
        <a:p>
          <a:endParaRPr lang="en-US"/>
        </a:p>
      </dgm:t>
    </dgm:pt>
    <dgm:pt modelId="{314C04C2-3BAD-4BEB-99F3-DAB64003096A}">
      <dgm:prSet phldrT="[Text]"/>
      <dgm:spPr>
        <a:solidFill>
          <a:srgbClr val="2AA907"/>
        </a:solidFill>
      </dgm:spPr>
      <dgm:t>
        <a:bodyPr/>
        <a:lstStyle/>
        <a:p>
          <a:r>
            <a:rPr lang="en-US" dirty="0" smtClean="0"/>
            <a:t>CPS-P</a:t>
          </a:r>
          <a:endParaRPr lang="en-US" dirty="0"/>
        </a:p>
      </dgm:t>
    </dgm:pt>
    <dgm:pt modelId="{F6FE5D76-E418-449C-B5F5-73EC7CFE3574}" type="parTrans" cxnId="{64CFFE6D-B978-4A7E-BC69-9E04E1731E06}">
      <dgm:prSet/>
      <dgm:spPr/>
      <dgm:t>
        <a:bodyPr/>
        <a:lstStyle/>
        <a:p>
          <a:endParaRPr lang="en-US"/>
        </a:p>
      </dgm:t>
    </dgm:pt>
    <dgm:pt modelId="{1A46B07F-C86B-48F8-8E44-37FC68C478F3}" type="sibTrans" cxnId="{64CFFE6D-B978-4A7E-BC69-9E04E1731E06}">
      <dgm:prSet/>
      <dgm:spPr/>
      <dgm:t>
        <a:bodyPr/>
        <a:lstStyle/>
        <a:p>
          <a:endParaRPr lang="en-US"/>
        </a:p>
      </dgm:t>
    </dgm:pt>
    <dgm:pt modelId="{06F820B1-80BF-406E-A183-C918A64A4AA2}">
      <dgm:prSet phldrT="[Text]"/>
      <dgm:spPr/>
      <dgm:t>
        <a:bodyPr/>
        <a:lstStyle/>
        <a:p>
          <a:r>
            <a:rPr lang="en-US" dirty="0" smtClean="0"/>
            <a:t>DJJ, DFCS, Community Agencies</a:t>
          </a:r>
          <a:endParaRPr lang="en-US" dirty="0"/>
        </a:p>
      </dgm:t>
    </dgm:pt>
    <dgm:pt modelId="{EB8CE145-A333-44D8-AD01-E64F920A8746}" type="parTrans" cxnId="{913F003B-2547-4453-B736-5DDA27248AE3}">
      <dgm:prSet/>
      <dgm:spPr/>
      <dgm:t>
        <a:bodyPr/>
        <a:lstStyle/>
        <a:p>
          <a:endParaRPr lang="en-US"/>
        </a:p>
      </dgm:t>
    </dgm:pt>
    <dgm:pt modelId="{41373312-D7A1-44D5-BD74-8C278BF0E7A2}" type="sibTrans" cxnId="{913F003B-2547-4453-B736-5DDA27248AE3}">
      <dgm:prSet/>
      <dgm:spPr>
        <a:solidFill>
          <a:schemeClr val="bg1"/>
        </a:solidFill>
      </dgm:spPr>
      <dgm:t>
        <a:bodyPr/>
        <a:lstStyle/>
        <a:p>
          <a:endParaRPr lang="en-US"/>
        </a:p>
      </dgm:t>
    </dgm:pt>
    <dgm:pt modelId="{46861D3F-7F03-417E-BCD2-90477301A691}">
      <dgm:prSet phldrT="[Text]"/>
      <dgm:spPr/>
      <dgm:t>
        <a:bodyPr/>
        <a:lstStyle/>
        <a:p>
          <a:r>
            <a:rPr lang="en-US" dirty="0" smtClean="0"/>
            <a:t>Parent Mentor</a:t>
          </a:r>
          <a:endParaRPr lang="en-US" dirty="0"/>
        </a:p>
      </dgm:t>
    </dgm:pt>
    <dgm:pt modelId="{91BF0410-0FD7-48ED-81F7-6DB54992CA39}" type="parTrans" cxnId="{19019EC4-A371-49C4-B282-B81DD8BEE338}">
      <dgm:prSet/>
      <dgm:spPr/>
      <dgm:t>
        <a:bodyPr/>
        <a:lstStyle/>
        <a:p>
          <a:endParaRPr lang="en-US"/>
        </a:p>
      </dgm:t>
    </dgm:pt>
    <dgm:pt modelId="{8097F8CA-A3B3-4008-883B-06C293618DE5}" type="sibTrans" cxnId="{19019EC4-A371-49C4-B282-B81DD8BEE338}">
      <dgm:prSet/>
      <dgm:spPr/>
      <dgm:t>
        <a:bodyPr/>
        <a:lstStyle/>
        <a:p>
          <a:endParaRPr lang="en-US"/>
        </a:p>
      </dgm:t>
    </dgm:pt>
    <dgm:pt modelId="{B03B582B-02D7-4C48-AD0D-280F7A67E909}">
      <dgm:prSet phldrT="[Text]"/>
      <dgm:spPr/>
      <dgm:t>
        <a:bodyPr/>
        <a:lstStyle/>
        <a:p>
          <a:r>
            <a:rPr lang="en-US" dirty="0" smtClean="0"/>
            <a:t>School District, Agencies</a:t>
          </a:r>
          <a:endParaRPr lang="en-US" dirty="0"/>
        </a:p>
      </dgm:t>
    </dgm:pt>
    <dgm:pt modelId="{705698A3-1C1B-44F0-A91A-94CA621861A2}" type="sibTrans" cxnId="{6A9D5D58-01D5-4A87-A7B2-03CFEA69958C}">
      <dgm:prSet/>
      <dgm:spPr/>
      <dgm:t>
        <a:bodyPr/>
        <a:lstStyle/>
        <a:p>
          <a:endParaRPr lang="en-US"/>
        </a:p>
      </dgm:t>
    </dgm:pt>
    <dgm:pt modelId="{9691EEC5-391E-4319-ACBB-E803750B4DB7}" type="parTrans" cxnId="{6A9D5D58-01D5-4A87-A7B2-03CFEA69958C}">
      <dgm:prSet/>
      <dgm:spPr/>
      <dgm:t>
        <a:bodyPr/>
        <a:lstStyle/>
        <a:p>
          <a:endParaRPr lang="en-US"/>
        </a:p>
      </dgm:t>
    </dgm:pt>
    <dgm:pt modelId="{DFC66077-2C67-46EF-97A1-A69577EAB1E3}" type="pres">
      <dgm:prSet presAssocID="{D212684F-B758-4C6A-8D53-206F4905C573}" presName="Name0" presStyleCnt="0">
        <dgm:presLayoutVars>
          <dgm:dir/>
          <dgm:resizeHandles val="exact"/>
        </dgm:presLayoutVars>
      </dgm:prSet>
      <dgm:spPr/>
      <dgm:t>
        <a:bodyPr/>
        <a:lstStyle/>
        <a:p>
          <a:endParaRPr lang="en-US"/>
        </a:p>
      </dgm:t>
    </dgm:pt>
    <dgm:pt modelId="{D1025236-78C0-4817-B03F-F25AC73387C8}" type="pres">
      <dgm:prSet presAssocID="{8325016D-4AD4-489E-BC49-F240F98AB846}" presName="node" presStyleLbl="node1" presStyleIdx="0" presStyleCnt="5" custRadScaleRad="99543" custRadScaleInc="439">
        <dgm:presLayoutVars>
          <dgm:bulletEnabled val="1"/>
        </dgm:presLayoutVars>
      </dgm:prSet>
      <dgm:spPr/>
      <dgm:t>
        <a:bodyPr/>
        <a:lstStyle/>
        <a:p>
          <a:endParaRPr lang="en-US"/>
        </a:p>
      </dgm:t>
    </dgm:pt>
    <dgm:pt modelId="{AB6B6125-FB90-4836-9B6D-AC7A7D2766DB}" type="pres">
      <dgm:prSet presAssocID="{4D1CA0E9-0BFC-44A6-B247-9D8E5F70BEA9}" presName="sibTrans" presStyleLbl="sibTrans2D1" presStyleIdx="0" presStyleCnt="5"/>
      <dgm:spPr/>
      <dgm:t>
        <a:bodyPr/>
        <a:lstStyle/>
        <a:p>
          <a:endParaRPr lang="en-US"/>
        </a:p>
      </dgm:t>
    </dgm:pt>
    <dgm:pt modelId="{87E0CF79-EFD2-495A-9CD9-71012E62E017}" type="pres">
      <dgm:prSet presAssocID="{4D1CA0E9-0BFC-44A6-B247-9D8E5F70BEA9}" presName="connectorText" presStyleLbl="sibTrans2D1" presStyleIdx="0" presStyleCnt="5"/>
      <dgm:spPr/>
      <dgm:t>
        <a:bodyPr/>
        <a:lstStyle/>
        <a:p>
          <a:endParaRPr lang="en-US"/>
        </a:p>
      </dgm:t>
    </dgm:pt>
    <dgm:pt modelId="{54C4BBA0-FAB0-407A-B397-8B9CDE85F2EA}" type="pres">
      <dgm:prSet presAssocID="{314C04C2-3BAD-4BEB-99F3-DAB64003096A}" presName="node" presStyleLbl="node1" presStyleIdx="1" presStyleCnt="5" custRadScaleRad="97302" custRadScaleInc="-38240">
        <dgm:presLayoutVars>
          <dgm:bulletEnabled val="1"/>
        </dgm:presLayoutVars>
      </dgm:prSet>
      <dgm:spPr/>
      <dgm:t>
        <a:bodyPr/>
        <a:lstStyle/>
        <a:p>
          <a:endParaRPr lang="en-US"/>
        </a:p>
      </dgm:t>
    </dgm:pt>
    <dgm:pt modelId="{E780B4F3-BCDD-42E6-984C-6E7857FBBB08}" type="pres">
      <dgm:prSet presAssocID="{1A46B07F-C86B-48F8-8E44-37FC68C478F3}" presName="sibTrans" presStyleLbl="sibTrans2D1" presStyleIdx="1" presStyleCnt="5"/>
      <dgm:spPr/>
      <dgm:t>
        <a:bodyPr/>
        <a:lstStyle/>
        <a:p>
          <a:endParaRPr lang="en-US"/>
        </a:p>
      </dgm:t>
    </dgm:pt>
    <dgm:pt modelId="{615A9AE4-A15B-41B1-AD54-8A5AC9D33D18}" type="pres">
      <dgm:prSet presAssocID="{1A46B07F-C86B-48F8-8E44-37FC68C478F3}" presName="connectorText" presStyleLbl="sibTrans2D1" presStyleIdx="1" presStyleCnt="5"/>
      <dgm:spPr/>
      <dgm:t>
        <a:bodyPr/>
        <a:lstStyle/>
        <a:p>
          <a:endParaRPr lang="en-US"/>
        </a:p>
      </dgm:t>
    </dgm:pt>
    <dgm:pt modelId="{13D911F3-CABB-40EF-A298-D545E093296A}" type="pres">
      <dgm:prSet presAssocID="{06F820B1-80BF-406E-A183-C918A64A4AA2}" presName="node" presStyleLbl="node1" presStyleIdx="2" presStyleCnt="5" custScaleX="173812" custScaleY="99847" custRadScaleRad="80344" custRadScaleInc="-89381">
        <dgm:presLayoutVars>
          <dgm:bulletEnabled val="1"/>
        </dgm:presLayoutVars>
      </dgm:prSet>
      <dgm:spPr/>
      <dgm:t>
        <a:bodyPr/>
        <a:lstStyle/>
        <a:p>
          <a:endParaRPr lang="en-US"/>
        </a:p>
      </dgm:t>
    </dgm:pt>
    <dgm:pt modelId="{A4A1E7AC-6E7A-460B-9A07-26E3133C1FB2}" type="pres">
      <dgm:prSet presAssocID="{41373312-D7A1-44D5-BD74-8C278BF0E7A2}" presName="sibTrans" presStyleLbl="sibTrans2D1" presStyleIdx="2" presStyleCnt="5"/>
      <dgm:spPr/>
      <dgm:t>
        <a:bodyPr/>
        <a:lstStyle/>
        <a:p>
          <a:endParaRPr lang="en-US"/>
        </a:p>
      </dgm:t>
    </dgm:pt>
    <dgm:pt modelId="{F4B6FCE4-2056-45D7-A30C-7B8C71B5E085}" type="pres">
      <dgm:prSet presAssocID="{41373312-D7A1-44D5-BD74-8C278BF0E7A2}" presName="connectorText" presStyleLbl="sibTrans2D1" presStyleIdx="2" presStyleCnt="5"/>
      <dgm:spPr/>
      <dgm:t>
        <a:bodyPr/>
        <a:lstStyle/>
        <a:p>
          <a:endParaRPr lang="en-US"/>
        </a:p>
      </dgm:t>
    </dgm:pt>
    <dgm:pt modelId="{E86B30F6-B4C5-4BB6-9454-48AE9E2F6F0E}" type="pres">
      <dgm:prSet presAssocID="{B03B582B-02D7-4C48-AD0D-280F7A67E909}" presName="node" presStyleLbl="node1" presStyleIdx="3" presStyleCnt="5" custRadScaleRad="79924" custRadScaleInc="89047">
        <dgm:presLayoutVars>
          <dgm:bulletEnabled val="1"/>
        </dgm:presLayoutVars>
      </dgm:prSet>
      <dgm:spPr/>
      <dgm:t>
        <a:bodyPr/>
        <a:lstStyle/>
        <a:p>
          <a:endParaRPr lang="en-US"/>
        </a:p>
      </dgm:t>
    </dgm:pt>
    <dgm:pt modelId="{4C0E092C-50C2-4BF7-BABF-5B07292A1A60}" type="pres">
      <dgm:prSet presAssocID="{705698A3-1C1B-44F0-A91A-94CA621861A2}" presName="sibTrans" presStyleLbl="sibTrans2D1" presStyleIdx="3" presStyleCnt="5"/>
      <dgm:spPr/>
      <dgm:t>
        <a:bodyPr/>
        <a:lstStyle/>
        <a:p>
          <a:endParaRPr lang="en-US"/>
        </a:p>
      </dgm:t>
    </dgm:pt>
    <dgm:pt modelId="{3FEEDE9E-3DB4-4DE7-89E4-CCFB46BAC1F3}" type="pres">
      <dgm:prSet presAssocID="{705698A3-1C1B-44F0-A91A-94CA621861A2}" presName="connectorText" presStyleLbl="sibTrans2D1" presStyleIdx="3" presStyleCnt="5"/>
      <dgm:spPr/>
      <dgm:t>
        <a:bodyPr/>
        <a:lstStyle/>
        <a:p>
          <a:endParaRPr lang="en-US"/>
        </a:p>
      </dgm:t>
    </dgm:pt>
    <dgm:pt modelId="{4DFCDE1C-8497-4E94-9911-687F2253F723}" type="pres">
      <dgm:prSet presAssocID="{46861D3F-7F03-417E-BCD2-90477301A691}" presName="node" presStyleLbl="node1" presStyleIdx="4" presStyleCnt="5" custRadScaleRad="86148" custRadScaleInc="-458">
        <dgm:presLayoutVars>
          <dgm:bulletEnabled val="1"/>
        </dgm:presLayoutVars>
      </dgm:prSet>
      <dgm:spPr/>
      <dgm:t>
        <a:bodyPr/>
        <a:lstStyle/>
        <a:p>
          <a:endParaRPr lang="en-US"/>
        </a:p>
      </dgm:t>
    </dgm:pt>
    <dgm:pt modelId="{419CA920-EB46-4B81-83F2-8E162B1B7025}" type="pres">
      <dgm:prSet presAssocID="{8097F8CA-A3B3-4008-883B-06C293618DE5}" presName="sibTrans" presStyleLbl="sibTrans2D1" presStyleIdx="4" presStyleCnt="5"/>
      <dgm:spPr/>
      <dgm:t>
        <a:bodyPr/>
        <a:lstStyle/>
        <a:p>
          <a:endParaRPr lang="en-US"/>
        </a:p>
      </dgm:t>
    </dgm:pt>
    <dgm:pt modelId="{E0639192-4800-40DB-BA19-D4F67D6979F2}" type="pres">
      <dgm:prSet presAssocID="{8097F8CA-A3B3-4008-883B-06C293618DE5}" presName="connectorText" presStyleLbl="sibTrans2D1" presStyleIdx="4" presStyleCnt="5"/>
      <dgm:spPr/>
      <dgm:t>
        <a:bodyPr/>
        <a:lstStyle/>
        <a:p>
          <a:endParaRPr lang="en-US"/>
        </a:p>
      </dgm:t>
    </dgm:pt>
  </dgm:ptLst>
  <dgm:cxnLst>
    <dgm:cxn modelId="{32410F82-BB7A-484C-86DE-7BB8F9479570}" type="presOf" srcId="{4D1CA0E9-0BFC-44A6-B247-9D8E5F70BEA9}" destId="{87E0CF79-EFD2-495A-9CD9-71012E62E017}" srcOrd="1" destOrd="0" presId="urn:microsoft.com/office/officeart/2005/8/layout/cycle7"/>
    <dgm:cxn modelId="{232C9136-D551-4228-887F-4578094367D5}" type="presOf" srcId="{8097F8CA-A3B3-4008-883B-06C293618DE5}" destId="{419CA920-EB46-4B81-83F2-8E162B1B7025}" srcOrd="0" destOrd="0" presId="urn:microsoft.com/office/officeart/2005/8/layout/cycle7"/>
    <dgm:cxn modelId="{05EB0138-0B32-4E9C-A865-7B39B6297E66}" type="presOf" srcId="{41373312-D7A1-44D5-BD74-8C278BF0E7A2}" destId="{A4A1E7AC-6E7A-460B-9A07-26E3133C1FB2}" srcOrd="0" destOrd="0" presId="urn:microsoft.com/office/officeart/2005/8/layout/cycle7"/>
    <dgm:cxn modelId="{EB4FE739-9FD9-4D09-AFC8-21E96B760FC3}" type="presOf" srcId="{4D1CA0E9-0BFC-44A6-B247-9D8E5F70BEA9}" destId="{AB6B6125-FB90-4836-9B6D-AC7A7D2766DB}" srcOrd="0" destOrd="0" presId="urn:microsoft.com/office/officeart/2005/8/layout/cycle7"/>
    <dgm:cxn modelId="{913F003B-2547-4453-B736-5DDA27248AE3}" srcId="{D212684F-B758-4C6A-8D53-206F4905C573}" destId="{06F820B1-80BF-406E-A183-C918A64A4AA2}" srcOrd="2" destOrd="0" parTransId="{EB8CE145-A333-44D8-AD01-E64F920A8746}" sibTransId="{41373312-D7A1-44D5-BD74-8C278BF0E7A2}"/>
    <dgm:cxn modelId="{E7B1AAF6-ECEA-4646-BF47-F5D51EAC1534}" type="presOf" srcId="{314C04C2-3BAD-4BEB-99F3-DAB64003096A}" destId="{54C4BBA0-FAB0-407A-B397-8B9CDE85F2EA}" srcOrd="0" destOrd="0" presId="urn:microsoft.com/office/officeart/2005/8/layout/cycle7"/>
    <dgm:cxn modelId="{3AEAA5D8-F2FE-419C-9C83-DE76D47253EF}" srcId="{D212684F-B758-4C6A-8D53-206F4905C573}" destId="{8325016D-4AD4-489E-BC49-F240F98AB846}" srcOrd="0" destOrd="0" parTransId="{F65296CF-BFF3-47D3-A561-A1942E5FD58B}" sibTransId="{4D1CA0E9-0BFC-44A6-B247-9D8E5F70BEA9}"/>
    <dgm:cxn modelId="{4BFD9242-58BA-4763-A332-FDB9EA81F9B6}" type="presOf" srcId="{41373312-D7A1-44D5-BD74-8C278BF0E7A2}" destId="{F4B6FCE4-2056-45D7-A30C-7B8C71B5E085}" srcOrd="1" destOrd="0" presId="urn:microsoft.com/office/officeart/2005/8/layout/cycle7"/>
    <dgm:cxn modelId="{64CFFE6D-B978-4A7E-BC69-9E04E1731E06}" srcId="{D212684F-B758-4C6A-8D53-206F4905C573}" destId="{314C04C2-3BAD-4BEB-99F3-DAB64003096A}" srcOrd="1" destOrd="0" parTransId="{F6FE5D76-E418-449C-B5F5-73EC7CFE3574}" sibTransId="{1A46B07F-C86B-48F8-8E44-37FC68C478F3}"/>
    <dgm:cxn modelId="{DFC85B97-DC88-4FAA-A339-F19137CB4212}" type="presOf" srcId="{705698A3-1C1B-44F0-A91A-94CA621861A2}" destId="{3FEEDE9E-3DB4-4DE7-89E4-CCFB46BAC1F3}" srcOrd="1" destOrd="0" presId="urn:microsoft.com/office/officeart/2005/8/layout/cycle7"/>
    <dgm:cxn modelId="{24AE28A3-36B0-48F0-BA74-BE3A620AEEF8}" type="presOf" srcId="{1A46B07F-C86B-48F8-8E44-37FC68C478F3}" destId="{615A9AE4-A15B-41B1-AD54-8A5AC9D33D18}" srcOrd="1" destOrd="0" presId="urn:microsoft.com/office/officeart/2005/8/layout/cycle7"/>
    <dgm:cxn modelId="{6A9D5D58-01D5-4A87-A7B2-03CFEA69958C}" srcId="{D212684F-B758-4C6A-8D53-206F4905C573}" destId="{B03B582B-02D7-4C48-AD0D-280F7A67E909}" srcOrd="3" destOrd="0" parTransId="{9691EEC5-391E-4319-ACBB-E803750B4DB7}" sibTransId="{705698A3-1C1B-44F0-A91A-94CA621861A2}"/>
    <dgm:cxn modelId="{CDC870BB-4330-456D-A230-D936F31932CE}" type="presOf" srcId="{1A46B07F-C86B-48F8-8E44-37FC68C478F3}" destId="{E780B4F3-BCDD-42E6-984C-6E7857FBBB08}" srcOrd="0" destOrd="0" presId="urn:microsoft.com/office/officeart/2005/8/layout/cycle7"/>
    <dgm:cxn modelId="{19019EC4-A371-49C4-B282-B81DD8BEE338}" srcId="{D212684F-B758-4C6A-8D53-206F4905C573}" destId="{46861D3F-7F03-417E-BCD2-90477301A691}" srcOrd="4" destOrd="0" parTransId="{91BF0410-0FD7-48ED-81F7-6DB54992CA39}" sibTransId="{8097F8CA-A3B3-4008-883B-06C293618DE5}"/>
    <dgm:cxn modelId="{77579E2F-69B4-4EA9-AE8F-92BC7F7D1065}" type="presOf" srcId="{8097F8CA-A3B3-4008-883B-06C293618DE5}" destId="{E0639192-4800-40DB-BA19-D4F67D6979F2}" srcOrd="1" destOrd="0" presId="urn:microsoft.com/office/officeart/2005/8/layout/cycle7"/>
    <dgm:cxn modelId="{96304FD0-3D20-4A6A-AF25-D2C17FA70904}" type="presOf" srcId="{705698A3-1C1B-44F0-A91A-94CA621861A2}" destId="{4C0E092C-50C2-4BF7-BABF-5B07292A1A60}" srcOrd="0" destOrd="0" presId="urn:microsoft.com/office/officeart/2005/8/layout/cycle7"/>
    <dgm:cxn modelId="{0AEE953B-355A-4F94-B582-12B764C5BA32}" type="presOf" srcId="{B03B582B-02D7-4C48-AD0D-280F7A67E909}" destId="{E86B30F6-B4C5-4BB6-9454-48AE9E2F6F0E}" srcOrd="0" destOrd="0" presId="urn:microsoft.com/office/officeart/2005/8/layout/cycle7"/>
    <dgm:cxn modelId="{89645DE2-9CA0-4FC5-996F-2DA398746AB7}" type="presOf" srcId="{D212684F-B758-4C6A-8D53-206F4905C573}" destId="{DFC66077-2C67-46EF-97A1-A69577EAB1E3}" srcOrd="0" destOrd="0" presId="urn:microsoft.com/office/officeart/2005/8/layout/cycle7"/>
    <dgm:cxn modelId="{2403B2C1-04D1-44EF-9664-17D21C68EBFF}" type="presOf" srcId="{8325016D-4AD4-489E-BC49-F240F98AB846}" destId="{D1025236-78C0-4817-B03F-F25AC73387C8}" srcOrd="0" destOrd="0" presId="urn:microsoft.com/office/officeart/2005/8/layout/cycle7"/>
    <dgm:cxn modelId="{C892FA2F-F4DD-480D-887A-B17C9E127DA7}" type="presOf" srcId="{06F820B1-80BF-406E-A183-C918A64A4AA2}" destId="{13D911F3-CABB-40EF-A298-D545E093296A}" srcOrd="0" destOrd="0" presId="urn:microsoft.com/office/officeart/2005/8/layout/cycle7"/>
    <dgm:cxn modelId="{9AA1979B-8CCF-40BC-8B71-65E0180E10DF}" type="presOf" srcId="{46861D3F-7F03-417E-BCD2-90477301A691}" destId="{4DFCDE1C-8497-4E94-9911-687F2253F723}" srcOrd="0" destOrd="0" presId="urn:microsoft.com/office/officeart/2005/8/layout/cycle7"/>
    <dgm:cxn modelId="{317CDE3C-CCD1-4CCB-9FBC-14E477EFE8A0}" type="presParOf" srcId="{DFC66077-2C67-46EF-97A1-A69577EAB1E3}" destId="{D1025236-78C0-4817-B03F-F25AC73387C8}" srcOrd="0" destOrd="0" presId="urn:microsoft.com/office/officeart/2005/8/layout/cycle7"/>
    <dgm:cxn modelId="{E1D33384-981E-4ED3-B4C4-F928CF5C973E}" type="presParOf" srcId="{DFC66077-2C67-46EF-97A1-A69577EAB1E3}" destId="{AB6B6125-FB90-4836-9B6D-AC7A7D2766DB}" srcOrd="1" destOrd="0" presId="urn:microsoft.com/office/officeart/2005/8/layout/cycle7"/>
    <dgm:cxn modelId="{5489A546-CC5A-46FD-AEF9-9C21C3DB4AA3}" type="presParOf" srcId="{AB6B6125-FB90-4836-9B6D-AC7A7D2766DB}" destId="{87E0CF79-EFD2-495A-9CD9-71012E62E017}" srcOrd="0" destOrd="0" presId="urn:microsoft.com/office/officeart/2005/8/layout/cycle7"/>
    <dgm:cxn modelId="{40809B5D-5311-4373-8780-3680C7E5DE6F}" type="presParOf" srcId="{DFC66077-2C67-46EF-97A1-A69577EAB1E3}" destId="{54C4BBA0-FAB0-407A-B397-8B9CDE85F2EA}" srcOrd="2" destOrd="0" presId="urn:microsoft.com/office/officeart/2005/8/layout/cycle7"/>
    <dgm:cxn modelId="{7BBDDB1B-4FB0-45CD-8B74-338043FAEB32}" type="presParOf" srcId="{DFC66077-2C67-46EF-97A1-A69577EAB1E3}" destId="{E780B4F3-BCDD-42E6-984C-6E7857FBBB08}" srcOrd="3" destOrd="0" presId="urn:microsoft.com/office/officeart/2005/8/layout/cycle7"/>
    <dgm:cxn modelId="{E0713044-76E8-4F07-9B05-1BD939F3A464}" type="presParOf" srcId="{E780B4F3-BCDD-42E6-984C-6E7857FBBB08}" destId="{615A9AE4-A15B-41B1-AD54-8A5AC9D33D18}" srcOrd="0" destOrd="0" presId="urn:microsoft.com/office/officeart/2005/8/layout/cycle7"/>
    <dgm:cxn modelId="{8EF9FD3D-AFBA-4BBB-89BB-3EE181AB7B90}" type="presParOf" srcId="{DFC66077-2C67-46EF-97A1-A69577EAB1E3}" destId="{13D911F3-CABB-40EF-A298-D545E093296A}" srcOrd="4" destOrd="0" presId="urn:microsoft.com/office/officeart/2005/8/layout/cycle7"/>
    <dgm:cxn modelId="{AE36D3BF-6455-4132-B538-BA891446F955}" type="presParOf" srcId="{DFC66077-2C67-46EF-97A1-A69577EAB1E3}" destId="{A4A1E7AC-6E7A-460B-9A07-26E3133C1FB2}" srcOrd="5" destOrd="0" presId="urn:microsoft.com/office/officeart/2005/8/layout/cycle7"/>
    <dgm:cxn modelId="{846BC4E2-6D3B-4D8A-8A01-864BD9C3ACF8}" type="presParOf" srcId="{A4A1E7AC-6E7A-460B-9A07-26E3133C1FB2}" destId="{F4B6FCE4-2056-45D7-A30C-7B8C71B5E085}" srcOrd="0" destOrd="0" presId="urn:microsoft.com/office/officeart/2005/8/layout/cycle7"/>
    <dgm:cxn modelId="{270F36BE-CE30-4DE0-88F1-689FE46AB584}" type="presParOf" srcId="{DFC66077-2C67-46EF-97A1-A69577EAB1E3}" destId="{E86B30F6-B4C5-4BB6-9454-48AE9E2F6F0E}" srcOrd="6" destOrd="0" presId="urn:microsoft.com/office/officeart/2005/8/layout/cycle7"/>
    <dgm:cxn modelId="{7F4962EB-BA9C-492D-B2E9-EACE3255F068}" type="presParOf" srcId="{DFC66077-2C67-46EF-97A1-A69577EAB1E3}" destId="{4C0E092C-50C2-4BF7-BABF-5B07292A1A60}" srcOrd="7" destOrd="0" presId="urn:microsoft.com/office/officeart/2005/8/layout/cycle7"/>
    <dgm:cxn modelId="{F3843027-F38B-4B9A-B718-7A3836989C5A}" type="presParOf" srcId="{4C0E092C-50C2-4BF7-BABF-5B07292A1A60}" destId="{3FEEDE9E-3DB4-4DE7-89E4-CCFB46BAC1F3}" srcOrd="0" destOrd="0" presId="urn:microsoft.com/office/officeart/2005/8/layout/cycle7"/>
    <dgm:cxn modelId="{E7A5EA79-3B06-4102-9B99-4DE03E2A4ECD}" type="presParOf" srcId="{DFC66077-2C67-46EF-97A1-A69577EAB1E3}" destId="{4DFCDE1C-8497-4E94-9911-687F2253F723}" srcOrd="8" destOrd="0" presId="urn:microsoft.com/office/officeart/2005/8/layout/cycle7"/>
    <dgm:cxn modelId="{53D7800C-9936-4E9F-BD82-CC761EF942E9}" type="presParOf" srcId="{DFC66077-2C67-46EF-97A1-A69577EAB1E3}" destId="{419CA920-EB46-4B81-83F2-8E162B1B7025}" srcOrd="9" destOrd="0" presId="urn:microsoft.com/office/officeart/2005/8/layout/cycle7"/>
    <dgm:cxn modelId="{DFCB84EF-EE6D-4CBA-838D-79C55892EA3B}" type="presParOf" srcId="{419CA920-EB46-4B81-83F2-8E162B1B7025}" destId="{E0639192-4800-40DB-BA19-D4F67D6979F2}"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AB1433-BF8B-45C5-81D6-089F21EECCF9}" type="datetimeFigureOut">
              <a:rPr lang="en-US" smtClean="0"/>
              <a:t>9/9/2016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530340-F5C0-43BA-9CC1-D63E860F355B}" type="slidenum">
              <a:rPr lang="en-US" smtClean="0"/>
              <a:t>‹#›</a:t>
            </a:fld>
            <a:endParaRPr lang="en-US"/>
          </a:p>
        </p:txBody>
      </p:sp>
    </p:spTree>
    <p:extLst>
      <p:ext uri="{BB962C8B-B14F-4D97-AF65-F5344CB8AC3E}">
        <p14:creationId xmlns:p14="http://schemas.microsoft.com/office/powerpoint/2010/main" val="191223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20%</a:t>
            </a:r>
            <a:r>
              <a:rPr lang="en-US" baseline="0" dirty="0" smtClean="0"/>
              <a:t> o</a:t>
            </a:r>
            <a:r>
              <a:rPr lang="en-US" dirty="0" smtClean="0"/>
              <a:t>f youth 13-18 live with a mental health condition</a:t>
            </a:r>
          </a:p>
          <a:p>
            <a:pPr marL="171450" indent="-171450">
              <a:buFont typeface="Arial" panose="020B0604020202020204" pitchFamily="34" charset="0"/>
              <a:buChar char="•"/>
            </a:pPr>
            <a:r>
              <a:rPr lang="en-US" dirty="0" smtClean="0"/>
              <a:t>50%</a:t>
            </a:r>
            <a:r>
              <a:rPr lang="en-US" baseline="0" dirty="0" smtClean="0"/>
              <a:t> o</a:t>
            </a:r>
            <a:r>
              <a:rPr lang="en-US" dirty="0" smtClean="0"/>
              <a:t>f all lifetime cases of mental illness begin by age 14</a:t>
            </a:r>
          </a:p>
          <a:p>
            <a:pPr marL="171450" indent="-171450">
              <a:buFont typeface="Arial" panose="020B0604020202020204" pitchFamily="34" charset="0"/>
              <a:buChar char="•"/>
            </a:pPr>
            <a:r>
              <a:rPr lang="en-US" dirty="0" smtClean="0"/>
              <a:t>75% by age 24</a:t>
            </a:r>
          </a:p>
          <a:p>
            <a:pPr marL="171450" indent="-171450">
              <a:buFont typeface="Arial" panose="020B0604020202020204" pitchFamily="34" charset="0"/>
              <a:buChar char="•"/>
            </a:pPr>
            <a:r>
              <a:rPr lang="en-US" dirty="0" smtClean="0"/>
              <a:t>8-10 years is the average delay between onset of symptoms and intervention</a:t>
            </a:r>
          </a:p>
          <a:p>
            <a:pPr marL="171450" indent="-171450">
              <a:buFont typeface="Arial" panose="020B0604020202020204" pitchFamily="34" charset="0"/>
              <a:buChar char="•"/>
            </a:pPr>
            <a:r>
              <a:rPr lang="en-US" baseline="0" dirty="0" smtClean="0"/>
              <a:t>70% of youth in state and local JJ systems have MI</a:t>
            </a:r>
          </a:p>
          <a:p>
            <a:pPr marL="171450" indent="-171450">
              <a:buFont typeface="Arial" panose="020B0604020202020204" pitchFamily="34" charset="0"/>
              <a:buChar char="•"/>
            </a:pPr>
            <a:r>
              <a:rPr lang="en-US" baseline="0" dirty="0" smtClean="0"/>
              <a:t>90% of those had an underlying mental illness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2</a:t>
            </a:r>
            <a:r>
              <a:rPr lang="en-US" baseline="30000" dirty="0" smtClean="0"/>
              <a:t>nd</a:t>
            </a:r>
            <a:r>
              <a:rPr lang="en-US" baseline="0" dirty="0" smtClean="0"/>
              <a:t> leading cause of death 15-24 is suicide</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2</a:t>
            </a:fld>
            <a:endParaRPr lang="en-US"/>
          </a:p>
        </p:txBody>
      </p:sp>
    </p:spTree>
    <p:extLst>
      <p:ext uri="{BB962C8B-B14F-4D97-AF65-F5344CB8AC3E}">
        <p14:creationId xmlns:p14="http://schemas.microsoft.com/office/powerpoint/2010/main" val="4041133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Children</a:t>
            </a:r>
            <a:r>
              <a:rPr lang="en-US" baseline="0" dirty="0" smtClean="0"/>
              <a:t> and youth with MHD may miss as many as 18-22 days during any given year</a:t>
            </a:r>
          </a:p>
          <a:p>
            <a:pPr marL="171450" indent="-171450">
              <a:buFont typeface="Arial" panose="020B0604020202020204" pitchFamily="34" charset="0"/>
              <a:buChar char="•"/>
            </a:pPr>
            <a:r>
              <a:rPr lang="en-US" baseline="0" dirty="0" smtClean="0"/>
              <a:t>Three times higher rates of suspension and expulsion</a:t>
            </a:r>
          </a:p>
          <a:p>
            <a:pPr marL="171450" indent="-171450">
              <a:buFont typeface="Arial" panose="020B0604020202020204" pitchFamily="34" charset="0"/>
              <a:buChar char="•"/>
            </a:pPr>
            <a:r>
              <a:rPr lang="en-US" baseline="0" dirty="0" smtClean="0"/>
              <a:t>14% receive mostly Ds and Fs</a:t>
            </a:r>
          </a:p>
          <a:p>
            <a:pPr marL="171450" indent="-171450">
              <a:buFont typeface="Arial" panose="020B0604020202020204" pitchFamily="34" charset="0"/>
              <a:buChar char="•"/>
            </a:pPr>
            <a:r>
              <a:rPr lang="en-US" baseline="0" dirty="0" smtClean="0"/>
              <a:t>44% drop out of high school</a:t>
            </a:r>
          </a:p>
          <a:p>
            <a:pPr marL="171450" indent="-171450">
              <a:buFont typeface="Arial" panose="020B0604020202020204" pitchFamily="34" charset="0"/>
              <a:buChar char="•"/>
            </a:pPr>
            <a:r>
              <a:rPr lang="en-US" baseline="0" dirty="0" smtClean="0"/>
              <a:t>10% of dropouts were attributable to MHD</a:t>
            </a:r>
          </a:p>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National Center for Children in Poverty</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3</a:t>
            </a:fld>
            <a:endParaRPr lang="en-US"/>
          </a:p>
        </p:txBody>
      </p:sp>
    </p:spTree>
    <p:extLst>
      <p:ext uri="{BB962C8B-B14F-4D97-AF65-F5344CB8AC3E}">
        <p14:creationId xmlns:p14="http://schemas.microsoft.com/office/powerpoint/2010/main" val="1114397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Video produced by DBHDD</a:t>
            </a:r>
          </a:p>
          <a:p>
            <a:endParaRPr lang="en-US" dirty="0" smtClean="0"/>
          </a:p>
          <a:p>
            <a:r>
              <a:rPr lang="en-US" dirty="0" smtClean="0"/>
              <a:t>Stop at 2:00</a:t>
            </a: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4</a:t>
            </a:fld>
            <a:endParaRPr lang="en-US"/>
          </a:p>
        </p:txBody>
      </p:sp>
    </p:spTree>
    <p:extLst>
      <p:ext uri="{BB962C8B-B14F-4D97-AF65-F5344CB8AC3E}">
        <p14:creationId xmlns:p14="http://schemas.microsoft.com/office/powerpoint/2010/main" val="39133462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goal is to similarly impact the youth-serving systems by supporting family journeys to recovery and wellness.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r>
              <a:rPr lang="en-US" dirty="0" smtClean="0"/>
              <a:t>This lived experience workforce of Certified Peer Specialists for mental health and addiction has not only changed thousands of lives, it has impacted the culture of the behavioral health system, infusing respect, recovery, wellness and empowerment throughout the system. </a:t>
            </a:r>
          </a:p>
          <a:p>
            <a:endParaRPr lang="en-US" dirty="0" smtClean="0"/>
          </a:p>
          <a:p>
            <a:r>
              <a:rPr lang="en-US" dirty="0" smtClean="0"/>
              <a:t>Expands CPS to include Parents of youth living with Mental Health Conditions, Substance Use Disorder or Co-Occurring Behavioral Health (BH) Disorders. </a:t>
            </a: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5</a:t>
            </a:fld>
            <a:endParaRPr lang="en-US"/>
          </a:p>
        </p:txBody>
      </p:sp>
    </p:spTree>
    <p:extLst>
      <p:ext uri="{BB962C8B-B14F-4D97-AF65-F5344CB8AC3E}">
        <p14:creationId xmlns:p14="http://schemas.microsoft.com/office/powerpoint/2010/main" val="3273105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is no “or” on the first bullet – non-negotiable</a:t>
            </a: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6</a:t>
            </a:fld>
            <a:endParaRPr lang="en-US"/>
          </a:p>
        </p:txBody>
      </p:sp>
    </p:spTree>
    <p:extLst>
      <p:ext uri="{BB962C8B-B14F-4D97-AF65-F5344CB8AC3E}">
        <p14:creationId xmlns:p14="http://schemas.microsoft.com/office/powerpoint/2010/main" val="2943572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How are CPS-P and PM</a:t>
            </a:r>
            <a:r>
              <a:rPr lang="en-US" sz="1200" kern="1200" baseline="0" dirty="0" smtClean="0">
                <a:solidFill>
                  <a:schemeClr val="tx1"/>
                </a:solidFill>
                <a:effectLst/>
                <a:latin typeface="+mn-lt"/>
                <a:ea typeface="+mn-ea"/>
                <a:cs typeface="+mn-cs"/>
              </a:rPr>
              <a:t> different?</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Foster parents are not eligible because they can decide to terminate. There has to be a commitment.</a:t>
            </a:r>
          </a:p>
          <a:p>
            <a:r>
              <a:rPr lang="en-US" sz="1200" kern="1200" dirty="0" smtClean="0">
                <a:solidFill>
                  <a:schemeClr val="tx1"/>
                </a:solidFill>
                <a:effectLst/>
                <a:latin typeface="+mn-lt"/>
                <a:ea typeface="+mn-ea"/>
                <a:cs typeface="+mn-cs"/>
              </a:rPr>
              <a:t>MH and DD are served in two very different systems. </a:t>
            </a:r>
          </a:p>
          <a:p>
            <a:r>
              <a:rPr lang="en-US" sz="1200" kern="1200" dirty="0" smtClean="0">
                <a:solidFill>
                  <a:schemeClr val="tx1"/>
                </a:solidFill>
                <a:effectLst/>
                <a:latin typeface="+mn-lt"/>
                <a:ea typeface="+mn-ea"/>
                <a:cs typeface="+mn-cs"/>
              </a:rPr>
              <a:t>If they’re all in the same pot, families don’t get served well. </a:t>
            </a:r>
          </a:p>
          <a:p>
            <a:r>
              <a:rPr lang="en-US" sz="1200" kern="1200" dirty="0" smtClean="0">
                <a:solidFill>
                  <a:schemeClr val="tx1"/>
                </a:solidFill>
                <a:effectLst/>
                <a:latin typeface="+mn-lt"/>
                <a:ea typeface="+mn-ea"/>
                <a:cs typeface="+mn-cs"/>
              </a:rPr>
              <a:t>Whatever is built and designed should be useful and helpful.</a:t>
            </a:r>
          </a:p>
          <a:p>
            <a:r>
              <a:rPr lang="en-US" sz="1200" kern="1200" dirty="0" smtClean="0">
                <a:solidFill>
                  <a:schemeClr val="tx1"/>
                </a:solidFill>
                <a:effectLst/>
                <a:latin typeface="+mn-lt"/>
                <a:ea typeface="+mn-ea"/>
                <a:cs typeface="+mn-cs"/>
              </a:rPr>
              <a:t>As we grow, it may include those families but not at this point. </a:t>
            </a: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7</a:t>
            </a:fld>
            <a:endParaRPr lang="en-US"/>
          </a:p>
        </p:txBody>
      </p:sp>
    </p:spTree>
    <p:extLst>
      <p:ext uri="{BB962C8B-B14F-4D97-AF65-F5344CB8AC3E}">
        <p14:creationId xmlns:p14="http://schemas.microsoft.com/office/powerpoint/2010/main" val="2913499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Whatever will help family care for child</a:t>
            </a: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8</a:t>
            </a:fld>
            <a:endParaRPr lang="en-US"/>
          </a:p>
        </p:txBody>
      </p:sp>
    </p:spTree>
    <p:extLst>
      <p:ext uri="{BB962C8B-B14F-4D97-AF65-F5344CB8AC3E}">
        <p14:creationId xmlns:p14="http://schemas.microsoft.com/office/powerpoint/2010/main" val="39350639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DFCS, DJJ, Community Agencies</a:t>
            </a:r>
          </a:p>
          <a:p>
            <a:endParaRPr lang="en-US" dirty="0" smtClean="0"/>
          </a:p>
          <a:p>
            <a:r>
              <a:rPr lang="en-US" dirty="0" smtClean="0"/>
              <a:t>Behavioral Health is not seen as an illness or disease but as willful behavior – Social</a:t>
            </a:r>
            <a:r>
              <a:rPr lang="en-US" baseline="0" dirty="0" smtClean="0"/>
              <a:t> Services </a:t>
            </a:r>
            <a:endParaRPr lang="en-US" dirty="0"/>
          </a:p>
        </p:txBody>
      </p:sp>
      <p:sp>
        <p:nvSpPr>
          <p:cNvPr id="4" name="Slide Number Placeholder 3"/>
          <p:cNvSpPr>
            <a:spLocks noGrp="1"/>
          </p:cNvSpPr>
          <p:nvPr>
            <p:ph type="sldNum" sz="quarter" idx="10"/>
          </p:nvPr>
        </p:nvSpPr>
        <p:spPr/>
        <p:txBody>
          <a:bodyPr/>
          <a:lstStyle/>
          <a:p>
            <a:fld id="{E6530340-F5C0-43BA-9CC1-D63E860F355B}" type="slidenum">
              <a:rPr lang="en-US" smtClean="0"/>
              <a:t>9</a:t>
            </a:fld>
            <a:endParaRPr lang="en-US"/>
          </a:p>
        </p:txBody>
      </p:sp>
    </p:spTree>
    <p:extLst>
      <p:ext uri="{BB962C8B-B14F-4D97-AF65-F5344CB8AC3E}">
        <p14:creationId xmlns:p14="http://schemas.microsoft.com/office/powerpoint/2010/main" val="344216908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gadoe.org/"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4E1784F-24CF-40F5-8E66-5A671CE0558F}" type="datetime1">
              <a:rPr lang="en-US" smtClean="0"/>
              <a:t>9/9/2016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3813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0FD5ACBA-BC96-4E48-BAD5-E7E116EC4687}" type="datetime1">
              <a:rPr lang="en-US" smtClean="0"/>
              <a:t>9/9/2016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5" name="Date Placeholder 3"/>
          <p:cNvSpPr txBox="1">
            <a:spLocks/>
          </p:cNvSpPr>
          <p:nvPr userDrawn="1"/>
        </p:nvSpPr>
        <p:spPr>
          <a:xfrm>
            <a:off x="7055141" y="1019660"/>
            <a:ext cx="2078037"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06360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98194362-26A2-411B-A63E-F202E3AFF173}" type="datetime1">
              <a:rPr lang="en-US" smtClean="0"/>
              <a:t>9/9/2016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126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4DAE6870-AD18-448A-9B2A-0EFE6DC7B06B}" type="datetime1">
              <a:rPr lang="en-US" smtClean="0"/>
              <a:t>9/9/2016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7" name="Date Placeholder 3"/>
          <p:cNvSpPr txBox="1">
            <a:spLocks/>
          </p:cNvSpPr>
          <p:nvPr userDrawn="1"/>
        </p:nvSpPr>
        <p:spPr>
          <a:xfrm>
            <a:off x="7206143" y="1019660"/>
            <a:ext cx="1927035"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112040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35B3B41-2E1F-40FB-8308-AA0E18F0B9DC}" type="datetime1">
              <a:rPr lang="en-US" smtClean="0"/>
              <a:t>9/9/2016</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231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3CB0378-FFD4-4CBB-858D-32EE1C82268A}" type="datetime1">
              <a:rPr lang="en-US" smtClean="0"/>
              <a:t>9/9/2016</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105475" y="1019660"/>
            <a:ext cx="2027703"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52682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365126"/>
            <a:ext cx="6290772"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Rectangle 10"/>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6DE48FE1-C959-4842-929B-B952E86448B4}" type="datetime1">
              <a:rPr lang="en-US" smtClean="0"/>
              <a:t>9/9/2016</a:t>
            </a:fld>
            <a:endParaRPr lang="en-US" dirty="0"/>
          </a:p>
        </p:txBody>
      </p:sp>
      <p:sp>
        <p:nvSpPr>
          <p:cNvPr id="13" name="Footer Placeholder 4"/>
          <p:cNvSpPr>
            <a:spLocks noGrp="1"/>
          </p:cNvSpPr>
          <p:nvPr>
            <p:ph type="ftr" sz="quarter" idx="11"/>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4" name="Slide Number Placeholder 5"/>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5" name="Rectangle 14"/>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20"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21406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7" name="Rectangle 6"/>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6A82E43-F334-4B83-9151-C0C24AE8A2BC}" type="datetime1">
              <a:rPr lang="en-US" smtClean="0"/>
              <a:t>9/9/2016</a:t>
            </a:fld>
            <a:endParaRPr lang="en-US" dirty="0"/>
          </a:p>
        </p:txBody>
      </p:sp>
      <p:sp>
        <p:nvSpPr>
          <p:cNvPr id="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1" name="Rectangle 10"/>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6"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889185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sp>
        <p:nvSpPr>
          <p:cNvPr id="6" name="Rectangle 5"/>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F0D42744-81F0-410B-A1C2-96529C47C04D}" type="datetime1">
              <a:rPr lang="en-US" smtClean="0"/>
              <a:t>9/9/2016</a:t>
            </a:fld>
            <a:endParaRPr lang="en-US" dirty="0"/>
          </a:p>
        </p:txBody>
      </p:sp>
      <p:sp>
        <p:nvSpPr>
          <p:cNvPr id="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0" name="Rectangle 9"/>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3"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smtClean="0">
                <a:solidFill>
                  <a:schemeClr val="bg1"/>
                </a:solidFill>
              </a:rPr>
              <a:t>Richard</a:t>
            </a:r>
            <a:r>
              <a:rPr lang="en-US" sz="1400" b="1" baseline="0" dirty="0" smtClean="0">
                <a:solidFill>
                  <a:schemeClr val="bg1"/>
                </a:solidFill>
              </a:rPr>
              <a:t> Woods, Georgia’s School Superintendent</a:t>
            </a:r>
          </a:p>
          <a:p>
            <a:pPr algn="r"/>
            <a:r>
              <a:rPr lang="en-US" sz="1200" b="1" i="1" u="none" baseline="0" dirty="0" smtClean="0">
                <a:solidFill>
                  <a:schemeClr val="bg1"/>
                </a:solidFill>
              </a:rPr>
              <a:t>“Educating Georgia’s Future”</a:t>
            </a:r>
          </a:p>
          <a:p>
            <a:pPr algn="r"/>
            <a:r>
              <a:rPr lang="en-US" sz="1200" b="1" baseline="0" dirty="0" smtClean="0">
                <a:solidFill>
                  <a:schemeClr val="bg1"/>
                </a:solidFill>
                <a:hlinkClick r:id="rId3"/>
              </a:rPr>
              <a:t>gadoe.org</a:t>
            </a:r>
            <a:endParaRPr lang="en-US" sz="1200" b="1" dirty="0">
              <a:solidFill>
                <a:schemeClr val="bg1"/>
              </a:solidFill>
            </a:endParaRPr>
          </a:p>
        </p:txBody>
      </p:sp>
      <p:sp>
        <p:nvSpPr>
          <p:cNvPr id="14" name="Rectangle 13"/>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4"/>
          <a:stretch>
            <a:fillRect/>
          </a:stretch>
        </p:blipFill>
        <p:spPr>
          <a:xfrm>
            <a:off x="119105" y="1434648"/>
            <a:ext cx="8856454" cy="4537566"/>
          </a:xfrm>
          <a:prstGeom prst="rect">
            <a:avLst/>
          </a:prstGeom>
        </p:spPr>
      </p:pic>
    </p:spTree>
    <p:extLst>
      <p:ext uri="{BB962C8B-B14F-4D97-AF65-F5344CB8AC3E}">
        <p14:creationId xmlns:p14="http://schemas.microsoft.com/office/powerpoint/2010/main" val="791068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1664163"/>
            <a:ext cx="4629150" cy="41968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5BC54F9-6F4B-41F9-912C-6E88152A8FF5}" type="datetime1">
              <a:rPr lang="en-US" smtClean="0"/>
              <a:t>9/9/2016</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776714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1801091"/>
            <a:ext cx="4629150" cy="405996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83A17E0-28EC-493A-A2BA-E1070EBF6E76}" type="datetime1">
              <a:rPr lang="en-US" smtClean="0"/>
              <a:t>9/9/2016</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426738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gadoe.or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13"/>
          <a:stretch>
            <a:fillRect/>
          </a:stretch>
        </p:blipFill>
        <p:spPr>
          <a:xfrm>
            <a:off x="119105" y="1434648"/>
            <a:ext cx="8856454" cy="4537566"/>
          </a:xfrm>
          <a:prstGeom prst="rect">
            <a:avLst/>
          </a:prstGeom>
        </p:spPr>
      </p:pic>
      <p:sp>
        <p:nvSpPr>
          <p:cNvPr id="8" name="Rectangle 7"/>
          <p:cNvSpPr/>
          <p:nvPr/>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3983" y="334016"/>
            <a:ext cx="631663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BF81D28A-6477-4EA0-9A4C-03300D2262AB}" type="datetime1">
              <a:rPr lang="en-US" smtClean="0"/>
              <a:t>9/9/2016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9" name="Rectangle 8"/>
          <p:cNvSpPr/>
          <p:nvPr/>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14"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3" name="Date Placeholder 3"/>
          <p:cNvSpPr txBox="1">
            <a:spLocks/>
          </p:cNvSpPr>
          <p:nvPr/>
        </p:nvSpPr>
        <p:spPr>
          <a:xfrm>
            <a:off x="7172587" y="1019660"/>
            <a:ext cx="19605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smtClean="0">
                <a:solidFill>
                  <a:schemeClr val="tx1">
                    <a:lumMod val="65000"/>
                    <a:lumOff val="35000"/>
                  </a:schemeClr>
                </a:solidFill>
              </a:rPr>
              <a:t>Richard</a:t>
            </a:r>
            <a:r>
              <a:rPr lang="en-US" sz="1000" b="1" baseline="0" dirty="0" smtClean="0">
                <a:solidFill>
                  <a:schemeClr val="tx1">
                    <a:lumMod val="65000"/>
                    <a:lumOff val="35000"/>
                  </a:schemeClr>
                </a:solidFill>
              </a:rPr>
              <a:t> Woods, </a:t>
            </a:r>
          </a:p>
          <a:p>
            <a:pPr algn="r"/>
            <a:r>
              <a:rPr lang="en-US" sz="1000" b="1" baseline="0" dirty="0" smtClean="0">
                <a:solidFill>
                  <a:schemeClr val="tx1">
                    <a:lumMod val="65000"/>
                    <a:lumOff val="35000"/>
                  </a:schemeClr>
                </a:solidFill>
              </a:rPr>
              <a:t>Georgia’s School Superintendent</a:t>
            </a:r>
          </a:p>
          <a:p>
            <a:pPr algn="r"/>
            <a:r>
              <a:rPr lang="en-US" sz="1000" b="1" i="1" u="none" baseline="0" dirty="0" smtClean="0">
                <a:solidFill>
                  <a:schemeClr val="tx1">
                    <a:lumMod val="65000"/>
                    <a:lumOff val="35000"/>
                  </a:schemeClr>
                </a:solidFill>
              </a:rPr>
              <a:t>“Educating Georgia’s Future”</a:t>
            </a:r>
          </a:p>
          <a:p>
            <a:pPr algn="r"/>
            <a:r>
              <a:rPr lang="en-US" sz="1000" b="1" baseline="0" dirty="0" smtClean="0">
                <a:solidFill>
                  <a:schemeClr val="tx1">
                    <a:lumMod val="65000"/>
                    <a:lumOff val="35000"/>
                  </a:schemeClr>
                </a:solidFill>
                <a:hlinkClick r:id="rId15"/>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14998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cbenefield@doe.k12.ga.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nami.org/NAMI/media/NAMI-Media/Infographics/Children-MH-Facts-NAMI.pdf"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hyperlink" Target="http://youth.gov/youth-topics/youth-mental-health/how-mental-health-disorders-affect-youth" TargetMode="External"/><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microsoft.com/office/2007/relationships/hdphoto" Target="../media/hdphoto1.wdp"/><Relationship Id="rId11" Type="http://schemas.microsoft.com/office/2007/relationships/hdphoto" Target="../media/hdphoto3.wdp"/><Relationship Id="rId5" Type="http://schemas.openxmlformats.org/officeDocument/2006/relationships/image" Target="../media/image4.png"/><Relationship Id="rId10" Type="http://schemas.openxmlformats.org/officeDocument/2006/relationships/image" Target="../media/image7.png"/><Relationship Id="rId4" Type="http://schemas.openxmlformats.org/officeDocument/2006/relationships/hyperlink" Target="http://www.nccp.org/publications/pub_929.html" TargetMode="External"/><Relationship Id="rId9"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hyperlink" Target="https://vimeo.com/63244616"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gacps.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61634"/>
            <a:ext cx="7772400" cy="2387600"/>
          </a:xfrm>
        </p:spPr>
        <p:txBody>
          <a:bodyPr>
            <a:normAutofit fontScale="90000"/>
          </a:bodyPr>
          <a:lstStyle/>
          <a:p>
            <a:r>
              <a:rPr lang="en-US" dirty="0" smtClean="0"/>
              <a:t>CPS-P: </a:t>
            </a:r>
            <a:br>
              <a:rPr lang="en-US" dirty="0" smtClean="0"/>
            </a:br>
            <a:r>
              <a:rPr lang="en-US" dirty="0" smtClean="0"/>
              <a:t>Family </a:t>
            </a:r>
            <a:r>
              <a:rPr lang="en-US" dirty="0"/>
              <a:t>Support through </a:t>
            </a:r>
            <a:r>
              <a:rPr lang="en-US" dirty="0" smtClean="0"/>
              <a:t/>
            </a:r>
            <a:br>
              <a:rPr lang="en-US" dirty="0" smtClean="0"/>
            </a:br>
            <a:r>
              <a:rPr lang="en-US" dirty="0" smtClean="0"/>
              <a:t>Lived </a:t>
            </a:r>
            <a:r>
              <a:rPr lang="en-US" dirty="0"/>
              <a:t>Experience </a:t>
            </a:r>
          </a:p>
        </p:txBody>
      </p:sp>
      <p:sp>
        <p:nvSpPr>
          <p:cNvPr id="3" name="Subtitle 2"/>
          <p:cNvSpPr>
            <a:spLocks noGrp="1"/>
          </p:cNvSpPr>
          <p:nvPr>
            <p:ph type="subTitle" idx="1"/>
          </p:nvPr>
        </p:nvSpPr>
        <p:spPr>
          <a:xfrm>
            <a:off x="1143000" y="4257493"/>
            <a:ext cx="6858000" cy="1655762"/>
          </a:xfrm>
        </p:spPr>
        <p:txBody>
          <a:bodyPr>
            <a:normAutofit lnSpcReduction="10000"/>
          </a:bodyPr>
          <a:lstStyle/>
          <a:p>
            <a:r>
              <a:rPr lang="en-US" dirty="0" smtClean="0"/>
              <a:t>Cheryl Benefield</a:t>
            </a:r>
          </a:p>
          <a:p>
            <a:r>
              <a:rPr lang="en-US" dirty="0" smtClean="0"/>
              <a:t>Family and Community Engagement Specialist</a:t>
            </a:r>
          </a:p>
          <a:p>
            <a:r>
              <a:rPr lang="en-US" dirty="0" smtClean="0"/>
              <a:t>Project AWARE</a:t>
            </a:r>
          </a:p>
          <a:p>
            <a:r>
              <a:rPr lang="en-US" dirty="0" smtClean="0"/>
              <a:t>Georgia Department of Education</a:t>
            </a:r>
            <a:endParaRPr lang="en-US" dirty="0"/>
          </a:p>
        </p:txBody>
      </p:sp>
      <p:sp>
        <p:nvSpPr>
          <p:cNvPr id="6" name="Date Placeholder 5"/>
          <p:cNvSpPr>
            <a:spLocks noGrp="1"/>
          </p:cNvSpPr>
          <p:nvPr>
            <p:ph type="dt" sz="half" idx="2"/>
          </p:nvPr>
        </p:nvSpPr>
        <p:spPr/>
        <p:txBody>
          <a:bodyPr/>
          <a:lstStyle/>
          <a:p>
            <a:fld id="{494CCCB8-5C83-404E-A3A7-8BF440FEC32E}" type="datetime1">
              <a:rPr lang="en-US" smtClean="0"/>
              <a:t>9/9/2016</a:t>
            </a:fld>
            <a:endParaRPr lang="en-US" dirty="0"/>
          </a:p>
        </p:txBody>
      </p:sp>
      <p:sp>
        <p:nvSpPr>
          <p:cNvPr id="7" name="Slide Number Placeholder 6"/>
          <p:cNvSpPr>
            <a:spLocks noGrp="1"/>
          </p:cNvSpPr>
          <p:nvPr>
            <p:ph type="sldNum" sz="quarter" idx="4"/>
          </p:nvPr>
        </p:nvSpPr>
        <p:spPr/>
        <p:txBody>
          <a:bodyPr/>
          <a:lstStyle/>
          <a:p>
            <a:fld id="{B63E4CEF-BB1E-48C7-AE93-F39F6AA99AD7}" type="slidenum">
              <a:rPr lang="en-US" smtClean="0"/>
              <a:pPr/>
              <a:t>1</a:t>
            </a:fld>
            <a:endParaRPr lang="en-US" dirty="0"/>
          </a:p>
        </p:txBody>
      </p:sp>
    </p:spTree>
    <p:extLst>
      <p:ext uri="{BB962C8B-B14F-4D97-AF65-F5344CB8AC3E}">
        <p14:creationId xmlns:p14="http://schemas.microsoft.com/office/powerpoint/2010/main" val="28114434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Cheryl Benefield</a:t>
            </a:r>
          </a:p>
          <a:p>
            <a:pPr marL="0" indent="0" algn="ctr">
              <a:buNone/>
            </a:pPr>
            <a:r>
              <a:rPr lang="en-US" dirty="0" smtClean="0"/>
              <a:t>Family and Community Engagement Specialist</a:t>
            </a:r>
          </a:p>
          <a:p>
            <a:pPr marL="0" indent="0" algn="ctr">
              <a:buNone/>
            </a:pPr>
            <a:r>
              <a:rPr lang="en-US" dirty="0" smtClean="0"/>
              <a:t>Project AWARE</a:t>
            </a:r>
          </a:p>
          <a:p>
            <a:pPr marL="0" indent="0" algn="ctr">
              <a:buNone/>
            </a:pPr>
            <a:r>
              <a:rPr lang="en-US" dirty="0" smtClean="0"/>
              <a:t>Georgia Department of Education</a:t>
            </a:r>
          </a:p>
          <a:p>
            <a:pPr marL="0" indent="0" algn="ctr">
              <a:buNone/>
            </a:pPr>
            <a:r>
              <a:rPr lang="en-US" dirty="0" smtClean="0"/>
              <a:t>404-657-1531</a:t>
            </a:r>
          </a:p>
          <a:p>
            <a:pPr marL="0" indent="0" algn="ctr">
              <a:buNone/>
            </a:pPr>
            <a:r>
              <a:rPr lang="en-US" dirty="0" smtClean="0">
                <a:hlinkClick r:id="rId2"/>
              </a:rPr>
              <a:t>cbenefield@doe.k12.ga.us</a:t>
            </a:r>
            <a:endParaRPr lang="en-US" dirty="0" smtClean="0"/>
          </a:p>
          <a:p>
            <a:pPr marL="0" indent="0" algn="ctr">
              <a:buNone/>
            </a:pPr>
            <a:endParaRPr lang="en-US" dirty="0"/>
          </a:p>
          <a:p>
            <a:pPr marL="0" indent="0" algn="ctr">
              <a:buNone/>
            </a:pPr>
            <a:endParaRPr lang="en-US" dirty="0"/>
          </a:p>
        </p:txBody>
      </p:sp>
      <p:sp>
        <p:nvSpPr>
          <p:cNvPr id="4" name="Date Placeholder 3"/>
          <p:cNvSpPr>
            <a:spLocks noGrp="1"/>
          </p:cNvSpPr>
          <p:nvPr>
            <p:ph type="dt" sz="half" idx="2"/>
          </p:nvPr>
        </p:nvSpPr>
        <p:spPr/>
        <p:txBody>
          <a:bodyPr/>
          <a:lstStyle/>
          <a:p>
            <a:fld id="{4DAE6870-AD18-448A-9B2A-0EFE6DC7B06B}" type="datetime1">
              <a:rPr lang="en-US" smtClean="0"/>
              <a:t>9/9/2016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10</a:t>
            </a:fld>
            <a:endParaRPr lang="en-US" dirty="0"/>
          </a:p>
        </p:txBody>
      </p:sp>
    </p:spTree>
    <p:extLst>
      <p:ext uri="{BB962C8B-B14F-4D97-AF65-F5344CB8AC3E}">
        <p14:creationId xmlns:p14="http://schemas.microsoft.com/office/powerpoint/2010/main" val="3178596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2"/>
          </p:nvPr>
        </p:nvSpPr>
        <p:spPr/>
        <p:txBody>
          <a:bodyPr/>
          <a:lstStyle/>
          <a:p>
            <a:fld id="{16A82E43-F334-4B83-9151-C0C24AE8A2BC}" type="datetime1">
              <a:rPr lang="en-US" smtClean="0"/>
              <a:t>9/9/2016</a:t>
            </a:fld>
            <a:endParaRPr lang="en-US" dirty="0"/>
          </a:p>
        </p:txBody>
      </p:sp>
      <p:sp>
        <p:nvSpPr>
          <p:cNvPr id="4" name="Slide Number Placeholder 3"/>
          <p:cNvSpPr>
            <a:spLocks noGrp="1"/>
          </p:cNvSpPr>
          <p:nvPr>
            <p:ph type="sldNum" sz="quarter" idx="4"/>
          </p:nvPr>
        </p:nvSpPr>
        <p:spPr/>
        <p:txBody>
          <a:bodyPr/>
          <a:lstStyle/>
          <a:p>
            <a:fld id="{B63E4CEF-BB1E-48C7-AE93-F39F6AA99AD7}" type="slidenum">
              <a:rPr lang="en-US" smtClean="0"/>
              <a:pPr/>
              <a:t>2</a:t>
            </a:fld>
            <a:endParaRPr lang="en-US" dirty="0"/>
          </a:p>
        </p:txBody>
      </p:sp>
      <p:sp>
        <p:nvSpPr>
          <p:cNvPr id="5" name="TextBox 4"/>
          <p:cNvSpPr txBox="1"/>
          <p:nvPr/>
        </p:nvSpPr>
        <p:spPr>
          <a:xfrm>
            <a:off x="1311644" y="1922519"/>
            <a:ext cx="1794081" cy="1200329"/>
          </a:xfrm>
          <a:prstGeom prst="rect">
            <a:avLst/>
          </a:prstGeom>
          <a:noFill/>
        </p:spPr>
        <p:txBody>
          <a:bodyPr wrap="none" rtlCol="0">
            <a:spAutoFit/>
          </a:bodyPr>
          <a:lstStyle/>
          <a:p>
            <a:r>
              <a:rPr lang="en-US" sz="7200" b="1" dirty="0" smtClean="0">
                <a:solidFill>
                  <a:srgbClr val="00B050"/>
                </a:solidFill>
              </a:rPr>
              <a:t>20%</a:t>
            </a:r>
            <a:endParaRPr lang="en-US" sz="7200" b="1" dirty="0">
              <a:solidFill>
                <a:srgbClr val="00B050"/>
              </a:solidFill>
            </a:endParaRPr>
          </a:p>
        </p:txBody>
      </p:sp>
      <p:sp>
        <p:nvSpPr>
          <p:cNvPr id="6" name="TextBox 5"/>
          <p:cNvSpPr txBox="1"/>
          <p:nvPr/>
        </p:nvSpPr>
        <p:spPr>
          <a:xfrm>
            <a:off x="6457950" y="1939321"/>
            <a:ext cx="1781257" cy="1200329"/>
          </a:xfrm>
          <a:prstGeom prst="rect">
            <a:avLst/>
          </a:prstGeom>
          <a:noFill/>
        </p:spPr>
        <p:txBody>
          <a:bodyPr wrap="none" rtlCol="0">
            <a:spAutoFit/>
          </a:bodyPr>
          <a:lstStyle/>
          <a:p>
            <a:r>
              <a:rPr lang="en-US" sz="7200" b="1" dirty="0" smtClean="0">
                <a:solidFill>
                  <a:srgbClr val="00B050"/>
                </a:solidFill>
              </a:rPr>
              <a:t>50%</a:t>
            </a:r>
            <a:endParaRPr lang="en-US" sz="7200" b="1" dirty="0">
              <a:solidFill>
                <a:srgbClr val="00B050"/>
              </a:solidFill>
            </a:endParaRPr>
          </a:p>
        </p:txBody>
      </p:sp>
      <p:sp>
        <p:nvSpPr>
          <p:cNvPr id="7" name="TextBox 6"/>
          <p:cNvSpPr txBox="1"/>
          <p:nvPr/>
        </p:nvSpPr>
        <p:spPr>
          <a:xfrm>
            <a:off x="7305971" y="3464419"/>
            <a:ext cx="1120820" cy="1200329"/>
          </a:xfrm>
          <a:prstGeom prst="rect">
            <a:avLst/>
          </a:prstGeom>
          <a:noFill/>
        </p:spPr>
        <p:txBody>
          <a:bodyPr wrap="none" rtlCol="0">
            <a:spAutoFit/>
          </a:bodyPr>
          <a:lstStyle/>
          <a:p>
            <a:r>
              <a:rPr lang="en-US" sz="7200" b="1" dirty="0" smtClean="0">
                <a:solidFill>
                  <a:srgbClr val="00B050"/>
                </a:solidFill>
              </a:rPr>
              <a:t>10</a:t>
            </a:r>
            <a:endParaRPr lang="en-US" sz="7200" b="1" dirty="0">
              <a:solidFill>
                <a:srgbClr val="00B050"/>
              </a:solidFill>
            </a:endParaRPr>
          </a:p>
        </p:txBody>
      </p:sp>
      <p:sp>
        <p:nvSpPr>
          <p:cNvPr id="9" name="TextBox 8"/>
          <p:cNvSpPr txBox="1"/>
          <p:nvPr/>
        </p:nvSpPr>
        <p:spPr>
          <a:xfrm>
            <a:off x="904793" y="3456019"/>
            <a:ext cx="1781257" cy="1200329"/>
          </a:xfrm>
          <a:prstGeom prst="rect">
            <a:avLst/>
          </a:prstGeom>
          <a:noFill/>
        </p:spPr>
        <p:txBody>
          <a:bodyPr wrap="none" rtlCol="0">
            <a:spAutoFit/>
          </a:bodyPr>
          <a:lstStyle/>
          <a:p>
            <a:r>
              <a:rPr lang="en-US" sz="7200" b="1" dirty="0" smtClean="0">
                <a:solidFill>
                  <a:srgbClr val="00B050"/>
                </a:solidFill>
              </a:rPr>
              <a:t>70%</a:t>
            </a:r>
            <a:endParaRPr lang="en-US" sz="7200" b="1" dirty="0">
              <a:solidFill>
                <a:srgbClr val="00B050"/>
              </a:solidFill>
            </a:endParaRPr>
          </a:p>
        </p:txBody>
      </p:sp>
      <p:sp>
        <p:nvSpPr>
          <p:cNvPr id="10" name="TextBox 9"/>
          <p:cNvSpPr txBox="1"/>
          <p:nvPr/>
        </p:nvSpPr>
        <p:spPr>
          <a:xfrm>
            <a:off x="2686050" y="4844837"/>
            <a:ext cx="1643399" cy="1200329"/>
          </a:xfrm>
          <a:prstGeom prst="rect">
            <a:avLst/>
          </a:prstGeom>
          <a:noFill/>
        </p:spPr>
        <p:txBody>
          <a:bodyPr wrap="none" rtlCol="0">
            <a:spAutoFit/>
          </a:bodyPr>
          <a:lstStyle/>
          <a:p>
            <a:r>
              <a:rPr lang="en-US" sz="7200" b="1" dirty="0" smtClean="0">
                <a:solidFill>
                  <a:srgbClr val="00B050"/>
                </a:solidFill>
              </a:rPr>
              <a:t>2nd</a:t>
            </a:r>
            <a:endParaRPr lang="en-US" sz="7200" b="1" dirty="0">
              <a:solidFill>
                <a:srgbClr val="00B050"/>
              </a:solidFill>
            </a:endParaRPr>
          </a:p>
        </p:txBody>
      </p:sp>
      <p:sp>
        <p:nvSpPr>
          <p:cNvPr id="11" name="TextBox 10"/>
          <p:cNvSpPr txBox="1"/>
          <p:nvPr/>
        </p:nvSpPr>
        <p:spPr>
          <a:xfrm>
            <a:off x="5197454" y="4809416"/>
            <a:ext cx="1781257" cy="1200329"/>
          </a:xfrm>
          <a:prstGeom prst="rect">
            <a:avLst/>
          </a:prstGeom>
          <a:noFill/>
        </p:spPr>
        <p:txBody>
          <a:bodyPr wrap="none" rtlCol="0">
            <a:spAutoFit/>
          </a:bodyPr>
          <a:lstStyle/>
          <a:p>
            <a:r>
              <a:rPr lang="en-US" sz="7200" b="1" dirty="0" smtClean="0">
                <a:solidFill>
                  <a:srgbClr val="00B050"/>
                </a:solidFill>
              </a:rPr>
              <a:t>90%</a:t>
            </a:r>
            <a:endParaRPr lang="en-US" sz="7200" b="1" dirty="0">
              <a:solidFill>
                <a:srgbClr val="00B050"/>
              </a:solidFill>
            </a:endParaRPr>
          </a:p>
        </p:txBody>
      </p:sp>
      <p:sp>
        <p:nvSpPr>
          <p:cNvPr id="12" name="TextBox 11"/>
          <p:cNvSpPr txBox="1"/>
          <p:nvPr/>
        </p:nvSpPr>
        <p:spPr>
          <a:xfrm>
            <a:off x="3844719" y="1458298"/>
            <a:ext cx="1794081" cy="1200329"/>
          </a:xfrm>
          <a:prstGeom prst="rect">
            <a:avLst/>
          </a:prstGeom>
          <a:noFill/>
        </p:spPr>
        <p:txBody>
          <a:bodyPr wrap="none" rtlCol="0">
            <a:spAutoFit/>
          </a:bodyPr>
          <a:lstStyle/>
          <a:p>
            <a:r>
              <a:rPr lang="en-US" sz="7200" b="1" dirty="0" smtClean="0">
                <a:solidFill>
                  <a:srgbClr val="00B050"/>
                </a:solidFill>
              </a:rPr>
              <a:t>75%</a:t>
            </a:r>
            <a:endParaRPr lang="en-US" sz="7200" b="1" dirty="0">
              <a:solidFill>
                <a:srgbClr val="00B050"/>
              </a:solidFill>
            </a:endParaRPr>
          </a:p>
        </p:txBody>
      </p:sp>
      <p:sp>
        <p:nvSpPr>
          <p:cNvPr id="14" name="TextBox 13"/>
          <p:cNvSpPr txBox="1"/>
          <p:nvPr/>
        </p:nvSpPr>
        <p:spPr>
          <a:xfrm>
            <a:off x="7086392" y="5820515"/>
            <a:ext cx="1559979" cy="369332"/>
          </a:xfrm>
          <a:prstGeom prst="rect">
            <a:avLst/>
          </a:prstGeom>
          <a:noFill/>
        </p:spPr>
        <p:txBody>
          <a:bodyPr wrap="none" rtlCol="0">
            <a:spAutoFit/>
          </a:bodyPr>
          <a:lstStyle/>
          <a:p>
            <a:r>
              <a:rPr lang="en-US" dirty="0" smtClean="0">
                <a:hlinkClick r:id="rId3"/>
              </a:rPr>
              <a:t>www.nami.org</a:t>
            </a:r>
            <a:endParaRPr lang="en-US" dirty="0"/>
          </a:p>
        </p:txBody>
      </p:sp>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05200" y="2577469"/>
            <a:ext cx="2133600" cy="2133600"/>
          </a:xfrm>
          <a:prstGeom prst="rect">
            <a:avLst/>
          </a:prstGeom>
          <a:effectLst>
            <a:softEdge rad="114300"/>
          </a:effectLst>
          <a:scene3d>
            <a:camera prst="orthographicFront"/>
            <a:lightRig rig="glow" dir="t"/>
          </a:scene3d>
        </p:spPr>
      </p:pic>
      <p:grpSp>
        <p:nvGrpSpPr>
          <p:cNvPr id="20" name="Group 19"/>
          <p:cNvGrpSpPr/>
          <p:nvPr/>
        </p:nvGrpSpPr>
        <p:grpSpPr>
          <a:xfrm>
            <a:off x="2669641" y="183999"/>
            <a:ext cx="3716593" cy="1464417"/>
            <a:chOff x="2623449" y="63648"/>
            <a:chExt cx="3716593" cy="1464417"/>
          </a:xfrm>
        </p:grpSpPr>
        <p:grpSp>
          <p:nvGrpSpPr>
            <p:cNvPr id="19" name="Group 18"/>
            <p:cNvGrpSpPr/>
            <p:nvPr/>
          </p:nvGrpSpPr>
          <p:grpSpPr>
            <a:xfrm>
              <a:off x="2951520" y="367260"/>
              <a:ext cx="3060453" cy="844096"/>
              <a:chOff x="2951520" y="367260"/>
              <a:chExt cx="3060453" cy="844096"/>
            </a:xfrm>
          </p:grpSpPr>
          <p:sp>
            <p:nvSpPr>
              <p:cNvPr id="13" name="TextBox 12"/>
              <p:cNvSpPr txBox="1"/>
              <p:nvPr/>
            </p:nvSpPr>
            <p:spPr>
              <a:xfrm>
                <a:off x="2951520" y="367260"/>
                <a:ext cx="3060453" cy="830997"/>
              </a:xfrm>
              <a:prstGeom prst="rect">
                <a:avLst/>
              </a:prstGeom>
              <a:ln>
                <a:solidFill>
                  <a:schemeClr val="bg1"/>
                </a:solidFill>
              </a:ln>
            </p:spPr>
            <p:style>
              <a:lnRef idx="2">
                <a:schemeClr val="accent5"/>
              </a:lnRef>
              <a:fillRef idx="1">
                <a:schemeClr val="lt1"/>
              </a:fillRef>
              <a:effectRef idx="0">
                <a:schemeClr val="accent5"/>
              </a:effectRef>
              <a:fontRef idx="minor">
                <a:schemeClr val="dk1"/>
              </a:fontRef>
            </p:style>
            <p:txBody>
              <a:bodyPr wrap="none" rtlCol="0">
                <a:spAutoFit/>
              </a:bodyPr>
              <a:lstStyle/>
              <a:p>
                <a:r>
                  <a:rPr lang="en-US" sz="4800" b="1" dirty="0" smtClean="0">
                    <a:solidFill>
                      <a:srgbClr val="00B050"/>
                    </a:solidFill>
                  </a:rPr>
                  <a:t>Not My Kid</a:t>
                </a:r>
                <a:endParaRPr lang="en-US" sz="4800" b="1" dirty="0">
                  <a:solidFill>
                    <a:srgbClr val="00B050"/>
                  </a:solidFill>
                </a:endParaRPr>
              </a:p>
            </p:txBody>
          </p:sp>
          <p:cxnSp>
            <p:nvCxnSpPr>
              <p:cNvPr id="8" name="Straight Connector 7"/>
              <p:cNvCxnSpPr/>
              <p:nvPr/>
            </p:nvCxnSpPr>
            <p:spPr>
              <a:xfrm flipV="1">
                <a:off x="2951520" y="380358"/>
                <a:ext cx="3060453" cy="830998"/>
              </a:xfrm>
              <a:prstGeom prst="line">
                <a:avLst/>
              </a:prstGeom>
              <a:ln w="63500">
                <a:solidFill>
                  <a:srgbClr val="C00000"/>
                </a:solidFill>
              </a:ln>
            </p:spPr>
            <p:style>
              <a:lnRef idx="3">
                <a:schemeClr val="accent2"/>
              </a:lnRef>
              <a:fillRef idx="0">
                <a:schemeClr val="accent2"/>
              </a:fillRef>
              <a:effectRef idx="2">
                <a:schemeClr val="accent2"/>
              </a:effectRef>
              <a:fontRef idx="minor">
                <a:schemeClr val="tx1"/>
              </a:fontRef>
            </p:style>
          </p:cxnSp>
        </p:grpSp>
        <p:sp>
          <p:nvSpPr>
            <p:cNvPr id="18" name="Oval 17"/>
            <p:cNvSpPr/>
            <p:nvPr/>
          </p:nvSpPr>
          <p:spPr>
            <a:xfrm>
              <a:off x="2623449" y="63648"/>
              <a:ext cx="3716593" cy="1464417"/>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16580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ppt_w</p:attrName>
                                        </p:attrNameLst>
                                      </p:cBhvr>
                                      <p:tavLst>
                                        <p:tav tm="0" fmla="#ppt_w*sin(2.5*pi*$)">
                                          <p:val>
                                            <p:fltVal val="0"/>
                                          </p:val>
                                        </p:tav>
                                        <p:tav tm="100000">
                                          <p:val>
                                            <p:fltVal val="1"/>
                                          </p:val>
                                        </p:tav>
                                      </p:tavLst>
                                    </p:anim>
                                    <p:anim calcmode="lin" valueType="num">
                                      <p:cBhvr>
                                        <p:cTn id="9" dur="2000" fill="hold"/>
                                        <p:tgtEl>
                                          <p:spTgt spid="5"/>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2000"/>
                                        <p:tgtEl>
                                          <p:spTgt spid="6"/>
                                        </p:tgtEl>
                                      </p:cBhvr>
                                    </p:animEffect>
                                    <p:anim calcmode="lin" valueType="num">
                                      <p:cBhvr>
                                        <p:cTn id="15" dur="2000" fill="hold"/>
                                        <p:tgtEl>
                                          <p:spTgt spid="6"/>
                                        </p:tgtEl>
                                        <p:attrNameLst>
                                          <p:attrName>ppt_w</p:attrName>
                                        </p:attrNameLst>
                                      </p:cBhvr>
                                      <p:tavLst>
                                        <p:tav tm="0" fmla="#ppt_w*sin(2.5*pi*$)">
                                          <p:val>
                                            <p:fltVal val="0"/>
                                          </p:val>
                                        </p:tav>
                                        <p:tav tm="100000">
                                          <p:val>
                                            <p:fltVal val="1"/>
                                          </p:val>
                                        </p:tav>
                                      </p:tavLst>
                                    </p:anim>
                                    <p:anim calcmode="lin" valueType="num">
                                      <p:cBhvr>
                                        <p:cTn id="16" dur="2000" fill="hold"/>
                                        <p:tgtEl>
                                          <p:spTgt spid="6"/>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2000"/>
                                        <p:tgtEl>
                                          <p:spTgt spid="12"/>
                                        </p:tgtEl>
                                      </p:cBhvr>
                                    </p:animEffect>
                                    <p:anim calcmode="lin" valueType="num">
                                      <p:cBhvr>
                                        <p:cTn id="22" dur="2000" fill="hold"/>
                                        <p:tgtEl>
                                          <p:spTgt spid="12"/>
                                        </p:tgtEl>
                                        <p:attrNameLst>
                                          <p:attrName>ppt_w</p:attrName>
                                        </p:attrNameLst>
                                      </p:cBhvr>
                                      <p:tavLst>
                                        <p:tav tm="0" fmla="#ppt_w*sin(2.5*pi*$)">
                                          <p:val>
                                            <p:fltVal val="0"/>
                                          </p:val>
                                        </p:tav>
                                        <p:tav tm="100000">
                                          <p:val>
                                            <p:fltVal val="1"/>
                                          </p:val>
                                        </p:tav>
                                      </p:tavLst>
                                    </p:anim>
                                    <p:anim calcmode="lin" valueType="num">
                                      <p:cBhvr>
                                        <p:cTn id="23"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2000"/>
                                        <p:tgtEl>
                                          <p:spTgt spid="7"/>
                                        </p:tgtEl>
                                      </p:cBhvr>
                                    </p:animEffect>
                                    <p:anim calcmode="lin" valueType="num">
                                      <p:cBhvr>
                                        <p:cTn id="29" dur="2000" fill="hold"/>
                                        <p:tgtEl>
                                          <p:spTgt spid="7"/>
                                        </p:tgtEl>
                                        <p:attrNameLst>
                                          <p:attrName>ppt_w</p:attrName>
                                        </p:attrNameLst>
                                      </p:cBhvr>
                                      <p:tavLst>
                                        <p:tav tm="0" fmla="#ppt_w*sin(2.5*pi*$)">
                                          <p:val>
                                            <p:fltVal val="0"/>
                                          </p:val>
                                        </p:tav>
                                        <p:tav tm="100000">
                                          <p:val>
                                            <p:fltVal val="1"/>
                                          </p:val>
                                        </p:tav>
                                      </p:tavLst>
                                    </p:anim>
                                    <p:anim calcmode="lin" valueType="num">
                                      <p:cBhvr>
                                        <p:cTn id="30" dur="2000" fill="hold"/>
                                        <p:tgtEl>
                                          <p:spTgt spid="7"/>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2000"/>
                                        <p:tgtEl>
                                          <p:spTgt spid="9"/>
                                        </p:tgtEl>
                                      </p:cBhvr>
                                    </p:animEffect>
                                    <p:anim calcmode="lin" valueType="num">
                                      <p:cBhvr>
                                        <p:cTn id="36" dur="2000" fill="hold"/>
                                        <p:tgtEl>
                                          <p:spTgt spid="9"/>
                                        </p:tgtEl>
                                        <p:attrNameLst>
                                          <p:attrName>ppt_w</p:attrName>
                                        </p:attrNameLst>
                                      </p:cBhvr>
                                      <p:tavLst>
                                        <p:tav tm="0" fmla="#ppt_w*sin(2.5*pi*$)">
                                          <p:val>
                                            <p:fltVal val="0"/>
                                          </p:val>
                                        </p:tav>
                                        <p:tav tm="100000">
                                          <p:val>
                                            <p:fltVal val="1"/>
                                          </p:val>
                                        </p:tav>
                                      </p:tavLst>
                                    </p:anim>
                                    <p:anim calcmode="lin" valueType="num">
                                      <p:cBhvr>
                                        <p:cTn id="37" dur="2000" fill="hold"/>
                                        <p:tgtEl>
                                          <p:spTgt spid="9"/>
                                        </p:tgtEl>
                                        <p:attrNameLst>
                                          <p:attrName>ppt_h</p:attrName>
                                        </p:attrNameLst>
                                      </p:cBhvr>
                                      <p:tavLst>
                                        <p:tav tm="0">
                                          <p:val>
                                            <p:strVal val="#ppt_h"/>
                                          </p:val>
                                        </p:tav>
                                        <p:tav tm="100000">
                                          <p:val>
                                            <p:strVal val="#ppt_h"/>
                                          </p:val>
                                        </p:tav>
                                      </p:tavLst>
                                    </p:anim>
                                  </p:childTnLst>
                                </p:cTn>
                              </p:par>
                            </p:childTnLst>
                          </p:cTn>
                        </p:par>
                      </p:childTnLst>
                    </p:cTn>
                  </p:par>
                  <p:par>
                    <p:cTn id="38" fill="hold">
                      <p:stCondLst>
                        <p:cond delay="indefinite"/>
                      </p:stCondLst>
                      <p:childTnLst>
                        <p:par>
                          <p:cTn id="39" fill="hold">
                            <p:stCondLst>
                              <p:cond delay="0"/>
                            </p:stCondLst>
                            <p:childTnLst>
                              <p:par>
                                <p:cTn id="40" presetID="45" presetClass="entr" presetSubtype="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fade">
                                      <p:cBhvr>
                                        <p:cTn id="42" dur="2000"/>
                                        <p:tgtEl>
                                          <p:spTgt spid="11"/>
                                        </p:tgtEl>
                                      </p:cBhvr>
                                    </p:animEffect>
                                    <p:anim calcmode="lin" valueType="num">
                                      <p:cBhvr>
                                        <p:cTn id="43" dur="2000" fill="hold"/>
                                        <p:tgtEl>
                                          <p:spTgt spid="11"/>
                                        </p:tgtEl>
                                        <p:attrNameLst>
                                          <p:attrName>ppt_w</p:attrName>
                                        </p:attrNameLst>
                                      </p:cBhvr>
                                      <p:tavLst>
                                        <p:tav tm="0" fmla="#ppt_w*sin(2.5*pi*$)">
                                          <p:val>
                                            <p:fltVal val="0"/>
                                          </p:val>
                                        </p:tav>
                                        <p:tav tm="100000">
                                          <p:val>
                                            <p:fltVal val="1"/>
                                          </p:val>
                                        </p:tav>
                                      </p:tavLst>
                                    </p:anim>
                                    <p:anim calcmode="lin" valueType="num">
                                      <p:cBhvr>
                                        <p:cTn id="44" dur="20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45" fill="hold">
                      <p:stCondLst>
                        <p:cond delay="indefinite"/>
                      </p:stCondLst>
                      <p:childTnLst>
                        <p:par>
                          <p:cTn id="46" fill="hold">
                            <p:stCondLst>
                              <p:cond delay="0"/>
                            </p:stCondLst>
                            <p:childTnLst>
                              <p:par>
                                <p:cTn id="47" presetID="45" presetClass="entr" presetSubtype="0" fill="hold" grpId="0" nodeType="clickEffect">
                                  <p:stCondLst>
                                    <p:cond delay="0"/>
                                  </p:stCondLst>
                                  <p:childTnLst>
                                    <p:set>
                                      <p:cBhvr>
                                        <p:cTn id="48" dur="1" fill="hold">
                                          <p:stCondLst>
                                            <p:cond delay="0"/>
                                          </p:stCondLst>
                                        </p:cTn>
                                        <p:tgtEl>
                                          <p:spTgt spid="10"/>
                                        </p:tgtEl>
                                        <p:attrNameLst>
                                          <p:attrName>style.visibility</p:attrName>
                                        </p:attrNameLst>
                                      </p:cBhvr>
                                      <p:to>
                                        <p:strVal val="visible"/>
                                      </p:to>
                                    </p:set>
                                    <p:animEffect transition="in" filter="fade">
                                      <p:cBhvr>
                                        <p:cTn id="49" dur="2000"/>
                                        <p:tgtEl>
                                          <p:spTgt spid="10"/>
                                        </p:tgtEl>
                                      </p:cBhvr>
                                    </p:animEffect>
                                    <p:anim calcmode="lin" valueType="num">
                                      <p:cBhvr>
                                        <p:cTn id="50" dur="2000" fill="hold"/>
                                        <p:tgtEl>
                                          <p:spTgt spid="10"/>
                                        </p:tgtEl>
                                        <p:attrNameLst>
                                          <p:attrName>ppt_w</p:attrName>
                                        </p:attrNameLst>
                                      </p:cBhvr>
                                      <p:tavLst>
                                        <p:tav tm="0" fmla="#ppt_w*sin(2.5*pi*$)">
                                          <p:val>
                                            <p:fltVal val="0"/>
                                          </p:val>
                                        </p:tav>
                                        <p:tav tm="100000">
                                          <p:val>
                                            <p:fltVal val="1"/>
                                          </p:val>
                                        </p:tav>
                                      </p:tavLst>
                                    </p:anim>
                                    <p:anim calcmode="lin" valueType="num">
                                      <p:cBhvr>
                                        <p:cTn id="51" dur="2000" fill="hold"/>
                                        <p:tgtEl>
                                          <p:spTgt spid="1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864" y="212631"/>
            <a:ext cx="6316630" cy="1325563"/>
          </a:xfrm>
        </p:spPr>
        <p:txBody>
          <a:bodyPr/>
          <a:lstStyle/>
          <a:p>
            <a:pPr algn="ctr"/>
            <a:r>
              <a:rPr lang="en-US" dirty="0" smtClean="0"/>
              <a:t>Educational </a:t>
            </a:r>
            <a:br>
              <a:rPr lang="en-US" dirty="0" smtClean="0"/>
            </a:br>
            <a:r>
              <a:rPr lang="en-US" dirty="0" smtClean="0"/>
              <a:t>Impact</a:t>
            </a:r>
            <a:endParaRPr lang="en-US" dirty="0"/>
          </a:p>
        </p:txBody>
      </p:sp>
      <p:sp>
        <p:nvSpPr>
          <p:cNvPr id="3" name="Date Placeholder 2"/>
          <p:cNvSpPr>
            <a:spLocks noGrp="1"/>
          </p:cNvSpPr>
          <p:nvPr>
            <p:ph type="dt" sz="half" idx="2"/>
          </p:nvPr>
        </p:nvSpPr>
        <p:spPr/>
        <p:txBody>
          <a:bodyPr/>
          <a:lstStyle/>
          <a:p>
            <a:fld id="{16A82E43-F334-4B83-9151-C0C24AE8A2BC}" type="datetime1">
              <a:rPr lang="en-US" smtClean="0"/>
              <a:t>9/9/2016</a:t>
            </a:fld>
            <a:endParaRPr lang="en-US" dirty="0"/>
          </a:p>
        </p:txBody>
      </p:sp>
      <p:sp>
        <p:nvSpPr>
          <p:cNvPr id="4" name="Slide Number Placeholder 3"/>
          <p:cNvSpPr>
            <a:spLocks noGrp="1"/>
          </p:cNvSpPr>
          <p:nvPr>
            <p:ph type="sldNum" sz="quarter" idx="4"/>
          </p:nvPr>
        </p:nvSpPr>
        <p:spPr/>
        <p:txBody>
          <a:bodyPr/>
          <a:lstStyle/>
          <a:p>
            <a:fld id="{B63E4CEF-BB1E-48C7-AE93-F39F6AA99AD7}" type="slidenum">
              <a:rPr lang="en-US" smtClean="0"/>
              <a:pPr/>
              <a:t>3</a:t>
            </a:fld>
            <a:endParaRPr lang="en-US" dirty="0"/>
          </a:p>
        </p:txBody>
      </p:sp>
      <p:sp>
        <p:nvSpPr>
          <p:cNvPr id="7" name="TextBox 6"/>
          <p:cNvSpPr txBox="1"/>
          <p:nvPr/>
        </p:nvSpPr>
        <p:spPr>
          <a:xfrm>
            <a:off x="6858000" y="5712178"/>
            <a:ext cx="1652632" cy="369332"/>
          </a:xfrm>
          <a:prstGeom prst="rect">
            <a:avLst/>
          </a:prstGeom>
          <a:noFill/>
        </p:spPr>
        <p:txBody>
          <a:bodyPr wrap="none" rtlCol="0">
            <a:spAutoFit/>
          </a:bodyPr>
          <a:lstStyle/>
          <a:p>
            <a:r>
              <a:rPr lang="en-US" dirty="0" smtClean="0">
                <a:hlinkClick r:id="rId3"/>
              </a:rPr>
              <a:t>www.youth.gov</a:t>
            </a:r>
            <a:endParaRPr lang="en-US" dirty="0"/>
          </a:p>
        </p:txBody>
      </p:sp>
      <p:sp>
        <p:nvSpPr>
          <p:cNvPr id="8" name="TextBox 7"/>
          <p:cNvSpPr txBox="1"/>
          <p:nvPr/>
        </p:nvSpPr>
        <p:spPr>
          <a:xfrm>
            <a:off x="2800986" y="1775560"/>
            <a:ext cx="1050672" cy="369332"/>
          </a:xfrm>
          <a:prstGeom prst="rect">
            <a:avLst/>
          </a:prstGeom>
          <a:noFill/>
        </p:spPr>
        <p:txBody>
          <a:bodyPr wrap="none" rtlCol="0">
            <a:spAutoFit/>
          </a:bodyPr>
          <a:lstStyle/>
          <a:p>
            <a:r>
              <a:rPr lang="en-US" b="1" dirty="0" smtClean="0"/>
              <a:t>Unhappy</a:t>
            </a:r>
            <a:endParaRPr lang="en-US" b="1" dirty="0"/>
          </a:p>
        </p:txBody>
      </p:sp>
      <p:sp>
        <p:nvSpPr>
          <p:cNvPr id="11" name="TextBox 10"/>
          <p:cNvSpPr txBox="1"/>
          <p:nvPr/>
        </p:nvSpPr>
        <p:spPr>
          <a:xfrm>
            <a:off x="5756646" y="2839365"/>
            <a:ext cx="910827" cy="769441"/>
          </a:xfrm>
          <a:prstGeom prst="rect">
            <a:avLst/>
          </a:prstGeom>
          <a:noFill/>
        </p:spPr>
        <p:txBody>
          <a:bodyPr wrap="none" rtlCol="0">
            <a:spAutoFit/>
          </a:bodyPr>
          <a:lstStyle/>
          <a:p>
            <a:r>
              <a:rPr lang="en-US" sz="4400" b="1" dirty="0" smtClean="0"/>
              <a:t>3 x</a:t>
            </a:r>
            <a:r>
              <a:rPr lang="en-US" dirty="0" smtClean="0"/>
              <a:t> </a:t>
            </a:r>
            <a:endParaRPr lang="en-US" dirty="0"/>
          </a:p>
        </p:txBody>
      </p:sp>
      <p:sp>
        <p:nvSpPr>
          <p:cNvPr id="12" name="TextBox 11"/>
          <p:cNvSpPr txBox="1"/>
          <p:nvPr/>
        </p:nvSpPr>
        <p:spPr>
          <a:xfrm>
            <a:off x="1435486" y="2860264"/>
            <a:ext cx="2687595" cy="769441"/>
          </a:xfrm>
          <a:prstGeom prst="rect">
            <a:avLst/>
          </a:prstGeom>
          <a:noFill/>
        </p:spPr>
        <p:txBody>
          <a:bodyPr wrap="none" rtlCol="0">
            <a:spAutoFit/>
          </a:bodyPr>
          <a:lstStyle/>
          <a:p>
            <a:r>
              <a:rPr lang="en-US" sz="4400" b="1" dirty="0" smtClean="0"/>
              <a:t>18-22 days</a:t>
            </a:r>
            <a:endParaRPr lang="en-US" sz="4400" b="1" dirty="0"/>
          </a:p>
        </p:txBody>
      </p:sp>
      <p:sp>
        <p:nvSpPr>
          <p:cNvPr id="13" name="TextBox 12"/>
          <p:cNvSpPr txBox="1"/>
          <p:nvPr/>
        </p:nvSpPr>
        <p:spPr>
          <a:xfrm>
            <a:off x="5575353" y="2141066"/>
            <a:ext cx="3024161" cy="369332"/>
          </a:xfrm>
          <a:prstGeom prst="rect">
            <a:avLst/>
          </a:prstGeom>
          <a:noFill/>
        </p:spPr>
        <p:txBody>
          <a:bodyPr wrap="none" rtlCol="0">
            <a:spAutoFit/>
          </a:bodyPr>
          <a:lstStyle/>
          <a:p>
            <a:r>
              <a:rPr lang="en-US" b="1" dirty="0" smtClean="0"/>
              <a:t>Inability to retain information</a:t>
            </a:r>
            <a:endParaRPr lang="en-US" b="1" dirty="0"/>
          </a:p>
        </p:txBody>
      </p:sp>
      <p:sp>
        <p:nvSpPr>
          <p:cNvPr id="14" name="TextBox 13"/>
          <p:cNvSpPr txBox="1"/>
          <p:nvPr/>
        </p:nvSpPr>
        <p:spPr>
          <a:xfrm>
            <a:off x="2415031" y="2314604"/>
            <a:ext cx="2039148" cy="369332"/>
          </a:xfrm>
          <a:prstGeom prst="rect">
            <a:avLst/>
          </a:prstGeom>
          <a:noFill/>
        </p:spPr>
        <p:txBody>
          <a:bodyPr wrap="none" rtlCol="0">
            <a:spAutoFit/>
          </a:bodyPr>
          <a:lstStyle/>
          <a:p>
            <a:r>
              <a:rPr lang="en-US" b="1" dirty="0" smtClean="0"/>
              <a:t>Poor Concentration</a:t>
            </a:r>
            <a:endParaRPr lang="en-US" b="1" dirty="0"/>
          </a:p>
        </p:txBody>
      </p:sp>
      <p:sp>
        <p:nvSpPr>
          <p:cNvPr id="15" name="TextBox 14"/>
          <p:cNvSpPr txBox="1"/>
          <p:nvPr/>
        </p:nvSpPr>
        <p:spPr>
          <a:xfrm>
            <a:off x="5982215" y="1683494"/>
            <a:ext cx="1459438" cy="369332"/>
          </a:xfrm>
          <a:prstGeom prst="rect">
            <a:avLst/>
          </a:prstGeom>
          <a:noFill/>
        </p:spPr>
        <p:txBody>
          <a:bodyPr wrap="none" rtlCol="0">
            <a:spAutoFit/>
          </a:bodyPr>
          <a:lstStyle/>
          <a:p>
            <a:r>
              <a:rPr lang="en-US" b="1" dirty="0" smtClean="0"/>
              <a:t>Distractibility</a:t>
            </a:r>
            <a:endParaRPr lang="en-US" b="1" dirty="0"/>
          </a:p>
        </p:txBody>
      </p:sp>
      <p:sp>
        <p:nvSpPr>
          <p:cNvPr id="16" name="Rectangle 15"/>
          <p:cNvSpPr/>
          <p:nvPr/>
        </p:nvSpPr>
        <p:spPr>
          <a:xfrm>
            <a:off x="4168968" y="3602671"/>
            <a:ext cx="1167307" cy="769441"/>
          </a:xfrm>
          <a:prstGeom prst="rect">
            <a:avLst/>
          </a:prstGeom>
        </p:spPr>
        <p:txBody>
          <a:bodyPr wrap="none">
            <a:spAutoFit/>
          </a:bodyPr>
          <a:lstStyle/>
          <a:p>
            <a:r>
              <a:rPr lang="en-US" sz="4400" b="1" dirty="0" smtClean="0"/>
              <a:t>14%</a:t>
            </a:r>
            <a:endParaRPr lang="en-US" sz="4400" b="1" dirty="0"/>
          </a:p>
        </p:txBody>
      </p:sp>
      <p:sp>
        <p:nvSpPr>
          <p:cNvPr id="18" name="Rectangle 17"/>
          <p:cNvSpPr/>
          <p:nvPr/>
        </p:nvSpPr>
        <p:spPr>
          <a:xfrm>
            <a:off x="979452" y="3915398"/>
            <a:ext cx="2050882" cy="369332"/>
          </a:xfrm>
          <a:prstGeom prst="rect">
            <a:avLst/>
          </a:prstGeom>
        </p:spPr>
        <p:txBody>
          <a:bodyPr wrap="none">
            <a:spAutoFit/>
          </a:bodyPr>
          <a:lstStyle/>
          <a:p>
            <a:r>
              <a:rPr lang="en-US" b="1" dirty="0" smtClean="0"/>
              <a:t>High Risk Behaviors</a:t>
            </a:r>
            <a:endParaRPr lang="en-US" b="1" dirty="0"/>
          </a:p>
        </p:txBody>
      </p:sp>
      <p:sp>
        <p:nvSpPr>
          <p:cNvPr id="19" name="Rectangle 18"/>
          <p:cNvSpPr/>
          <p:nvPr/>
        </p:nvSpPr>
        <p:spPr>
          <a:xfrm>
            <a:off x="2415031" y="4392253"/>
            <a:ext cx="1167307" cy="769441"/>
          </a:xfrm>
          <a:prstGeom prst="rect">
            <a:avLst/>
          </a:prstGeom>
        </p:spPr>
        <p:txBody>
          <a:bodyPr wrap="none">
            <a:spAutoFit/>
          </a:bodyPr>
          <a:lstStyle/>
          <a:p>
            <a:r>
              <a:rPr lang="en-US" sz="4400" b="1" dirty="0" smtClean="0"/>
              <a:t>44%</a:t>
            </a:r>
            <a:endParaRPr lang="en-US" sz="4400" b="1" dirty="0"/>
          </a:p>
        </p:txBody>
      </p:sp>
      <p:sp>
        <p:nvSpPr>
          <p:cNvPr id="20" name="Rectangle 19"/>
          <p:cNvSpPr/>
          <p:nvPr/>
        </p:nvSpPr>
        <p:spPr>
          <a:xfrm>
            <a:off x="6274346" y="4381166"/>
            <a:ext cx="1167307" cy="769441"/>
          </a:xfrm>
          <a:prstGeom prst="rect">
            <a:avLst/>
          </a:prstGeom>
        </p:spPr>
        <p:txBody>
          <a:bodyPr wrap="none">
            <a:spAutoFit/>
          </a:bodyPr>
          <a:lstStyle/>
          <a:p>
            <a:r>
              <a:rPr lang="en-US" sz="4400" b="1" dirty="0" smtClean="0"/>
              <a:t>10%</a:t>
            </a:r>
            <a:endParaRPr lang="en-US" sz="4400" b="1" dirty="0"/>
          </a:p>
        </p:txBody>
      </p:sp>
      <p:sp>
        <p:nvSpPr>
          <p:cNvPr id="21" name="TextBox 20"/>
          <p:cNvSpPr txBox="1"/>
          <p:nvPr/>
        </p:nvSpPr>
        <p:spPr>
          <a:xfrm>
            <a:off x="680729" y="5685904"/>
            <a:ext cx="1529521" cy="369332"/>
          </a:xfrm>
          <a:prstGeom prst="rect">
            <a:avLst/>
          </a:prstGeom>
          <a:noFill/>
        </p:spPr>
        <p:txBody>
          <a:bodyPr wrap="none" rtlCol="0">
            <a:spAutoFit/>
          </a:bodyPr>
          <a:lstStyle/>
          <a:p>
            <a:r>
              <a:rPr lang="en-US" dirty="0" smtClean="0">
                <a:hlinkClick r:id="rId4"/>
              </a:rPr>
              <a:t>www.nccp.org</a:t>
            </a:r>
            <a:endParaRPr lang="en-US" dirty="0"/>
          </a:p>
        </p:txBody>
      </p:sp>
      <p:pic>
        <p:nvPicPr>
          <p:cNvPr id="34" name="Picture 33"/>
          <p:cNvPicPr>
            <a:picLocks noChangeAspect="1"/>
          </p:cNvPicPr>
          <p:nvPr/>
        </p:nvPicPr>
        <p:blipFill>
          <a:blip r:embed="rId5" cstate="print">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rot="20704135">
            <a:off x="737005" y="520766"/>
            <a:ext cx="1658734" cy="1296972"/>
          </a:xfrm>
          <a:prstGeom prst="rect">
            <a:avLst/>
          </a:prstGeom>
          <a:effectLst>
            <a:glow rad="101600">
              <a:schemeClr val="accent2">
                <a:satMod val="175000"/>
                <a:alpha val="40000"/>
              </a:schemeClr>
            </a:glow>
            <a:softEdge rad="31750"/>
          </a:effectLst>
        </p:spPr>
      </p:pic>
      <p:pic>
        <p:nvPicPr>
          <p:cNvPr id="35" name="Picture 34"/>
          <p:cNvPicPr>
            <a:picLocks noChangeAspect="1"/>
          </p:cNvPicPr>
          <p:nvPr/>
        </p:nvPicPr>
        <p:blipFill>
          <a:blip r:embed="rId7" cstate="print">
            <a:extLst>
              <a:ext uri="{BEBA8EAE-BF5A-486C-A8C5-ECC9F3942E4B}">
                <a14:imgProps xmlns:a14="http://schemas.microsoft.com/office/drawing/2010/main">
                  <a14:imgLayer r:embed="rId8">
                    <a14:imgEffect>
                      <a14:artisticCrisscrossEtching trans="47000"/>
                    </a14:imgEffect>
                  </a14:imgLayer>
                </a14:imgProps>
              </a:ext>
              <a:ext uri="{28A0092B-C50C-407E-A947-70E740481C1C}">
                <a14:useLocalDpi xmlns:a14="http://schemas.microsoft.com/office/drawing/2010/main" val="0"/>
              </a:ext>
            </a:extLst>
          </a:blip>
          <a:stretch>
            <a:fillRect/>
          </a:stretch>
        </p:blipFill>
        <p:spPr>
          <a:xfrm rot="20281650">
            <a:off x="448872" y="4493473"/>
            <a:ext cx="976416" cy="943687"/>
          </a:xfrm>
          <a:prstGeom prst="rect">
            <a:avLst/>
          </a:prstGeom>
          <a:effectLst/>
        </p:spPr>
      </p:pic>
      <p:grpSp>
        <p:nvGrpSpPr>
          <p:cNvPr id="37" name="Group 36"/>
          <p:cNvGrpSpPr/>
          <p:nvPr/>
        </p:nvGrpSpPr>
        <p:grpSpPr>
          <a:xfrm rot="1096111">
            <a:off x="7098540" y="2705657"/>
            <a:ext cx="1758886" cy="1459875"/>
            <a:chOff x="7098540" y="2705657"/>
            <a:chExt cx="1758886" cy="1459875"/>
          </a:xfrm>
        </p:grpSpPr>
        <p:pic>
          <p:nvPicPr>
            <p:cNvPr id="25" name="Picture 24"/>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rot="20840324">
              <a:off x="7098540" y="2705657"/>
              <a:ext cx="1758886" cy="1459875"/>
            </a:xfrm>
            <a:prstGeom prst="rect">
              <a:avLst/>
            </a:prstGeom>
            <a:scene3d>
              <a:camera prst="orthographicFront">
                <a:rot lat="0" lon="0" rev="0"/>
              </a:camera>
              <a:lightRig rig="threePt" dir="t"/>
            </a:scene3d>
          </p:spPr>
        </p:pic>
        <p:sp>
          <p:nvSpPr>
            <p:cNvPr id="36" name="TextBox 35"/>
            <p:cNvSpPr txBox="1"/>
            <p:nvPr/>
          </p:nvSpPr>
          <p:spPr>
            <a:xfrm rot="20815750">
              <a:off x="7373824" y="3214736"/>
              <a:ext cx="1437008" cy="738664"/>
            </a:xfrm>
            <a:prstGeom prst="rect">
              <a:avLst/>
            </a:prstGeom>
            <a:noFill/>
          </p:spPr>
          <p:txBody>
            <a:bodyPr wrap="square" rtlCol="0">
              <a:spAutoFit/>
            </a:bodyPr>
            <a:lstStyle/>
            <a:p>
              <a:r>
                <a:rPr lang="en-US" sz="1400" dirty="0" smtClean="0">
                  <a:latin typeface="Comic Sans MS" panose="030F0702030302020204" pitchFamily="66" charset="0"/>
                </a:rPr>
                <a:t>Schedule attendance meeting</a:t>
              </a:r>
              <a:endParaRPr lang="en-US" sz="1400" dirty="0">
                <a:latin typeface="Comic Sans MS" panose="030F0702030302020204" pitchFamily="66" charset="0"/>
              </a:endParaRPr>
            </a:p>
          </p:txBody>
        </p:sp>
      </p:grpSp>
      <p:pic>
        <p:nvPicPr>
          <p:cNvPr id="39" name="Picture 38"/>
          <p:cNvPicPr>
            <a:picLocks noChangeAspect="1"/>
          </p:cNvPicPr>
          <p:nvPr/>
        </p:nvPicPr>
        <p:blipFill>
          <a:blip r:embed="rId10">
            <a:extLst>
              <a:ext uri="{BEBA8EAE-BF5A-486C-A8C5-ECC9F3942E4B}">
                <a14:imgProps xmlns:a14="http://schemas.microsoft.com/office/drawing/2010/main">
                  <a14:imgLayer r:embed="rId11">
                    <a14:imgEffect>
                      <a14:artisticChalkSketch trans="40000"/>
                    </a14:imgEffect>
                  </a14:imgLayer>
                </a14:imgProps>
              </a:ext>
              <a:ext uri="{28A0092B-C50C-407E-A947-70E740481C1C}">
                <a14:useLocalDpi xmlns:a14="http://schemas.microsoft.com/office/drawing/2010/main" val="0"/>
              </a:ext>
            </a:extLst>
          </a:blip>
          <a:stretch>
            <a:fillRect/>
          </a:stretch>
        </p:blipFill>
        <p:spPr>
          <a:xfrm>
            <a:off x="4123081" y="4345077"/>
            <a:ext cx="1364192" cy="1828299"/>
          </a:xfrm>
          <a:prstGeom prst="rect">
            <a:avLst/>
          </a:prstGeom>
          <a:noFill/>
          <a:effectLst>
            <a:softEdge rad="127000"/>
          </a:effectLst>
          <a:scene3d>
            <a:camera prst="orthographicFront">
              <a:rot lat="0" lon="10800000" rev="0"/>
            </a:camera>
            <a:lightRig rig="threePt" dir="t"/>
          </a:scene3d>
        </p:spPr>
      </p:pic>
    </p:spTree>
    <p:extLst>
      <p:ext uri="{BB962C8B-B14F-4D97-AF65-F5344CB8AC3E}">
        <p14:creationId xmlns:p14="http://schemas.microsoft.com/office/powerpoint/2010/main" val="358728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afterEffect">
                                  <p:stCondLst>
                                    <p:cond delay="0"/>
                                  </p:stCondLst>
                                  <p:childTnLst>
                                    <p:animScale>
                                      <p:cBhvr>
                                        <p:cTn id="6" dur="2000" fill="hold"/>
                                        <p:tgtEl>
                                          <p:spTgt spid="2"/>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0-#ppt_w/2"/>
                                          </p:val>
                                        </p:tav>
                                        <p:tav tm="100000">
                                          <p:val>
                                            <p:strVal val="#ppt_x"/>
                                          </p:val>
                                        </p:tav>
                                      </p:tavLst>
                                    </p:anim>
                                    <p:anim calcmode="lin" valueType="num">
                                      <p:cBhvr additive="base">
                                        <p:cTn id="1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1+#ppt_w/2"/>
                                          </p:val>
                                        </p:tav>
                                        <p:tav tm="100000">
                                          <p:val>
                                            <p:strVal val="#ppt_x"/>
                                          </p:val>
                                        </p:tav>
                                      </p:tavLst>
                                    </p:anim>
                                    <p:anim calcmode="lin" valueType="num">
                                      <p:cBhvr additive="base">
                                        <p:cTn id="18"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 fill="hold"/>
                                        <p:tgtEl>
                                          <p:spTgt spid="19"/>
                                        </p:tgtEl>
                                        <p:attrNameLst>
                                          <p:attrName>ppt_x</p:attrName>
                                        </p:attrNameLst>
                                      </p:cBhvr>
                                      <p:tavLst>
                                        <p:tav tm="0">
                                          <p:val>
                                            <p:strVal val="#ppt_x"/>
                                          </p:val>
                                        </p:tav>
                                        <p:tav tm="100000">
                                          <p:val>
                                            <p:strVal val="#ppt_x"/>
                                          </p:val>
                                        </p:tav>
                                      </p:tavLst>
                                    </p:anim>
                                    <p:anim calcmode="lin" valueType="num">
                                      <p:cBhvr additive="base">
                                        <p:cTn id="28"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ppt_x"/>
                                          </p:val>
                                        </p:tav>
                                        <p:tav tm="100000">
                                          <p:val>
                                            <p:strVal val="#ppt_x"/>
                                          </p:val>
                                        </p:tav>
                                      </p:tavLst>
                                    </p:anim>
                                    <p:anim calcmode="lin" valueType="num">
                                      <p:cBhvr additive="base">
                                        <p:cTn id="34"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p:bldP spid="12" grpId="0"/>
      <p:bldP spid="16" grpId="0"/>
      <p:bldP spid="19" grpId="0"/>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6570" y="410368"/>
            <a:ext cx="6837680" cy="1325563"/>
          </a:xfrm>
        </p:spPr>
        <p:txBody>
          <a:bodyPr/>
          <a:lstStyle/>
          <a:p>
            <a:pPr algn="ctr"/>
            <a:r>
              <a:rPr lang="en-US" dirty="0" smtClean="0"/>
              <a:t>Certified Peer </a:t>
            </a:r>
            <a:br>
              <a:rPr lang="en-US" dirty="0" smtClean="0"/>
            </a:br>
            <a:r>
              <a:rPr lang="en-US" dirty="0" smtClean="0"/>
              <a:t>Specialist – (CPS)</a:t>
            </a:r>
            <a:endParaRPr lang="en-US" dirty="0"/>
          </a:p>
        </p:txBody>
      </p:sp>
      <p:sp>
        <p:nvSpPr>
          <p:cNvPr id="3" name="Content Placeholder 2"/>
          <p:cNvSpPr>
            <a:spLocks noGrp="1"/>
          </p:cNvSpPr>
          <p:nvPr>
            <p:ph idx="1"/>
          </p:nvPr>
        </p:nvSpPr>
        <p:spPr>
          <a:xfrm>
            <a:off x="496570" y="1735931"/>
            <a:ext cx="7886700" cy="4351338"/>
          </a:xfrm>
        </p:spPr>
        <p:txBody>
          <a:bodyPr/>
          <a:lstStyle/>
          <a:p>
            <a:pPr marL="0" indent="0" algn="ctr">
              <a:buNone/>
            </a:pPr>
            <a:r>
              <a:rPr lang="en-US" dirty="0"/>
              <a:t>A </a:t>
            </a:r>
            <a:r>
              <a:rPr lang="en-US" b="1" dirty="0"/>
              <a:t>Peer Specialist</a:t>
            </a:r>
            <a:r>
              <a:rPr lang="en-US" dirty="0"/>
              <a:t> is an individual with lived recovery experience who has been trained and </a:t>
            </a:r>
            <a:r>
              <a:rPr lang="en-US" b="1" dirty="0"/>
              <a:t>certified</a:t>
            </a:r>
            <a:r>
              <a:rPr lang="en-US" dirty="0"/>
              <a:t> to help their peers gain hope and move forward in their own recovery</a:t>
            </a:r>
            <a:r>
              <a:rPr lang="en-US" dirty="0" smtClean="0"/>
              <a:t>.</a:t>
            </a:r>
          </a:p>
          <a:p>
            <a:pPr marL="0" indent="0" algn="ctr">
              <a:buNone/>
            </a:pPr>
            <a:endParaRPr lang="en-US" dirty="0"/>
          </a:p>
          <a:p>
            <a:pPr marL="0" indent="0" algn="ctr">
              <a:buNone/>
            </a:pPr>
            <a:r>
              <a:rPr lang="en-US" dirty="0">
                <a:hlinkClick r:id="rId3"/>
              </a:rPr>
              <a:t>The Power of Peers: A New Recovery </a:t>
            </a:r>
            <a:r>
              <a:rPr lang="en-US" dirty="0" smtClean="0">
                <a:hlinkClick r:id="rId3"/>
              </a:rPr>
              <a:t>Model</a:t>
            </a:r>
            <a:endParaRPr lang="en-US" dirty="0" smtClean="0"/>
          </a:p>
          <a:p>
            <a:pPr marL="0" indent="0" algn="ctr">
              <a:buNone/>
            </a:pPr>
            <a:endParaRPr lang="en-US" dirty="0"/>
          </a:p>
          <a:p>
            <a:pPr marL="0" indent="0">
              <a:buNone/>
            </a:pPr>
            <a:endParaRPr lang="en-US" dirty="0"/>
          </a:p>
        </p:txBody>
      </p:sp>
      <p:sp>
        <p:nvSpPr>
          <p:cNvPr id="4" name="Date Placeholder 3"/>
          <p:cNvSpPr>
            <a:spLocks noGrp="1"/>
          </p:cNvSpPr>
          <p:nvPr>
            <p:ph type="dt" sz="half" idx="2"/>
          </p:nvPr>
        </p:nvSpPr>
        <p:spPr/>
        <p:txBody>
          <a:bodyPr/>
          <a:lstStyle/>
          <a:p>
            <a:fld id="{4DAE6870-AD18-448A-9B2A-0EFE6DC7B06B}" type="datetime1">
              <a:rPr lang="en-US" smtClean="0"/>
              <a:t>9/9/2016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4</a:t>
            </a:fld>
            <a:endParaRPr lang="en-US" dirty="0"/>
          </a:p>
        </p:txBody>
      </p:sp>
      <p:sp>
        <p:nvSpPr>
          <p:cNvPr id="7" name="Rectangle 6"/>
          <p:cNvSpPr/>
          <p:nvPr/>
        </p:nvSpPr>
        <p:spPr>
          <a:xfrm>
            <a:off x="1465131" y="4626094"/>
            <a:ext cx="5949577" cy="954107"/>
          </a:xfrm>
          <a:prstGeom prst="rect">
            <a:avLst/>
          </a:prstGeom>
        </p:spPr>
        <p:txBody>
          <a:bodyPr wrap="none">
            <a:spAutoFit/>
          </a:bodyPr>
          <a:lstStyle/>
          <a:p>
            <a:r>
              <a:rPr lang="en-US" sz="2800" dirty="0" smtClean="0">
                <a:hlinkClick r:id="rId4"/>
              </a:rPr>
              <a:t>Georgia Certified Peer Specialist Project</a:t>
            </a:r>
            <a:endParaRPr lang="en-US" sz="2800" dirty="0" smtClean="0"/>
          </a:p>
          <a:p>
            <a:endParaRPr lang="en-US" sz="2800" dirty="0"/>
          </a:p>
        </p:txBody>
      </p:sp>
    </p:spTree>
    <p:extLst>
      <p:ext uri="{BB962C8B-B14F-4D97-AF65-F5344CB8AC3E}">
        <p14:creationId xmlns:p14="http://schemas.microsoft.com/office/powerpoint/2010/main" val="3039356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Certified Parent </a:t>
            </a:r>
            <a:br>
              <a:rPr lang="en-US" dirty="0" smtClean="0"/>
            </a:br>
            <a:r>
              <a:rPr lang="en-US" dirty="0" smtClean="0"/>
              <a:t>Peer Specialist (CPS-P)</a:t>
            </a:r>
            <a:endParaRPr lang="en-US" dirty="0"/>
          </a:p>
        </p:txBody>
      </p:sp>
      <p:sp>
        <p:nvSpPr>
          <p:cNvPr id="3" name="Content Placeholder 2"/>
          <p:cNvSpPr>
            <a:spLocks noGrp="1"/>
          </p:cNvSpPr>
          <p:nvPr>
            <p:ph idx="1"/>
          </p:nvPr>
        </p:nvSpPr>
        <p:spPr>
          <a:xfrm>
            <a:off x="628650" y="1449705"/>
            <a:ext cx="7886700" cy="4351338"/>
          </a:xfrm>
        </p:spPr>
        <p:txBody>
          <a:bodyPr>
            <a:normAutofit/>
          </a:bodyPr>
          <a:lstStyle/>
          <a:p>
            <a:endParaRPr lang="en-US" dirty="0"/>
          </a:p>
          <a:p>
            <a:pPr marL="0" indent="0">
              <a:buNone/>
            </a:pPr>
            <a:r>
              <a:rPr lang="en-US" dirty="0" smtClean="0"/>
              <a:t>Peer </a:t>
            </a:r>
            <a:r>
              <a:rPr lang="en-US" dirty="0"/>
              <a:t>Support is a direct service support to youth and families and promotes </a:t>
            </a:r>
            <a:r>
              <a:rPr lang="en-US" b="1" dirty="0"/>
              <a:t>Family Recovery, Resiliency, Respect, and Wellness</a:t>
            </a:r>
            <a:r>
              <a:rPr lang="en-US" dirty="0" smtClean="0"/>
              <a:t>. </a:t>
            </a:r>
          </a:p>
          <a:p>
            <a:pPr marL="0" indent="0">
              <a:buNone/>
            </a:pPr>
            <a:endParaRPr lang="en-US" dirty="0" smtClean="0"/>
          </a:p>
          <a:p>
            <a:pPr marL="0" indent="0">
              <a:buNone/>
            </a:pPr>
            <a:r>
              <a:rPr lang="en-US" dirty="0" smtClean="0"/>
              <a:t>Parent Peer Support taps </a:t>
            </a:r>
            <a:r>
              <a:rPr lang="en-US" dirty="0"/>
              <a:t>into the family’s inherent strengths, competencies, and healing capacity to empower the family recovery process. </a:t>
            </a:r>
          </a:p>
        </p:txBody>
      </p:sp>
      <p:sp>
        <p:nvSpPr>
          <p:cNvPr id="4" name="Date Placeholder 3"/>
          <p:cNvSpPr>
            <a:spLocks noGrp="1"/>
          </p:cNvSpPr>
          <p:nvPr>
            <p:ph type="dt" sz="half" idx="2"/>
          </p:nvPr>
        </p:nvSpPr>
        <p:spPr/>
        <p:txBody>
          <a:bodyPr/>
          <a:lstStyle/>
          <a:p>
            <a:fld id="{4DAE6870-AD18-448A-9B2A-0EFE6DC7B06B}" type="datetime1">
              <a:rPr lang="en-US" smtClean="0"/>
              <a:t>9/9/2016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5</a:t>
            </a:fld>
            <a:endParaRPr lang="en-US" dirty="0"/>
          </a:p>
        </p:txBody>
      </p:sp>
    </p:spTree>
    <p:extLst>
      <p:ext uri="{BB962C8B-B14F-4D97-AF65-F5344CB8AC3E}">
        <p14:creationId xmlns:p14="http://schemas.microsoft.com/office/powerpoint/2010/main" val="3755783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CPS-P Criteria</a:t>
            </a:r>
            <a:endParaRPr lang="en-US" dirty="0"/>
          </a:p>
        </p:txBody>
      </p:sp>
      <p:sp>
        <p:nvSpPr>
          <p:cNvPr id="3" name="Content Placeholder 2"/>
          <p:cNvSpPr>
            <a:spLocks noGrp="1"/>
          </p:cNvSpPr>
          <p:nvPr>
            <p:ph idx="1"/>
          </p:nvPr>
        </p:nvSpPr>
        <p:spPr/>
        <p:txBody>
          <a:bodyPr>
            <a:normAutofit fontScale="92500"/>
          </a:bodyPr>
          <a:lstStyle/>
          <a:p>
            <a:pPr lvl="0" fontAlgn="base"/>
            <a:r>
              <a:rPr lang="en-US" b="1" dirty="0"/>
              <a:t>Candidates must  be the parent or legal guardian of a child living with mental illness, substance use and/or co-occurring diagnosis</a:t>
            </a:r>
            <a:r>
              <a:rPr lang="en-US" dirty="0"/>
              <a:t>;</a:t>
            </a:r>
          </a:p>
          <a:p>
            <a:pPr lvl="0"/>
            <a:r>
              <a:rPr lang="en-US" dirty="0"/>
              <a:t>Currently employed doing Peer Parent Support ; </a:t>
            </a:r>
            <a:r>
              <a:rPr lang="en-US" b="1" dirty="0"/>
              <a:t>or</a:t>
            </a:r>
          </a:p>
          <a:p>
            <a:pPr lvl="0"/>
            <a:r>
              <a:rPr lang="en-US" dirty="0"/>
              <a:t>Currently employed in the public sector Behavioral Health system as a paraprofessional and have the desire to distinguish themselves as a Parent CPS-P; </a:t>
            </a:r>
            <a:r>
              <a:rPr lang="en-US" b="1" dirty="0"/>
              <a:t>or</a:t>
            </a:r>
          </a:p>
          <a:p>
            <a:pPr lvl="0"/>
            <a:r>
              <a:rPr lang="en-US" dirty="0"/>
              <a:t>Have related experience serving youth and families through participation in </a:t>
            </a:r>
            <a:r>
              <a:rPr lang="en-US" i="1" dirty="0"/>
              <a:t>community volunteering, support groups, family organizations and/or advocacy.</a:t>
            </a:r>
            <a:endParaRPr lang="en-US" dirty="0"/>
          </a:p>
          <a:p>
            <a:pPr marL="0" indent="0">
              <a:buNone/>
            </a:pPr>
            <a:endParaRPr lang="en-US" dirty="0"/>
          </a:p>
        </p:txBody>
      </p:sp>
      <p:sp>
        <p:nvSpPr>
          <p:cNvPr id="4" name="Date Placeholder 3"/>
          <p:cNvSpPr>
            <a:spLocks noGrp="1"/>
          </p:cNvSpPr>
          <p:nvPr>
            <p:ph type="dt" sz="half" idx="2"/>
          </p:nvPr>
        </p:nvSpPr>
        <p:spPr/>
        <p:txBody>
          <a:bodyPr/>
          <a:lstStyle/>
          <a:p>
            <a:fld id="{4DAE6870-AD18-448A-9B2A-0EFE6DC7B06B}" type="datetime1">
              <a:rPr lang="en-US" smtClean="0"/>
              <a:t>9/9/2016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6</a:t>
            </a:fld>
            <a:endParaRPr lang="en-US" dirty="0"/>
          </a:p>
        </p:txBody>
      </p:sp>
    </p:spTree>
    <p:extLst>
      <p:ext uri="{BB962C8B-B14F-4D97-AF65-F5344CB8AC3E}">
        <p14:creationId xmlns:p14="http://schemas.microsoft.com/office/powerpoint/2010/main" val="1696903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they’re both support, right?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064091"/>
              </p:ext>
            </p:extLst>
          </p:nvPr>
        </p:nvGraphicFramePr>
        <p:xfrm>
          <a:off x="628650" y="1825624"/>
          <a:ext cx="7886700" cy="3935222"/>
        </p:xfrm>
        <a:graphic>
          <a:graphicData uri="http://schemas.openxmlformats.org/drawingml/2006/table">
            <a:tbl>
              <a:tblPr firstRow="1" bandRow="1">
                <a:tableStyleId>{08FB837D-C827-4EFA-A057-4D05807E0F7C}</a:tableStyleId>
              </a:tblPr>
              <a:tblGrid>
                <a:gridCol w="3943350"/>
                <a:gridCol w="3943350"/>
              </a:tblGrid>
              <a:tr h="596011">
                <a:tc>
                  <a:txBody>
                    <a:bodyPr/>
                    <a:lstStyle/>
                    <a:p>
                      <a:r>
                        <a:rPr lang="en-US" dirty="0" smtClean="0"/>
                        <a:t>Parent Mentor</a:t>
                      </a:r>
                      <a:endParaRPr lang="en-US" dirty="0"/>
                    </a:p>
                  </a:txBody>
                  <a:tcPr/>
                </a:tc>
                <a:tc>
                  <a:txBody>
                    <a:bodyPr/>
                    <a:lstStyle/>
                    <a:p>
                      <a:r>
                        <a:rPr lang="en-US" dirty="0" smtClean="0"/>
                        <a:t>Certified Parent Peer Specialist</a:t>
                      </a:r>
                      <a:endParaRPr lang="en-US" dirty="0"/>
                    </a:p>
                  </a:txBody>
                  <a:tcPr/>
                </a:tc>
              </a:tr>
              <a:tr h="5960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Parent</a:t>
                      </a:r>
                      <a:r>
                        <a:rPr lang="en-US" baseline="0" dirty="0" smtClean="0"/>
                        <a:t> or guardian of youth who </a:t>
                      </a:r>
                      <a:r>
                        <a:rPr lang="en-US" b="1" i="1" baseline="0" dirty="0" smtClean="0"/>
                        <a:t>has or had an IEP</a:t>
                      </a:r>
                      <a:endParaRPr lang="en-US" b="1" i="1" dirty="0" smtClean="0"/>
                    </a:p>
                    <a:p>
                      <a:endParaRPr lang="en-US" dirty="0"/>
                    </a:p>
                  </a:txBody>
                  <a:tcPr>
                    <a:solidFill>
                      <a:schemeClr val="bg1"/>
                    </a:solidFill>
                  </a:tcPr>
                </a:tc>
                <a:tc>
                  <a:txBody>
                    <a:bodyPr/>
                    <a:lstStyle/>
                    <a:p>
                      <a:pPr lvl="0"/>
                      <a:r>
                        <a:rPr lang="en-US" sz="1800" b="0" i="0" kern="1200" dirty="0" smtClean="0">
                          <a:solidFill>
                            <a:schemeClr val="dk1"/>
                          </a:solidFill>
                          <a:effectLst/>
                          <a:latin typeface="+mn-lt"/>
                          <a:ea typeface="+mn-ea"/>
                          <a:cs typeface="+mn-cs"/>
                        </a:rPr>
                        <a:t>Raising a child in a </a:t>
                      </a:r>
                      <a:r>
                        <a:rPr lang="en-US" sz="1800" b="1" i="1" kern="1200" dirty="0" smtClean="0">
                          <a:solidFill>
                            <a:schemeClr val="dk1"/>
                          </a:solidFill>
                          <a:effectLst/>
                          <a:latin typeface="+mn-lt"/>
                          <a:ea typeface="+mn-ea"/>
                          <a:cs typeface="+mn-cs"/>
                        </a:rPr>
                        <a:t>permanent relationship</a:t>
                      </a:r>
                      <a:r>
                        <a:rPr lang="en-US" sz="1800" b="0" i="0" kern="1200" dirty="0" smtClean="0">
                          <a:solidFill>
                            <a:schemeClr val="dk1"/>
                          </a:solidFill>
                          <a:effectLst/>
                          <a:latin typeface="+mn-lt"/>
                          <a:ea typeface="+mn-ea"/>
                          <a:cs typeface="+mn-cs"/>
                        </a:rPr>
                        <a:t> for at least three years</a:t>
                      </a:r>
                    </a:p>
                    <a:p>
                      <a:r>
                        <a:rPr lang="en-US" sz="1800" b="0" i="0" kern="1200" dirty="0" smtClean="0">
                          <a:solidFill>
                            <a:schemeClr val="dk1"/>
                          </a:solidFill>
                          <a:effectLst/>
                          <a:latin typeface="+mn-lt"/>
                          <a:ea typeface="+mn-ea"/>
                          <a:cs typeface="+mn-cs"/>
                        </a:rPr>
                        <a:t> who has a </a:t>
                      </a:r>
                      <a:r>
                        <a:rPr lang="en-US" sz="1800" b="1" i="1" kern="1200" dirty="0" smtClean="0">
                          <a:solidFill>
                            <a:schemeClr val="dk1"/>
                          </a:solidFill>
                          <a:effectLst/>
                          <a:latin typeface="+mn-lt"/>
                          <a:ea typeface="+mn-ea"/>
                          <a:cs typeface="+mn-cs"/>
                        </a:rPr>
                        <a:t>Serious Emotional Disorder, Substance Abuse Disorder or Co-Occurring Disorder</a:t>
                      </a:r>
                    </a:p>
                  </a:txBody>
                  <a:tcPr>
                    <a:solidFill>
                      <a:schemeClr val="bg1"/>
                    </a:solidFill>
                  </a:tcPr>
                </a:tc>
              </a:tr>
              <a:tr h="59601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Education</a:t>
                      </a:r>
                      <a:r>
                        <a:rPr lang="en-US" baseline="0" dirty="0" smtClean="0"/>
                        <a:t> and Academic Achievement</a:t>
                      </a:r>
                      <a:endParaRPr lang="en-US" dirty="0" smtClean="0"/>
                    </a:p>
                    <a:p>
                      <a:endParaRPr lang="en-US" dirty="0"/>
                    </a:p>
                  </a:txBody>
                  <a:tcP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Education, Wellness, Environment, Culture, Social</a:t>
                      </a:r>
                      <a:r>
                        <a:rPr lang="en-US" baseline="0" dirty="0" smtClean="0"/>
                        <a:t> Skills</a:t>
                      </a:r>
                      <a:endParaRPr lang="en-US" dirty="0" smtClean="0"/>
                    </a:p>
                  </a:txBody>
                  <a:tcPr>
                    <a:solidFill>
                      <a:schemeClr val="bg1"/>
                    </a:solidFill>
                  </a:tcPr>
                </a:tc>
              </a:tr>
              <a:tr h="596011">
                <a:tc>
                  <a:txBody>
                    <a:bodyPr/>
                    <a:lstStyle/>
                    <a:p>
                      <a:r>
                        <a:rPr lang="en-US" b="0" i="0" dirty="0" smtClean="0"/>
                        <a:t>Family Engagement and Support to Improve Outcomes</a:t>
                      </a:r>
                      <a:endParaRPr lang="en-US" b="0" i="0" dirty="0"/>
                    </a:p>
                  </a:txBody>
                  <a:tcPr>
                    <a:solidFill>
                      <a:schemeClr val="bg1"/>
                    </a:solidFill>
                  </a:tcPr>
                </a:tc>
                <a:tc>
                  <a:txBody>
                    <a:bodyPr/>
                    <a:lstStyle/>
                    <a:p>
                      <a:r>
                        <a:rPr lang="en-US" dirty="0" smtClean="0"/>
                        <a:t>Family Support</a:t>
                      </a:r>
                      <a:r>
                        <a:rPr lang="en-US" baseline="0" dirty="0" smtClean="0"/>
                        <a:t> Based on </a:t>
                      </a:r>
                      <a:r>
                        <a:rPr lang="en-US" b="1" i="1" baseline="0" dirty="0" smtClean="0"/>
                        <a:t>Family</a:t>
                      </a:r>
                      <a:r>
                        <a:rPr lang="en-US" b="0" i="0" baseline="0" dirty="0" smtClean="0"/>
                        <a:t> Priorities</a:t>
                      </a:r>
                      <a:endParaRPr lang="en-US" dirty="0"/>
                    </a:p>
                  </a:txBody>
                  <a:tcPr>
                    <a:solidFill>
                      <a:schemeClr val="bg1"/>
                    </a:solidFill>
                  </a:tcPr>
                </a:tc>
              </a:tr>
              <a:tr h="596011">
                <a:tc>
                  <a:txBody>
                    <a:bodyPr/>
                    <a:lstStyle/>
                    <a:p>
                      <a:r>
                        <a:rPr lang="en-US" dirty="0" smtClean="0"/>
                        <a:t>Funded by </a:t>
                      </a:r>
                      <a:r>
                        <a:rPr lang="en-US" dirty="0" err="1" smtClean="0"/>
                        <a:t>GaDOE</a:t>
                      </a:r>
                      <a:r>
                        <a:rPr lang="en-US" baseline="0" dirty="0" smtClean="0"/>
                        <a:t> (IDEA) and District</a:t>
                      </a:r>
                      <a:endParaRPr lang="en-US" dirty="0" smtClean="0"/>
                    </a:p>
                  </a:txBody>
                  <a:tcPr>
                    <a:solidFill>
                      <a:schemeClr val="bg1"/>
                    </a:solidFill>
                  </a:tcPr>
                </a:tc>
                <a:tc>
                  <a:txBody>
                    <a:bodyPr/>
                    <a:lstStyle/>
                    <a:p>
                      <a:r>
                        <a:rPr lang="en-US" dirty="0" smtClean="0"/>
                        <a:t>Medicaid billable</a:t>
                      </a:r>
                    </a:p>
                  </a:txBody>
                  <a:tcPr>
                    <a:solidFill>
                      <a:schemeClr val="bg1"/>
                    </a:solidFill>
                  </a:tcPr>
                </a:tc>
              </a:tr>
            </a:tbl>
          </a:graphicData>
        </a:graphic>
      </p:graphicFrame>
      <p:sp>
        <p:nvSpPr>
          <p:cNvPr id="4" name="Date Placeholder 3"/>
          <p:cNvSpPr>
            <a:spLocks noGrp="1"/>
          </p:cNvSpPr>
          <p:nvPr>
            <p:ph type="dt" sz="half" idx="2"/>
          </p:nvPr>
        </p:nvSpPr>
        <p:spPr/>
        <p:txBody>
          <a:bodyPr/>
          <a:lstStyle/>
          <a:p>
            <a:fld id="{4DAE6870-AD18-448A-9B2A-0EFE6DC7B06B}" type="datetime1">
              <a:rPr lang="en-US" smtClean="0"/>
              <a:t>9/9/2016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7</a:t>
            </a:fld>
            <a:endParaRPr lang="en-US" dirty="0"/>
          </a:p>
        </p:txBody>
      </p:sp>
    </p:spTree>
    <p:extLst>
      <p:ext uri="{BB962C8B-B14F-4D97-AF65-F5344CB8AC3E}">
        <p14:creationId xmlns:p14="http://schemas.microsoft.com/office/powerpoint/2010/main" val="3262237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Collaborate and Compliment</a:t>
            </a:r>
            <a:endParaRPr lang="en-US" dirty="0"/>
          </a:p>
        </p:txBody>
      </p:sp>
      <p:sp>
        <p:nvSpPr>
          <p:cNvPr id="4" name="Date Placeholder 3"/>
          <p:cNvSpPr>
            <a:spLocks noGrp="1"/>
          </p:cNvSpPr>
          <p:nvPr>
            <p:ph type="dt" sz="half" idx="2"/>
          </p:nvPr>
        </p:nvSpPr>
        <p:spPr/>
        <p:txBody>
          <a:bodyPr/>
          <a:lstStyle/>
          <a:p>
            <a:fld id="{4DAE6870-AD18-448A-9B2A-0EFE6DC7B06B}" type="datetime1">
              <a:rPr lang="en-US" smtClean="0"/>
              <a:t>9/9/2016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8</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589008384"/>
              </p:ext>
            </p:extLst>
          </p:nvPr>
        </p:nvGraphicFramePr>
        <p:xfrm>
          <a:off x="628650" y="1825625"/>
          <a:ext cx="7886700" cy="4033520"/>
        </p:xfrm>
        <a:graphic>
          <a:graphicData uri="http://schemas.openxmlformats.org/drawingml/2006/table">
            <a:tbl>
              <a:tblPr firstRow="1" bandRow="1">
                <a:tableStyleId>{08FB837D-C827-4EFA-A057-4D05807E0F7C}</a:tableStyleId>
              </a:tblPr>
              <a:tblGrid>
                <a:gridCol w="3943350"/>
                <a:gridCol w="3943350"/>
              </a:tblGrid>
              <a:tr h="370840">
                <a:tc>
                  <a:txBody>
                    <a:bodyPr/>
                    <a:lstStyle/>
                    <a:p>
                      <a:r>
                        <a:rPr lang="en-US" dirty="0" smtClean="0"/>
                        <a:t>Parent Mentor</a:t>
                      </a:r>
                      <a:endParaRPr lang="en-US" dirty="0"/>
                    </a:p>
                  </a:txBody>
                  <a:tcPr/>
                </a:tc>
                <a:tc>
                  <a:txBody>
                    <a:bodyPr/>
                    <a:lstStyle/>
                    <a:p>
                      <a:r>
                        <a:rPr lang="en-US" dirty="0" smtClean="0"/>
                        <a:t>Certified Parent Peer Specialist</a:t>
                      </a:r>
                      <a:endParaRPr lang="en-US" dirty="0"/>
                    </a:p>
                  </a:txBody>
                  <a:tcPr/>
                </a:tc>
              </a:tr>
              <a:tr h="370840">
                <a:tc>
                  <a:txBody>
                    <a:bodyPr/>
                    <a:lstStyle/>
                    <a:p>
                      <a:r>
                        <a:rPr lang="en-US" dirty="0" smtClean="0"/>
                        <a:t>Connected to agencies and services, focus on school</a:t>
                      </a:r>
                    </a:p>
                  </a:txBody>
                  <a:tcPr>
                    <a:solidFill>
                      <a:schemeClr val="bg1"/>
                    </a:solidFill>
                  </a:tcPr>
                </a:tc>
                <a:tc>
                  <a:txBody>
                    <a:bodyPr/>
                    <a:lstStyle/>
                    <a:p>
                      <a:r>
                        <a:rPr lang="en-US" dirty="0" smtClean="0"/>
                        <a:t>Connected to all child serving agencies, focus on entire family’s educational and system navigation needs</a:t>
                      </a:r>
                      <a:endParaRPr lang="en-US" dirty="0"/>
                    </a:p>
                  </a:txBody>
                  <a:tcPr>
                    <a:solidFill>
                      <a:schemeClr val="bg1"/>
                    </a:solidFill>
                  </a:tcPr>
                </a:tc>
              </a:tr>
              <a:tr h="370840">
                <a:tc>
                  <a:txBody>
                    <a:bodyPr/>
                    <a:lstStyle/>
                    <a:p>
                      <a:r>
                        <a:rPr lang="en-US" dirty="0" smtClean="0"/>
                        <a:t>No Medicaid</a:t>
                      </a:r>
                      <a:r>
                        <a:rPr lang="en-US" baseline="0" dirty="0" smtClean="0"/>
                        <a:t> billable services</a:t>
                      </a:r>
                      <a:endParaRPr lang="en-US" dirty="0"/>
                    </a:p>
                  </a:txBody>
                  <a:tcPr>
                    <a:solidFill>
                      <a:schemeClr val="bg1"/>
                    </a:solidFill>
                  </a:tcPr>
                </a:tc>
                <a:tc>
                  <a:txBody>
                    <a:bodyPr/>
                    <a:lstStyle/>
                    <a:p>
                      <a:r>
                        <a:rPr lang="en-US" dirty="0" smtClean="0"/>
                        <a:t>Includes any services or supports that the child/family identifies </a:t>
                      </a:r>
                    </a:p>
                    <a:p>
                      <a:endParaRPr lang="en-US" dirty="0" smtClean="0"/>
                    </a:p>
                    <a:p>
                      <a:r>
                        <a:rPr lang="en-US" dirty="0" smtClean="0"/>
                        <a:t>Medicaid billable</a:t>
                      </a:r>
                      <a:endParaRPr lang="en-US" dirty="0"/>
                    </a:p>
                  </a:txBody>
                  <a:tcPr>
                    <a:solidFill>
                      <a:schemeClr val="bg1"/>
                    </a:solidFill>
                  </a:tcPr>
                </a:tc>
              </a:tr>
              <a:tr h="370840">
                <a:tc>
                  <a:txBody>
                    <a:bodyPr/>
                    <a:lstStyle/>
                    <a:p>
                      <a:r>
                        <a:rPr lang="en-US" dirty="0" smtClean="0"/>
                        <a:t>Work with all families, focus on SWD</a:t>
                      </a:r>
                      <a:endParaRPr lang="en-US" dirty="0"/>
                    </a:p>
                  </a:txBody>
                  <a:tcPr>
                    <a:solidFill>
                      <a:schemeClr val="bg1"/>
                    </a:solidFill>
                  </a:tcPr>
                </a:tc>
                <a:tc>
                  <a:txBody>
                    <a:bodyPr/>
                    <a:lstStyle/>
                    <a:p>
                      <a:r>
                        <a:rPr lang="en-US" dirty="0" smtClean="0"/>
                        <a:t>Working in High Fidelity Wraparound – youth</a:t>
                      </a:r>
                      <a:r>
                        <a:rPr lang="en-US" baseline="0" dirty="0" smtClean="0"/>
                        <a:t> qualify for PRTF level of care but parents opt out for community based services – may be SWD</a:t>
                      </a:r>
                      <a:endParaRPr lang="en-US" dirty="0"/>
                    </a:p>
                  </a:txBody>
                  <a:tcPr>
                    <a:solidFill>
                      <a:schemeClr val="bg1"/>
                    </a:solidFill>
                  </a:tcPr>
                </a:tc>
              </a:tr>
              <a:tr h="370840">
                <a:tc>
                  <a:txBody>
                    <a:bodyPr/>
                    <a:lstStyle/>
                    <a:p>
                      <a:endParaRPr lang="en-US" dirty="0"/>
                    </a:p>
                  </a:txBody>
                  <a:tcPr>
                    <a:solidFill>
                      <a:schemeClr val="bg1"/>
                    </a:solidFill>
                  </a:tcPr>
                </a:tc>
                <a:tc>
                  <a:txBody>
                    <a:bodyPr/>
                    <a:lstStyle/>
                    <a:p>
                      <a:endParaRPr lang="en-US" dirty="0"/>
                    </a:p>
                  </a:txBody>
                  <a:tcPr>
                    <a:solidFill>
                      <a:schemeClr val="bg1"/>
                    </a:solidFill>
                  </a:tcPr>
                </a:tc>
              </a:tr>
            </a:tbl>
          </a:graphicData>
        </a:graphic>
      </p:graphicFrame>
    </p:spTree>
    <p:extLst>
      <p:ext uri="{BB962C8B-B14F-4D97-AF65-F5344CB8AC3E}">
        <p14:creationId xmlns:p14="http://schemas.microsoft.com/office/powerpoint/2010/main" val="3183307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812674615"/>
              </p:ext>
            </p:extLst>
          </p:nvPr>
        </p:nvGraphicFramePr>
        <p:xfrm>
          <a:off x="1081547" y="796413"/>
          <a:ext cx="5914631" cy="47194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Date Placeholder 3"/>
          <p:cNvSpPr>
            <a:spLocks noGrp="1"/>
          </p:cNvSpPr>
          <p:nvPr>
            <p:ph type="dt" sz="half" idx="2"/>
          </p:nvPr>
        </p:nvSpPr>
        <p:spPr/>
        <p:txBody>
          <a:bodyPr/>
          <a:lstStyle/>
          <a:p>
            <a:fld id="{4DAE6870-AD18-448A-9B2A-0EFE6DC7B06B}" type="datetime1">
              <a:rPr lang="en-US" smtClean="0"/>
              <a:t>9/9/2016</a:t>
            </a:fld>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9</a:t>
            </a:fld>
            <a:endParaRPr lang="en-US" dirty="0"/>
          </a:p>
        </p:txBody>
      </p:sp>
    </p:spTree>
    <p:extLst>
      <p:ext uri="{BB962C8B-B14F-4D97-AF65-F5344CB8AC3E}">
        <p14:creationId xmlns:p14="http://schemas.microsoft.com/office/powerpoint/2010/main" val="3171239468"/>
      </p:ext>
    </p:extLst>
  </p:cSld>
  <p:clrMapOvr>
    <a:masterClrMapping/>
  </p:clrMapOvr>
</p:sld>
</file>

<file path=ppt/theme/theme1.xml><?xml version="1.0" encoding="utf-8"?>
<a:theme xmlns:a="http://schemas.openxmlformats.org/drawingml/2006/main" name="GaDOE-PowerPoint-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GaDOE-PowerPoint-WhiteTemplate</Template>
  <TotalTime>605</TotalTime>
  <Words>738</Words>
  <Application>Microsoft Office PowerPoint</Application>
  <PresentationFormat>On-screen Show (4:3)</PresentationFormat>
  <Paragraphs>139</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GaDOE-PowerPoint-Template</vt:lpstr>
      <vt:lpstr>CPS-P:  Family Support through  Lived Experience </vt:lpstr>
      <vt:lpstr>PowerPoint Presentation</vt:lpstr>
      <vt:lpstr>Educational  Impact</vt:lpstr>
      <vt:lpstr>Certified Peer  Specialist – (CPS)</vt:lpstr>
      <vt:lpstr>Certified Parent  Peer Specialist (CPS-P)</vt:lpstr>
      <vt:lpstr>CPS-P Criteria</vt:lpstr>
      <vt:lpstr>But they’re both support, right?</vt:lpstr>
      <vt:lpstr>Collaborate and Compliment</vt:lpstr>
      <vt:lpstr>PowerPoint Presentation</vt:lpstr>
      <vt:lpstr>PowerPoint Presentation</vt:lpstr>
    </vt:vector>
  </TitlesOfParts>
  <Company>GADOE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CPS-P:  Family Support through  Lived Experience</dc:title>
  <dc:creator>Cheryl Benefield</dc:creator>
  <cp:lastModifiedBy>Jane Grillo</cp:lastModifiedBy>
  <cp:revision>23</cp:revision>
  <dcterms:created xsi:type="dcterms:W3CDTF">2016-09-08T15:57:24Z</dcterms:created>
  <dcterms:modified xsi:type="dcterms:W3CDTF">2016-09-09T20:31:34Z</dcterms:modified>
</cp:coreProperties>
</file>