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9" d="100"/>
          <a:sy n="49" d="100"/>
        </p:scale>
        <p:origin x="-102" y="-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E4CF1A-E8FD-4D65-A657-CBE2B42E6237}" type="datetimeFigureOut">
              <a:rPr lang="en-US" smtClean="0"/>
              <a:t>9/28/2015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D51D00-AD70-40C6-8F1C-103941787CF8}" type="slidenum">
              <a:rPr lang="en-US" smtClean="0"/>
              <a:t>‹#›</a:t>
            </a:fld>
            <a:endParaRPr lang="en-US"/>
          </a:p>
        </p:txBody>
      </p:sp>
    </p:spTree>
    <p:extLst>
      <p:ext uri="{BB962C8B-B14F-4D97-AF65-F5344CB8AC3E}">
        <p14:creationId xmlns:p14="http://schemas.microsoft.com/office/powerpoint/2010/main" val="2777194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Georgia Family Connection is the community collaborative table that encompasses the</a:t>
            </a:r>
            <a:r>
              <a:rPr lang="en-US" baseline="0" dirty="0" smtClean="0"/>
              <a:t> 7 Pillars of Community.  </a:t>
            </a:r>
            <a:r>
              <a:rPr lang="en-US" dirty="0" smtClean="0"/>
              <a:t>These 7 Pillars are the foundation that our communities are built on.  They will either grow</a:t>
            </a:r>
            <a:r>
              <a:rPr lang="en-US" baseline="0" dirty="0" smtClean="0"/>
              <a:t> and</a:t>
            </a:r>
            <a:r>
              <a:rPr lang="en-US" dirty="0" smtClean="0"/>
              <a:t> sustain, or weaken</a:t>
            </a:r>
            <a:r>
              <a:rPr lang="en-US" baseline="0" dirty="0" smtClean="0"/>
              <a:t> and starve each and every community.  When one pillar is weak the foundation of the community is compromised and puts pressure on the surrounding pillars.  Although it may not be realized quickly at first, the effect is eventually realized as the other pillars become so weakened due to the added stress that the foundation starts to buckle and eventually fall apart. Working together, we can build and sustain capacity in each pillar simultaneously ensuring a strong, prosperous, stable, safe, and sufficient community for all.  This is the purpose of the Georgia Family Connection Network. We are leading by collaborating, creating, implementing, and pursuing a positive collective impact strategic plan  for strong communities </a:t>
            </a:r>
            <a:r>
              <a:rPr lang="en-US" baseline="0" smtClean="0"/>
              <a:t>in Georgia.     </a:t>
            </a:r>
            <a:endParaRPr lang="en-US" dirty="0"/>
          </a:p>
        </p:txBody>
      </p:sp>
      <p:sp>
        <p:nvSpPr>
          <p:cNvPr id="4" name="Slide Number Placeholder 3"/>
          <p:cNvSpPr>
            <a:spLocks noGrp="1"/>
          </p:cNvSpPr>
          <p:nvPr>
            <p:ph type="sldNum" sz="quarter" idx="10"/>
          </p:nvPr>
        </p:nvSpPr>
        <p:spPr/>
        <p:txBody>
          <a:bodyPr/>
          <a:lstStyle/>
          <a:p>
            <a:fld id="{9FCBFC32-07D3-4722-9600-45F1B30571BF}" type="slidenum">
              <a:rPr lang="en-US" smtClean="0"/>
              <a:t>1</a:t>
            </a:fld>
            <a:endParaRPr lang="en-US"/>
          </a:p>
        </p:txBody>
      </p:sp>
    </p:spTree>
    <p:extLst>
      <p:ext uri="{BB962C8B-B14F-4D97-AF65-F5344CB8AC3E}">
        <p14:creationId xmlns:p14="http://schemas.microsoft.com/office/powerpoint/2010/main" val="1188035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481750-70A3-4E57-8E02-04D4B6E44299}" type="datetimeFigureOut">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C99C1A-1D47-4040-8E6B-322B4AC65B39}" type="slidenum">
              <a:rPr lang="en-US" smtClean="0"/>
              <a:t>‹#›</a:t>
            </a:fld>
            <a:endParaRPr lang="en-US"/>
          </a:p>
        </p:txBody>
      </p:sp>
    </p:spTree>
    <p:extLst>
      <p:ext uri="{BB962C8B-B14F-4D97-AF65-F5344CB8AC3E}">
        <p14:creationId xmlns:p14="http://schemas.microsoft.com/office/powerpoint/2010/main" val="2426943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481750-70A3-4E57-8E02-04D4B6E44299}" type="datetimeFigureOut">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C99C1A-1D47-4040-8E6B-322B4AC65B39}" type="slidenum">
              <a:rPr lang="en-US" smtClean="0"/>
              <a:t>‹#›</a:t>
            </a:fld>
            <a:endParaRPr lang="en-US"/>
          </a:p>
        </p:txBody>
      </p:sp>
    </p:spTree>
    <p:extLst>
      <p:ext uri="{BB962C8B-B14F-4D97-AF65-F5344CB8AC3E}">
        <p14:creationId xmlns:p14="http://schemas.microsoft.com/office/powerpoint/2010/main" val="3041999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481750-70A3-4E57-8E02-04D4B6E44299}" type="datetimeFigureOut">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C99C1A-1D47-4040-8E6B-322B4AC65B39}" type="slidenum">
              <a:rPr lang="en-US" smtClean="0"/>
              <a:t>‹#›</a:t>
            </a:fld>
            <a:endParaRPr lang="en-US"/>
          </a:p>
        </p:txBody>
      </p:sp>
    </p:spTree>
    <p:extLst>
      <p:ext uri="{BB962C8B-B14F-4D97-AF65-F5344CB8AC3E}">
        <p14:creationId xmlns:p14="http://schemas.microsoft.com/office/powerpoint/2010/main" val="352129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481750-70A3-4E57-8E02-04D4B6E44299}" type="datetimeFigureOut">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C99C1A-1D47-4040-8E6B-322B4AC65B39}" type="slidenum">
              <a:rPr lang="en-US" smtClean="0"/>
              <a:t>‹#›</a:t>
            </a:fld>
            <a:endParaRPr lang="en-US"/>
          </a:p>
        </p:txBody>
      </p:sp>
    </p:spTree>
    <p:extLst>
      <p:ext uri="{BB962C8B-B14F-4D97-AF65-F5344CB8AC3E}">
        <p14:creationId xmlns:p14="http://schemas.microsoft.com/office/powerpoint/2010/main" val="159211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481750-70A3-4E57-8E02-04D4B6E44299}" type="datetimeFigureOut">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C99C1A-1D47-4040-8E6B-322B4AC65B39}" type="slidenum">
              <a:rPr lang="en-US" smtClean="0"/>
              <a:t>‹#›</a:t>
            </a:fld>
            <a:endParaRPr lang="en-US"/>
          </a:p>
        </p:txBody>
      </p:sp>
    </p:spTree>
    <p:extLst>
      <p:ext uri="{BB962C8B-B14F-4D97-AF65-F5344CB8AC3E}">
        <p14:creationId xmlns:p14="http://schemas.microsoft.com/office/powerpoint/2010/main" val="4210792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481750-70A3-4E57-8E02-04D4B6E44299}" type="datetimeFigureOut">
              <a:rPr lang="en-US" smtClean="0"/>
              <a:t>9/28/2015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C99C1A-1D47-4040-8E6B-322B4AC65B39}" type="slidenum">
              <a:rPr lang="en-US" smtClean="0"/>
              <a:t>‹#›</a:t>
            </a:fld>
            <a:endParaRPr lang="en-US"/>
          </a:p>
        </p:txBody>
      </p:sp>
    </p:spTree>
    <p:extLst>
      <p:ext uri="{BB962C8B-B14F-4D97-AF65-F5344CB8AC3E}">
        <p14:creationId xmlns:p14="http://schemas.microsoft.com/office/powerpoint/2010/main" val="2199984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481750-70A3-4E57-8E02-04D4B6E44299}" type="datetimeFigureOut">
              <a:rPr lang="en-US" smtClean="0"/>
              <a:t>9/28/2015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C99C1A-1D47-4040-8E6B-322B4AC65B39}" type="slidenum">
              <a:rPr lang="en-US" smtClean="0"/>
              <a:t>‹#›</a:t>
            </a:fld>
            <a:endParaRPr lang="en-US"/>
          </a:p>
        </p:txBody>
      </p:sp>
    </p:spTree>
    <p:extLst>
      <p:ext uri="{BB962C8B-B14F-4D97-AF65-F5344CB8AC3E}">
        <p14:creationId xmlns:p14="http://schemas.microsoft.com/office/powerpoint/2010/main" val="1454858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481750-70A3-4E57-8E02-04D4B6E44299}" type="datetimeFigureOut">
              <a:rPr lang="en-US" smtClean="0"/>
              <a:t>9/28/2015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C99C1A-1D47-4040-8E6B-322B4AC65B39}" type="slidenum">
              <a:rPr lang="en-US" smtClean="0"/>
              <a:t>‹#›</a:t>
            </a:fld>
            <a:endParaRPr lang="en-US"/>
          </a:p>
        </p:txBody>
      </p:sp>
    </p:spTree>
    <p:extLst>
      <p:ext uri="{BB962C8B-B14F-4D97-AF65-F5344CB8AC3E}">
        <p14:creationId xmlns:p14="http://schemas.microsoft.com/office/powerpoint/2010/main" val="2903895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481750-70A3-4E57-8E02-04D4B6E44299}" type="datetimeFigureOut">
              <a:rPr lang="en-US" smtClean="0"/>
              <a:t>9/28/2015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C99C1A-1D47-4040-8E6B-322B4AC65B39}" type="slidenum">
              <a:rPr lang="en-US" smtClean="0"/>
              <a:t>‹#›</a:t>
            </a:fld>
            <a:endParaRPr lang="en-US"/>
          </a:p>
        </p:txBody>
      </p:sp>
    </p:spTree>
    <p:extLst>
      <p:ext uri="{BB962C8B-B14F-4D97-AF65-F5344CB8AC3E}">
        <p14:creationId xmlns:p14="http://schemas.microsoft.com/office/powerpoint/2010/main" val="3247850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481750-70A3-4E57-8E02-04D4B6E44299}" type="datetimeFigureOut">
              <a:rPr lang="en-US" smtClean="0"/>
              <a:t>9/28/2015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C99C1A-1D47-4040-8E6B-322B4AC65B39}" type="slidenum">
              <a:rPr lang="en-US" smtClean="0"/>
              <a:t>‹#›</a:t>
            </a:fld>
            <a:endParaRPr lang="en-US"/>
          </a:p>
        </p:txBody>
      </p:sp>
    </p:spTree>
    <p:extLst>
      <p:ext uri="{BB962C8B-B14F-4D97-AF65-F5344CB8AC3E}">
        <p14:creationId xmlns:p14="http://schemas.microsoft.com/office/powerpoint/2010/main" val="2946802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481750-70A3-4E57-8E02-04D4B6E44299}" type="datetimeFigureOut">
              <a:rPr lang="en-US" smtClean="0"/>
              <a:t>9/28/2015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C99C1A-1D47-4040-8E6B-322B4AC65B39}" type="slidenum">
              <a:rPr lang="en-US" smtClean="0"/>
              <a:t>‹#›</a:t>
            </a:fld>
            <a:endParaRPr lang="en-US"/>
          </a:p>
        </p:txBody>
      </p:sp>
    </p:spTree>
    <p:extLst>
      <p:ext uri="{BB962C8B-B14F-4D97-AF65-F5344CB8AC3E}">
        <p14:creationId xmlns:p14="http://schemas.microsoft.com/office/powerpoint/2010/main" val="1765844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481750-70A3-4E57-8E02-04D4B6E44299}" type="datetimeFigureOut">
              <a:rPr lang="en-US" smtClean="0"/>
              <a:t>9/28/2015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C99C1A-1D47-4040-8E6B-322B4AC65B39}" type="slidenum">
              <a:rPr lang="en-US" smtClean="0"/>
              <a:t>‹#›</a:t>
            </a:fld>
            <a:endParaRPr lang="en-US"/>
          </a:p>
        </p:txBody>
      </p:sp>
    </p:spTree>
    <p:extLst>
      <p:ext uri="{BB962C8B-B14F-4D97-AF65-F5344CB8AC3E}">
        <p14:creationId xmlns:p14="http://schemas.microsoft.com/office/powerpoint/2010/main" val="3387330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748" y="152400"/>
            <a:ext cx="8229600" cy="1143000"/>
          </a:xfrm>
        </p:spPr>
        <p:txBody>
          <a:bodyPr/>
          <a:lstStyle/>
          <a:p>
            <a:r>
              <a:rPr lang="en-US" dirty="0" smtClean="0"/>
              <a:t>“</a:t>
            </a:r>
            <a:r>
              <a:rPr lang="en-US" b="1" dirty="0" smtClean="0">
                <a:latin typeface="Batang" panose="02030600000101010101" pitchFamily="18" charset="-127"/>
                <a:ea typeface="Batang" panose="02030600000101010101" pitchFamily="18" charset="-127"/>
              </a:rPr>
              <a:t>The 7 Pillars of Community”</a:t>
            </a:r>
            <a:endParaRPr lang="en-US" b="1" dirty="0">
              <a:latin typeface="Batang" panose="02030600000101010101" pitchFamily="18" charset="-127"/>
              <a:ea typeface="Batang" panose="02030600000101010101" pitchFamily="18" charset="-127"/>
            </a:endParaRP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85800" y="2773180"/>
            <a:ext cx="8017239" cy="3505200"/>
          </a:xfr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5800" y="1295400"/>
            <a:ext cx="7924800" cy="1600200"/>
          </a:xfrm>
          <a:prstGeom prst="rect">
            <a:avLst/>
          </a:prstGeom>
        </p:spPr>
      </p:pic>
      <p:sp>
        <p:nvSpPr>
          <p:cNvPr id="6" name="TextBox 5"/>
          <p:cNvSpPr txBox="1"/>
          <p:nvPr/>
        </p:nvSpPr>
        <p:spPr>
          <a:xfrm>
            <a:off x="787885" y="4069830"/>
            <a:ext cx="461665" cy="1252907"/>
          </a:xfrm>
          <a:prstGeom prst="rect">
            <a:avLst/>
          </a:prstGeom>
          <a:noFill/>
        </p:spPr>
        <p:txBody>
          <a:bodyPr vert="vert270" wrap="none" rtlCol="0">
            <a:spAutoFit/>
          </a:bodyPr>
          <a:lstStyle/>
          <a:p>
            <a:r>
              <a:rPr lang="en-US" b="1" dirty="0" smtClean="0">
                <a:latin typeface="Batang" panose="02030600000101010101" pitchFamily="18" charset="-127"/>
                <a:ea typeface="Batang" panose="02030600000101010101" pitchFamily="18" charset="-127"/>
              </a:rPr>
              <a:t>Individuals</a:t>
            </a:r>
            <a:endParaRPr lang="en-US" b="1" dirty="0">
              <a:latin typeface="Batang" panose="02030600000101010101" pitchFamily="18" charset="-127"/>
              <a:ea typeface="Batang" panose="02030600000101010101" pitchFamily="18" charset="-127"/>
            </a:endParaRPr>
          </a:p>
        </p:txBody>
      </p:sp>
      <p:sp>
        <p:nvSpPr>
          <p:cNvPr id="8" name="TextBox 7"/>
          <p:cNvSpPr txBox="1"/>
          <p:nvPr/>
        </p:nvSpPr>
        <p:spPr>
          <a:xfrm>
            <a:off x="8001000" y="4167945"/>
            <a:ext cx="461665" cy="1142300"/>
          </a:xfrm>
          <a:prstGeom prst="rect">
            <a:avLst/>
          </a:prstGeom>
          <a:noFill/>
        </p:spPr>
        <p:txBody>
          <a:bodyPr vert="vert270" wrap="none" rtlCol="0">
            <a:spAutoFit/>
          </a:bodyPr>
          <a:lstStyle/>
          <a:p>
            <a:r>
              <a:rPr lang="en-US" b="1" dirty="0" smtClean="0">
                <a:latin typeface="Batang" panose="02030600000101010101" pitchFamily="18" charset="-127"/>
                <a:ea typeface="Batang" panose="02030600000101010101" pitchFamily="18" charset="-127"/>
              </a:rPr>
              <a:t>Economic</a:t>
            </a:r>
            <a:endParaRPr lang="en-US" b="1" dirty="0">
              <a:latin typeface="Batang" panose="02030600000101010101" pitchFamily="18" charset="-127"/>
              <a:ea typeface="Batang" panose="02030600000101010101" pitchFamily="18" charset="-127"/>
            </a:endParaRPr>
          </a:p>
        </p:txBody>
      </p:sp>
      <p:sp>
        <p:nvSpPr>
          <p:cNvPr id="9" name="TextBox 8"/>
          <p:cNvSpPr txBox="1"/>
          <p:nvPr/>
        </p:nvSpPr>
        <p:spPr>
          <a:xfrm>
            <a:off x="6858000" y="4293391"/>
            <a:ext cx="461665" cy="964367"/>
          </a:xfrm>
          <a:prstGeom prst="rect">
            <a:avLst/>
          </a:prstGeom>
          <a:noFill/>
        </p:spPr>
        <p:txBody>
          <a:bodyPr vert="vert270" wrap="none" rtlCol="0">
            <a:spAutoFit/>
          </a:bodyPr>
          <a:lstStyle/>
          <a:p>
            <a:r>
              <a:rPr lang="en-US" b="1" dirty="0" smtClean="0">
                <a:latin typeface="Batang" panose="02030600000101010101" pitchFamily="18" charset="-127"/>
                <a:ea typeface="Batang" panose="02030600000101010101" pitchFamily="18" charset="-127"/>
              </a:rPr>
              <a:t>Political</a:t>
            </a:r>
            <a:endParaRPr lang="en-US" b="1" dirty="0">
              <a:latin typeface="Batang" panose="02030600000101010101" pitchFamily="18" charset="-127"/>
              <a:ea typeface="Batang" panose="02030600000101010101" pitchFamily="18" charset="-127"/>
            </a:endParaRPr>
          </a:p>
        </p:txBody>
      </p:sp>
      <p:sp>
        <p:nvSpPr>
          <p:cNvPr id="10" name="TextBox 9"/>
          <p:cNvSpPr txBox="1"/>
          <p:nvPr/>
        </p:nvSpPr>
        <p:spPr>
          <a:xfrm>
            <a:off x="5715000" y="4099429"/>
            <a:ext cx="461665" cy="1158330"/>
          </a:xfrm>
          <a:prstGeom prst="rect">
            <a:avLst/>
          </a:prstGeom>
          <a:noFill/>
        </p:spPr>
        <p:txBody>
          <a:bodyPr vert="vert270" wrap="none" rtlCol="0">
            <a:spAutoFit/>
          </a:bodyPr>
          <a:lstStyle/>
          <a:p>
            <a:r>
              <a:rPr lang="en-US" b="1" dirty="0" smtClean="0">
                <a:latin typeface="Batang" panose="02030600000101010101" pitchFamily="18" charset="-127"/>
                <a:ea typeface="Batang" panose="02030600000101010101" pitchFamily="18" charset="-127"/>
              </a:rPr>
              <a:t>Education</a:t>
            </a:r>
            <a:endParaRPr lang="en-US" b="1" dirty="0">
              <a:latin typeface="Batang" panose="02030600000101010101" pitchFamily="18" charset="-127"/>
              <a:ea typeface="Batang" panose="02030600000101010101" pitchFamily="18" charset="-127"/>
            </a:endParaRPr>
          </a:p>
        </p:txBody>
      </p:sp>
      <p:sp>
        <p:nvSpPr>
          <p:cNvPr id="11" name="TextBox 10"/>
          <p:cNvSpPr txBox="1"/>
          <p:nvPr/>
        </p:nvSpPr>
        <p:spPr>
          <a:xfrm>
            <a:off x="2041140" y="4558087"/>
            <a:ext cx="461665" cy="885820"/>
          </a:xfrm>
          <a:prstGeom prst="rect">
            <a:avLst/>
          </a:prstGeom>
          <a:noFill/>
        </p:spPr>
        <p:txBody>
          <a:bodyPr vert="vert270" wrap="none" rtlCol="0">
            <a:spAutoFit/>
          </a:bodyPr>
          <a:lstStyle/>
          <a:p>
            <a:r>
              <a:rPr lang="en-US" b="1" dirty="0" smtClean="0">
                <a:latin typeface="Batang" panose="02030600000101010101" pitchFamily="18" charset="-127"/>
                <a:ea typeface="Batang" panose="02030600000101010101" pitchFamily="18" charset="-127"/>
              </a:rPr>
              <a:t>Culture</a:t>
            </a:r>
            <a:endParaRPr lang="en-US" b="1" dirty="0">
              <a:latin typeface="Batang" panose="02030600000101010101" pitchFamily="18" charset="-127"/>
              <a:ea typeface="Batang" panose="02030600000101010101" pitchFamily="18" charset="-127"/>
            </a:endParaRPr>
          </a:p>
        </p:txBody>
      </p:sp>
      <p:sp>
        <p:nvSpPr>
          <p:cNvPr id="12" name="TextBox 11"/>
          <p:cNvSpPr txBox="1"/>
          <p:nvPr/>
        </p:nvSpPr>
        <p:spPr>
          <a:xfrm>
            <a:off x="3200400" y="3979404"/>
            <a:ext cx="461665" cy="1464503"/>
          </a:xfrm>
          <a:prstGeom prst="rect">
            <a:avLst/>
          </a:prstGeom>
          <a:noFill/>
        </p:spPr>
        <p:txBody>
          <a:bodyPr vert="vert270" wrap="none" rtlCol="0">
            <a:spAutoFit/>
          </a:bodyPr>
          <a:lstStyle/>
          <a:p>
            <a:r>
              <a:rPr lang="en-US" b="1" dirty="0" smtClean="0">
                <a:latin typeface="Batang" panose="02030600000101010101" pitchFamily="18" charset="-127"/>
                <a:ea typeface="Batang" panose="02030600000101010101" pitchFamily="18" charset="-127"/>
              </a:rPr>
              <a:t>Environment</a:t>
            </a:r>
            <a:endParaRPr lang="en-US" b="1" dirty="0">
              <a:latin typeface="Batang" panose="02030600000101010101" pitchFamily="18" charset="-127"/>
              <a:ea typeface="Batang" panose="02030600000101010101" pitchFamily="18" charset="-127"/>
            </a:endParaRPr>
          </a:p>
        </p:txBody>
      </p:sp>
      <p:sp>
        <p:nvSpPr>
          <p:cNvPr id="13" name="TextBox 12"/>
          <p:cNvSpPr txBox="1"/>
          <p:nvPr/>
        </p:nvSpPr>
        <p:spPr>
          <a:xfrm>
            <a:off x="4495800" y="4567093"/>
            <a:ext cx="461665" cy="743152"/>
          </a:xfrm>
          <a:prstGeom prst="rect">
            <a:avLst/>
          </a:prstGeom>
          <a:noFill/>
        </p:spPr>
        <p:txBody>
          <a:bodyPr vert="vert270" wrap="none" rtlCol="0">
            <a:spAutoFit/>
          </a:bodyPr>
          <a:lstStyle/>
          <a:p>
            <a:r>
              <a:rPr lang="en-US" b="1" dirty="0" smtClean="0">
                <a:latin typeface="Batang" panose="02030600000101010101" pitchFamily="18" charset="-127"/>
                <a:ea typeface="Batang" panose="02030600000101010101" pitchFamily="18" charset="-127"/>
              </a:rPr>
              <a:t>Social</a:t>
            </a:r>
            <a:endParaRPr lang="en-US" b="1" dirty="0">
              <a:latin typeface="Batang" panose="02030600000101010101" pitchFamily="18" charset="-127"/>
              <a:ea typeface="Batang" panose="02030600000101010101" pitchFamily="18" charset="-127"/>
            </a:endParaRPr>
          </a:p>
        </p:txBody>
      </p:sp>
      <p:sp>
        <p:nvSpPr>
          <p:cNvPr id="3" name="TextBox 2"/>
          <p:cNvSpPr txBox="1"/>
          <p:nvPr/>
        </p:nvSpPr>
        <p:spPr>
          <a:xfrm>
            <a:off x="710418" y="2603212"/>
            <a:ext cx="7822715" cy="584775"/>
          </a:xfrm>
          <a:prstGeom prst="rect">
            <a:avLst/>
          </a:prstGeom>
          <a:noFill/>
        </p:spPr>
        <p:txBody>
          <a:bodyPr wrap="square" rtlCol="0">
            <a:spAutoFit/>
          </a:bodyPr>
          <a:lstStyle/>
          <a:p>
            <a:pPr algn="ctr"/>
            <a:r>
              <a:rPr lang="en-US" sz="3200" b="1" dirty="0" smtClean="0">
                <a:latin typeface="Californian FB" panose="0207040306080B030204" pitchFamily="18" charset="0"/>
              </a:rPr>
              <a:t>Georgia Family Connection </a:t>
            </a:r>
            <a:endParaRPr lang="en-US" sz="3200" b="1" dirty="0">
              <a:latin typeface="Californian FB" panose="0207040306080B030204" pitchFamily="18" charset="0"/>
            </a:endParaRPr>
          </a:p>
        </p:txBody>
      </p:sp>
    </p:spTree>
    <p:extLst>
      <p:ext uri="{BB962C8B-B14F-4D97-AF65-F5344CB8AC3E}">
        <p14:creationId xmlns:p14="http://schemas.microsoft.com/office/powerpoint/2010/main" val="3931460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Development </a:t>
            </a:r>
            <a:endParaRPr lang="en-US" dirty="0"/>
          </a:p>
        </p:txBody>
      </p:sp>
      <p:sp>
        <p:nvSpPr>
          <p:cNvPr id="3" name="Content Placeholder 2"/>
          <p:cNvSpPr>
            <a:spLocks noGrp="1"/>
          </p:cNvSpPr>
          <p:nvPr>
            <p:ph idx="1"/>
          </p:nvPr>
        </p:nvSpPr>
        <p:spPr/>
        <p:txBody>
          <a:bodyPr>
            <a:normAutofit/>
          </a:bodyPr>
          <a:lstStyle/>
          <a:p>
            <a:pPr marL="0" indent="0" algn="ctr">
              <a:buNone/>
            </a:pPr>
            <a:r>
              <a:rPr lang="en-US" sz="2800" dirty="0">
                <a:latin typeface="Bodoni MT" panose="02070603080606020203" pitchFamily="18" charset="0"/>
              </a:rPr>
              <a:t>The practice of community development </a:t>
            </a:r>
            <a:r>
              <a:rPr lang="en-US" sz="2800" dirty="0" smtClean="0">
                <a:latin typeface="Bodoni MT" panose="02070603080606020203" pitchFamily="18" charset="0"/>
              </a:rPr>
              <a:t>is not </a:t>
            </a:r>
            <a:r>
              <a:rPr lang="en-US" sz="2800" dirty="0">
                <a:latin typeface="Bodoni MT" panose="02070603080606020203" pitchFamily="18" charset="0"/>
              </a:rPr>
              <a:t>one focused solely on material resource development, nor is it </a:t>
            </a:r>
            <a:r>
              <a:rPr lang="en-US" sz="2800" dirty="0" smtClean="0">
                <a:latin typeface="Bodoni MT" panose="02070603080606020203" pitchFamily="18" charset="0"/>
              </a:rPr>
              <a:t>devoted exclusively </a:t>
            </a:r>
            <a:r>
              <a:rPr lang="en-US" sz="2800" dirty="0">
                <a:latin typeface="Bodoni MT" panose="02070603080606020203" pitchFamily="18" charset="0"/>
              </a:rPr>
              <a:t>to systems for addressing community needs. </a:t>
            </a:r>
            <a:r>
              <a:rPr lang="en-US" sz="2800" dirty="0" smtClean="0">
                <a:latin typeface="Bodoni MT" panose="02070603080606020203" pitchFamily="18" charset="0"/>
              </a:rPr>
              <a:t>It is </a:t>
            </a:r>
            <a:r>
              <a:rPr lang="en-US" sz="2800" dirty="0">
                <a:latin typeface="Bodoni MT" panose="02070603080606020203" pitchFamily="18" charset="0"/>
              </a:rPr>
              <a:t>an integrated model of community development that includes </a:t>
            </a:r>
            <a:r>
              <a:rPr lang="en-US" sz="2800" dirty="0" smtClean="0">
                <a:latin typeface="Bodoni MT" panose="02070603080606020203" pitchFamily="18" charset="0"/>
              </a:rPr>
              <a:t>problem solving</a:t>
            </a:r>
            <a:r>
              <a:rPr lang="en-US" sz="2800" dirty="0">
                <a:latin typeface="Bodoni MT" panose="02070603080606020203" pitchFamily="18" charset="0"/>
              </a:rPr>
              <a:t>, community building, and systems interaction. </a:t>
            </a:r>
            <a:r>
              <a:rPr lang="en-US" sz="2800" dirty="0" smtClean="0">
                <a:latin typeface="Bodoni MT" panose="02070603080606020203" pitchFamily="18" charset="0"/>
              </a:rPr>
              <a:t>A truly </a:t>
            </a:r>
            <a:r>
              <a:rPr lang="en-US" sz="2800" dirty="0">
                <a:latin typeface="Bodoni MT" panose="02070603080606020203" pitchFamily="18" charset="0"/>
              </a:rPr>
              <a:t>integrated </a:t>
            </a:r>
            <a:r>
              <a:rPr lang="en-US" sz="2800" dirty="0" smtClean="0">
                <a:latin typeface="Bodoni MT" panose="02070603080606020203" pitchFamily="18" charset="0"/>
              </a:rPr>
              <a:t>approach to </a:t>
            </a:r>
            <a:r>
              <a:rPr lang="en-US" sz="2800" dirty="0">
                <a:latin typeface="Bodoni MT" panose="02070603080606020203" pitchFamily="18" charset="0"/>
              </a:rPr>
              <a:t>assesses the problem, </a:t>
            </a:r>
            <a:r>
              <a:rPr lang="en-US" sz="2800" dirty="0" smtClean="0">
                <a:latin typeface="Bodoni MT" panose="02070603080606020203" pitchFamily="18" charset="0"/>
              </a:rPr>
              <a:t>go </a:t>
            </a:r>
            <a:r>
              <a:rPr lang="en-US" sz="2800" dirty="0">
                <a:latin typeface="Bodoni MT" panose="02070603080606020203" pitchFamily="18" charset="0"/>
              </a:rPr>
              <a:t>on to </a:t>
            </a:r>
            <a:r>
              <a:rPr lang="en-US" sz="2800" dirty="0" smtClean="0">
                <a:latin typeface="Bodoni MT" panose="02070603080606020203" pitchFamily="18" charset="0"/>
              </a:rPr>
              <a:t>build community by building capacity</a:t>
            </a:r>
            <a:r>
              <a:rPr lang="en-US" sz="2800" dirty="0">
                <a:latin typeface="Bodoni MT" panose="02070603080606020203" pitchFamily="18" charset="0"/>
              </a:rPr>
              <a:t>, </a:t>
            </a:r>
            <a:r>
              <a:rPr lang="en-US" sz="2800" dirty="0" smtClean="0">
                <a:latin typeface="Bodoni MT" panose="02070603080606020203" pitchFamily="18" charset="0"/>
              </a:rPr>
              <a:t>and organically addressing </a:t>
            </a:r>
            <a:r>
              <a:rPr lang="en-US" sz="2800" dirty="0">
                <a:latin typeface="Bodoni MT" panose="02070603080606020203" pitchFamily="18" charset="0"/>
              </a:rPr>
              <a:t>the </a:t>
            </a:r>
            <a:r>
              <a:rPr lang="en-US" sz="2800" dirty="0" smtClean="0">
                <a:latin typeface="Bodoni MT" panose="02070603080606020203" pitchFamily="18" charset="0"/>
              </a:rPr>
              <a:t>problems.</a:t>
            </a:r>
          </a:p>
          <a:p>
            <a:pPr marL="0" indent="0" algn="ctr">
              <a:buNone/>
            </a:pPr>
            <a:endParaRPr lang="en-US" sz="2800" dirty="0">
              <a:latin typeface="Bodoni MT" panose="02070603080606020203" pitchFamily="18" charset="0"/>
            </a:endParaRPr>
          </a:p>
        </p:txBody>
      </p:sp>
    </p:spTree>
    <p:extLst>
      <p:ext uri="{BB962C8B-B14F-4D97-AF65-F5344CB8AC3E}">
        <p14:creationId xmlns:p14="http://schemas.microsoft.com/office/powerpoint/2010/main" val="18700618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258</Words>
  <Application>Microsoft Office PowerPoint</Application>
  <PresentationFormat>On-screen Show (4:3)</PresentationFormat>
  <Paragraphs>13</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“The 7 Pillars of Community”</vt:lpstr>
      <vt:lpstr>Community Development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7 Pillars of Community”</dc:title>
  <dc:creator>Lisa Brewer</dc:creator>
  <cp:lastModifiedBy>Jane Grillo</cp:lastModifiedBy>
  <cp:revision>6</cp:revision>
  <dcterms:created xsi:type="dcterms:W3CDTF">2015-03-19T18:11:59Z</dcterms:created>
  <dcterms:modified xsi:type="dcterms:W3CDTF">2015-09-28T13:03:33Z</dcterms:modified>
</cp:coreProperties>
</file>