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6"/>
  </p:notesMasterIdLst>
  <p:sldIdLst>
    <p:sldId id="257" r:id="rId5"/>
    <p:sldId id="258" r:id="rId6"/>
    <p:sldId id="283" r:id="rId7"/>
    <p:sldId id="285" r:id="rId8"/>
    <p:sldId id="286" r:id="rId9"/>
    <p:sldId id="287" r:id="rId10"/>
    <p:sldId id="288" r:id="rId11"/>
    <p:sldId id="260" r:id="rId12"/>
    <p:sldId id="262" r:id="rId13"/>
    <p:sldId id="263" r:id="rId14"/>
    <p:sldId id="264" r:id="rId15"/>
    <p:sldId id="265" r:id="rId16"/>
    <p:sldId id="266" r:id="rId17"/>
    <p:sldId id="267" r:id="rId18"/>
    <p:sldId id="289" r:id="rId19"/>
    <p:sldId id="291" r:id="rId20"/>
    <p:sldId id="297" r:id="rId21"/>
    <p:sldId id="298" r:id="rId22"/>
    <p:sldId id="299" r:id="rId23"/>
    <p:sldId id="300" r:id="rId24"/>
    <p:sldId id="268" r:id="rId25"/>
    <p:sldId id="269" r:id="rId26"/>
    <p:sldId id="292" r:id="rId27"/>
    <p:sldId id="293" r:id="rId28"/>
    <p:sldId id="294" r:id="rId29"/>
    <p:sldId id="272" r:id="rId30"/>
    <p:sldId id="273" r:id="rId31"/>
    <p:sldId id="274" r:id="rId32"/>
    <p:sldId id="275" r:id="rId33"/>
    <p:sldId id="301" r:id="rId34"/>
    <p:sldId id="302" r:id="rId35"/>
    <p:sldId id="303" r:id="rId36"/>
    <p:sldId id="304" r:id="rId37"/>
    <p:sldId id="305" r:id="rId38"/>
    <p:sldId id="306" r:id="rId39"/>
    <p:sldId id="276" r:id="rId40"/>
    <p:sldId id="277" r:id="rId41"/>
    <p:sldId id="278" r:id="rId42"/>
    <p:sldId id="279" r:id="rId43"/>
    <p:sldId id="281" r:id="rId44"/>
    <p:sldId id="282" r:id="rId45"/>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D6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52" d="100"/>
          <a:sy n="52" d="100"/>
        </p:scale>
        <p:origin x="-2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D8AB1433-BF8B-45C5-81D6-089F21EECCF9}" type="datetimeFigureOut">
              <a:rPr lang="en-US" smtClean="0"/>
              <a:t>9/23/2015</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E6530340-F5C0-43BA-9CC1-D63E860F355B}" type="slidenum">
              <a:rPr lang="en-US" smtClean="0"/>
              <a:t>‹#›</a:t>
            </a:fld>
            <a:endParaRPr lang="en-US"/>
          </a:p>
        </p:txBody>
      </p:sp>
    </p:spTree>
    <p:extLst>
      <p:ext uri="{BB962C8B-B14F-4D97-AF65-F5344CB8AC3E}">
        <p14:creationId xmlns:p14="http://schemas.microsoft.com/office/powerpoint/2010/main" val="1912236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3F11BE-DE79-4CBA-9214-88DAF984691D}" type="slidenum">
              <a:rPr lang="en-US" smtClean="0"/>
              <a:t>3</a:t>
            </a:fld>
            <a:endParaRPr lang="en-US"/>
          </a:p>
        </p:txBody>
      </p:sp>
    </p:spTree>
    <p:extLst>
      <p:ext uri="{BB962C8B-B14F-4D97-AF65-F5344CB8AC3E}">
        <p14:creationId xmlns:p14="http://schemas.microsoft.com/office/powerpoint/2010/main" val="21527763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r>
              <a:rPr lang="en-US" dirty="0" smtClean="0"/>
              <a:t>Helps participa</a:t>
            </a:r>
            <a:r>
              <a:rPr lang="en-US" baseline="0" dirty="0" smtClean="0"/>
              <a:t>nts reach “consensus” (general agreement by at least most members of the IEP team) – Can live with, support, and implement the decisions made by the team</a:t>
            </a:r>
            <a:endParaRPr lang="en-US" dirty="0" smtClean="0"/>
          </a:p>
          <a:p>
            <a:endParaRPr lang="en-US" dirty="0"/>
          </a:p>
        </p:txBody>
      </p:sp>
      <p:sp>
        <p:nvSpPr>
          <p:cNvPr id="4" name="Slide Number Placeholder 3"/>
          <p:cNvSpPr>
            <a:spLocks noGrp="1"/>
          </p:cNvSpPr>
          <p:nvPr>
            <p:ph type="sldNum" sz="quarter" idx="10"/>
          </p:nvPr>
        </p:nvSpPr>
        <p:spPr/>
        <p:txBody>
          <a:bodyPr/>
          <a:lstStyle/>
          <a:p>
            <a:fld id="{E6530340-F5C0-43BA-9CC1-D63E860F355B}" type="slidenum">
              <a:rPr lang="en-US" smtClean="0"/>
              <a:t>31</a:t>
            </a:fld>
            <a:endParaRPr lang="en-US"/>
          </a:p>
        </p:txBody>
      </p:sp>
    </p:spTree>
    <p:extLst>
      <p:ext uri="{BB962C8B-B14F-4D97-AF65-F5344CB8AC3E}">
        <p14:creationId xmlns:p14="http://schemas.microsoft.com/office/powerpoint/2010/main" val="2384550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530340-F5C0-43BA-9CC1-D63E860F355B}" type="slidenum">
              <a:rPr lang="en-US" smtClean="0"/>
              <a:t>4</a:t>
            </a:fld>
            <a:endParaRPr lang="en-US"/>
          </a:p>
        </p:txBody>
      </p:sp>
    </p:spTree>
    <p:extLst>
      <p:ext uri="{BB962C8B-B14F-4D97-AF65-F5344CB8AC3E}">
        <p14:creationId xmlns:p14="http://schemas.microsoft.com/office/powerpoint/2010/main" val="2446710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530340-F5C0-43BA-9CC1-D63E860F355B}" type="slidenum">
              <a:rPr lang="en-US" smtClean="0"/>
              <a:t>5</a:t>
            </a:fld>
            <a:endParaRPr lang="en-US"/>
          </a:p>
        </p:txBody>
      </p:sp>
    </p:spTree>
    <p:extLst>
      <p:ext uri="{BB962C8B-B14F-4D97-AF65-F5344CB8AC3E}">
        <p14:creationId xmlns:p14="http://schemas.microsoft.com/office/powerpoint/2010/main" val="2893920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530340-F5C0-43BA-9CC1-D63E860F355B}" type="slidenum">
              <a:rPr lang="en-US" smtClean="0"/>
              <a:t>6</a:t>
            </a:fld>
            <a:endParaRPr lang="en-US"/>
          </a:p>
        </p:txBody>
      </p:sp>
    </p:spTree>
    <p:extLst>
      <p:ext uri="{BB962C8B-B14F-4D97-AF65-F5344CB8AC3E}">
        <p14:creationId xmlns:p14="http://schemas.microsoft.com/office/powerpoint/2010/main" val="2971333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530340-F5C0-43BA-9CC1-D63E860F355B}" type="slidenum">
              <a:rPr lang="en-US" smtClean="0"/>
              <a:t>17</a:t>
            </a:fld>
            <a:endParaRPr lang="en-US"/>
          </a:p>
        </p:txBody>
      </p:sp>
    </p:spTree>
    <p:extLst>
      <p:ext uri="{BB962C8B-B14F-4D97-AF65-F5344CB8AC3E}">
        <p14:creationId xmlns:p14="http://schemas.microsoft.com/office/powerpoint/2010/main" val="1015348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6530340-F5C0-43BA-9CC1-D63E860F355B}" type="slidenum">
              <a:rPr lang="en-US" smtClean="0"/>
              <a:t>18</a:t>
            </a:fld>
            <a:endParaRPr lang="en-US"/>
          </a:p>
        </p:txBody>
      </p:sp>
    </p:spTree>
    <p:extLst>
      <p:ext uri="{BB962C8B-B14F-4D97-AF65-F5344CB8AC3E}">
        <p14:creationId xmlns:p14="http://schemas.microsoft.com/office/powerpoint/2010/main" val="2840925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b="1" dirty="0"/>
              <a:t>Does the facilitator make decisions?</a:t>
            </a:r>
          </a:p>
          <a:p>
            <a:r>
              <a:rPr lang="en-US" dirty="0"/>
              <a:t>No, the role of the facilitator is to facilitate communication among the IEP team members</a:t>
            </a:r>
          </a:p>
          <a:p>
            <a:r>
              <a:rPr lang="en-US" dirty="0"/>
              <a:t>and assist them to develop an effective IEP for the student. The facilitator models</a:t>
            </a:r>
          </a:p>
          <a:p>
            <a:r>
              <a:rPr lang="en-US" dirty="0"/>
              <a:t>effective communication skills and offers ways to address and resolve conflicts in the</a:t>
            </a:r>
          </a:p>
          <a:p>
            <a:r>
              <a:rPr lang="en-US" dirty="0"/>
              <a:t>development of the IEP. Facilitators are trained in effective communication and ways to</a:t>
            </a:r>
          </a:p>
          <a:p>
            <a:r>
              <a:rPr lang="en-US" dirty="0"/>
              <a:t>address and resolve conflicts. The members of the IEP team are the decision-makers.</a:t>
            </a:r>
          </a:p>
          <a:p>
            <a:endParaRPr lang="en-US" dirty="0"/>
          </a:p>
          <a:p>
            <a:r>
              <a:rPr lang="en-US" dirty="0" smtClean="0"/>
              <a:t>Examples</a:t>
            </a:r>
            <a:r>
              <a:rPr lang="en-US" baseline="0" dirty="0" smtClean="0"/>
              <a:t> – desired outcomes – By the end of the meeting, we will have awareness of Jack’s strengths and challenges; understanding of Jill’s behavior analysis; agreement on Sarah’s placement and services;</a:t>
            </a:r>
          </a:p>
          <a:p>
            <a:r>
              <a:rPr lang="en-US" baseline="0" dirty="0" smtClean="0"/>
              <a:t>Agenda – Welcome, Purpose, Introductions, Excepted Outcomes, Ground Rules, Present Levels, Goals/Objectives, Placement/Services</a:t>
            </a:r>
          </a:p>
          <a:p>
            <a:r>
              <a:rPr lang="en-US" baseline="0" dirty="0" smtClean="0"/>
              <a:t>Ground Rules/Group Norms – Communicate clearly and listen carefully; Respect the views of others; share your views willingly; ask and welcome questions for clarification; be open to the ideas and views presented; honor time limits and stay on task</a:t>
            </a:r>
          </a:p>
          <a:p>
            <a:r>
              <a:rPr lang="en-US" baseline="0" dirty="0" smtClean="0"/>
              <a:t>Recorder to complete group memory not minutes</a:t>
            </a:r>
          </a:p>
          <a:p>
            <a:endParaRPr lang="en-US" dirty="0"/>
          </a:p>
        </p:txBody>
      </p:sp>
      <p:sp>
        <p:nvSpPr>
          <p:cNvPr id="4" name="Slide Number Placeholder 3"/>
          <p:cNvSpPr>
            <a:spLocks noGrp="1"/>
          </p:cNvSpPr>
          <p:nvPr>
            <p:ph type="sldNum" sz="quarter" idx="10"/>
          </p:nvPr>
        </p:nvSpPr>
        <p:spPr/>
        <p:txBody>
          <a:bodyPr/>
          <a:lstStyle/>
          <a:p>
            <a:fld id="{E6530340-F5C0-43BA-9CC1-D63E860F355B}"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22325035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Helps participa</a:t>
            </a:r>
            <a:r>
              <a:rPr lang="en-US" baseline="0" dirty="0" smtClean="0"/>
              <a:t>nts reach “consensus” (general agreement by at least most members of the IEP team) – Can live with, support, and implement the decisions made by the team</a:t>
            </a:r>
            <a:endParaRPr lang="en-US" dirty="0"/>
          </a:p>
        </p:txBody>
      </p:sp>
      <p:sp>
        <p:nvSpPr>
          <p:cNvPr id="4" name="Slide Number Placeholder 3"/>
          <p:cNvSpPr>
            <a:spLocks noGrp="1"/>
          </p:cNvSpPr>
          <p:nvPr>
            <p:ph type="sldNum" sz="quarter" idx="10"/>
          </p:nvPr>
        </p:nvSpPr>
        <p:spPr/>
        <p:txBody>
          <a:bodyPr/>
          <a:lstStyle/>
          <a:p>
            <a:fld id="{E6530340-F5C0-43BA-9CC1-D63E860F355B}" type="slidenum">
              <a:rPr lang="en-US" smtClean="0"/>
              <a:t>20</a:t>
            </a:fld>
            <a:endParaRPr lang="en-US"/>
          </a:p>
        </p:txBody>
      </p:sp>
    </p:spTree>
    <p:extLst>
      <p:ext uri="{BB962C8B-B14F-4D97-AF65-F5344CB8AC3E}">
        <p14:creationId xmlns:p14="http://schemas.microsoft.com/office/powerpoint/2010/main" val="4192331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Includes “Facts you should</a:t>
            </a:r>
            <a:r>
              <a:rPr lang="en-US" baseline="0" dirty="0" smtClean="0"/>
              <a:t> know”, “Tips for Families”, and “Where to go for more information.”</a:t>
            </a:r>
            <a:endParaRPr lang="en-US" dirty="0"/>
          </a:p>
        </p:txBody>
      </p:sp>
      <p:sp>
        <p:nvSpPr>
          <p:cNvPr id="4" name="Slide Number Placeholder 3"/>
          <p:cNvSpPr>
            <a:spLocks noGrp="1"/>
          </p:cNvSpPr>
          <p:nvPr>
            <p:ph type="sldNum" sz="quarter" idx="10"/>
          </p:nvPr>
        </p:nvSpPr>
        <p:spPr/>
        <p:txBody>
          <a:bodyPr/>
          <a:lstStyle/>
          <a:p>
            <a:fld id="{E6530340-F5C0-43BA-9CC1-D63E860F355B}" type="slidenum">
              <a:rPr lang="en-US" smtClean="0"/>
              <a:t>25</a:t>
            </a:fld>
            <a:endParaRPr lang="en-US"/>
          </a:p>
        </p:txBody>
      </p:sp>
    </p:spTree>
    <p:extLst>
      <p:ext uri="{BB962C8B-B14F-4D97-AF65-F5344CB8AC3E}">
        <p14:creationId xmlns:p14="http://schemas.microsoft.com/office/powerpoint/2010/main" val="78849343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www.gadoe.org/" TargetMode="External"/><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6400"/>
              </a:solidFill>
            </a:endParaRPr>
          </a:p>
        </p:txBody>
      </p:sp>
      <p:pic>
        <p:nvPicPr>
          <p:cNvPr id="17" name="Picture 16"/>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14E1784F-24CF-40F5-8E66-5A671CE0558F}" type="datetime1">
              <a:rPr lang="en-US" smtClean="0"/>
              <a:t>9/23/2015</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0" y="0"/>
            <a:ext cx="9144000" cy="102586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3" cstate="print">
            <a:lum bright="70000" contrast="-70000"/>
            <a:extLst>
              <a:ext uri="{28A0092B-C50C-407E-A947-70E740481C1C}">
                <a14:useLocalDpi xmlns:a14="http://schemas.microsoft.com/office/drawing/2010/main" val="0"/>
              </a:ext>
            </a:extLst>
          </a:blip>
          <a:stretch>
            <a:fillRect/>
          </a:stretch>
        </p:blipFill>
        <p:spPr>
          <a:xfrm>
            <a:off x="0" y="15442"/>
            <a:ext cx="1978056" cy="1052325"/>
          </a:xfrm>
          <a:prstGeom prst="rect">
            <a:avLst/>
          </a:prstGeom>
        </p:spPr>
      </p:pic>
      <p:sp>
        <p:nvSpPr>
          <p:cNvPr id="15" name="Date Placeholder 3"/>
          <p:cNvSpPr txBox="1">
            <a:spLocks/>
          </p:cNvSpPr>
          <p:nvPr userDrawn="1"/>
        </p:nvSpPr>
        <p:spPr>
          <a:xfrm>
            <a:off x="3157025" y="213626"/>
            <a:ext cx="5878691"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b="1" dirty="0" smtClean="0">
                <a:solidFill>
                  <a:schemeClr val="bg1"/>
                </a:solidFill>
              </a:rPr>
              <a:t>Richard</a:t>
            </a:r>
            <a:r>
              <a:rPr lang="en-US" sz="1400" b="1" baseline="0" dirty="0" smtClean="0">
                <a:solidFill>
                  <a:schemeClr val="bg1"/>
                </a:solidFill>
              </a:rPr>
              <a:t> Woods, Georgia’s School Superintendent</a:t>
            </a:r>
          </a:p>
          <a:p>
            <a:pPr algn="r"/>
            <a:r>
              <a:rPr lang="en-US" sz="1200" b="1" i="1" u="none" baseline="0" dirty="0" smtClean="0">
                <a:solidFill>
                  <a:schemeClr val="bg1"/>
                </a:solidFill>
              </a:rPr>
              <a:t>“Educating Georgia’s Future”</a:t>
            </a:r>
          </a:p>
          <a:p>
            <a:pPr algn="r"/>
            <a:r>
              <a:rPr lang="en-US" sz="1200" b="1" baseline="0" dirty="0" smtClean="0">
                <a:solidFill>
                  <a:schemeClr val="bg1"/>
                </a:solidFill>
                <a:hlinkClick r:id="rId4"/>
              </a:rPr>
              <a:t>gadoe.org</a:t>
            </a:r>
            <a:endParaRPr lang="en-US" sz="1200" b="1" dirty="0">
              <a:solidFill>
                <a:schemeClr val="bg1"/>
              </a:solidFill>
            </a:endParaRPr>
          </a:p>
        </p:txBody>
      </p:sp>
      <p:sp>
        <p:nvSpPr>
          <p:cNvPr id="16" name="Rectangle 15"/>
          <p:cNvSpPr/>
          <p:nvPr userDrawn="1"/>
        </p:nvSpPr>
        <p:spPr>
          <a:xfrm flipV="1">
            <a:off x="1" y="1042277"/>
            <a:ext cx="9144000" cy="45719"/>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3813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0FD5ACBA-BC96-4E48-BAD5-E7E116EC4687}" type="datetime1">
              <a:rPr lang="en-US" smtClean="0"/>
              <a:t>9/23/2015</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5" name="Date Placeholder 3"/>
          <p:cNvSpPr txBox="1">
            <a:spLocks/>
          </p:cNvSpPr>
          <p:nvPr userDrawn="1"/>
        </p:nvSpPr>
        <p:spPr>
          <a:xfrm>
            <a:off x="7055141" y="1019660"/>
            <a:ext cx="2078037"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306360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6400"/>
              </a:solidFill>
            </a:endParaRPr>
          </a:p>
        </p:txBody>
      </p:sp>
      <p:pic>
        <p:nvPicPr>
          <p:cNvPr id="13" name="Picture 12"/>
          <p:cNvPicPr>
            <a:picLocks noChangeAspect="1"/>
          </p:cNvPicPr>
          <p:nvPr userDrawn="1"/>
        </p:nvPicPr>
        <p:blipFill>
          <a:blip r:embed="rId2"/>
          <a:stretch>
            <a:fillRect/>
          </a:stretch>
        </p:blipFill>
        <p:spPr>
          <a:xfrm>
            <a:off x="119105" y="1434648"/>
            <a:ext cx="8856454" cy="4537566"/>
          </a:xfrm>
          <a:prstGeom prst="rect">
            <a:avLst/>
          </a:prstGeom>
        </p:spPr>
      </p:pic>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98194362-26A2-411B-A63E-F202E3AFF173}" type="datetime1">
              <a:rPr lang="en-US" smtClean="0"/>
              <a:t>9/23/2015</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5126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4DAE6870-AD18-448A-9B2A-0EFE6DC7B06B}" type="datetime1">
              <a:rPr lang="en-US" smtClean="0"/>
              <a:t>9/23/2015</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7" name="Date Placeholder 3"/>
          <p:cNvSpPr txBox="1">
            <a:spLocks/>
          </p:cNvSpPr>
          <p:nvPr userDrawn="1"/>
        </p:nvSpPr>
        <p:spPr>
          <a:xfrm>
            <a:off x="7206143" y="1019660"/>
            <a:ext cx="1927035"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111204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6400"/>
              </a:solidFill>
            </a:endParaRPr>
          </a:p>
        </p:txBody>
      </p:sp>
      <p:pic>
        <p:nvPicPr>
          <p:cNvPr id="17" name="Picture 16"/>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535B3B41-2E1F-40FB-8308-AA0E18F0B9DC}" type="datetime1">
              <a:rPr lang="en-US" smtClean="0"/>
              <a:t>9/23/2015</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0" y="0"/>
            <a:ext cx="9144000" cy="102586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3" cstate="print">
            <a:lum bright="70000" contrast="-70000"/>
            <a:extLst>
              <a:ext uri="{28A0092B-C50C-407E-A947-70E740481C1C}">
                <a14:useLocalDpi xmlns:a14="http://schemas.microsoft.com/office/drawing/2010/main" val="0"/>
              </a:ext>
            </a:extLst>
          </a:blip>
          <a:stretch>
            <a:fillRect/>
          </a:stretch>
        </p:blipFill>
        <p:spPr>
          <a:xfrm>
            <a:off x="0" y="15442"/>
            <a:ext cx="1978056" cy="1052325"/>
          </a:xfrm>
          <a:prstGeom prst="rect">
            <a:avLst/>
          </a:prstGeom>
        </p:spPr>
      </p:pic>
      <p:sp>
        <p:nvSpPr>
          <p:cNvPr id="15" name="Date Placeholder 3"/>
          <p:cNvSpPr txBox="1">
            <a:spLocks/>
          </p:cNvSpPr>
          <p:nvPr userDrawn="1"/>
        </p:nvSpPr>
        <p:spPr>
          <a:xfrm>
            <a:off x="3157025" y="213626"/>
            <a:ext cx="5878691"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b="1" dirty="0" smtClean="0">
                <a:solidFill>
                  <a:schemeClr val="bg1"/>
                </a:solidFill>
              </a:rPr>
              <a:t>Richard</a:t>
            </a:r>
            <a:r>
              <a:rPr lang="en-US" sz="1400" b="1" baseline="0" dirty="0" smtClean="0">
                <a:solidFill>
                  <a:schemeClr val="bg1"/>
                </a:solidFill>
              </a:rPr>
              <a:t> Woods, Georgia’s School Superintendent</a:t>
            </a:r>
          </a:p>
          <a:p>
            <a:pPr algn="r"/>
            <a:r>
              <a:rPr lang="en-US" sz="1200" b="1" i="1" u="none" baseline="0" dirty="0" smtClean="0">
                <a:solidFill>
                  <a:schemeClr val="bg1"/>
                </a:solidFill>
              </a:rPr>
              <a:t>“Educating Georgia’s Future”</a:t>
            </a:r>
          </a:p>
          <a:p>
            <a:pPr algn="r"/>
            <a:r>
              <a:rPr lang="en-US" sz="1200" b="1" baseline="0" dirty="0" smtClean="0">
                <a:solidFill>
                  <a:schemeClr val="bg1"/>
                </a:solidFill>
                <a:hlinkClick r:id="rId4"/>
              </a:rPr>
              <a:t>gadoe.org</a:t>
            </a:r>
            <a:endParaRPr lang="en-US" sz="1200" b="1" dirty="0">
              <a:solidFill>
                <a:schemeClr val="bg1"/>
              </a:solidFill>
            </a:endParaRPr>
          </a:p>
        </p:txBody>
      </p:sp>
      <p:sp>
        <p:nvSpPr>
          <p:cNvPr id="16" name="Rectangle 15"/>
          <p:cNvSpPr/>
          <p:nvPr userDrawn="1"/>
        </p:nvSpPr>
        <p:spPr>
          <a:xfrm flipV="1">
            <a:off x="1" y="1042277"/>
            <a:ext cx="9144000" cy="45719"/>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4231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Rectangle 8"/>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33CB0378-FFD4-4CBB-858D-32EE1C82268A}" type="datetime1">
              <a:rPr lang="en-US" smtClean="0"/>
              <a:t>9/23/2015</a:t>
            </a:fld>
            <a:endParaRPr lang="en-US" dirty="0"/>
          </a:p>
        </p:txBody>
      </p:sp>
      <p:sp>
        <p:nvSpPr>
          <p:cNvPr id="11"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2"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3" name="Rectangle 12"/>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8" name="Date Placeholder 3"/>
          <p:cNvSpPr txBox="1">
            <a:spLocks/>
          </p:cNvSpPr>
          <p:nvPr userDrawn="1"/>
        </p:nvSpPr>
        <p:spPr>
          <a:xfrm>
            <a:off x="7105475" y="1019660"/>
            <a:ext cx="2027703"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1526820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6" name="Picture 15"/>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a:xfrm>
            <a:off x="629841" y="365126"/>
            <a:ext cx="6290772"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Rectangle 10"/>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ate Placeholder 3"/>
          <p:cNvSpPr>
            <a:spLocks noGrp="1"/>
          </p:cNvSpPr>
          <p:nvPr>
            <p:ph type="dt" sz="half" idx="10"/>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6DE48FE1-C959-4842-929B-B952E86448B4}" type="datetime1">
              <a:rPr lang="en-US" smtClean="0"/>
              <a:t>9/23/2015</a:t>
            </a:fld>
            <a:endParaRPr lang="en-US" dirty="0"/>
          </a:p>
        </p:txBody>
      </p:sp>
      <p:sp>
        <p:nvSpPr>
          <p:cNvPr id="13" name="Footer Placeholder 4"/>
          <p:cNvSpPr>
            <a:spLocks noGrp="1"/>
          </p:cNvSpPr>
          <p:nvPr>
            <p:ph type="ftr" sz="quarter" idx="11"/>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4" name="Slide Number Placeholder 5"/>
          <p:cNvSpPr>
            <a:spLocks noGrp="1"/>
          </p:cNvSpPr>
          <p:nvPr>
            <p:ph type="sldNum" sz="quarter" idx="12"/>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5" name="Rectangle 14"/>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20" name="Date Placeholder 3"/>
          <p:cNvSpPr txBox="1">
            <a:spLocks/>
          </p:cNvSpPr>
          <p:nvPr userDrawn="1"/>
        </p:nvSpPr>
        <p:spPr>
          <a:xfrm>
            <a:off x="7080308" y="1019660"/>
            <a:ext cx="2052870"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3521406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7" name="Rectangle 6"/>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16A82E43-F334-4B83-9151-C0C24AE8A2BC}" type="datetime1">
              <a:rPr lang="en-US" smtClean="0"/>
              <a:t>9/23/2015</a:t>
            </a:fld>
            <a:endParaRPr lang="en-US" dirty="0"/>
          </a:p>
        </p:txBody>
      </p:sp>
      <p:sp>
        <p:nvSpPr>
          <p:cNvPr id="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1" name="Rectangle 10"/>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6" name="Date Placeholder 3"/>
          <p:cNvSpPr txBox="1">
            <a:spLocks/>
          </p:cNvSpPr>
          <p:nvPr userDrawn="1"/>
        </p:nvSpPr>
        <p:spPr>
          <a:xfrm>
            <a:off x="7063530" y="1019660"/>
            <a:ext cx="2069648"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3588918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6400"/>
              </a:solidFill>
            </a:endParaRPr>
          </a:p>
        </p:txBody>
      </p:sp>
      <p:sp>
        <p:nvSpPr>
          <p:cNvPr id="6" name="Rectangle 5"/>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F0D42744-81F0-410B-A1C2-96529C47C04D}" type="datetime1">
              <a:rPr lang="en-US" smtClean="0"/>
              <a:t>9/23/2015</a:t>
            </a:fld>
            <a:endParaRPr lang="en-US" dirty="0"/>
          </a:p>
        </p:txBody>
      </p:sp>
      <p:sp>
        <p:nvSpPr>
          <p:cNvPr id="8"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0" name="Rectangle 9"/>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0"/>
            <a:ext cx="9144000" cy="102586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cstate="print">
            <a:lum bright="70000" contrast="-70000"/>
            <a:extLst>
              <a:ext uri="{28A0092B-C50C-407E-A947-70E740481C1C}">
                <a14:useLocalDpi xmlns:a14="http://schemas.microsoft.com/office/drawing/2010/main" val="0"/>
              </a:ext>
            </a:extLst>
          </a:blip>
          <a:stretch>
            <a:fillRect/>
          </a:stretch>
        </p:blipFill>
        <p:spPr>
          <a:xfrm>
            <a:off x="0" y="15442"/>
            <a:ext cx="1978056" cy="1052325"/>
          </a:xfrm>
          <a:prstGeom prst="rect">
            <a:avLst/>
          </a:prstGeom>
        </p:spPr>
      </p:pic>
      <p:sp>
        <p:nvSpPr>
          <p:cNvPr id="13" name="Date Placeholder 3"/>
          <p:cNvSpPr txBox="1">
            <a:spLocks/>
          </p:cNvSpPr>
          <p:nvPr userDrawn="1"/>
        </p:nvSpPr>
        <p:spPr>
          <a:xfrm>
            <a:off x="3157025" y="213626"/>
            <a:ext cx="5878691"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b="1" dirty="0" smtClean="0">
                <a:solidFill>
                  <a:schemeClr val="bg1"/>
                </a:solidFill>
              </a:rPr>
              <a:t>Richard</a:t>
            </a:r>
            <a:r>
              <a:rPr lang="en-US" sz="1400" b="1" baseline="0" dirty="0" smtClean="0">
                <a:solidFill>
                  <a:schemeClr val="bg1"/>
                </a:solidFill>
              </a:rPr>
              <a:t> Woods, Georgia’s School Superintendent</a:t>
            </a:r>
          </a:p>
          <a:p>
            <a:pPr algn="r"/>
            <a:r>
              <a:rPr lang="en-US" sz="1200" b="1" i="1" u="none" baseline="0" dirty="0" smtClean="0">
                <a:solidFill>
                  <a:schemeClr val="bg1"/>
                </a:solidFill>
              </a:rPr>
              <a:t>“Educating Georgia’s Future”</a:t>
            </a:r>
          </a:p>
          <a:p>
            <a:pPr algn="r"/>
            <a:r>
              <a:rPr lang="en-US" sz="1200" b="1" baseline="0" dirty="0" smtClean="0">
                <a:solidFill>
                  <a:schemeClr val="bg1"/>
                </a:solidFill>
                <a:hlinkClick r:id="rId3"/>
              </a:rPr>
              <a:t>gadoe.org</a:t>
            </a:r>
            <a:endParaRPr lang="en-US" sz="1200" b="1" dirty="0">
              <a:solidFill>
                <a:schemeClr val="bg1"/>
              </a:solidFill>
            </a:endParaRPr>
          </a:p>
        </p:txBody>
      </p:sp>
      <p:sp>
        <p:nvSpPr>
          <p:cNvPr id="14" name="Rectangle 13"/>
          <p:cNvSpPr/>
          <p:nvPr userDrawn="1"/>
        </p:nvSpPr>
        <p:spPr>
          <a:xfrm flipV="1">
            <a:off x="1" y="1042277"/>
            <a:ext cx="9144000" cy="45719"/>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4"/>
          <a:stretch>
            <a:fillRect/>
          </a:stretch>
        </p:blipFill>
        <p:spPr>
          <a:xfrm>
            <a:off x="119105" y="1434648"/>
            <a:ext cx="8856454" cy="4537566"/>
          </a:xfrm>
          <a:prstGeom prst="rect">
            <a:avLst/>
          </a:prstGeom>
        </p:spPr>
      </p:pic>
    </p:spTree>
    <p:extLst>
      <p:ext uri="{BB962C8B-B14F-4D97-AF65-F5344CB8AC3E}">
        <p14:creationId xmlns:p14="http://schemas.microsoft.com/office/powerpoint/2010/main" val="791068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1664163"/>
            <a:ext cx="4629150" cy="41968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Rectangle 8"/>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55BC54F9-6F4B-41F9-912C-6E88152A8FF5}" type="datetime1">
              <a:rPr lang="en-US" smtClean="0"/>
              <a:t>9/23/2015</a:t>
            </a:fld>
            <a:endParaRPr lang="en-US" dirty="0"/>
          </a:p>
        </p:txBody>
      </p:sp>
      <p:sp>
        <p:nvSpPr>
          <p:cNvPr id="11"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2"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3" name="Rectangle 12"/>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8" name="Date Placeholder 3"/>
          <p:cNvSpPr txBox="1">
            <a:spLocks/>
          </p:cNvSpPr>
          <p:nvPr userDrawn="1"/>
        </p:nvSpPr>
        <p:spPr>
          <a:xfrm>
            <a:off x="7063530" y="1019660"/>
            <a:ext cx="2069648"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2776714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1801091"/>
            <a:ext cx="4629150" cy="405996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Rectangle 8"/>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383A17E0-28EC-493A-A2BA-E1070EBF6E76}" type="datetime1">
              <a:rPr lang="en-US" smtClean="0"/>
              <a:t>9/23/2015</a:t>
            </a:fld>
            <a:endParaRPr lang="en-US" dirty="0"/>
          </a:p>
        </p:txBody>
      </p:sp>
      <p:sp>
        <p:nvSpPr>
          <p:cNvPr id="11"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2"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3" name="Rectangle 12"/>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8" name="Date Placeholder 3"/>
          <p:cNvSpPr txBox="1">
            <a:spLocks/>
          </p:cNvSpPr>
          <p:nvPr userDrawn="1"/>
        </p:nvSpPr>
        <p:spPr>
          <a:xfrm>
            <a:off x="7080308" y="1019660"/>
            <a:ext cx="2052870"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426738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www.gadoe.org/"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p:cNvPicPr>
            <a:picLocks noChangeAspect="1"/>
          </p:cNvPicPr>
          <p:nvPr/>
        </p:nvPicPr>
        <p:blipFill>
          <a:blip r:embed="rId13"/>
          <a:stretch>
            <a:fillRect/>
          </a:stretch>
        </p:blipFill>
        <p:spPr>
          <a:xfrm>
            <a:off x="119105" y="1434648"/>
            <a:ext cx="8856454" cy="4537566"/>
          </a:xfrm>
          <a:prstGeom prst="rect">
            <a:avLst/>
          </a:prstGeom>
        </p:spPr>
      </p:pic>
      <p:sp>
        <p:nvSpPr>
          <p:cNvPr id="8" name="Rectangle 7"/>
          <p:cNvSpPr/>
          <p:nvPr/>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03983" y="334016"/>
            <a:ext cx="631663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BF81D28A-6477-4EA0-9A4C-03300D2262AB}" type="datetime1">
              <a:rPr lang="en-US" smtClean="0"/>
              <a:t>9/23/2015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9" name="Rectangle 8"/>
          <p:cNvSpPr/>
          <p:nvPr/>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rotWithShape="1">
          <a:blip r:embed="rId14"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3" name="Date Placeholder 3"/>
          <p:cNvSpPr txBox="1">
            <a:spLocks/>
          </p:cNvSpPr>
          <p:nvPr/>
        </p:nvSpPr>
        <p:spPr>
          <a:xfrm>
            <a:off x="7172587" y="1019660"/>
            <a:ext cx="1960591"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15"/>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2149981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odr-pa.org/alternative-dispute-resolution/iep-facilitation/"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gadoe.org/Curriculum-Instruction-and-Assessment/Special-Education-Services/Pages/default.aspx" TargetMode="External"/><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6.wmf"/><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3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mailto:jpollard@doe.k12.ga.u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directionservice.org/cadre/parent/artifacts/Steps%20to%20Succes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directionservice.org/cadre/"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592262"/>
            <a:ext cx="7772400" cy="1470025"/>
          </a:xfrm>
        </p:spPr>
        <p:txBody>
          <a:bodyPr rtlCol="0">
            <a:normAutofit/>
          </a:bodyPr>
          <a:lstStyle/>
          <a:p>
            <a:pPr>
              <a:defRPr/>
            </a:pPr>
            <a:r>
              <a:rPr lang="en-US" altLang="en-US" sz="5400" dirty="0" smtClean="0"/>
              <a:t>Dispute Resolution</a:t>
            </a:r>
            <a:endParaRPr lang="en-US" sz="5300" dirty="0">
              <a:latin typeface="Impact" pitchFamily="34" charset="0"/>
            </a:endParaRPr>
          </a:p>
        </p:txBody>
      </p:sp>
      <p:sp>
        <p:nvSpPr>
          <p:cNvPr id="3" name="Subtitle 2"/>
          <p:cNvSpPr>
            <a:spLocks noGrp="1"/>
          </p:cNvSpPr>
          <p:nvPr>
            <p:ph type="subTitle" idx="1"/>
          </p:nvPr>
        </p:nvSpPr>
        <p:spPr>
          <a:xfrm>
            <a:off x="116732" y="3200400"/>
            <a:ext cx="9027268" cy="2590800"/>
          </a:xfrm>
        </p:spPr>
        <p:txBody>
          <a:bodyPr>
            <a:normAutofit fontScale="92500" lnSpcReduction="10000"/>
          </a:bodyPr>
          <a:lstStyle/>
          <a:p>
            <a:pPr>
              <a:buFont typeface="Arial" charset="0"/>
              <a:buNone/>
              <a:defRPr/>
            </a:pPr>
            <a:endParaRPr lang="en-US" dirty="0" smtClean="0"/>
          </a:p>
          <a:p>
            <a:pPr>
              <a:buFont typeface="Arial" charset="0"/>
              <a:buNone/>
              <a:defRPr/>
            </a:pPr>
            <a:r>
              <a:rPr lang="en-US" sz="2800" dirty="0" smtClean="0">
                <a:latin typeface="Arial Rounded MT Bold" panose="020F0704030504030204" pitchFamily="34" charset="0"/>
              </a:rPr>
              <a:t>Jamila C. Pollard, Esq.</a:t>
            </a:r>
          </a:p>
          <a:p>
            <a:pPr>
              <a:buFont typeface="Arial" charset="0"/>
              <a:buNone/>
              <a:defRPr/>
            </a:pPr>
            <a:r>
              <a:rPr lang="en-US" sz="2800" dirty="0" smtClean="0">
                <a:latin typeface="Arial Rounded MT Bold" panose="020F0704030504030204" pitchFamily="34" charset="0"/>
              </a:rPr>
              <a:t>Program Manager/Legal Officer</a:t>
            </a:r>
          </a:p>
          <a:p>
            <a:pPr>
              <a:buFont typeface="Arial" charset="0"/>
              <a:buNone/>
              <a:defRPr/>
            </a:pPr>
            <a:r>
              <a:rPr lang="en-US" sz="2800" dirty="0" smtClean="0">
                <a:latin typeface="Arial Rounded MT Bold" panose="020F0704030504030204" pitchFamily="34" charset="0"/>
              </a:rPr>
              <a:t>Dispute Resolution</a:t>
            </a:r>
          </a:p>
          <a:p>
            <a:pPr>
              <a:buFont typeface="Arial" charset="0"/>
              <a:buNone/>
              <a:defRPr/>
            </a:pPr>
            <a:r>
              <a:rPr lang="en-US" sz="2800" dirty="0" smtClean="0">
                <a:latin typeface="Arial Rounded MT Bold" panose="020F0704030504030204" pitchFamily="34" charset="0"/>
              </a:rPr>
              <a:t>Division for Special Education Services and Supports</a:t>
            </a:r>
          </a:p>
          <a:p>
            <a:pPr>
              <a:buFont typeface="Arial" charset="0"/>
              <a:buNone/>
              <a:defRPr/>
            </a:pPr>
            <a:r>
              <a:rPr lang="en-US" sz="2800" dirty="0" smtClean="0">
                <a:latin typeface="Arial Rounded MT Bold" panose="020F0704030504030204" pitchFamily="34" charset="0"/>
              </a:rPr>
              <a:t>September 23, 2015</a:t>
            </a:r>
          </a:p>
          <a:p>
            <a:pPr>
              <a:buFont typeface="Arial" charset="0"/>
              <a:buNone/>
              <a:defRPr/>
            </a:pPr>
            <a:endParaRPr lang="en-US" dirty="0" smtClean="0"/>
          </a:p>
        </p:txBody>
      </p:sp>
      <p:sp>
        <p:nvSpPr>
          <p:cNvPr id="3076" name="Date Placeholder 3"/>
          <p:cNvSpPr>
            <a:spLocks noGrp="1"/>
          </p:cNvSpPr>
          <p:nvPr>
            <p:ph type="dt" sz="quarter" idx="4294967295"/>
          </p:nvPr>
        </p:nvSpPr>
        <p:spPr bwMode="auto">
          <a:xfrm>
            <a:off x="6934200" y="6356350"/>
            <a:ext cx="1066800" cy="365125"/>
          </a:xfrm>
          <a:prstGeom prst="rect">
            <a:avLst/>
          </a:prstGeom>
          <a:ln>
            <a:miter lim="800000"/>
            <a:headEnd/>
            <a:tailEnd/>
          </a:ln>
        </p:spPr>
        <p:txBody>
          <a:bodyPr wrap="square" numCol="1" anchorCtr="0" compatLnSpc="1">
            <a:prstTxWarp prst="textNoShape">
              <a:avLst/>
            </a:prstTxWarp>
          </a:bodyPr>
          <a:lstStyle/>
          <a:p>
            <a:pPr fontAlgn="base">
              <a:spcBef>
                <a:spcPct val="0"/>
              </a:spcBef>
              <a:spcAft>
                <a:spcPct val="0"/>
              </a:spcAft>
              <a:defRPr/>
            </a:pPr>
            <a:fld id="{A8CB938C-D080-45E4-86A8-D95A54D43F50}" type="datetime1">
              <a:rPr lang="en-US" smtClean="0"/>
              <a:pPr fontAlgn="base">
                <a:spcBef>
                  <a:spcPct val="0"/>
                </a:spcBef>
                <a:spcAft>
                  <a:spcPct val="0"/>
                </a:spcAft>
                <a:defRPr/>
              </a:pPr>
              <a:t>9/23/2015</a:t>
            </a:fld>
            <a:endParaRPr lang="en-US" dirty="0" smtClean="0"/>
          </a:p>
        </p:txBody>
      </p:sp>
      <p:sp>
        <p:nvSpPr>
          <p:cNvPr id="3077" name="Slide Number Placeholder 4"/>
          <p:cNvSpPr>
            <a:spLocks noGrp="1"/>
          </p:cNvSpPr>
          <p:nvPr>
            <p:ph type="sldNum" sz="quarter" idx="4294967295"/>
          </p:nvPr>
        </p:nvSpPr>
        <p:spPr bwMode="auto">
          <a:xfrm>
            <a:off x="8077200" y="6356350"/>
            <a:ext cx="609600" cy="365125"/>
          </a:xfrm>
          <a:prstGeom prst="rect">
            <a:avLst/>
          </a:prstGeom>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DB1BDE7-7657-4D90-A193-CBE928E20E15}" type="slidenum">
              <a:rPr lang="en-US" altLang="en-US">
                <a:latin typeface="Calibri" panose="020F0502020204030204" pitchFamily="34" charset="0"/>
              </a:rPr>
              <a:pPr eaLnBrk="1" hangingPunct="1"/>
              <a:t>1</a:t>
            </a:fld>
            <a:endParaRPr lang="en-US" altLang="en-US">
              <a:latin typeface="Calibri" panose="020F0502020204030204" pitchFamily="34" charset="0"/>
            </a:endParaRPr>
          </a:p>
        </p:txBody>
      </p:sp>
    </p:spTree>
    <p:extLst>
      <p:ext uri="{BB962C8B-B14F-4D97-AF65-F5344CB8AC3E}">
        <p14:creationId xmlns:p14="http://schemas.microsoft.com/office/powerpoint/2010/main" val="38449966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68563" y="228600"/>
            <a:ext cx="3276600" cy="1143000"/>
          </a:xfrm>
        </p:spPr>
        <p:txBody>
          <a:bodyPr/>
          <a:lstStyle/>
          <a:p>
            <a:r>
              <a:rPr lang="en-US" altLang="en-US" dirty="0" smtClean="0"/>
              <a:t>Mediation</a:t>
            </a:r>
          </a:p>
        </p:txBody>
      </p:sp>
      <p:sp>
        <p:nvSpPr>
          <p:cNvPr id="8195" name="Content Placeholder 2"/>
          <p:cNvSpPr>
            <a:spLocks noGrp="1"/>
          </p:cNvSpPr>
          <p:nvPr>
            <p:ph idx="1"/>
          </p:nvPr>
        </p:nvSpPr>
        <p:spPr>
          <a:xfrm>
            <a:off x="281709" y="1927514"/>
            <a:ext cx="8229600" cy="4525963"/>
          </a:xfrm>
        </p:spPr>
        <p:txBody>
          <a:bodyPr/>
          <a:lstStyle/>
          <a:p>
            <a:r>
              <a:rPr lang="en-US" altLang="en-US" dirty="0" smtClean="0"/>
              <a:t>What issues can be resolved?</a:t>
            </a:r>
          </a:p>
          <a:p>
            <a:pPr lvl="1"/>
            <a:r>
              <a:rPr lang="en-US" altLang="en-US" dirty="0" smtClean="0"/>
              <a:t>Any matter under IDEA and the state special education rules</a:t>
            </a:r>
          </a:p>
          <a:p>
            <a:r>
              <a:rPr lang="en-US" altLang="en-US" dirty="0" smtClean="0"/>
              <a:t>Who resolves the issues?</a:t>
            </a:r>
          </a:p>
          <a:p>
            <a:pPr lvl="1"/>
            <a:r>
              <a:rPr lang="en-US" altLang="en-US" dirty="0" smtClean="0"/>
              <a:t>Parent and districts with a mediator</a:t>
            </a:r>
          </a:p>
          <a:p>
            <a:r>
              <a:rPr lang="en-US" altLang="en-US" dirty="0" smtClean="0"/>
              <a:t>How are the issues resolved?</a:t>
            </a:r>
          </a:p>
          <a:p>
            <a:pPr lvl="1"/>
            <a:r>
              <a:rPr lang="en-US" altLang="en-US" dirty="0" smtClean="0"/>
              <a:t>Solution must be in a written mediation agreement signed by both parties</a:t>
            </a:r>
          </a:p>
          <a:p>
            <a:pPr lvl="1"/>
            <a:r>
              <a:rPr lang="en-US" altLang="en-US" dirty="0" smtClean="0"/>
              <a:t>Legally binding</a:t>
            </a:r>
          </a:p>
        </p:txBody>
      </p:sp>
      <p:sp>
        <p:nvSpPr>
          <p:cNvPr id="4" name="Date Placeholder 3"/>
          <p:cNvSpPr>
            <a:spLocks noGrp="1"/>
          </p:cNvSpPr>
          <p:nvPr>
            <p:ph type="dt" sz="quarter" idx="4294967295"/>
          </p:nvPr>
        </p:nvSpPr>
        <p:spPr>
          <a:xfrm>
            <a:off x="6934200" y="6356350"/>
            <a:ext cx="1066800" cy="365125"/>
          </a:xfrm>
          <a:prstGeom prst="rect">
            <a:avLst/>
          </a:prstGeom>
        </p:spPr>
        <p:txBody>
          <a:bodyPr/>
          <a:lstStyle/>
          <a:p>
            <a:pPr>
              <a:defRPr/>
            </a:pPr>
            <a:fld id="{56FEB393-855D-4C78-A10E-7D02D0B03D1F}" type="datetime1">
              <a:rPr lang="en-US" smtClean="0"/>
              <a:pPr>
                <a:defRPr/>
              </a:pPr>
              <a:t>9/23/2015</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7096BBC-7F58-428A-A222-B130DA8BE8F2}"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pic>
        <p:nvPicPr>
          <p:cNvPr id="8198" name="Picture 2" descr="C:\Users\Jamila.Pollard\AppData\Local\Microsoft\Windows\Temporary Internet Files\Content.IE5\GBVW05IB\MC90005695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46782" y="0"/>
            <a:ext cx="2341563" cy="198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79429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fade">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fade">
                                      <p:cBhvr>
                                        <p:cTn id="12" dur="500"/>
                                        <p:tgtEl>
                                          <p:spTgt spid="81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fade">
                                      <p:cBhvr>
                                        <p:cTn id="17" dur="500"/>
                                        <p:tgtEl>
                                          <p:spTgt spid="81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8195">
                                            <p:txEl>
                                              <p:pRg st="3" end="3"/>
                                            </p:txEl>
                                          </p:spTgt>
                                        </p:tgtEl>
                                        <p:attrNameLst>
                                          <p:attrName>style.visibility</p:attrName>
                                        </p:attrNameLst>
                                      </p:cBhvr>
                                      <p:to>
                                        <p:strVal val="visible"/>
                                      </p:to>
                                    </p:set>
                                    <p:animEffect transition="in" filter="fade">
                                      <p:cBhvr>
                                        <p:cTn id="22" dur="500"/>
                                        <p:tgtEl>
                                          <p:spTgt spid="81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8195">
                                            <p:txEl>
                                              <p:pRg st="4" end="4"/>
                                            </p:txEl>
                                          </p:spTgt>
                                        </p:tgtEl>
                                        <p:attrNameLst>
                                          <p:attrName>style.visibility</p:attrName>
                                        </p:attrNameLst>
                                      </p:cBhvr>
                                      <p:to>
                                        <p:strVal val="visible"/>
                                      </p:to>
                                    </p:set>
                                    <p:animEffect transition="in" filter="fade">
                                      <p:cBhvr>
                                        <p:cTn id="27" dur="500"/>
                                        <p:tgtEl>
                                          <p:spTgt spid="819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8195">
                                            <p:txEl>
                                              <p:pRg st="5" end="5"/>
                                            </p:txEl>
                                          </p:spTgt>
                                        </p:tgtEl>
                                        <p:attrNameLst>
                                          <p:attrName>style.visibility</p:attrName>
                                        </p:attrNameLst>
                                      </p:cBhvr>
                                      <p:to>
                                        <p:strVal val="visible"/>
                                      </p:to>
                                    </p:set>
                                    <p:animEffect transition="in" filter="fade">
                                      <p:cBhvr>
                                        <p:cTn id="32" dur="500"/>
                                        <p:tgtEl>
                                          <p:spTgt spid="8195">
                                            <p:txEl>
                                              <p:pRg st="5" end="5"/>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8195">
                                            <p:txEl>
                                              <p:pRg st="6" end="6"/>
                                            </p:txEl>
                                          </p:spTgt>
                                        </p:tgtEl>
                                        <p:attrNameLst>
                                          <p:attrName>style.visibility</p:attrName>
                                        </p:attrNameLst>
                                      </p:cBhvr>
                                      <p:to>
                                        <p:strVal val="visible"/>
                                      </p:to>
                                    </p:set>
                                    <p:animEffect transition="in" filter="fade">
                                      <p:cBhvr>
                                        <p:cTn id="35" dur="500"/>
                                        <p:tgtEl>
                                          <p:spTgt spid="81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0" y="0"/>
            <a:ext cx="6316630" cy="1325563"/>
          </a:xfrm>
        </p:spPr>
        <p:txBody>
          <a:bodyPr/>
          <a:lstStyle/>
          <a:p>
            <a:r>
              <a:rPr lang="en-US" altLang="en-US" dirty="0" smtClean="0"/>
              <a:t>Formal Complaints</a:t>
            </a:r>
          </a:p>
        </p:txBody>
      </p:sp>
      <p:sp>
        <p:nvSpPr>
          <p:cNvPr id="9219" name="Content Placeholder 2"/>
          <p:cNvSpPr>
            <a:spLocks noGrp="1"/>
          </p:cNvSpPr>
          <p:nvPr>
            <p:ph idx="1"/>
          </p:nvPr>
        </p:nvSpPr>
        <p:spPr>
          <a:xfrm>
            <a:off x="342323" y="2075006"/>
            <a:ext cx="7886700" cy="4351338"/>
          </a:xfrm>
        </p:spPr>
        <p:txBody>
          <a:bodyPr/>
          <a:lstStyle/>
          <a:p>
            <a:r>
              <a:rPr lang="en-US" altLang="en-US" dirty="0" smtClean="0"/>
              <a:t>What is it?</a:t>
            </a:r>
          </a:p>
          <a:p>
            <a:pPr lvl="1"/>
            <a:r>
              <a:rPr lang="en-US" altLang="en-US" dirty="0" smtClean="0"/>
              <a:t>A written complaint to the </a:t>
            </a:r>
            <a:r>
              <a:rPr lang="en-US" altLang="en-US" dirty="0" err="1" smtClean="0"/>
              <a:t>GaDOE</a:t>
            </a:r>
            <a:r>
              <a:rPr lang="en-US" altLang="en-US" dirty="0" smtClean="0"/>
              <a:t> alleging violations by the district that need to be investigated</a:t>
            </a:r>
          </a:p>
          <a:p>
            <a:r>
              <a:rPr lang="en-US" altLang="en-US" dirty="0" smtClean="0"/>
              <a:t>Who can initiate it?</a:t>
            </a:r>
          </a:p>
          <a:p>
            <a:pPr lvl="1"/>
            <a:r>
              <a:rPr lang="en-US" altLang="en-US" dirty="0" smtClean="0"/>
              <a:t>Any person or organization</a:t>
            </a:r>
          </a:p>
          <a:p>
            <a:r>
              <a:rPr lang="en-US" altLang="en-US" dirty="0" smtClean="0"/>
              <a:t>What is the time limit for filing?</a:t>
            </a:r>
          </a:p>
          <a:p>
            <a:pPr lvl="1"/>
            <a:r>
              <a:rPr lang="en-US" altLang="en-US" dirty="0" smtClean="0"/>
              <a:t>One year from the date of the alleged violation</a:t>
            </a:r>
          </a:p>
        </p:txBody>
      </p:sp>
      <p:sp>
        <p:nvSpPr>
          <p:cNvPr id="4" name="Date Placeholder 3"/>
          <p:cNvSpPr>
            <a:spLocks noGrp="1"/>
          </p:cNvSpPr>
          <p:nvPr>
            <p:ph type="dt" sz="quarter" idx="4294967295"/>
          </p:nvPr>
        </p:nvSpPr>
        <p:spPr>
          <a:xfrm>
            <a:off x="6733309" y="6356350"/>
            <a:ext cx="1267691" cy="365125"/>
          </a:xfrm>
          <a:prstGeom prst="rect">
            <a:avLst/>
          </a:prstGeom>
        </p:spPr>
        <p:txBody>
          <a:bodyPr/>
          <a:lstStyle/>
          <a:p>
            <a:pPr>
              <a:defRPr/>
            </a:pPr>
            <a:fld id="{56FEB393-855D-4C78-A10E-7D02D0B03D1F}" type="datetime1">
              <a:rPr lang="en-US" smtClean="0"/>
              <a:pPr>
                <a:defRPr/>
              </a:pPr>
              <a:t>9/23/2015</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2D0476F-B6AE-44EA-8F79-24A9C77C26C1}"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pic>
        <p:nvPicPr>
          <p:cNvPr id="9222" name="Picture 6" descr="C:\Users\Jamila.Pollard\AppData\Local\Microsoft\Windows\Temporary Internet Files\Content.IE5\GBVW05IB\MC90005361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09309" y="69273"/>
            <a:ext cx="1600200" cy="219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80909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fade">
                                      <p:cBhvr>
                                        <p:cTn id="7" dur="500"/>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fade">
                                      <p:cBhvr>
                                        <p:cTn id="12" dur="500"/>
                                        <p:tgtEl>
                                          <p:spTgt spid="92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fade">
                                      <p:cBhvr>
                                        <p:cTn id="17" dur="500"/>
                                        <p:tgtEl>
                                          <p:spTgt spid="921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9219">
                                            <p:txEl>
                                              <p:pRg st="3" end="3"/>
                                            </p:txEl>
                                          </p:spTgt>
                                        </p:tgtEl>
                                        <p:attrNameLst>
                                          <p:attrName>style.visibility</p:attrName>
                                        </p:attrNameLst>
                                      </p:cBhvr>
                                      <p:to>
                                        <p:strVal val="visible"/>
                                      </p:to>
                                    </p:set>
                                    <p:animEffect transition="in" filter="fade">
                                      <p:cBhvr>
                                        <p:cTn id="22" dur="500"/>
                                        <p:tgtEl>
                                          <p:spTgt spid="921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9219">
                                            <p:txEl>
                                              <p:pRg st="4" end="4"/>
                                            </p:txEl>
                                          </p:spTgt>
                                        </p:tgtEl>
                                        <p:attrNameLst>
                                          <p:attrName>style.visibility</p:attrName>
                                        </p:attrNameLst>
                                      </p:cBhvr>
                                      <p:to>
                                        <p:strVal val="visible"/>
                                      </p:to>
                                    </p:set>
                                    <p:animEffect transition="in" filter="fade">
                                      <p:cBhvr>
                                        <p:cTn id="27" dur="500"/>
                                        <p:tgtEl>
                                          <p:spTgt spid="921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9219">
                                            <p:txEl>
                                              <p:pRg st="5" end="5"/>
                                            </p:txEl>
                                          </p:spTgt>
                                        </p:tgtEl>
                                        <p:attrNameLst>
                                          <p:attrName>style.visibility</p:attrName>
                                        </p:attrNameLst>
                                      </p:cBhvr>
                                      <p:to>
                                        <p:strVal val="visible"/>
                                      </p:to>
                                    </p:set>
                                    <p:animEffect transition="in" filter="fade">
                                      <p:cBhvr>
                                        <p:cTn id="32" dur="500"/>
                                        <p:tgtEl>
                                          <p:spTgt spid="92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0"/>
            <a:ext cx="6316630" cy="1325563"/>
          </a:xfrm>
        </p:spPr>
        <p:txBody>
          <a:bodyPr/>
          <a:lstStyle/>
          <a:p>
            <a:r>
              <a:rPr lang="en-US" altLang="en-US" dirty="0" smtClean="0"/>
              <a:t>Formal Complaints</a:t>
            </a:r>
          </a:p>
        </p:txBody>
      </p:sp>
      <p:sp>
        <p:nvSpPr>
          <p:cNvPr id="11267" name="Content Placeholder 2"/>
          <p:cNvSpPr>
            <a:spLocks noGrp="1"/>
          </p:cNvSpPr>
          <p:nvPr>
            <p:ph idx="1"/>
          </p:nvPr>
        </p:nvSpPr>
        <p:spPr>
          <a:xfrm>
            <a:off x="307109" y="1729654"/>
            <a:ext cx="8229600" cy="4449763"/>
          </a:xfrm>
        </p:spPr>
        <p:txBody>
          <a:bodyPr/>
          <a:lstStyle/>
          <a:p>
            <a:pPr>
              <a:buFont typeface="Arial" charset="0"/>
              <a:buChar char="•"/>
              <a:defRPr/>
            </a:pPr>
            <a:r>
              <a:rPr lang="en-US" sz="2800" dirty="0" smtClean="0"/>
              <a:t>What issues can be resolved?</a:t>
            </a:r>
          </a:p>
          <a:p>
            <a:pPr lvl="1">
              <a:buFont typeface="Arial" charset="0"/>
              <a:buChar char="–"/>
              <a:defRPr/>
            </a:pPr>
            <a:r>
              <a:rPr lang="en-US" sz="2400" dirty="0" smtClean="0"/>
              <a:t>Alleged violation of IDEA and state special education rules</a:t>
            </a:r>
          </a:p>
          <a:p>
            <a:pPr>
              <a:buFont typeface="Arial" charset="0"/>
              <a:buChar char="•"/>
              <a:defRPr/>
            </a:pPr>
            <a:r>
              <a:rPr lang="en-US" sz="2800" dirty="0" smtClean="0"/>
              <a:t>Who resolves the issues?</a:t>
            </a:r>
          </a:p>
          <a:p>
            <a:pPr lvl="1">
              <a:buFont typeface="Arial" charset="0"/>
              <a:buChar char="–"/>
              <a:defRPr/>
            </a:pPr>
            <a:r>
              <a:rPr lang="en-US" sz="2400" dirty="0" err="1" smtClean="0"/>
              <a:t>GaDOE</a:t>
            </a:r>
            <a:r>
              <a:rPr lang="en-US" sz="2400" dirty="0" smtClean="0"/>
              <a:t> Division for Special Education Services and Supports </a:t>
            </a:r>
          </a:p>
          <a:p>
            <a:pPr>
              <a:buFont typeface="Arial" charset="0"/>
              <a:buChar char="•"/>
              <a:defRPr/>
            </a:pPr>
            <a:r>
              <a:rPr lang="en-US" dirty="0" smtClean="0"/>
              <a:t>How are the issues resolved?</a:t>
            </a:r>
          </a:p>
          <a:p>
            <a:pPr lvl="1">
              <a:buFont typeface="Arial" charset="0"/>
              <a:buChar char="–"/>
              <a:defRPr/>
            </a:pPr>
            <a:r>
              <a:rPr lang="en-US" sz="2400" dirty="0" smtClean="0"/>
              <a:t>Contracted investigator conducts investigation and interviews all relevant parties</a:t>
            </a:r>
          </a:p>
          <a:p>
            <a:pPr lvl="1">
              <a:buFont typeface="Arial" charset="0"/>
              <a:buChar char="–"/>
              <a:defRPr/>
            </a:pPr>
            <a:r>
              <a:rPr lang="en-US" sz="2400" dirty="0" smtClean="0"/>
              <a:t>The </a:t>
            </a:r>
            <a:r>
              <a:rPr lang="en-US" sz="2400" dirty="0" err="1" smtClean="0"/>
              <a:t>GaDOE</a:t>
            </a:r>
            <a:r>
              <a:rPr lang="en-US" sz="2400" dirty="0" smtClean="0"/>
              <a:t> issues a written decision containing findings of facts and conclusions within 60 days of filing unless extended for exceptional circumstances</a:t>
            </a:r>
          </a:p>
          <a:p>
            <a:pPr marL="457200" lvl="1" indent="0">
              <a:buFont typeface="Arial" charset="0"/>
              <a:buNone/>
              <a:defRPr/>
            </a:pPr>
            <a:endParaRPr lang="en-US" dirty="0" smtClean="0"/>
          </a:p>
        </p:txBody>
      </p:sp>
      <p:sp>
        <p:nvSpPr>
          <p:cNvPr id="4" name="Date Placeholder 3"/>
          <p:cNvSpPr>
            <a:spLocks noGrp="1"/>
          </p:cNvSpPr>
          <p:nvPr>
            <p:ph type="dt" sz="quarter" idx="4294967295"/>
          </p:nvPr>
        </p:nvSpPr>
        <p:spPr>
          <a:xfrm>
            <a:off x="6493164" y="6356350"/>
            <a:ext cx="1507836" cy="365125"/>
          </a:xfrm>
          <a:prstGeom prst="rect">
            <a:avLst/>
          </a:prstGeom>
        </p:spPr>
        <p:txBody>
          <a:bodyPr/>
          <a:lstStyle/>
          <a:p>
            <a:pPr>
              <a:defRPr/>
            </a:pPr>
            <a:fld id="{56FEB393-855D-4C78-A10E-7D02D0B03D1F}" type="datetime1">
              <a:rPr lang="en-US" smtClean="0"/>
              <a:pPr>
                <a:defRPr/>
              </a:pPr>
              <a:t>9/23/2015</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3AB7F2-C136-4721-8E19-748D3281B32B}"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pic>
        <p:nvPicPr>
          <p:cNvPr id="10246" name="Picture 6" descr="C:\Users\Jamila.Pollard\AppData\Local\Microsoft\Windows\Temporary Internet Files\Content.IE5\GBVW05IB\MC90005361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67218" y="170873"/>
            <a:ext cx="1168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59981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500"/>
                                        <p:tgtEl>
                                          <p:spTgt spid="11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fade">
                                      <p:cBhvr>
                                        <p:cTn id="12" dur="500"/>
                                        <p:tgtEl>
                                          <p:spTgt spid="112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fade">
                                      <p:cBhvr>
                                        <p:cTn id="17" dur="500"/>
                                        <p:tgtEl>
                                          <p:spTgt spid="112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1267">
                                            <p:txEl>
                                              <p:pRg st="3" end="3"/>
                                            </p:txEl>
                                          </p:spTgt>
                                        </p:tgtEl>
                                        <p:attrNameLst>
                                          <p:attrName>style.visibility</p:attrName>
                                        </p:attrNameLst>
                                      </p:cBhvr>
                                      <p:to>
                                        <p:strVal val="visible"/>
                                      </p:to>
                                    </p:set>
                                    <p:animEffect transition="in" filter="fade">
                                      <p:cBhvr>
                                        <p:cTn id="22" dur="500"/>
                                        <p:tgtEl>
                                          <p:spTgt spid="1126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11267">
                                            <p:txEl>
                                              <p:pRg st="4" end="4"/>
                                            </p:txEl>
                                          </p:spTgt>
                                        </p:tgtEl>
                                        <p:attrNameLst>
                                          <p:attrName>style.visibility</p:attrName>
                                        </p:attrNameLst>
                                      </p:cBhvr>
                                      <p:to>
                                        <p:strVal val="visible"/>
                                      </p:to>
                                    </p:set>
                                    <p:animEffect transition="in" filter="fade">
                                      <p:cBhvr>
                                        <p:cTn id="27" dur="500"/>
                                        <p:tgtEl>
                                          <p:spTgt spid="1126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11267">
                                            <p:txEl>
                                              <p:pRg st="5" end="5"/>
                                            </p:txEl>
                                          </p:spTgt>
                                        </p:tgtEl>
                                        <p:attrNameLst>
                                          <p:attrName>style.visibility</p:attrName>
                                        </p:attrNameLst>
                                      </p:cBhvr>
                                      <p:to>
                                        <p:strVal val="visible"/>
                                      </p:to>
                                    </p:set>
                                    <p:animEffect transition="in" filter="fade">
                                      <p:cBhvr>
                                        <p:cTn id="32" dur="500"/>
                                        <p:tgtEl>
                                          <p:spTgt spid="11267">
                                            <p:txEl>
                                              <p:pRg st="5" end="5"/>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11267">
                                            <p:txEl>
                                              <p:pRg st="6" end="6"/>
                                            </p:txEl>
                                          </p:spTgt>
                                        </p:tgtEl>
                                        <p:attrNameLst>
                                          <p:attrName>style.visibility</p:attrName>
                                        </p:attrNameLst>
                                      </p:cBhvr>
                                      <p:to>
                                        <p:strVal val="visible"/>
                                      </p:to>
                                    </p:set>
                                    <p:animEffect transition="in" filter="fade">
                                      <p:cBhvr>
                                        <p:cTn id="35" dur="500"/>
                                        <p:tgtEl>
                                          <p:spTgt spid="112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0" y="173038"/>
            <a:ext cx="5287818" cy="1143000"/>
          </a:xfrm>
        </p:spPr>
        <p:txBody>
          <a:bodyPr>
            <a:normAutofit fontScale="90000"/>
          </a:bodyPr>
          <a:lstStyle/>
          <a:p>
            <a:r>
              <a:rPr lang="en-US" altLang="en-US" dirty="0" smtClean="0"/>
              <a:t>Due Process Hearing Request</a:t>
            </a:r>
          </a:p>
        </p:txBody>
      </p:sp>
      <p:sp>
        <p:nvSpPr>
          <p:cNvPr id="11267" name="Content Placeholder 2"/>
          <p:cNvSpPr>
            <a:spLocks noGrp="1"/>
          </p:cNvSpPr>
          <p:nvPr>
            <p:ph idx="1"/>
          </p:nvPr>
        </p:nvSpPr>
        <p:spPr/>
        <p:txBody>
          <a:bodyPr/>
          <a:lstStyle/>
          <a:p>
            <a:r>
              <a:rPr lang="en-US" altLang="en-US" dirty="0" smtClean="0"/>
              <a:t>What is it?</a:t>
            </a:r>
          </a:p>
          <a:p>
            <a:pPr lvl="1"/>
            <a:r>
              <a:rPr lang="en-US" altLang="en-US" dirty="0" smtClean="0"/>
              <a:t>A written document used to request a formal hearing before an administrative law judge (ALJ)</a:t>
            </a:r>
          </a:p>
          <a:p>
            <a:r>
              <a:rPr lang="en-US" altLang="en-US" dirty="0" smtClean="0"/>
              <a:t>Who can initiate it?</a:t>
            </a:r>
          </a:p>
          <a:p>
            <a:pPr lvl="1"/>
            <a:r>
              <a:rPr lang="en-US" altLang="en-US" dirty="0" smtClean="0"/>
              <a:t>Parents or districts</a:t>
            </a:r>
          </a:p>
          <a:p>
            <a:r>
              <a:rPr lang="en-US" altLang="en-US" dirty="0" smtClean="0"/>
              <a:t>What is the time limit?</a:t>
            </a:r>
          </a:p>
          <a:p>
            <a:pPr lvl="1"/>
            <a:r>
              <a:rPr lang="en-US" altLang="en-US" dirty="0" smtClean="0"/>
              <a:t>Two years from when the parties knew or should have known of the alleged problem</a:t>
            </a:r>
          </a:p>
        </p:txBody>
      </p:sp>
      <p:sp>
        <p:nvSpPr>
          <p:cNvPr id="4" name="Date Placeholder 3"/>
          <p:cNvSpPr>
            <a:spLocks noGrp="1"/>
          </p:cNvSpPr>
          <p:nvPr>
            <p:ph type="dt" sz="quarter" idx="4294967295"/>
          </p:nvPr>
        </p:nvSpPr>
        <p:spPr>
          <a:xfrm>
            <a:off x="6934200" y="6356350"/>
            <a:ext cx="1066800" cy="365125"/>
          </a:xfrm>
          <a:prstGeom prst="rect">
            <a:avLst/>
          </a:prstGeom>
        </p:spPr>
        <p:txBody>
          <a:bodyPr/>
          <a:lstStyle/>
          <a:p>
            <a:pPr>
              <a:defRPr/>
            </a:pPr>
            <a:fld id="{56FEB393-855D-4C78-A10E-7D02D0B03D1F}" type="datetime1">
              <a:rPr lang="en-US" smtClean="0"/>
              <a:pPr>
                <a:defRPr/>
              </a:pPr>
              <a:t>9/23/2015</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44E87B3-9B3E-45A8-83B4-DF8E0D1EBA10}"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pic>
        <p:nvPicPr>
          <p:cNvPr id="11270" name="Picture 6" descr="C:\Users\Jamila.Pollard\AppData\Local\Microsoft\Windows\Temporary Internet Files\Content.IE5\9XBC0JUL\MC900441394[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8250" y="0"/>
            <a:ext cx="1758950" cy="175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55725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fade">
                                      <p:cBhvr>
                                        <p:cTn id="7" dur="500"/>
                                        <p:tgtEl>
                                          <p:spTgt spid="11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1267">
                                            <p:txEl>
                                              <p:pRg st="1" end="1"/>
                                            </p:txEl>
                                          </p:spTgt>
                                        </p:tgtEl>
                                        <p:attrNameLst>
                                          <p:attrName>style.visibility</p:attrName>
                                        </p:attrNameLst>
                                      </p:cBhvr>
                                      <p:to>
                                        <p:strVal val="visible"/>
                                      </p:to>
                                    </p:set>
                                    <p:animEffect transition="in" filter="fade">
                                      <p:cBhvr>
                                        <p:cTn id="12" dur="500"/>
                                        <p:tgtEl>
                                          <p:spTgt spid="112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Effect transition="in" filter="fade">
                                      <p:cBhvr>
                                        <p:cTn id="17" dur="500"/>
                                        <p:tgtEl>
                                          <p:spTgt spid="112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1267">
                                            <p:txEl>
                                              <p:pRg st="3" end="3"/>
                                            </p:txEl>
                                          </p:spTgt>
                                        </p:tgtEl>
                                        <p:attrNameLst>
                                          <p:attrName>style.visibility</p:attrName>
                                        </p:attrNameLst>
                                      </p:cBhvr>
                                      <p:to>
                                        <p:strVal val="visible"/>
                                      </p:to>
                                    </p:set>
                                    <p:animEffect transition="in" filter="fade">
                                      <p:cBhvr>
                                        <p:cTn id="22" dur="500"/>
                                        <p:tgtEl>
                                          <p:spTgt spid="1126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11267">
                                            <p:txEl>
                                              <p:pRg st="4" end="4"/>
                                            </p:txEl>
                                          </p:spTgt>
                                        </p:tgtEl>
                                        <p:attrNameLst>
                                          <p:attrName>style.visibility</p:attrName>
                                        </p:attrNameLst>
                                      </p:cBhvr>
                                      <p:to>
                                        <p:strVal val="visible"/>
                                      </p:to>
                                    </p:set>
                                    <p:animEffect transition="in" filter="fade">
                                      <p:cBhvr>
                                        <p:cTn id="27" dur="500"/>
                                        <p:tgtEl>
                                          <p:spTgt spid="1126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11267">
                                            <p:txEl>
                                              <p:pRg st="5" end="5"/>
                                            </p:txEl>
                                          </p:spTgt>
                                        </p:tgtEl>
                                        <p:attrNameLst>
                                          <p:attrName>style.visibility</p:attrName>
                                        </p:attrNameLst>
                                      </p:cBhvr>
                                      <p:to>
                                        <p:strVal val="visible"/>
                                      </p:to>
                                    </p:set>
                                    <p:animEffect transition="in" filter="fade">
                                      <p:cBhvr>
                                        <p:cTn id="32" dur="500"/>
                                        <p:tgtEl>
                                          <p:spTgt spid="1126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5019964" cy="1143000"/>
          </a:xfrm>
        </p:spPr>
        <p:txBody>
          <a:bodyPr>
            <a:normAutofit fontScale="90000"/>
          </a:bodyPr>
          <a:lstStyle/>
          <a:p>
            <a:r>
              <a:rPr lang="en-US" altLang="en-US" dirty="0" smtClean="0"/>
              <a:t>Due Process Hearing Request</a:t>
            </a:r>
          </a:p>
        </p:txBody>
      </p:sp>
      <p:sp>
        <p:nvSpPr>
          <p:cNvPr id="12291" name="Content Placeholder 2"/>
          <p:cNvSpPr>
            <a:spLocks noGrp="1"/>
          </p:cNvSpPr>
          <p:nvPr>
            <p:ph idx="1"/>
          </p:nvPr>
        </p:nvSpPr>
        <p:spPr>
          <a:xfrm>
            <a:off x="457200" y="1371600"/>
            <a:ext cx="8229600" cy="4754563"/>
          </a:xfrm>
        </p:spPr>
        <p:txBody>
          <a:bodyPr/>
          <a:lstStyle/>
          <a:p>
            <a:r>
              <a:rPr lang="en-US" altLang="en-US" sz="2800" dirty="0" smtClean="0"/>
              <a:t>What issues can be resolved?</a:t>
            </a:r>
          </a:p>
          <a:p>
            <a:pPr lvl="1"/>
            <a:r>
              <a:rPr lang="en-US" altLang="en-US" sz="2400" dirty="0" smtClean="0"/>
              <a:t>Any matter related to the identification, evaluation, or educational placement , or provision of a free appropriate public education (FAPE) to the child</a:t>
            </a:r>
          </a:p>
          <a:p>
            <a:r>
              <a:rPr lang="en-US" altLang="en-US" sz="2800" dirty="0" smtClean="0"/>
              <a:t>Who resolves the issues?</a:t>
            </a:r>
          </a:p>
          <a:p>
            <a:pPr lvl="1"/>
            <a:r>
              <a:rPr lang="en-US" altLang="en-US" sz="2400" dirty="0" smtClean="0"/>
              <a:t>An administrative law judge (ALJ)</a:t>
            </a:r>
          </a:p>
          <a:p>
            <a:r>
              <a:rPr lang="en-US" altLang="en-US" dirty="0" smtClean="0"/>
              <a:t>How are the issues resolved?</a:t>
            </a:r>
          </a:p>
          <a:p>
            <a:pPr lvl="1"/>
            <a:r>
              <a:rPr lang="en-US" altLang="en-US" sz="2400" dirty="0" smtClean="0"/>
              <a:t>The ALJ issues a written decision within 45 days (unless extension granted) after considering pleadings and evidence (including witness testimony) in a formal, judicial hearing</a:t>
            </a:r>
          </a:p>
          <a:p>
            <a:pPr lvl="1"/>
            <a:endParaRPr lang="en-US" altLang="en-US" dirty="0" smtClean="0"/>
          </a:p>
          <a:p>
            <a:pPr lvl="1"/>
            <a:endParaRPr lang="en-US" altLang="en-US" dirty="0" smtClean="0"/>
          </a:p>
        </p:txBody>
      </p:sp>
      <p:sp>
        <p:nvSpPr>
          <p:cNvPr id="4" name="Date Placeholder 3"/>
          <p:cNvSpPr>
            <a:spLocks noGrp="1"/>
          </p:cNvSpPr>
          <p:nvPr>
            <p:ph type="dt" sz="quarter" idx="4294967295"/>
          </p:nvPr>
        </p:nvSpPr>
        <p:spPr>
          <a:xfrm>
            <a:off x="6934200" y="6356350"/>
            <a:ext cx="1066800" cy="365125"/>
          </a:xfrm>
          <a:prstGeom prst="rect">
            <a:avLst/>
          </a:prstGeom>
        </p:spPr>
        <p:txBody>
          <a:bodyPr/>
          <a:lstStyle/>
          <a:p>
            <a:pPr>
              <a:defRPr/>
            </a:pPr>
            <a:fld id="{56FEB393-855D-4C78-A10E-7D02D0B03D1F}" type="datetime1">
              <a:rPr lang="en-US" smtClean="0"/>
              <a:pPr>
                <a:defRPr/>
              </a:pPr>
              <a:t>9/23/2015</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5AEC71B-660A-4FB3-BD43-B4FD35FF3E35}" type="slidenum">
              <a:rPr lang="en-US" altLang="en-US">
                <a:latin typeface="Calibri" panose="020F0502020204030204" pitchFamily="34" charset="0"/>
              </a:rPr>
              <a:pPr eaLnBrk="1" hangingPunct="1"/>
              <a:t>14</a:t>
            </a:fld>
            <a:endParaRPr lang="en-US" altLang="en-US">
              <a:latin typeface="Calibri" panose="020F0502020204030204" pitchFamily="34" charset="0"/>
            </a:endParaRPr>
          </a:p>
        </p:txBody>
      </p:sp>
      <p:pic>
        <p:nvPicPr>
          <p:cNvPr id="12294" name="Picture 6" descr="C:\Users\Jamila.Pollard\AppData\Local\Microsoft\Windows\Temporary Internet Files\Content.IE5\9XBC0JUL\MC900441394[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5250" y="-56356"/>
            <a:ext cx="1758950" cy="175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37950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fade">
                                      <p:cBhvr>
                                        <p:cTn id="7" dur="500"/>
                                        <p:tgtEl>
                                          <p:spTgt spid="122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fade">
                                      <p:cBhvr>
                                        <p:cTn id="12" dur="500"/>
                                        <p:tgtEl>
                                          <p:spTgt spid="122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Effect transition="in" filter="fade">
                                      <p:cBhvr>
                                        <p:cTn id="17" dur="500"/>
                                        <p:tgtEl>
                                          <p:spTgt spid="122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2291">
                                            <p:txEl>
                                              <p:pRg st="3" end="3"/>
                                            </p:txEl>
                                          </p:spTgt>
                                        </p:tgtEl>
                                        <p:attrNameLst>
                                          <p:attrName>style.visibility</p:attrName>
                                        </p:attrNameLst>
                                      </p:cBhvr>
                                      <p:to>
                                        <p:strVal val="visible"/>
                                      </p:to>
                                    </p:set>
                                    <p:animEffect transition="in" filter="fade">
                                      <p:cBhvr>
                                        <p:cTn id="22" dur="500"/>
                                        <p:tgtEl>
                                          <p:spTgt spid="1229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12291">
                                            <p:txEl>
                                              <p:pRg st="4" end="4"/>
                                            </p:txEl>
                                          </p:spTgt>
                                        </p:tgtEl>
                                        <p:attrNameLst>
                                          <p:attrName>style.visibility</p:attrName>
                                        </p:attrNameLst>
                                      </p:cBhvr>
                                      <p:to>
                                        <p:strVal val="visible"/>
                                      </p:to>
                                    </p:set>
                                    <p:animEffect transition="in" filter="fade">
                                      <p:cBhvr>
                                        <p:cTn id="27" dur="500"/>
                                        <p:tgtEl>
                                          <p:spTgt spid="1229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12291">
                                            <p:txEl>
                                              <p:pRg st="5" end="5"/>
                                            </p:txEl>
                                          </p:spTgt>
                                        </p:tgtEl>
                                        <p:attrNameLst>
                                          <p:attrName>style.visibility</p:attrName>
                                        </p:attrNameLst>
                                      </p:cBhvr>
                                      <p:to>
                                        <p:strVal val="visible"/>
                                      </p:to>
                                    </p:set>
                                    <p:animEffect transition="in" filter="fade">
                                      <p:cBhvr>
                                        <p:cTn id="32" dur="500"/>
                                        <p:tgtEl>
                                          <p:spTgt spid="122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528" y="161299"/>
            <a:ext cx="4337472" cy="1325563"/>
          </a:xfrm>
        </p:spPr>
        <p:txBody>
          <a:bodyPr/>
          <a:lstStyle/>
          <a:p>
            <a:r>
              <a:rPr lang="en-US" dirty="0" smtClean="0"/>
              <a:t>Resolution Session</a:t>
            </a:r>
            <a:endParaRPr lang="en-US" dirty="0"/>
          </a:p>
        </p:txBody>
      </p:sp>
      <p:sp>
        <p:nvSpPr>
          <p:cNvPr id="3" name="Content Placeholder 2"/>
          <p:cNvSpPr>
            <a:spLocks noGrp="1"/>
          </p:cNvSpPr>
          <p:nvPr>
            <p:ph idx="1"/>
          </p:nvPr>
        </p:nvSpPr>
        <p:spPr>
          <a:xfrm>
            <a:off x="517813" y="1659579"/>
            <a:ext cx="7886700" cy="4351338"/>
          </a:xfrm>
        </p:spPr>
        <p:txBody>
          <a:bodyPr/>
          <a:lstStyle/>
          <a:p>
            <a:r>
              <a:rPr lang="en-US" altLang="en-US" dirty="0"/>
              <a:t>What is it?</a:t>
            </a:r>
          </a:p>
          <a:p>
            <a:pPr lvl="1"/>
            <a:r>
              <a:rPr lang="en-US" altLang="en-US" dirty="0" smtClean="0"/>
              <a:t>A meeting held between a parent and district to resolve issues listed in a due process hearing request.</a:t>
            </a:r>
            <a:endParaRPr lang="en-US" altLang="en-US" dirty="0"/>
          </a:p>
          <a:p>
            <a:r>
              <a:rPr lang="en-US" altLang="en-US" dirty="0"/>
              <a:t>Who can initiate it?</a:t>
            </a:r>
          </a:p>
          <a:p>
            <a:pPr lvl="1"/>
            <a:r>
              <a:rPr lang="en-US" altLang="en-US" dirty="0" smtClean="0"/>
              <a:t>District must hold the meeting with the parent unless both parties agree in writing not to have the meeting or to use mediation instead.</a:t>
            </a:r>
            <a:endParaRPr lang="en-US" altLang="en-US" dirty="0"/>
          </a:p>
          <a:p>
            <a:r>
              <a:rPr lang="en-US" altLang="en-US" dirty="0"/>
              <a:t>What is the time limit?</a:t>
            </a:r>
          </a:p>
          <a:p>
            <a:pPr lvl="1"/>
            <a:r>
              <a:rPr lang="en-US" altLang="en-US" dirty="0" smtClean="0"/>
              <a:t>Must occur within 15 days of the district receiving notice of the parent’s due process hearing request.</a:t>
            </a:r>
            <a:endParaRPr lang="en-US" altLang="en-US" dirty="0"/>
          </a:p>
        </p:txBody>
      </p:sp>
      <p:sp>
        <p:nvSpPr>
          <p:cNvPr id="4" name="Date Placeholder 3"/>
          <p:cNvSpPr>
            <a:spLocks noGrp="1"/>
          </p:cNvSpPr>
          <p:nvPr>
            <p:ph type="dt" sz="half" idx="2"/>
          </p:nvPr>
        </p:nvSpPr>
        <p:spPr/>
        <p:txBody>
          <a:bodyPr/>
          <a:lstStyle/>
          <a:p>
            <a:fld id="{4DAE6870-AD18-448A-9B2A-0EFE6DC7B06B}" type="datetime1">
              <a:rPr lang="en-US" smtClean="0"/>
              <a:t>9/23/2015</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15</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5753" y="100635"/>
            <a:ext cx="2307419" cy="1792323"/>
          </a:xfrm>
          <a:prstGeom prst="rect">
            <a:avLst/>
          </a:prstGeom>
        </p:spPr>
      </p:pic>
    </p:spTree>
    <p:extLst>
      <p:ext uri="{BB962C8B-B14F-4D97-AF65-F5344CB8AC3E}">
        <p14:creationId xmlns:p14="http://schemas.microsoft.com/office/powerpoint/2010/main" val="3756860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983" y="334016"/>
            <a:ext cx="4771581" cy="1325563"/>
          </a:xfrm>
        </p:spPr>
        <p:txBody>
          <a:bodyPr/>
          <a:lstStyle/>
          <a:p>
            <a:r>
              <a:rPr lang="en-US" dirty="0" smtClean="0"/>
              <a:t>Resolution Session</a:t>
            </a:r>
            <a:endParaRPr lang="en-US" dirty="0"/>
          </a:p>
        </p:txBody>
      </p:sp>
      <p:sp>
        <p:nvSpPr>
          <p:cNvPr id="3" name="Content Placeholder 2"/>
          <p:cNvSpPr>
            <a:spLocks noGrp="1"/>
          </p:cNvSpPr>
          <p:nvPr>
            <p:ph idx="1"/>
          </p:nvPr>
        </p:nvSpPr>
        <p:spPr>
          <a:xfrm>
            <a:off x="603983" y="1892958"/>
            <a:ext cx="7886700" cy="4351338"/>
          </a:xfrm>
        </p:spPr>
        <p:txBody>
          <a:bodyPr/>
          <a:lstStyle/>
          <a:p>
            <a:r>
              <a:rPr lang="en-US" altLang="en-US" dirty="0"/>
              <a:t>What issues can be resolved?</a:t>
            </a:r>
          </a:p>
          <a:p>
            <a:pPr lvl="1"/>
            <a:r>
              <a:rPr lang="en-US" altLang="en-US" dirty="0" smtClean="0"/>
              <a:t>The issues listed in the due process hearing request</a:t>
            </a:r>
            <a:endParaRPr lang="en-US" altLang="en-US" dirty="0"/>
          </a:p>
          <a:p>
            <a:r>
              <a:rPr lang="en-US" altLang="en-US" dirty="0"/>
              <a:t>Who resolves the issues?</a:t>
            </a:r>
          </a:p>
          <a:p>
            <a:pPr lvl="1"/>
            <a:r>
              <a:rPr lang="en-US" altLang="en-US" dirty="0" smtClean="0"/>
              <a:t>The district and parent </a:t>
            </a:r>
            <a:endParaRPr lang="en-US" altLang="en-US" dirty="0"/>
          </a:p>
          <a:p>
            <a:r>
              <a:rPr lang="en-US" altLang="en-US" dirty="0"/>
              <a:t>How are the issues resolved?</a:t>
            </a:r>
          </a:p>
          <a:p>
            <a:pPr lvl="1"/>
            <a:r>
              <a:rPr lang="en-US" altLang="en-US" dirty="0"/>
              <a:t>Solution must be in a written </a:t>
            </a:r>
            <a:r>
              <a:rPr lang="en-US" altLang="en-US" dirty="0" smtClean="0"/>
              <a:t>resolution agreement signed </a:t>
            </a:r>
            <a:r>
              <a:rPr lang="en-US" altLang="en-US" dirty="0"/>
              <a:t>by both parties</a:t>
            </a:r>
          </a:p>
          <a:p>
            <a:pPr lvl="1"/>
            <a:r>
              <a:rPr lang="en-US" altLang="en-US" dirty="0"/>
              <a:t>Legally </a:t>
            </a:r>
            <a:r>
              <a:rPr lang="en-US" altLang="en-US" dirty="0" smtClean="0"/>
              <a:t>binding after 3 business days</a:t>
            </a:r>
            <a:endParaRPr lang="en-US" altLang="en-US" dirty="0"/>
          </a:p>
          <a:p>
            <a:endParaRPr lang="en-US" dirty="0"/>
          </a:p>
        </p:txBody>
      </p:sp>
      <p:sp>
        <p:nvSpPr>
          <p:cNvPr id="4" name="Date Placeholder 3"/>
          <p:cNvSpPr>
            <a:spLocks noGrp="1"/>
          </p:cNvSpPr>
          <p:nvPr>
            <p:ph type="dt" sz="half" idx="2"/>
          </p:nvPr>
        </p:nvSpPr>
        <p:spPr/>
        <p:txBody>
          <a:bodyPr/>
          <a:lstStyle/>
          <a:p>
            <a:fld id="{4DAE6870-AD18-448A-9B2A-0EFE6DC7B06B}" type="datetime1">
              <a:rPr lang="en-US" smtClean="0"/>
              <a:t>9/23/2015</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16</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5753" y="100635"/>
            <a:ext cx="2307419" cy="1792323"/>
          </a:xfrm>
          <a:prstGeom prst="rect">
            <a:avLst/>
          </a:prstGeom>
        </p:spPr>
      </p:pic>
    </p:spTree>
    <p:extLst>
      <p:ext uri="{BB962C8B-B14F-4D97-AF65-F5344CB8AC3E}">
        <p14:creationId xmlns:p14="http://schemas.microsoft.com/office/powerpoint/2010/main" val="2614085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4996873" cy="1143000"/>
          </a:xfrm>
        </p:spPr>
        <p:txBody>
          <a:bodyPr>
            <a:normAutofit fontScale="90000"/>
          </a:bodyPr>
          <a:lstStyle/>
          <a:p>
            <a:r>
              <a:rPr lang="en-US" sz="5400" dirty="0" smtClean="0"/>
              <a:t>IEP Facilitation Coming Soon</a:t>
            </a:r>
            <a:endParaRPr lang="en-US" sz="5400" dirty="0"/>
          </a:p>
        </p:txBody>
      </p:sp>
      <p:sp>
        <p:nvSpPr>
          <p:cNvPr id="3" name="Content Placeholder 2"/>
          <p:cNvSpPr>
            <a:spLocks noGrp="1"/>
          </p:cNvSpPr>
          <p:nvPr>
            <p:ph idx="1"/>
          </p:nvPr>
        </p:nvSpPr>
        <p:spPr>
          <a:xfrm>
            <a:off x="0" y="2083325"/>
            <a:ext cx="9049731" cy="4968088"/>
          </a:xfrm>
        </p:spPr>
        <p:txBody>
          <a:bodyPr>
            <a:normAutofit fontScale="92500" lnSpcReduction="20000"/>
          </a:bodyPr>
          <a:lstStyle/>
          <a:p>
            <a:pPr>
              <a:defRPr/>
            </a:pPr>
            <a:r>
              <a:rPr lang="en-US" sz="2400" dirty="0"/>
              <a:t>IEP Facilitation is a “</a:t>
            </a:r>
            <a:r>
              <a:rPr lang="en-US" sz="2400" dirty="0">
                <a:solidFill>
                  <a:srgbClr val="FF0000"/>
                </a:solidFill>
              </a:rPr>
              <a:t>collaborative dispute prevention </a:t>
            </a:r>
            <a:r>
              <a:rPr lang="en-US" sz="2400" dirty="0"/>
              <a:t>and resolution process used when members of an IEP Team agree that the presence of a third party would help </a:t>
            </a:r>
            <a:r>
              <a:rPr lang="en-US" sz="2400" dirty="0">
                <a:solidFill>
                  <a:srgbClr val="FF0000"/>
                </a:solidFill>
              </a:rPr>
              <a:t>facilitate communication and problem solving</a:t>
            </a:r>
            <a:r>
              <a:rPr lang="en-US" sz="2400" dirty="0"/>
              <a:t>.”</a:t>
            </a:r>
          </a:p>
          <a:p>
            <a:pPr>
              <a:defRPr/>
            </a:pPr>
            <a:r>
              <a:rPr lang="en-US" sz="2400" dirty="0"/>
              <a:t>IEP Facilitation can be especially useful when there is a history of difficult interactions or a meeting is expected to be particularly complex or controversial.</a:t>
            </a:r>
          </a:p>
          <a:p>
            <a:pPr>
              <a:defRPr/>
            </a:pPr>
            <a:r>
              <a:rPr lang="en-US" sz="2400" dirty="0"/>
              <a:t>An impartial facilitator helps to keep members of the IEP Team </a:t>
            </a:r>
            <a:r>
              <a:rPr lang="en-US" sz="2400" dirty="0">
                <a:solidFill>
                  <a:srgbClr val="FF0000"/>
                </a:solidFill>
              </a:rPr>
              <a:t>focused on the development of the IEP</a:t>
            </a:r>
            <a:r>
              <a:rPr lang="en-US" sz="2400" dirty="0"/>
              <a:t> while </a:t>
            </a:r>
            <a:r>
              <a:rPr lang="en-US" sz="2400" dirty="0">
                <a:solidFill>
                  <a:srgbClr val="FF0000"/>
                </a:solidFill>
              </a:rPr>
              <a:t>addressing conflicts and disagreements</a:t>
            </a:r>
            <a:r>
              <a:rPr lang="en-US" sz="2400" dirty="0"/>
              <a:t> that may arise during the meeting</a:t>
            </a:r>
            <a:r>
              <a:rPr lang="en-US" sz="2400" dirty="0" smtClean="0"/>
              <a:t>.</a:t>
            </a:r>
          </a:p>
          <a:p>
            <a:pPr>
              <a:defRPr/>
            </a:pPr>
            <a:r>
              <a:rPr lang="en-US" sz="2400" dirty="0"/>
              <a:t>At the meeting, the facilitator will </a:t>
            </a:r>
            <a:r>
              <a:rPr lang="en-US" sz="2400" dirty="0">
                <a:solidFill>
                  <a:srgbClr val="FF0000"/>
                </a:solidFill>
              </a:rPr>
              <a:t>use communication skills </a:t>
            </a:r>
            <a:r>
              <a:rPr lang="en-US" sz="2400" dirty="0"/>
              <a:t>that create an environment in which the IEP Team members can </a:t>
            </a:r>
            <a:r>
              <a:rPr lang="en-US" sz="2400" dirty="0">
                <a:solidFill>
                  <a:srgbClr val="FF0000"/>
                </a:solidFill>
              </a:rPr>
              <a:t>listen to each member’s point of view</a:t>
            </a:r>
            <a:r>
              <a:rPr lang="en-US" sz="2400" dirty="0"/>
              <a:t> and </a:t>
            </a:r>
            <a:r>
              <a:rPr lang="en-US" sz="2400" dirty="0">
                <a:solidFill>
                  <a:srgbClr val="FF0000"/>
                </a:solidFill>
              </a:rPr>
              <a:t>work together </a:t>
            </a:r>
            <a:r>
              <a:rPr lang="en-US" sz="2400" dirty="0"/>
              <a:t>to complete the development of a </a:t>
            </a:r>
            <a:r>
              <a:rPr lang="en-US" sz="2400" dirty="0">
                <a:solidFill>
                  <a:srgbClr val="FF0000"/>
                </a:solidFill>
              </a:rPr>
              <a:t>high quality IEP</a:t>
            </a:r>
            <a:r>
              <a:rPr lang="en-US" sz="2400" dirty="0"/>
              <a:t>.</a:t>
            </a:r>
          </a:p>
          <a:p>
            <a:pPr>
              <a:defRPr/>
            </a:pPr>
            <a:endParaRPr lang="en-US" sz="2400" dirty="0" smtClean="0"/>
          </a:p>
          <a:p>
            <a:pPr>
              <a:defRPr/>
            </a:pPr>
            <a:endParaRPr lang="en-US" sz="2400" dirty="0"/>
          </a:p>
          <a:p>
            <a:pPr marL="0" indent="0">
              <a:buNone/>
              <a:defRPr/>
            </a:pPr>
            <a:r>
              <a:rPr lang="en-US" sz="2400" dirty="0"/>
              <a:t>					</a:t>
            </a:r>
          </a:p>
        </p:txBody>
      </p:sp>
      <p:sp>
        <p:nvSpPr>
          <p:cNvPr id="4" name="Date Placeholder 3"/>
          <p:cNvSpPr>
            <a:spLocks noGrp="1"/>
          </p:cNvSpPr>
          <p:nvPr>
            <p:ph type="dt" sz="half" idx="4294967295"/>
          </p:nvPr>
        </p:nvSpPr>
        <p:spPr>
          <a:xfrm>
            <a:off x="6934200" y="6356350"/>
            <a:ext cx="1066800" cy="365125"/>
          </a:xfrm>
          <a:prstGeom prst="rect">
            <a:avLst/>
          </a:prstGeom>
        </p:spPr>
        <p:txBody>
          <a:bodyPr/>
          <a:lstStyle/>
          <a:p>
            <a:pPr>
              <a:defRPr/>
            </a:pPr>
            <a:fld id="{9B972F44-2781-4C62-A498-51F51274DEC0}" type="datetime1">
              <a:rPr lang="en-US" smtClean="0">
                <a:solidFill>
                  <a:prstClr val="black"/>
                </a:solidFill>
              </a:rPr>
              <a:pPr>
                <a:defRPr/>
              </a:pPr>
              <a:t>9/23/2015</a:t>
            </a:fld>
            <a:endParaRPr lang="en-US" dirty="0">
              <a:solidFill>
                <a:prstClr val="black"/>
              </a:solidFill>
            </a:endParaRPr>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p>
            <a:pPr>
              <a:defRPr/>
            </a:pPr>
            <a:fld id="{B844280B-220B-4A6C-9474-BFD5F33077E3}" type="slidenum">
              <a:rPr lang="en-US" smtClean="0">
                <a:solidFill>
                  <a:prstClr val="black"/>
                </a:solidFill>
              </a:rPr>
              <a:pPr>
                <a:defRPr/>
              </a:pPr>
              <a:t>17</a:t>
            </a:fld>
            <a:endParaRPr lang="en-US" dirty="0">
              <a:solidFill>
                <a:prstClr val="black"/>
              </a:solidFill>
            </a:endParaRPr>
          </a:p>
        </p:txBody>
      </p:sp>
      <p:pic>
        <p:nvPicPr>
          <p:cNvPr id="2052" name="Picture 4" descr="C:\Users\Jamila.Pollard\AppData\Local\Microsoft\Windows\Temporary Internet Files\Content.IE5\FQ2FT7DK\MC90044601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61826" y="0"/>
            <a:ext cx="2272374"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9126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Video from Pennsylvania on IEP Facilitation</a:t>
            </a:r>
            <a:endParaRPr lang="en-US" dirty="0"/>
          </a:p>
        </p:txBody>
      </p:sp>
      <p:sp>
        <p:nvSpPr>
          <p:cNvPr id="3" name="Content Placeholder 2"/>
          <p:cNvSpPr>
            <a:spLocks noGrp="1"/>
          </p:cNvSpPr>
          <p:nvPr>
            <p:ph idx="1"/>
          </p:nvPr>
        </p:nvSpPr>
        <p:spPr/>
        <p:txBody>
          <a:bodyPr/>
          <a:lstStyle/>
          <a:p>
            <a:r>
              <a:rPr lang="en-US" dirty="0">
                <a:hlinkClick r:id="rId3"/>
              </a:rPr>
              <a:t>http://odr-pa.org/alternative-dispute-resolution/iep-facilitation</a:t>
            </a:r>
            <a:r>
              <a:rPr lang="en-US" dirty="0" smtClean="0">
                <a:hlinkClick r:id="rId3"/>
              </a:rPr>
              <a:t>/</a:t>
            </a:r>
            <a:r>
              <a:rPr lang="en-US" dirty="0" smtClean="0"/>
              <a:t> </a:t>
            </a:r>
            <a:endParaRPr lang="en-US" dirty="0"/>
          </a:p>
        </p:txBody>
      </p:sp>
      <p:sp>
        <p:nvSpPr>
          <p:cNvPr id="4" name="Date Placeholder 3"/>
          <p:cNvSpPr>
            <a:spLocks noGrp="1"/>
          </p:cNvSpPr>
          <p:nvPr>
            <p:ph type="dt" sz="half" idx="2"/>
          </p:nvPr>
        </p:nvSpPr>
        <p:spPr/>
        <p:txBody>
          <a:bodyPr/>
          <a:lstStyle/>
          <a:p>
            <a:fld id="{4DAE6870-AD18-448A-9B2A-0EFE6DC7B06B}" type="datetime1">
              <a:rPr lang="en-US" smtClean="0"/>
              <a:t>9/23/2015</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18</a:t>
            </a:fld>
            <a:endParaRPr lang="en-US" dirty="0"/>
          </a:p>
        </p:txBody>
      </p:sp>
    </p:spTree>
    <p:extLst>
      <p:ext uri="{BB962C8B-B14F-4D97-AF65-F5344CB8AC3E}">
        <p14:creationId xmlns:p14="http://schemas.microsoft.com/office/powerpoint/2010/main" val="15855585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role of the facilitator?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Helps IEP Team members develop ground rules, an agenda, and desired outcomes for the meeting</a:t>
            </a:r>
          </a:p>
          <a:p>
            <a:r>
              <a:rPr lang="en-US" dirty="0" smtClean="0"/>
              <a:t>Guides discussions by asking student-focused questions</a:t>
            </a:r>
          </a:p>
          <a:p>
            <a:r>
              <a:rPr lang="en-US" dirty="0" smtClean="0"/>
              <a:t>Keeps the IEP Team on task and the meeting on schedule</a:t>
            </a:r>
          </a:p>
          <a:p>
            <a:r>
              <a:rPr lang="en-US" dirty="0" smtClean="0"/>
              <a:t>Asks questions to clarify points of agreement and disagreement and assists parties in identifying workable solutions</a:t>
            </a:r>
          </a:p>
          <a:p>
            <a:r>
              <a:rPr lang="en-US" dirty="0" smtClean="0"/>
              <a:t>Does NOT make decisions and is NOT a member of the IEP Team</a:t>
            </a:r>
          </a:p>
          <a:p>
            <a:r>
              <a:rPr lang="en-US" dirty="0" smtClean="0"/>
              <a:t>Does NOT address issues unrelated to the IEP and does NOT draft the IEP</a:t>
            </a:r>
            <a:endParaRPr lang="en-US" dirty="0"/>
          </a:p>
        </p:txBody>
      </p:sp>
      <p:sp>
        <p:nvSpPr>
          <p:cNvPr id="4" name="Date Placeholder 3"/>
          <p:cNvSpPr>
            <a:spLocks noGrp="1"/>
          </p:cNvSpPr>
          <p:nvPr>
            <p:ph type="dt" sz="half" idx="2"/>
          </p:nvPr>
        </p:nvSpPr>
        <p:spPr/>
        <p:txBody>
          <a:bodyPr/>
          <a:lstStyle/>
          <a:p>
            <a:fld id="{4DAE6870-AD18-448A-9B2A-0EFE6DC7B06B}" type="datetime1">
              <a:rPr lang="en-US" smtClean="0">
                <a:solidFill>
                  <a:prstClr val="white"/>
                </a:solidFill>
              </a:rPr>
              <a:pPr/>
              <a:t>9/23/2015</a:t>
            </a:fld>
            <a:endParaRPr lang="en-US" dirty="0">
              <a:solidFill>
                <a:prstClr val="white"/>
              </a:solidFill>
            </a:endParaRPr>
          </a:p>
        </p:txBody>
      </p:sp>
      <p:sp>
        <p:nvSpPr>
          <p:cNvPr id="5" name="Slide Number Placeholder 4"/>
          <p:cNvSpPr>
            <a:spLocks noGrp="1"/>
          </p:cNvSpPr>
          <p:nvPr>
            <p:ph type="sldNum" sz="quarter" idx="4"/>
          </p:nvPr>
        </p:nvSpPr>
        <p:spPr/>
        <p:txBody>
          <a:bodyPr/>
          <a:lstStyle/>
          <a:p>
            <a:fld id="{B63E4CEF-BB1E-48C7-AE93-F39F6AA99AD7}" type="slidenum">
              <a:rPr lang="en-US" smtClean="0">
                <a:solidFill>
                  <a:prstClr val="white"/>
                </a:solidFill>
              </a:rPr>
              <a:pPr/>
              <a:t>19</a:t>
            </a:fld>
            <a:endParaRPr lang="en-US" dirty="0">
              <a:solidFill>
                <a:prstClr val="white"/>
              </a:solidFill>
            </a:endParaRPr>
          </a:p>
        </p:txBody>
      </p:sp>
    </p:spTree>
    <p:extLst>
      <p:ext uri="{BB962C8B-B14F-4D97-AF65-F5344CB8AC3E}">
        <p14:creationId xmlns:p14="http://schemas.microsoft.com/office/powerpoint/2010/main" val="3126770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altLang="en-US" dirty="0" smtClean="0"/>
              <a:t>Learning Targets</a:t>
            </a:r>
          </a:p>
        </p:txBody>
      </p:sp>
      <p:sp>
        <p:nvSpPr>
          <p:cNvPr id="3075" name="Content Placeholder 5"/>
          <p:cNvSpPr>
            <a:spLocks noGrp="1"/>
          </p:cNvSpPr>
          <p:nvPr>
            <p:ph idx="1"/>
          </p:nvPr>
        </p:nvSpPr>
        <p:spPr/>
        <p:txBody>
          <a:bodyPr/>
          <a:lstStyle/>
          <a:p>
            <a:r>
              <a:rPr lang="en-US" altLang="en-US" dirty="0" smtClean="0"/>
              <a:t>I can compare and contrast the three legally-mandated dispute resolution processes and the upcoming dispute prevention process</a:t>
            </a:r>
          </a:p>
          <a:p>
            <a:r>
              <a:rPr lang="en-US" altLang="en-US" dirty="0" smtClean="0"/>
              <a:t>I can assist parents in obtaining information regarding the dispute resolution processes</a:t>
            </a:r>
          </a:p>
          <a:p>
            <a:r>
              <a:rPr lang="en-US" altLang="en-US" dirty="0" smtClean="0"/>
              <a:t>I can help guide parents toward the specific dispute resolution process or processes that would be most appropriate for their circumstance</a:t>
            </a:r>
          </a:p>
        </p:txBody>
      </p:sp>
      <p:sp>
        <p:nvSpPr>
          <p:cNvPr id="4" name="Date Placeholder 3"/>
          <p:cNvSpPr>
            <a:spLocks noGrp="1"/>
          </p:cNvSpPr>
          <p:nvPr>
            <p:ph type="dt" sz="quarter" idx="4294967295"/>
          </p:nvPr>
        </p:nvSpPr>
        <p:spPr>
          <a:xfrm>
            <a:off x="6934200" y="6356350"/>
            <a:ext cx="1066800" cy="365125"/>
          </a:xfrm>
          <a:prstGeom prst="rect">
            <a:avLst/>
          </a:prstGeom>
        </p:spPr>
        <p:txBody>
          <a:bodyPr/>
          <a:lstStyle/>
          <a:p>
            <a:pPr>
              <a:defRPr/>
            </a:pPr>
            <a:fld id="{56FEB393-855D-4C78-A10E-7D02D0B03D1F}" type="datetime1">
              <a:rPr lang="en-US" smtClean="0"/>
              <a:pPr>
                <a:defRPr/>
              </a:pPr>
              <a:t>9/23/2015</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EF8B671-79C2-4A79-B7A5-8D2D3FDB99C8}"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pic>
        <p:nvPicPr>
          <p:cNvPr id="3078" name="Picture 6" descr="C:\Users\Jamila.Pollard\AppData\Local\Microsoft\Windows\Temporary Internet Files\Content.IE5\AIL3HZBY\MC90038259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24187" y="59532"/>
            <a:ext cx="1676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21149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500"/>
                                        <p:tgtEl>
                                          <p:spTgt spid="30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fade">
                                      <p:cBhvr>
                                        <p:cTn id="17" dur="500"/>
                                        <p:tgtEl>
                                          <p:spTgt spid="30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some benefits of using IEP Facilitation?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May build and improve relationships among IEP Team members</a:t>
            </a:r>
          </a:p>
          <a:p>
            <a:r>
              <a:rPr lang="en-US" dirty="0" smtClean="0"/>
              <a:t>Team members may feel better heard when a facilitator is involved</a:t>
            </a:r>
          </a:p>
          <a:p>
            <a:r>
              <a:rPr lang="en-US" dirty="0"/>
              <a:t>Allows all members of the IEP Team the chance to participate fully</a:t>
            </a:r>
          </a:p>
          <a:p>
            <a:r>
              <a:rPr lang="en-US" dirty="0" smtClean="0"/>
              <a:t>The </a:t>
            </a:r>
            <a:r>
              <a:rPr lang="en-US" dirty="0"/>
              <a:t>IEP Team may work together more effectively and </a:t>
            </a:r>
            <a:r>
              <a:rPr lang="en-US" dirty="0" smtClean="0"/>
              <a:t>efficiently to create an IEP that benefits the student and is supported by all IEP Team members</a:t>
            </a:r>
          </a:p>
          <a:p>
            <a:r>
              <a:rPr lang="en-US" dirty="0" smtClean="0"/>
              <a:t>Keeps </a:t>
            </a:r>
            <a:r>
              <a:rPr lang="en-US" dirty="0"/>
              <a:t>decision-making with the IEP Team members who know the student best</a:t>
            </a:r>
          </a:p>
          <a:p>
            <a:r>
              <a:rPr lang="en-US" dirty="0" smtClean="0"/>
              <a:t>Helps resolve disagreements more quickly than other dispute resolution processes (and is less costly – paid by </a:t>
            </a:r>
            <a:r>
              <a:rPr lang="en-US" dirty="0" err="1" smtClean="0"/>
              <a:t>GaDOE</a:t>
            </a:r>
            <a:r>
              <a:rPr lang="en-US" dirty="0" smtClean="0"/>
              <a:t>)</a:t>
            </a:r>
          </a:p>
          <a:p>
            <a:endParaRPr lang="en-US" dirty="0" smtClean="0"/>
          </a:p>
        </p:txBody>
      </p:sp>
      <p:sp>
        <p:nvSpPr>
          <p:cNvPr id="4" name="Date Placeholder 3"/>
          <p:cNvSpPr>
            <a:spLocks noGrp="1"/>
          </p:cNvSpPr>
          <p:nvPr>
            <p:ph type="dt" sz="half" idx="2"/>
          </p:nvPr>
        </p:nvSpPr>
        <p:spPr/>
        <p:txBody>
          <a:bodyPr/>
          <a:lstStyle/>
          <a:p>
            <a:fld id="{4DAE6870-AD18-448A-9B2A-0EFE6DC7B06B}" type="datetime1">
              <a:rPr lang="en-US" smtClean="0"/>
              <a:t>9/23/2015</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20</a:t>
            </a:fld>
            <a:endParaRPr lang="en-US" dirty="0"/>
          </a:p>
        </p:txBody>
      </p:sp>
    </p:spTree>
    <p:extLst>
      <p:ext uri="{BB962C8B-B14F-4D97-AF65-F5344CB8AC3E}">
        <p14:creationId xmlns:p14="http://schemas.microsoft.com/office/powerpoint/2010/main" val="396262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287481" y="189489"/>
            <a:ext cx="7075055" cy="2997055"/>
          </a:xfrm>
        </p:spPr>
        <p:txBody>
          <a:bodyPr>
            <a:normAutofit fontScale="92500" lnSpcReduction="10000"/>
          </a:bodyPr>
          <a:lstStyle/>
          <a:p>
            <a:pPr marL="0" indent="0">
              <a:buFont typeface="Arial" panose="020B0604020202020204" pitchFamily="34" charset="0"/>
              <a:buNone/>
            </a:pPr>
            <a:r>
              <a:rPr lang="en-US" altLang="en-US" sz="4000" dirty="0" smtClean="0"/>
              <a:t>Now that you know the three dispute resolution processes and upcoming dispute prevention process, where can you direct parents to find more information regarding those processes?</a:t>
            </a:r>
          </a:p>
        </p:txBody>
      </p:sp>
      <p:sp>
        <p:nvSpPr>
          <p:cNvPr id="4" name="Date Placeholder 3"/>
          <p:cNvSpPr>
            <a:spLocks noGrp="1"/>
          </p:cNvSpPr>
          <p:nvPr>
            <p:ph type="dt" sz="quarter" idx="4294967295"/>
          </p:nvPr>
        </p:nvSpPr>
        <p:spPr>
          <a:xfrm>
            <a:off x="6724073" y="6356350"/>
            <a:ext cx="1276927" cy="365125"/>
          </a:xfrm>
          <a:prstGeom prst="rect">
            <a:avLst/>
          </a:prstGeom>
        </p:spPr>
        <p:txBody>
          <a:bodyPr/>
          <a:lstStyle/>
          <a:p>
            <a:pPr>
              <a:defRPr/>
            </a:pPr>
            <a:fld id="{F1A3E1B6-9434-4772-A5FE-D59D4756B665}" type="datetime1">
              <a:rPr lang="en-US" smtClean="0"/>
              <a:pPr>
                <a:defRPr/>
              </a:pPr>
              <a:t>9/23/2015</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4857D47-8FA9-4CD3-B3E1-F594786740BC}" type="slidenum">
              <a:rPr lang="en-US" altLang="en-US">
                <a:latin typeface="Calibri" panose="020F0502020204030204" pitchFamily="34" charset="0"/>
              </a:rPr>
              <a:pPr eaLnBrk="1" hangingPunct="1"/>
              <a:t>21</a:t>
            </a:fld>
            <a:endParaRPr lang="en-US" altLang="en-US">
              <a:latin typeface="Calibri" panose="020F0502020204030204" pitchFamily="34" charset="0"/>
            </a:endParaRPr>
          </a:p>
        </p:txBody>
      </p:sp>
      <p:pic>
        <p:nvPicPr>
          <p:cNvPr id="13317" name="Picture 2" descr="C:\Users\Jamila.Pollard\AppData\Local\Microsoft\Windows\Temporary Internet Files\Content.IE5\HOXQKS9I\MC90007111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81600" y="2895600"/>
            <a:ext cx="3041650" cy="318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717668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1431" y="537370"/>
            <a:ext cx="9115425" cy="715962"/>
          </a:xfrm>
        </p:spPr>
        <p:txBody>
          <a:bodyPr>
            <a:normAutofit fontScale="90000"/>
          </a:bodyPr>
          <a:lstStyle/>
          <a:p>
            <a:r>
              <a:rPr lang="en-US" altLang="en-US" dirty="0" err="1" smtClean="0"/>
              <a:t>GaDOE</a:t>
            </a:r>
            <a:r>
              <a:rPr lang="en-US" altLang="en-US" dirty="0" smtClean="0"/>
              <a:t> Dispute Resolution Resources </a:t>
            </a:r>
            <a:br>
              <a:rPr lang="en-US" altLang="en-US" dirty="0" smtClean="0"/>
            </a:br>
            <a:endParaRPr lang="en-US" altLang="en-US" dirty="0" smtClean="0"/>
          </a:p>
        </p:txBody>
      </p:sp>
      <p:sp>
        <p:nvSpPr>
          <p:cNvPr id="4" name="Date Placeholder 3"/>
          <p:cNvSpPr>
            <a:spLocks noGrp="1"/>
          </p:cNvSpPr>
          <p:nvPr>
            <p:ph type="dt" sz="quarter" idx="4294967295"/>
          </p:nvPr>
        </p:nvSpPr>
        <p:spPr>
          <a:xfrm>
            <a:off x="6934200" y="6356350"/>
            <a:ext cx="1066800" cy="365125"/>
          </a:xfrm>
          <a:prstGeom prst="rect">
            <a:avLst/>
          </a:prstGeom>
        </p:spPr>
        <p:txBody>
          <a:bodyPr/>
          <a:lstStyle/>
          <a:p>
            <a:pPr>
              <a:defRPr/>
            </a:pPr>
            <a:fld id="{28B4E7AE-0073-4CF0-B194-B7467AA6FCD8}" type="datetime1">
              <a:rPr lang="en-US" smtClean="0"/>
              <a:pPr>
                <a:defRPr/>
              </a:pPr>
              <a:t>9/23/2015</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E001561-E873-443F-B7F8-B2812D98B330}" type="slidenum">
              <a:rPr lang="en-US" altLang="en-US">
                <a:latin typeface="Calibri" panose="020F0502020204030204" pitchFamily="34" charset="0"/>
              </a:rPr>
              <a:pPr eaLnBrk="1" hangingPunct="1"/>
              <a:t>22</a:t>
            </a:fld>
            <a:endParaRPr lang="en-US" altLang="en-US">
              <a:latin typeface="Calibri" panose="020F0502020204030204" pitchFamily="34" charset="0"/>
            </a:endParaRPr>
          </a:p>
        </p:txBody>
      </p:sp>
      <p:pic>
        <p:nvPicPr>
          <p:cNvPr id="1434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 y="1828800"/>
            <a:ext cx="8977313"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ight Arrow 5"/>
          <p:cNvSpPr/>
          <p:nvPr/>
        </p:nvSpPr>
        <p:spPr>
          <a:xfrm>
            <a:off x="1371600" y="4017963"/>
            <a:ext cx="1371600" cy="533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343" name="Rectangle 1"/>
          <p:cNvSpPr>
            <a:spLocks noChangeArrowheads="1"/>
          </p:cNvSpPr>
          <p:nvPr/>
        </p:nvSpPr>
        <p:spPr bwMode="auto">
          <a:xfrm>
            <a:off x="28575" y="1046163"/>
            <a:ext cx="7212734"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000" dirty="0">
                <a:hlinkClick r:id="rId3"/>
              </a:rPr>
              <a:t>http://www.gadoe.org/Curriculum-Instruction-and-Assessment/Special-Education-Services/Pages/default.aspx</a:t>
            </a:r>
            <a:r>
              <a:rPr lang="en-US" altLang="en-US" sz="2000" dirty="0"/>
              <a:t> </a:t>
            </a:r>
          </a:p>
        </p:txBody>
      </p:sp>
    </p:spTree>
    <p:extLst>
      <p:ext uri="{BB962C8B-B14F-4D97-AF65-F5344CB8AC3E}">
        <p14:creationId xmlns:p14="http://schemas.microsoft.com/office/powerpoint/2010/main" val="20467812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t>What is available on the GaDOE website?</a:t>
            </a:r>
          </a:p>
        </p:txBody>
      </p:sp>
      <p:sp>
        <p:nvSpPr>
          <p:cNvPr id="15363" name="Content Placeholder 1"/>
          <p:cNvSpPr>
            <a:spLocks noGrp="1"/>
          </p:cNvSpPr>
          <p:nvPr>
            <p:ph sz="half" idx="1"/>
          </p:nvPr>
        </p:nvSpPr>
        <p:spPr/>
        <p:txBody>
          <a:bodyPr/>
          <a:lstStyle/>
          <a:p>
            <a:r>
              <a:rPr lang="en-US" altLang="en-US" dirty="0" smtClean="0"/>
              <a:t>Overview Link</a:t>
            </a:r>
          </a:p>
          <a:p>
            <a:pPr lvl="1"/>
            <a:r>
              <a:rPr lang="en-US" altLang="en-US" dirty="0" smtClean="0"/>
              <a:t>Dispute Resolution Comparison Chart</a:t>
            </a:r>
          </a:p>
          <a:p>
            <a:r>
              <a:rPr lang="en-US" altLang="en-US" dirty="0" smtClean="0"/>
              <a:t>Formal Complaints, Mediation, and Due Process Hearing Links</a:t>
            </a:r>
          </a:p>
          <a:p>
            <a:pPr lvl="1"/>
            <a:r>
              <a:rPr lang="en-US" altLang="en-US" dirty="0" smtClean="0"/>
              <a:t>Forms and FAQs</a:t>
            </a:r>
          </a:p>
          <a:p>
            <a:r>
              <a:rPr lang="en-US" altLang="en-US" dirty="0" smtClean="0"/>
              <a:t>Due Process Hearing Decisions (FY 2001-2015)</a:t>
            </a:r>
          </a:p>
        </p:txBody>
      </p:sp>
      <p:sp>
        <p:nvSpPr>
          <p:cNvPr id="3" name="Content Placeholder 2"/>
          <p:cNvSpPr>
            <a:spLocks noGrp="1"/>
          </p:cNvSpPr>
          <p:nvPr>
            <p:ph sz="half" idx="2"/>
          </p:nvPr>
        </p:nvSpPr>
        <p:spPr/>
        <p:txBody>
          <a:bodyPr/>
          <a:lstStyle/>
          <a:p>
            <a:pPr>
              <a:buFont typeface="Arial" charset="0"/>
              <a:buChar char="•"/>
              <a:defRPr/>
            </a:pPr>
            <a:r>
              <a:rPr lang="en-US" dirty="0" smtClean="0">
                <a:solidFill>
                  <a:srgbClr val="FF0000"/>
                </a:solidFill>
              </a:rPr>
              <a:t>Dispute Resolution Parent Guides </a:t>
            </a:r>
            <a:r>
              <a:rPr lang="en-US" dirty="0" smtClean="0"/>
              <a:t>(Mediation, Written State Complaints, Due Process Complaints/Hearings, Resolution Meetings)</a:t>
            </a:r>
          </a:p>
          <a:p>
            <a:pPr lvl="1">
              <a:buFont typeface="Arial" charset="0"/>
              <a:buChar char="–"/>
              <a:defRPr/>
            </a:pPr>
            <a:r>
              <a:rPr lang="en-US" dirty="0" smtClean="0"/>
              <a:t>English and Spanish</a:t>
            </a:r>
          </a:p>
          <a:p>
            <a:pPr marL="0" indent="0">
              <a:buFont typeface="Arial" charset="0"/>
              <a:buNone/>
              <a:defRPr/>
            </a:pPr>
            <a:endParaRPr lang="en-US" dirty="0"/>
          </a:p>
        </p:txBody>
      </p:sp>
      <p:sp>
        <p:nvSpPr>
          <p:cNvPr id="4" name="Date Placeholder 3"/>
          <p:cNvSpPr>
            <a:spLocks noGrp="1"/>
          </p:cNvSpPr>
          <p:nvPr>
            <p:ph type="dt" sz="quarter" idx="10"/>
          </p:nvPr>
        </p:nvSpPr>
        <p:spPr/>
        <p:txBody>
          <a:bodyPr/>
          <a:lstStyle/>
          <a:p>
            <a:pPr>
              <a:defRPr/>
            </a:pPr>
            <a:fld id="{28B4E7AE-0073-4CF0-B194-B7467AA6FCD8}" type="datetime1">
              <a:rPr lang="en-US" smtClean="0"/>
              <a:pPr>
                <a:defRPr/>
              </a:pPr>
              <a:t>9/23/2015</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3BD410E-152E-4C60-B1B8-1792A9412236}" type="slidenum">
              <a:rPr lang="en-US" altLang="en-US">
                <a:latin typeface="Calibri" panose="020F0502020204030204" pitchFamily="34" charset="0"/>
              </a:rPr>
              <a:pPr eaLnBrk="1" hangingPunct="1"/>
              <a:t>23</a:t>
            </a:fld>
            <a:endParaRPr lang="en-US" altLang="en-US">
              <a:latin typeface="Calibri" panose="020F0502020204030204" pitchFamily="34" charset="0"/>
            </a:endParaRPr>
          </a:p>
        </p:txBody>
      </p:sp>
    </p:spTree>
    <p:extLst>
      <p:ext uri="{BB962C8B-B14F-4D97-AF65-F5344CB8AC3E}">
        <p14:creationId xmlns:p14="http://schemas.microsoft.com/office/powerpoint/2010/main" val="24262019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fade">
                                      <p:cBhvr>
                                        <p:cTn id="7" dur="500"/>
                                        <p:tgtEl>
                                          <p:spTgt spid="1536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5363">
                                            <p:txEl>
                                              <p:pRg st="1" end="1"/>
                                            </p:txEl>
                                          </p:spTgt>
                                        </p:tgtEl>
                                        <p:attrNameLst>
                                          <p:attrName>style.visibility</p:attrName>
                                        </p:attrNameLst>
                                      </p:cBhvr>
                                      <p:to>
                                        <p:strVal val="visible"/>
                                      </p:to>
                                    </p:set>
                                    <p:animEffect transition="in" filter="fade">
                                      <p:cBhvr>
                                        <p:cTn id="10" dur="500"/>
                                        <p:tgtEl>
                                          <p:spTgt spid="1536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animEffect transition="in" filter="fade">
                                      <p:cBhvr>
                                        <p:cTn id="15" dur="500"/>
                                        <p:tgtEl>
                                          <p:spTgt spid="1536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5363">
                                            <p:txEl>
                                              <p:pRg st="3" end="3"/>
                                            </p:txEl>
                                          </p:spTgt>
                                        </p:tgtEl>
                                        <p:attrNameLst>
                                          <p:attrName>style.visibility</p:attrName>
                                        </p:attrNameLst>
                                      </p:cBhvr>
                                      <p:to>
                                        <p:strVal val="visible"/>
                                      </p:to>
                                    </p:set>
                                    <p:animEffect transition="in" filter="fade">
                                      <p:cBhvr>
                                        <p:cTn id="18" dur="500"/>
                                        <p:tgtEl>
                                          <p:spTgt spid="15363">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15363">
                                            <p:txEl>
                                              <p:pRg st="4" end="4"/>
                                            </p:txEl>
                                          </p:spTgt>
                                        </p:tgtEl>
                                        <p:attrNameLst>
                                          <p:attrName>style.visibility</p:attrName>
                                        </p:attrNameLst>
                                      </p:cBhvr>
                                      <p:to>
                                        <p:strVal val="visible"/>
                                      </p:to>
                                    </p:set>
                                    <p:animEffect transition="in" filter="fade">
                                      <p:cBhvr>
                                        <p:cTn id="23" dur="500"/>
                                        <p:tgtEl>
                                          <p:spTgt spid="1536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Effect transition="in" filter="fade">
                                      <p:cBhvr>
                                        <p:cTn id="28" dur="500"/>
                                        <p:tgtEl>
                                          <p:spTgt spid="3">
                                            <p:txEl>
                                              <p:pRg st="0" end="0"/>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Effect transition="in" filter="fade">
                                      <p:cBhvr>
                                        <p:cTn id="3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What is available on the </a:t>
            </a:r>
            <a:r>
              <a:rPr lang="en-US" altLang="en-US" dirty="0" err="1" smtClean="0"/>
              <a:t>GaDOE</a:t>
            </a:r>
            <a:r>
              <a:rPr lang="en-US" altLang="en-US" dirty="0" smtClean="0"/>
              <a:t> website?</a:t>
            </a:r>
          </a:p>
        </p:txBody>
      </p:sp>
      <p:sp>
        <p:nvSpPr>
          <p:cNvPr id="16387" name="Content Placeholder 1"/>
          <p:cNvSpPr>
            <a:spLocks noGrp="1"/>
          </p:cNvSpPr>
          <p:nvPr>
            <p:ph sz="half" idx="1"/>
          </p:nvPr>
        </p:nvSpPr>
        <p:spPr>
          <a:xfrm>
            <a:off x="457200" y="1600200"/>
            <a:ext cx="4572000" cy="4525963"/>
          </a:xfrm>
        </p:spPr>
        <p:txBody>
          <a:bodyPr/>
          <a:lstStyle/>
          <a:p>
            <a:r>
              <a:rPr lang="en-US" altLang="en-US" dirty="0" smtClean="0"/>
              <a:t>Parent Rights Link</a:t>
            </a:r>
          </a:p>
          <a:p>
            <a:pPr lvl="1"/>
            <a:r>
              <a:rPr lang="en-US" altLang="en-US" dirty="0" smtClean="0">
                <a:solidFill>
                  <a:srgbClr val="FF0000"/>
                </a:solidFill>
              </a:rPr>
              <a:t>Parent Rights Videos </a:t>
            </a:r>
            <a:r>
              <a:rPr lang="en-US" altLang="en-US" dirty="0" smtClean="0"/>
              <a:t>(7)</a:t>
            </a:r>
          </a:p>
          <a:p>
            <a:pPr lvl="2"/>
            <a:r>
              <a:rPr lang="en-US" altLang="en-US" dirty="0" smtClean="0"/>
              <a:t>English and Spanish</a:t>
            </a:r>
          </a:p>
          <a:p>
            <a:pPr lvl="2"/>
            <a:r>
              <a:rPr lang="en-US" altLang="en-US" dirty="0" smtClean="0"/>
              <a:t>Parent Notice/Consent/Confidentiality</a:t>
            </a:r>
          </a:p>
          <a:p>
            <a:pPr lvl="2"/>
            <a:r>
              <a:rPr lang="en-US" altLang="en-US" dirty="0" smtClean="0"/>
              <a:t>Evaluations and IEEs</a:t>
            </a:r>
          </a:p>
          <a:p>
            <a:pPr lvl="2"/>
            <a:r>
              <a:rPr lang="en-US" altLang="en-US" dirty="0" smtClean="0"/>
              <a:t>LRE</a:t>
            </a:r>
          </a:p>
          <a:p>
            <a:pPr lvl="2"/>
            <a:r>
              <a:rPr lang="en-US" altLang="en-US" dirty="0" smtClean="0"/>
              <a:t>Private School Placement</a:t>
            </a:r>
          </a:p>
          <a:p>
            <a:pPr lvl="2"/>
            <a:r>
              <a:rPr lang="en-US" altLang="en-US" dirty="0" smtClean="0"/>
              <a:t>Discipline Procedures/Rights</a:t>
            </a:r>
          </a:p>
          <a:p>
            <a:pPr lvl="2"/>
            <a:r>
              <a:rPr lang="en-US" altLang="en-US" dirty="0" smtClean="0"/>
              <a:t>Dispute Resolution</a:t>
            </a:r>
          </a:p>
          <a:p>
            <a:pPr lvl="2"/>
            <a:r>
              <a:rPr lang="en-US" altLang="en-US" dirty="0" smtClean="0"/>
              <a:t>Surrogate Parent/Transfer of Rights</a:t>
            </a:r>
          </a:p>
        </p:txBody>
      </p:sp>
      <p:sp>
        <p:nvSpPr>
          <p:cNvPr id="16388" name="Content Placeholder 2"/>
          <p:cNvSpPr>
            <a:spLocks noGrp="1"/>
          </p:cNvSpPr>
          <p:nvPr>
            <p:ph sz="half" idx="2"/>
          </p:nvPr>
        </p:nvSpPr>
        <p:spPr>
          <a:xfrm>
            <a:off x="4657431" y="2005012"/>
            <a:ext cx="3886200" cy="4351338"/>
          </a:xfrm>
        </p:spPr>
        <p:txBody>
          <a:bodyPr/>
          <a:lstStyle/>
          <a:p>
            <a:pPr lvl="1"/>
            <a:r>
              <a:rPr lang="en-US" altLang="en-US" dirty="0" smtClean="0">
                <a:solidFill>
                  <a:srgbClr val="FF0000"/>
                </a:solidFill>
              </a:rPr>
              <a:t>Condensed Parent Rights</a:t>
            </a:r>
          </a:p>
          <a:p>
            <a:pPr lvl="1"/>
            <a:r>
              <a:rPr lang="en-US" altLang="en-US" dirty="0" smtClean="0">
                <a:solidFill>
                  <a:srgbClr val="FF0000"/>
                </a:solidFill>
              </a:rPr>
              <a:t>Full Parent Rights</a:t>
            </a:r>
          </a:p>
          <a:p>
            <a:pPr lvl="2"/>
            <a:r>
              <a:rPr lang="en-US" altLang="en-US" dirty="0" smtClean="0"/>
              <a:t>Arabic, Chinese, English, Japanese, Korean, Spanish, Vietnamese</a:t>
            </a:r>
          </a:p>
          <a:p>
            <a:pPr lvl="1"/>
            <a:r>
              <a:rPr lang="en-US" altLang="en-US" dirty="0" smtClean="0">
                <a:solidFill>
                  <a:srgbClr val="FF0000"/>
                </a:solidFill>
              </a:rPr>
              <a:t>Special Education Parent Supports and Legal Aid Providers</a:t>
            </a:r>
          </a:p>
          <a:p>
            <a:pPr marL="0" indent="0">
              <a:buFont typeface="Arial" panose="020B0604020202020204" pitchFamily="34" charset="0"/>
              <a:buNone/>
            </a:pPr>
            <a:endParaRPr lang="en-US" altLang="en-US" dirty="0" smtClean="0"/>
          </a:p>
        </p:txBody>
      </p:sp>
      <p:sp>
        <p:nvSpPr>
          <p:cNvPr id="4" name="Date Placeholder 3"/>
          <p:cNvSpPr>
            <a:spLocks noGrp="1"/>
          </p:cNvSpPr>
          <p:nvPr>
            <p:ph type="dt" sz="quarter" idx="10"/>
          </p:nvPr>
        </p:nvSpPr>
        <p:spPr/>
        <p:txBody>
          <a:bodyPr/>
          <a:lstStyle/>
          <a:p>
            <a:pPr>
              <a:defRPr/>
            </a:pPr>
            <a:fld id="{28B4E7AE-0073-4CF0-B194-B7467AA6FCD8}" type="datetime1">
              <a:rPr lang="en-US" smtClean="0"/>
              <a:pPr>
                <a:defRPr/>
              </a:pPr>
              <a:t>9/23/2015</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5E90101-5B35-4EDB-AA40-9992BD722E45}" type="slidenum">
              <a:rPr lang="en-US" altLang="en-US">
                <a:latin typeface="Calibri" panose="020F0502020204030204" pitchFamily="34" charset="0"/>
              </a:rPr>
              <a:pPr eaLnBrk="1" hangingPunct="1"/>
              <a:t>24</a:t>
            </a:fld>
            <a:endParaRPr lang="en-US" altLang="en-US">
              <a:latin typeface="Calibri" panose="020F0502020204030204" pitchFamily="34" charset="0"/>
            </a:endParaRPr>
          </a:p>
        </p:txBody>
      </p:sp>
    </p:spTree>
    <p:extLst>
      <p:ext uri="{BB962C8B-B14F-4D97-AF65-F5344CB8AC3E}">
        <p14:creationId xmlns:p14="http://schemas.microsoft.com/office/powerpoint/2010/main" val="33636937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animEffect transition="in" filter="fade">
                                      <p:cBhvr>
                                        <p:cTn id="7" dur="500"/>
                                        <p:tgtEl>
                                          <p:spTgt spid="16387">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6387">
                                            <p:txEl>
                                              <p:pRg st="2" end="2"/>
                                            </p:txEl>
                                          </p:spTgt>
                                        </p:tgtEl>
                                        <p:attrNameLst>
                                          <p:attrName>style.visibility</p:attrName>
                                        </p:attrNameLst>
                                      </p:cBhvr>
                                      <p:to>
                                        <p:strVal val="visible"/>
                                      </p:to>
                                    </p:set>
                                    <p:animEffect transition="in" filter="fade">
                                      <p:cBhvr>
                                        <p:cTn id="10" dur="500"/>
                                        <p:tgtEl>
                                          <p:spTgt spid="16387">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6387">
                                            <p:txEl>
                                              <p:pRg st="3" end="3"/>
                                            </p:txEl>
                                          </p:spTgt>
                                        </p:tgtEl>
                                        <p:attrNameLst>
                                          <p:attrName>style.visibility</p:attrName>
                                        </p:attrNameLst>
                                      </p:cBhvr>
                                      <p:to>
                                        <p:strVal val="visible"/>
                                      </p:to>
                                    </p:set>
                                    <p:animEffect transition="in" filter="fade">
                                      <p:cBhvr>
                                        <p:cTn id="13" dur="500"/>
                                        <p:tgtEl>
                                          <p:spTgt spid="16387">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6387">
                                            <p:txEl>
                                              <p:pRg st="4" end="4"/>
                                            </p:txEl>
                                          </p:spTgt>
                                        </p:tgtEl>
                                        <p:attrNameLst>
                                          <p:attrName>style.visibility</p:attrName>
                                        </p:attrNameLst>
                                      </p:cBhvr>
                                      <p:to>
                                        <p:strVal val="visible"/>
                                      </p:to>
                                    </p:set>
                                    <p:animEffect transition="in" filter="fade">
                                      <p:cBhvr>
                                        <p:cTn id="16" dur="500"/>
                                        <p:tgtEl>
                                          <p:spTgt spid="16387">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6387">
                                            <p:txEl>
                                              <p:pRg st="5" end="5"/>
                                            </p:txEl>
                                          </p:spTgt>
                                        </p:tgtEl>
                                        <p:attrNameLst>
                                          <p:attrName>style.visibility</p:attrName>
                                        </p:attrNameLst>
                                      </p:cBhvr>
                                      <p:to>
                                        <p:strVal val="visible"/>
                                      </p:to>
                                    </p:set>
                                    <p:animEffect transition="in" filter="fade">
                                      <p:cBhvr>
                                        <p:cTn id="19" dur="500"/>
                                        <p:tgtEl>
                                          <p:spTgt spid="16387">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6387">
                                            <p:txEl>
                                              <p:pRg st="6" end="6"/>
                                            </p:txEl>
                                          </p:spTgt>
                                        </p:tgtEl>
                                        <p:attrNameLst>
                                          <p:attrName>style.visibility</p:attrName>
                                        </p:attrNameLst>
                                      </p:cBhvr>
                                      <p:to>
                                        <p:strVal val="visible"/>
                                      </p:to>
                                    </p:set>
                                    <p:animEffect transition="in" filter="fade">
                                      <p:cBhvr>
                                        <p:cTn id="22" dur="500"/>
                                        <p:tgtEl>
                                          <p:spTgt spid="16387">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6387">
                                            <p:txEl>
                                              <p:pRg st="7" end="7"/>
                                            </p:txEl>
                                          </p:spTgt>
                                        </p:tgtEl>
                                        <p:attrNameLst>
                                          <p:attrName>style.visibility</p:attrName>
                                        </p:attrNameLst>
                                      </p:cBhvr>
                                      <p:to>
                                        <p:strVal val="visible"/>
                                      </p:to>
                                    </p:set>
                                    <p:animEffect transition="in" filter="fade">
                                      <p:cBhvr>
                                        <p:cTn id="25" dur="500"/>
                                        <p:tgtEl>
                                          <p:spTgt spid="16387">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6387">
                                            <p:txEl>
                                              <p:pRg st="8" end="8"/>
                                            </p:txEl>
                                          </p:spTgt>
                                        </p:tgtEl>
                                        <p:attrNameLst>
                                          <p:attrName>style.visibility</p:attrName>
                                        </p:attrNameLst>
                                      </p:cBhvr>
                                      <p:to>
                                        <p:strVal val="visible"/>
                                      </p:to>
                                    </p:set>
                                    <p:animEffect transition="in" filter="fade">
                                      <p:cBhvr>
                                        <p:cTn id="28" dur="500"/>
                                        <p:tgtEl>
                                          <p:spTgt spid="16387">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16387">
                                            <p:txEl>
                                              <p:pRg st="9" end="9"/>
                                            </p:txEl>
                                          </p:spTgt>
                                        </p:tgtEl>
                                        <p:attrNameLst>
                                          <p:attrName>style.visibility</p:attrName>
                                        </p:attrNameLst>
                                      </p:cBhvr>
                                      <p:to>
                                        <p:strVal val="visible"/>
                                      </p:to>
                                    </p:set>
                                    <p:animEffect transition="in" filter="fade">
                                      <p:cBhvr>
                                        <p:cTn id="31" dur="500"/>
                                        <p:tgtEl>
                                          <p:spTgt spid="16387">
                                            <p:txEl>
                                              <p:pRg st="9" end="9"/>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nodeType="clickEffect">
                                  <p:stCondLst>
                                    <p:cond delay="0"/>
                                  </p:stCondLst>
                                  <p:childTnLst>
                                    <p:set>
                                      <p:cBhvr>
                                        <p:cTn id="35" dur="1" fill="hold">
                                          <p:stCondLst>
                                            <p:cond delay="0"/>
                                          </p:stCondLst>
                                        </p:cTn>
                                        <p:tgtEl>
                                          <p:spTgt spid="16388">
                                            <p:txEl>
                                              <p:pRg st="0" end="0"/>
                                            </p:txEl>
                                          </p:spTgt>
                                        </p:tgtEl>
                                        <p:attrNameLst>
                                          <p:attrName>style.visibility</p:attrName>
                                        </p:attrNameLst>
                                      </p:cBhvr>
                                      <p:to>
                                        <p:strVal val="visible"/>
                                      </p:to>
                                    </p:set>
                                    <p:animEffect transition="in" filter="fade">
                                      <p:cBhvr>
                                        <p:cTn id="36" dur="500"/>
                                        <p:tgtEl>
                                          <p:spTgt spid="16388">
                                            <p:txEl>
                                              <p:pRg st="0" end="0"/>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ntr" presetSubtype="0" fill="hold" nodeType="clickEffect">
                                  <p:stCondLst>
                                    <p:cond delay="0"/>
                                  </p:stCondLst>
                                  <p:childTnLst>
                                    <p:set>
                                      <p:cBhvr>
                                        <p:cTn id="40" dur="1" fill="hold">
                                          <p:stCondLst>
                                            <p:cond delay="0"/>
                                          </p:stCondLst>
                                        </p:cTn>
                                        <p:tgtEl>
                                          <p:spTgt spid="16388">
                                            <p:txEl>
                                              <p:pRg st="1" end="1"/>
                                            </p:txEl>
                                          </p:spTgt>
                                        </p:tgtEl>
                                        <p:attrNameLst>
                                          <p:attrName>style.visibility</p:attrName>
                                        </p:attrNameLst>
                                      </p:cBhvr>
                                      <p:to>
                                        <p:strVal val="visible"/>
                                      </p:to>
                                    </p:set>
                                    <p:animEffect transition="in" filter="fade">
                                      <p:cBhvr>
                                        <p:cTn id="41" dur="500"/>
                                        <p:tgtEl>
                                          <p:spTgt spid="16388">
                                            <p:txEl>
                                              <p:pRg st="1" end="1"/>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16388">
                                            <p:txEl>
                                              <p:pRg st="2" end="2"/>
                                            </p:txEl>
                                          </p:spTgt>
                                        </p:tgtEl>
                                        <p:attrNameLst>
                                          <p:attrName>style.visibility</p:attrName>
                                        </p:attrNameLst>
                                      </p:cBhvr>
                                      <p:to>
                                        <p:strVal val="visible"/>
                                      </p:to>
                                    </p:set>
                                    <p:animEffect transition="in" filter="fade">
                                      <p:cBhvr>
                                        <p:cTn id="44" dur="500"/>
                                        <p:tgtEl>
                                          <p:spTgt spid="16388">
                                            <p:txEl>
                                              <p:pRg st="2" end="2"/>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nodeType="clickEffect">
                                  <p:stCondLst>
                                    <p:cond delay="0"/>
                                  </p:stCondLst>
                                  <p:childTnLst>
                                    <p:set>
                                      <p:cBhvr>
                                        <p:cTn id="48" dur="1" fill="hold">
                                          <p:stCondLst>
                                            <p:cond delay="0"/>
                                          </p:stCondLst>
                                        </p:cTn>
                                        <p:tgtEl>
                                          <p:spTgt spid="16388">
                                            <p:txEl>
                                              <p:pRg st="3" end="3"/>
                                            </p:txEl>
                                          </p:spTgt>
                                        </p:tgtEl>
                                        <p:attrNameLst>
                                          <p:attrName>style.visibility</p:attrName>
                                        </p:attrNameLst>
                                      </p:cBhvr>
                                      <p:to>
                                        <p:strVal val="visible"/>
                                      </p:to>
                                    </p:set>
                                    <p:animEffect transition="in" filter="fade">
                                      <p:cBhvr>
                                        <p:cTn id="49" dur="500"/>
                                        <p:tgtEl>
                                          <p:spTgt spid="1638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What is available on the </a:t>
            </a:r>
            <a:r>
              <a:rPr lang="en-US" altLang="en-US" dirty="0" err="1"/>
              <a:t>GaDOE</a:t>
            </a:r>
            <a:r>
              <a:rPr lang="en-US" altLang="en-US" dirty="0"/>
              <a:t> website?</a:t>
            </a:r>
            <a:endParaRPr lang="en-US" dirty="0"/>
          </a:p>
        </p:txBody>
      </p:sp>
      <p:sp>
        <p:nvSpPr>
          <p:cNvPr id="3" name="Content Placeholder 2"/>
          <p:cNvSpPr>
            <a:spLocks noGrp="1"/>
          </p:cNvSpPr>
          <p:nvPr>
            <p:ph sz="half" idx="1"/>
          </p:nvPr>
        </p:nvSpPr>
        <p:spPr/>
        <p:txBody>
          <a:bodyPr>
            <a:normAutofit fontScale="92500" lnSpcReduction="10000"/>
          </a:bodyPr>
          <a:lstStyle/>
          <a:p>
            <a:pPr marL="228600" lvl="1">
              <a:spcBef>
                <a:spcPts val="1000"/>
              </a:spcBef>
            </a:pPr>
            <a:r>
              <a:rPr lang="en-US" altLang="en-US" dirty="0">
                <a:solidFill>
                  <a:srgbClr val="FF0000"/>
                </a:solidFill>
              </a:rPr>
              <a:t>Parent Info Fact </a:t>
            </a:r>
            <a:r>
              <a:rPr lang="en-US" altLang="en-US" dirty="0" smtClean="0">
                <a:solidFill>
                  <a:srgbClr val="FF0000"/>
                </a:solidFill>
              </a:rPr>
              <a:t>Sheets </a:t>
            </a:r>
            <a:r>
              <a:rPr lang="en-US" altLang="en-US" dirty="0" smtClean="0"/>
              <a:t>(18)</a:t>
            </a:r>
          </a:p>
          <a:p>
            <a:pPr marL="685800" lvl="2">
              <a:spcBef>
                <a:spcPts val="1000"/>
              </a:spcBef>
            </a:pPr>
            <a:r>
              <a:rPr lang="en-US" altLang="en-US" dirty="0" smtClean="0"/>
              <a:t>Assistive Technology</a:t>
            </a:r>
          </a:p>
          <a:p>
            <a:pPr marL="685800" lvl="2">
              <a:spcBef>
                <a:spcPts val="1000"/>
              </a:spcBef>
            </a:pPr>
            <a:r>
              <a:rPr lang="en-US" altLang="en-US" dirty="0" smtClean="0"/>
              <a:t>Discipline</a:t>
            </a:r>
          </a:p>
          <a:p>
            <a:pPr marL="685800" lvl="2">
              <a:spcBef>
                <a:spcPts val="1000"/>
              </a:spcBef>
            </a:pPr>
            <a:r>
              <a:rPr lang="en-US" altLang="en-US" dirty="0" smtClean="0"/>
              <a:t>Due Process</a:t>
            </a:r>
          </a:p>
          <a:p>
            <a:pPr marL="685800" lvl="2">
              <a:spcBef>
                <a:spcPts val="1000"/>
              </a:spcBef>
            </a:pPr>
            <a:r>
              <a:rPr lang="en-US" altLang="en-US" dirty="0" smtClean="0"/>
              <a:t>Extended School Year Services</a:t>
            </a:r>
          </a:p>
          <a:p>
            <a:pPr marL="685800" lvl="2">
              <a:spcBef>
                <a:spcPts val="1000"/>
              </a:spcBef>
            </a:pPr>
            <a:r>
              <a:rPr lang="en-US" altLang="en-US" dirty="0" smtClean="0"/>
              <a:t>Evaluations</a:t>
            </a:r>
          </a:p>
          <a:p>
            <a:pPr marL="685800" lvl="2">
              <a:spcBef>
                <a:spcPts val="1000"/>
              </a:spcBef>
            </a:pPr>
            <a:r>
              <a:rPr lang="en-US" altLang="en-US" dirty="0" smtClean="0"/>
              <a:t>Formal Complaints</a:t>
            </a:r>
          </a:p>
          <a:p>
            <a:pPr marL="685800" lvl="2">
              <a:spcBef>
                <a:spcPts val="1000"/>
              </a:spcBef>
            </a:pPr>
            <a:r>
              <a:rPr lang="en-US" altLang="en-US" dirty="0" smtClean="0"/>
              <a:t>FBAs and BIPs</a:t>
            </a:r>
          </a:p>
          <a:p>
            <a:pPr marL="685800" lvl="2">
              <a:spcBef>
                <a:spcPts val="1000"/>
              </a:spcBef>
            </a:pPr>
            <a:r>
              <a:rPr lang="en-US" altLang="en-US" dirty="0" smtClean="0"/>
              <a:t>GAA</a:t>
            </a:r>
          </a:p>
          <a:p>
            <a:pPr marL="685800" lvl="2">
              <a:spcBef>
                <a:spcPts val="1000"/>
              </a:spcBef>
            </a:pPr>
            <a:r>
              <a:rPr lang="en-US" altLang="en-US" dirty="0" smtClean="0"/>
              <a:t>Helping your child with disabilities with homework</a:t>
            </a:r>
            <a:endParaRPr lang="en-US" altLang="en-US" dirty="0"/>
          </a:p>
          <a:p>
            <a:endParaRPr lang="en-US" dirty="0"/>
          </a:p>
        </p:txBody>
      </p:sp>
      <p:sp>
        <p:nvSpPr>
          <p:cNvPr id="4" name="Content Placeholder 3"/>
          <p:cNvSpPr>
            <a:spLocks noGrp="1"/>
          </p:cNvSpPr>
          <p:nvPr>
            <p:ph sz="half" idx="2"/>
          </p:nvPr>
        </p:nvSpPr>
        <p:spPr>
          <a:xfrm>
            <a:off x="3865579" y="1813023"/>
            <a:ext cx="3886200" cy="4351338"/>
          </a:xfrm>
        </p:spPr>
        <p:txBody>
          <a:bodyPr>
            <a:normAutofit fontScale="92500" lnSpcReduction="10000"/>
          </a:bodyPr>
          <a:lstStyle/>
          <a:p>
            <a:pPr lvl="2"/>
            <a:r>
              <a:rPr lang="en-US" dirty="0" smtClean="0"/>
              <a:t>IEP</a:t>
            </a:r>
          </a:p>
          <a:p>
            <a:pPr lvl="2"/>
            <a:r>
              <a:rPr lang="en-US" dirty="0" smtClean="0"/>
              <a:t>Mediation</a:t>
            </a:r>
          </a:p>
          <a:p>
            <a:pPr lvl="2"/>
            <a:r>
              <a:rPr lang="en-US" dirty="0" smtClean="0"/>
              <a:t>Person-Centered Planning</a:t>
            </a:r>
          </a:p>
          <a:p>
            <a:pPr lvl="2"/>
            <a:r>
              <a:rPr lang="en-US" dirty="0" smtClean="0"/>
              <a:t>Preparing your child with disabilities for kindergarten</a:t>
            </a:r>
          </a:p>
          <a:p>
            <a:pPr lvl="2"/>
            <a:r>
              <a:rPr lang="en-US" dirty="0" smtClean="0"/>
              <a:t>Reevaluations and IEEs</a:t>
            </a:r>
          </a:p>
          <a:p>
            <a:pPr lvl="2"/>
            <a:r>
              <a:rPr lang="en-US" dirty="0" smtClean="0"/>
              <a:t>Transition from Early Intervention to Public School</a:t>
            </a:r>
          </a:p>
          <a:p>
            <a:pPr lvl="2"/>
            <a:r>
              <a:rPr lang="en-US" dirty="0" smtClean="0"/>
              <a:t>Transition to Life after High School</a:t>
            </a:r>
          </a:p>
          <a:p>
            <a:pPr lvl="2"/>
            <a:r>
              <a:rPr lang="en-US" dirty="0" smtClean="0"/>
              <a:t>Understanding state and local testing</a:t>
            </a:r>
          </a:p>
          <a:p>
            <a:pPr lvl="2"/>
            <a:r>
              <a:rPr lang="en-US" dirty="0" smtClean="0"/>
              <a:t>Understanding statewide testing accommodations</a:t>
            </a:r>
          </a:p>
        </p:txBody>
      </p:sp>
      <p:sp>
        <p:nvSpPr>
          <p:cNvPr id="5" name="Date Placeholder 4"/>
          <p:cNvSpPr>
            <a:spLocks noGrp="1"/>
          </p:cNvSpPr>
          <p:nvPr>
            <p:ph type="dt" sz="half" idx="10"/>
          </p:nvPr>
        </p:nvSpPr>
        <p:spPr/>
        <p:txBody>
          <a:bodyPr/>
          <a:lstStyle/>
          <a:p>
            <a:fld id="{33CB0378-FFD4-4CBB-858D-32EE1C82268A}" type="datetime1">
              <a:rPr lang="en-US" smtClean="0"/>
              <a:t>9/23/2015</a:t>
            </a:fld>
            <a:endParaRPr lang="en-US" dirty="0"/>
          </a:p>
        </p:txBody>
      </p:sp>
      <p:sp>
        <p:nvSpPr>
          <p:cNvPr id="6" name="Slide Number Placeholder 5"/>
          <p:cNvSpPr>
            <a:spLocks noGrp="1"/>
          </p:cNvSpPr>
          <p:nvPr>
            <p:ph type="sldNum" sz="quarter" idx="4"/>
          </p:nvPr>
        </p:nvSpPr>
        <p:spPr/>
        <p:txBody>
          <a:bodyPr/>
          <a:lstStyle/>
          <a:p>
            <a:fld id="{B63E4CEF-BB1E-48C7-AE93-F39F6AA99AD7}" type="slidenum">
              <a:rPr lang="en-US" smtClean="0"/>
              <a:pPr/>
              <a:t>25</a:t>
            </a:fld>
            <a:endParaRPr lang="en-US" dirty="0"/>
          </a:p>
        </p:txBody>
      </p:sp>
    </p:spTree>
    <p:extLst>
      <p:ext uri="{BB962C8B-B14F-4D97-AF65-F5344CB8AC3E}">
        <p14:creationId xmlns:p14="http://schemas.microsoft.com/office/powerpoint/2010/main" val="38476323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7"/>
          <p:cNvSpPr>
            <a:spLocks noGrp="1"/>
          </p:cNvSpPr>
          <p:nvPr>
            <p:ph idx="1"/>
          </p:nvPr>
        </p:nvSpPr>
        <p:spPr>
          <a:xfrm>
            <a:off x="105383" y="457200"/>
            <a:ext cx="6400800" cy="5668963"/>
          </a:xfrm>
        </p:spPr>
        <p:txBody>
          <a:bodyPr/>
          <a:lstStyle/>
          <a:p>
            <a:pPr marL="0" indent="0">
              <a:buFont typeface="Arial" panose="020B0604020202020204" pitchFamily="34" charset="0"/>
              <a:buNone/>
            </a:pPr>
            <a:r>
              <a:rPr lang="en-US" altLang="en-US" sz="4000" dirty="0" smtClean="0"/>
              <a:t>Now that you know the three legally-mandated dispute resolution processes and one upcoming dispute prevention process, and where the information regarding those processes is located, how do you guide parents toward the most appropriate dispute resolution process?</a:t>
            </a:r>
          </a:p>
        </p:txBody>
      </p:sp>
      <p:sp>
        <p:nvSpPr>
          <p:cNvPr id="5" name="Date Placeholder 4"/>
          <p:cNvSpPr>
            <a:spLocks noGrp="1"/>
          </p:cNvSpPr>
          <p:nvPr>
            <p:ph type="dt" sz="quarter" idx="4294967295"/>
          </p:nvPr>
        </p:nvSpPr>
        <p:spPr>
          <a:xfrm>
            <a:off x="6934200" y="6356350"/>
            <a:ext cx="1066800" cy="365125"/>
          </a:xfrm>
          <a:prstGeom prst="rect">
            <a:avLst/>
          </a:prstGeom>
        </p:spPr>
        <p:txBody>
          <a:bodyPr/>
          <a:lstStyle/>
          <a:p>
            <a:pPr>
              <a:defRPr/>
            </a:pPr>
            <a:fld id="{D6992D56-494D-46EE-ABE7-D0BC20A0D9A1}" type="datetime1">
              <a:rPr lang="en-US" smtClean="0"/>
              <a:pPr>
                <a:defRPr/>
              </a:pPr>
              <a:t>9/23/2015</a:t>
            </a:fld>
            <a:endParaRPr lang="en-US" dirty="0"/>
          </a:p>
        </p:txBody>
      </p:sp>
      <p:sp>
        <p:nvSpPr>
          <p:cNvPr id="6" name="Slide Number Placeholder 5"/>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29909CB-1834-4FED-AC21-6F91911BCA69}" type="slidenum">
              <a:rPr lang="en-US" altLang="en-US">
                <a:latin typeface="Calibri" panose="020F0502020204030204" pitchFamily="34" charset="0"/>
              </a:rPr>
              <a:pPr eaLnBrk="1" hangingPunct="1"/>
              <a:t>26</a:t>
            </a:fld>
            <a:endParaRPr lang="en-US" altLang="en-US">
              <a:latin typeface="Calibri" panose="020F0502020204030204" pitchFamily="34" charset="0"/>
            </a:endParaRPr>
          </a:p>
        </p:txBody>
      </p:sp>
      <p:pic>
        <p:nvPicPr>
          <p:cNvPr id="17413" name="Picture 2" descr="C:\Users\Jamila.Pollard\AppData\Local\Microsoft\Windows\Temporary Internet Files\Content.IE5\HOXQKS9I\MP91021636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9281" y="2260972"/>
            <a:ext cx="3462338" cy="301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89403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16668" y="80085"/>
            <a:ext cx="3276600" cy="1143000"/>
          </a:xfrm>
        </p:spPr>
        <p:txBody>
          <a:bodyPr/>
          <a:lstStyle/>
          <a:p>
            <a:r>
              <a:rPr lang="en-US" altLang="en-US" dirty="0" smtClean="0"/>
              <a:t>Mediation</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026978664"/>
              </p:ext>
            </p:extLst>
          </p:nvPr>
        </p:nvGraphicFramePr>
        <p:xfrm>
          <a:off x="204281" y="1470028"/>
          <a:ext cx="8229600" cy="4953000"/>
        </p:xfrm>
        <a:graphic>
          <a:graphicData uri="http://schemas.openxmlformats.org/drawingml/2006/table">
            <a:tbl>
              <a:tblPr firstRow="1" bandRow="1">
                <a:tableStyleId>{93296810-A885-4BE3-A3E7-6D5BEEA58F35}</a:tableStyleId>
              </a:tblPr>
              <a:tblGrid>
                <a:gridCol w="4114800"/>
                <a:gridCol w="4114800"/>
              </a:tblGrid>
              <a:tr h="370840">
                <a:tc>
                  <a:txBody>
                    <a:bodyPr/>
                    <a:lstStyle/>
                    <a:p>
                      <a:r>
                        <a:rPr lang="en-US" dirty="0" smtClean="0"/>
                        <a:t>Benefits</a:t>
                      </a:r>
                      <a:endParaRPr lang="en-US" dirty="0"/>
                    </a:p>
                  </a:txBody>
                  <a:tcPr/>
                </a:tc>
                <a:tc>
                  <a:txBody>
                    <a:bodyPr/>
                    <a:lstStyle/>
                    <a:p>
                      <a:r>
                        <a:rPr lang="en-US" dirty="0" smtClean="0"/>
                        <a:t>Considerations</a:t>
                      </a:r>
                      <a:endParaRPr lang="en-US" dirty="0"/>
                    </a:p>
                  </a:txBody>
                  <a:tcPr/>
                </a:tc>
              </a:tr>
              <a:tr h="370840">
                <a:tc>
                  <a:txBody>
                    <a:bodyPr/>
                    <a:lstStyle/>
                    <a:p>
                      <a:r>
                        <a:rPr lang="en-US" dirty="0" smtClean="0"/>
                        <a:t>Mutually</a:t>
                      </a:r>
                      <a:r>
                        <a:rPr lang="en-US" baseline="0" dirty="0" smtClean="0"/>
                        <a:t> Developed and Agreed Upon Solution</a:t>
                      </a:r>
                      <a:endParaRPr lang="en-US" dirty="0"/>
                    </a:p>
                  </a:txBody>
                  <a:tcPr/>
                </a:tc>
                <a:tc>
                  <a:txBody>
                    <a:bodyPr/>
                    <a:lstStyle/>
                    <a:p>
                      <a:r>
                        <a:rPr lang="en-US" dirty="0" smtClean="0"/>
                        <a:t>Voluntary</a:t>
                      </a:r>
                      <a:endParaRPr lang="en-US" dirty="0"/>
                    </a:p>
                  </a:txBody>
                  <a:tcPr/>
                </a:tc>
              </a:tr>
              <a:tr h="370840">
                <a:tc>
                  <a:txBody>
                    <a:bodyPr/>
                    <a:lstStyle/>
                    <a:p>
                      <a:r>
                        <a:rPr lang="en-US" dirty="0" smtClean="0"/>
                        <a:t>Solution in short period of time</a:t>
                      </a:r>
                      <a:endParaRPr lang="en-US" dirty="0"/>
                    </a:p>
                  </a:txBody>
                  <a:tcPr/>
                </a:tc>
                <a:tc>
                  <a:txBody>
                    <a:bodyPr/>
                    <a:lstStyle/>
                    <a:p>
                      <a:r>
                        <a:rPr lang="en-US" dirty="0" smtClean="0"/>
                        <a:t>Less likely to reach resolution if not used early on</a:t>
                      </a:r>
                      <a:endParaRPr lang="en-US" dirty="0"/>
                    </a:p>
                  </a:txBody>
                  <a:tcPr/>
                </a:tc>
              </a:tr>
              <a:tr h="370840">
                <a:tc>
                  <a:txBody>
                    <a:bodyPr/>
                    <a:lstStyle/>
                    <a:p>
                      <a:r>
                        <a:rPr lang="en-US" dirty="0" smtClean="0"/>
                        <a:t>Flexibility</a:t>
                      </a:r>
                      <a:r>
                        <a:rPr lang="en-US" baseline="0" dirty="0" smtClean="0"/>
                        <a:t> in Solution</a:t>
                      </a:r>
                      <a:endParaRPr lang="en-US" dirty="0"/>
                    </a:p>
                  </a:txBody>
                  <a:tcPr/>
                </a:tc>
                <a:tc>
                  <a:txBody>
                    <a:bodyPr/>
                    <a:lstStyle/>
                    <a:p>
                      <a:r>
                        <a:rPr lang="en-US" dirty="0" smtClean="0"/>
                        <a:t>Can be emotional</a:t>
                      </a:r>
                      <a:r>
                        <a:rPr lang="en-US" baseline="0" dirty="0" smtClean="0"/>
                        <a:t>, tiring, and frustrating process</a:t>
                      </a:r>
                      <a:endParaRPr lang="en-US" dirty="0"/>
                    </a:p>
                  </a:txBody>
                  <a:tcPr/>
                </a:tc>
              </a:tr>
              <a:tr h="370840">
                <a:tc>
                  <a:txBody>
                    <a:bodyPr/>
                    <a:lstStyle/>
                    <a:p>
                      <a:r>
                        <a:rPr lang="en-US" dirty="0" smtClean="0"/>
                        <a:t>No cost</a:t>
                      </a:r>
                      <a:endParaRPr lang="en-US" dirty="0"/>
                    </a:p>
                  </a:txBody>
                  <a:tcPr/>
                </a:tc>
                <a:tc>
                  <a:txBody>
                    <a:bodyPr/>
                    <a:lstStyle/>
                    <a:p>
                      <a:r>
                        <a:rPr lang="en-US" dirty="0" smtClean="0"/>
                        <a:t>Complex situations</a:t>
                      </a:r>
                      <a:r>
                        <a:rPr lang="en-US" baseline="0" dirty="0" smtClean="0"/>
                        <a:t> may require more than one mediation session</a:t>
                      </a:r>
                      <a:endParaRPr lang="en-US" dirty="0"/>
                    </a:p>
                  </a:txBody>
                  <a:tcPr/>
                </a:tc>
              </a:tr>
              <a:tr h="370840">
                <a:tc>
                  <a:txBody>
                    <a:bodyPr/>
                    <a:lstStyle/>
                    <a:p>
                      <a:r>
                        <a:rPr lang="en-US" dirty="0" smtClean="0"/>
                        <a:t>Less Adversarial</a:t>
                      </a:r>
                      <a:endParaRPr lang="en-US" dirty="0"/>
                    </a:p>
                  </a:txBody>
                  <a:tcPr/>
                </a:tc>
                <a:tc>
                  <a:txBody>
                    <a:bodyPr/>
                    <a:lstStyle/>
                    <a:p>
                      <a:r>
                        <a:rPr lang="en-US" dirty="0" smtClean="0"/>
                        <a:t>No guarantees</a:t>
                      </a:r>
                      <a:r>
                        <a:rPr lang="en-US" baseline="0" dirty="0" smtClean="0"/>
                        <a:t> that mediation will lead to a written agreement</a:t>
                      </a:r>
                      <a:endParaRPr lang="en-US" dirty="0"/>
                    </a:p>
                  </a:txBody>
                  <a:tcPr/>
                </a:tc>
              </a:tr>
              <a:tr h="370840">
                <a:tc>
                  <a:txBody>
                    <a:bodyPr/>
                    <a:lstStyle/>
                    <a:p>
                      <a:r>
                        <a:rPr lang="en-US" dirty="0" smtClean="0"/>
                        <a:t>Confidential</a:t>
                      </a:r>
                      <a:endParaRPr lang="en-US" dirty="0"/>
                    </a:p>
                  </a:txBody>
                  <a:tcPr/>
                </a:tc>
                <a:tc>
                  <a:txBody>
                    <a:bodyPr/>
                    <a:lstStyle/>
                    <a:p>
                      <a:endParaRPr lang="en-US" dirty="0"/>
                    </a:p>
                  </a:txBody>
                  <a:tcPr/>
                </a:tc>
              </a:tr>
              <a:tr h="370840">
                <a:tc>
                  <a:txBody>
                    <a:bodyPr/>
                    <a:lstStyle/>
                    <a:p>
                      <a:r>
                        <a:rPr lang="en-US" dirty="0" smtClean="0"/>
                        <a:t>Legally binding and enforceable</a:t>
                      </a:r>
                      <a:endParaRPr lang="en-US" dirty="0"/>
                    </a:p>
                  </a:txBody>
                  <a:tcPr/>
                </a:tc>
                <a:tc>
                  <a:txBody>
                    <a:bodyPr/>
                    <a:lstStyle/>
                    <a:p>
                      <a:endParaRPr lang="en-US" dirty="0"/>
                    </a:p>
                  </a:txBody>
                  <a:tcPr/>
                </a:tc>
              </a:tr>
              <a:tr h="370840">
                <a:tc>
                  <a:txBody>
                    <a:bodyPr/>
                    <a:lstStyle/>
                    <a:p>
                      <a:r>
                        <a:rPr lang="en-US" dirty="0" smtClean="0"/>
                        <a:t>Helps everyone better</a:t>
                      </a:r>
                      <a:r>
                        <a:rPr lang="en-US" baseline="0" dirty="0" smtClean="0"/>
                        <a:t> understand differing points of view</a:t>
                      </a:r>
                      <a:endParaRPr lang="en-US" dirty="0"/>
                    </a:p>
                  </a:txBody>
                  <a:tcPr/>
                </a:tc>
                <a:tc>
                  <a:txBody>
                    <a:bodyPr/>
                    <a:lstStyle/>
                    <a:p>
                      <a:endParaRPr lang="en-US" dirty="0"/>
                    </a:p>
                  </a:txBody>
                  <a:tcPr/>
                </a:tc>
              </a:tr>
            </a:tbl>
          </a:graphicData>
        </a:graphic>
      </p:graphicFrame>
      <p:sp>
        <p:nvSpPr>
          <p:cNvPr id="4" name="Date Placeholder 3"/>
          <p:cNvSpPr>
            <a:spLocks noGrp="1"/>
          </p:cNvSpPr>
          <p:nvPr>
            <p:ph type="dt" sz="quarter" idx="4294967295"/>
          </p:nvPr>
        </p:nvSpPr>
        <p:spPr>
          <a:xfrm>
            <a:off x="6682902" y="6356350"/>
            <a:ext cx="1318098" cy="365125"/>
          </a:xfrm>
          <a:prstGeom prst="rect">
            <a:avLst/>
          </a:prstGeom>
        </p:spPr>
        <p:txBody>
          <a:bodyPr/>
          <a:lstStyle/>
          <a:p>
            <a:pPr>
              <a:defRPr/>
            </a:pPr>
            <a:fld id="{56FEB393-855D-4C78-A10E-7D02D0B03D1F}" type="datetime1">
              <a:rPr lang="en-US" smtClean="0"/>
              <a:pPr>
                <a:defRPr/>
              </a:pPr>
              <a:t>9/23/2015</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52E4BD6-4A66-421A-ADB8-8E6BE337CE35}" type="slidenum">
              <a:rPr lang="en-US" altLang="en-US">
                <a:latin typeface="Calibri" panose="020F0502020204030204" pitchFamily="34" charset="0"/>
              </a:rPr>
              <a:pPr eaLnBrk="1" hangingPunct="1"/>
              <a:t>27</a:t>
            </a:fld>
            <a:endParaRPr lang="en-US" altLang="en-US">
              <a:latin typeface="Calibri" panose="020F0502020204030204" pitchFamily="34" charset="0"/>
            </a:endParaRPr>
          </a:p>
        </p:txBody>
      </p:sp>
      <p:pic>
        <p:nvPicPr>
          <p:cNvPr id="18469" name="Picture 2" descr="C:\Users\Jamila.Pollard\AppData\Local\Microsoft\Windows\Temporary Internet Files\Content.IE5\GBVW05IB\MC90005695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01574" y="0"/>
            <a:ext cx="1811406" cy="1537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296815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85693" y="0"/>
            <a:ext cx="6316630" cy="1325563"/>
          </a:xfrm>
        </p:spPr>
        <p:txBody>
          <a:bodyPr/>
          <a:lstStyle/>
          <a:p>
            <a:r>
              <a:rPr lang="en-US" altLang="en-US" dirty="0" smtClean="0"/>
              <a:t>Formal Complaints</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337479047"/>
              </p:ext>
            </p:extLst>
          </p:nvPr>
        </p:nvGraphicFramePr>
        <p:xfrm>
          <a:off x="0" y="986634"/>
          <a:ext cx="8920264" cy="5368374"/>
        </p:xfrm>
        <a:graphic>
          <a:graphicData uri="http://schemas.openxmlformats.org/drawingml/2006/table">
            <a:tbl>
              <a:tblPr firstRow="1" bandRow="1">
                <a:tableStyleId>{93296810-A885-4BE3-A3E7-6D5BEEA58F35}</a:tableStyleId>
              </a:tblPr>
              <a:tblGrid>
                <a:gridCol w="4460132"/>
                <a:gridCol w="4460132"/>
              </a:tblGrid>
              <a:tr h="346036">
                <a:tc>
                  <a:txBody>
                    <a:bodyPr/>
                    <a:lstStyle/>
                    <a:p>
                      <a:r>
                        <a:rPr lang="en-US" sz="1800" dirty="0" smtClean="0"/>
                        <a:t>Benefits</a:t>
                      </a:r>
                      <a:endParaRPr lang="en-US" sz="1800" dirty="0"/>
                    </a:p>
                  </a:txBody>
                  <a:tcPr marT="45721" marB="45721"/>
                </a:tc>
                <a:tc>
                  <a:txBody>
                    <a:bodyPr/>
                    <a:lstStyle/>
                    <a:p>
                      <a:r>
                        <a:rPr lang="en-US" sz="1800" dirty="0" smtClean="0"/>
                        <a:t>Considerations</a:t>
                      </a:r>
                      <a:endParaRPr lang="en-US" sz="1800" dirty="0"/>
                    </a:p>
                  </a:txBody>
                  <a:tcPr marT="45721" marB="45721"/>
                </a:tc>
              </a:tr>
              <a:tr h="724687">
                <a:tc>
                  <a:txBody>
                    <a:bodyPr/>
                    <a:lstStyle/>
                    <a:p>
                      <a:r>
                        <a:rPr lang="en-US" sz="1800" dirty="0" smtClean="0"/>
                        <a:t>External investigation</a:t>
                      </a:r>
                      <a:endParaRPr lang="en-US" sz="1800" dirty="0"/>
                    </a:p>
                  </a:txBody>
                  <a:tcPr marT="45721" marB="4572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Takes 60 days</a:t>
                      </a:r>
                      <a:r>
                        <a:rPr lang="en-US" sz="1800" baseline="0" dirty="0" smtClean="0"/>
                        <a:t> for resolution</a:t>
                      </a:r>
                      <a:endParaRPr lang="en-US" sz="1800" dirty="0" smtClean="0"/>
                    </a:p>
                  </a:txBody>
                  <a:tcPr marT="45721" marB="45721"/>
                </a:tc>
              </a:tr>
              <a:tr h="346036">
                <a:tc>
                  <a:txBody>
                    <a:bodyPr/>
                    <a:lstStyle/>
                    <a:p>
                      <a:r>
                        <a:rPr lang="en-US" sz="1800" dirty="0" smtClean="0"/>
                        <a:t>No cost;</a:t>
                      </a:r>
                      <a:r>
                        <a:rPr lang="en-US" sz="1800" baseline="0" dirty="0" smtClean="0"/>
                        <a:t> </a:t>
                      </a:r>
                      <a:r>
                        <a:rPr lang="en-US" sz="1800" dirty="0" smtClean="0"/>
                        <a:t>mediation also available</a:t>
                      </a:r>
                      <a:endParaRPr lang="en-US" sz="1800" dirty="0"/>
                    </a:p>
                  </a:txBody>
                  <a:tcPr marT="45721" marB="45721"/>
                </a:tc>
                <a:tc>
                  <a:txBody>
                    <a:bodyPr/>
                    <a:lstStyle/>
                    <a:p>
                      <a:r>
                        <a:rPr lang="en-US" sz="1800" dirty="0" smtClean="0"/>
                        <a:t>Cannot</a:t>
                      </a:r>
                      <a:r>
                        <a:rPr lang="en-US" sz="1800" baseline="0" dirty="0" smtClean="0"/>
                        <a:t> overturn an IEP Team decision</a:t>
                      </a:r>
                      <a:endParaRPr lang="en-US" sz="1800" dirty="0"/>
                    </a:p>
                  </a:txBody>
                  <a:tcPr marT="45721" marB="45721"/>
                </a:tc>
              </a:tr>
              <a:tr h="8650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Mainly a procedural</a:t>
                      </a:r>
                      <a:r>
                        <a:rPr lang="en-US" sz="1800" baseline="0" dirty="0" smtClean="0"/>
                        <a:t> rather than substantive review</a:t>
                      </a:r>
                      <a:endParaRPr lang="en-US" sz="1800" dirty="0" smtClean="0"/>
                    </a:p>
                    <a:p>
                      <a:endParaRPr lang="en-US" sz="1800" dirty="0"/>
                    </a:p>
                  </a:txBody>
                  <a:tcPr marT="45721" marB="4572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Mainly a procedural</a:t>
                      </a:r>
                      <a:r>
                        <a:rPr lang="en-US" sz="1800" baseline="0" dirty="0" smtClean="0"/>
                        <a:t> rather than substantive review</a:t>
                      </a:r>
                      <a:endParaRPr lang="en-US" sz="1800" dirty="0" smtClean="0"/>
                    </a:p>
                    <a:p>
                      <a:endParaRPr lang="en-US" sz="1800" dirty="0"/>
                    </a:p>
                  </a:txBody>
                  <a:tcPr marT="45721" marB="45721"/>
                </a:tc>
              </a:tr>
              <a:tr h="605561">
                <a:tc>
                  <a:txBody>
                    <a:bodyPr/>
                    <a:lstStyle/>
                    <a:p>
                      <a:r>
                        <a:rPr lang="en-US" sz="1800" dirty="0" smtClean="0"/>
                        <a:t>Requires no legal representation; easy to</a:t>
                      </a:r>
                      <a:r>
                        <a:rPr lang="en-US" sz="1800" baseline="0" dirty="0" smtClean="0"/>
                        <a:t> file</a:t>
                      </a:r>
                      <a:endParaRPr lang="en-US" sz="1800" dirty="0"/>
                    </a:p>
                  </a:txBody>
                  <a:tcPr marT="45721" marB="45721"/>
                </a:tc>
                <a:tc>
                  <a:txBody>
                    <a:bodyPr/>
                    <a:lstStyle/>
                    <a:p>
                      <a:r>
                        <a:rPr lang="en-US" sz="1800" dirty="0" smtClean="0"/>
                        <a:t>Remedies not as extensive as judicial remedies</a:t>
                      </a:r>
                      <a:r>
                        <a:rPr lang="en-US" sz="1800" baseline="0" dirty="0" smtClean="0"/>
                        <a:t> and limited by law</a:t>
                      </a:r>
                      <a:endParaRPr lang="en-US" sz="1800" dirty="0"/>
                    </a:p>
                  </a:txBody>
                  <a:tcPr marT="45721" marB="45721"/>
                </a:tc>
              </a:tr>
              <a:tr h="605561">
                <a:tc>
                  <a:txBody>
                    <a:bodyPr/>
                    <a:lstStyle/>
                    <a:p>
                      <a:r>
                        <a:rPr lang="en-US" sz="1800" dirty="0" smtClean="0"/>
                        <a:t>No</a:t>
                      </a:r>
                      <a:r>
                        <a:rPr lang="en-US" sz="1800" baseline="0" dirty="0" smtClean="0"/>
                        <a:t> face-to-face </a:t>
                      </a:r>
                      <a:r>
                        <a:rPr lang="en-US" sz="1800" baseline="0" dirty="0" err="1" smtClean="0"/>
                        <a:t>adversariness</a:t>
                      </a:r>
                      <a:endParaRPr lang="en-US" sz="1800" dirty="0"/>
                    </a:p>
                  </a:txBody>
                  <a:tcPr marT="45721" marB="45721"/>
                </a:tc>
                <a:tc>
                  <a:txBody>
                    <a:bodyPr/>
                    <a:lstStyle/>
                    <a:p>
                      <a:r>
                        <a:rPr lang="en-US" sz="1800" dirty="0" smtClean="0"/>
                        <a:t>No</a:t>
                      </a:r>
                      <a:r>
                        <a:rPr lang="en-US" sz="1800" baseline="0" dirty="0" smtClean="0"/>
                        <a:t> mutually developed or agreed upon resolution</a:t>
                      </a:r>
                      <a:endParaRPr lang="en-US" sz="1800" dirty="0"/>
                    </a:p>
                  </a:txBody>
                  <a:tcPr marT="45721" marB="45721"/>
                </a:tc>
              </a:tr>
              <a:tr h="803195">
                <a:tc>
                  <a:txBody>
                    <a:bodyPr/>
                    <a:lstStyle/>
                    <a:p>
                      <a:r>
                        <a:rPr lang="en-US" sz="1800" dirty="0" smtClean="0"/>
                        <a:t>Can</a:t>
                      </a:r>
                      <a:r>
                        <a:rPr lang="en-US" sz="1800" baseline="0" dirty="0" smtClean="0"/>
                        <a:t> result in remedies (e.g. compensatory education, declarative/injunctive relief)</a:t>
                      </a:r>
                      <a:endParaRPr lang="en-US" sz="1800" dirty="0"/>
                    </a:p>
                  </a:txBody>
                  <a:tcPr marT="45721" marB="45721"/>
                </a:tc>
                <a:tc>
                  <a:txBody>
                    <a:bodyPr/>
                    <a:lstStyle/>
                    <a:p>
                      <a:r>
                        <a:rPr lang="en-US" sz="1800" dirty="0" smtClean="0"/>
                        <a:t>Investigation</a:t>
                      </a:r>
                      <a:r>
                        <a:rPr lang="en-US" sz="1800" baseline="0" dirty="0" smtClean="0"/>
                        <a:t> </a:t>
                      </a:r>
                      <a:r>
                        <a:rPr lang="en-US" sz="1800" dirty="0" smtClean="0"/>
                        <a:t>limited to issues within 1 year of filing</a:t>
                      </a:r>
                      <a:endParaRPr lang="en-US" sz="1800" dirty="0"/>
                    </a:p>
                  </a:txBody>
                  <a:tcPr marT="45721" marB="45721"/>
                </a:tc>
              </a:tr>
              <a:tr h="865086">
                <a:tc>
                  <a:txBody>
                    <a:bodyPr/>
                    <a:lstStyle/>
                    <a:p>
                      <a:r>
                        <a:rPr lang="en-US" sz="1800" dirty="0" smtClean="0"/>
                        <a:t>Can</a:t>
                      </a:r>
                      <a:r>
                        <a:rPr lang="en-US" sz="1800" baseline="0" dirty="0" smtClean="0"/>
                        <a:t> result in district-wide change and awareness</a:t>
                      </a:r>
                    </a:p>
                    <a:p>
                      <a:endParaRPr lang="en-US" sz="1800" dirty="0"/>
                    </a:p>
                  </a:txBody>
                  <a:tcPr marT="45721" marB="45721"/>
                </a:tc>
                <a:tc>
                  <a:txBody>
                    <a:bodyPr/>
                    <a:lstStyle/>
                    <a:p>
                      <a:r>
                        <a:rPr lang="en-US" sz="1800" dirty="0" smtClean="0"/>
                        <a:t>Final decision issued and no appeal process</a:t>
                      </a:r>
                      <a:endParaRPr lang="en-US" sz="1800" dirty="0"/>
                    </a:p>
                  </a:txBody>
                  <a:tcPr marT="45721" marB="45721"/>
                </a:tc>
              </a:tr>
            </a:tbl>
          </a:graphicData>
        </a:graphic>
      </p:graphicFrame>
      <p:sp>
        <p:nvSpPr>
          <p:cNvPr id="4" name="Date Placeholder 3"/>
          <p:cNvSpPr>
            <a:spLocks noGrp="1"/>
          </p:cNvSpPr>
          <p:nvPr>
            <p:ph type="dt" sz="quarter" idx="4294967295"/>
          </p:nvPr>
        </p:nvSpPr>
        <p:spPr>
          <a:xfrm>
            <a:off x="6712085" y="6356350"/>
            <a:ext cx="1288915" cy="365125"/>
          </a:xfrm>
          <a:prstGeom prst="rect">
            <a:avLst/>
          </a:prstGeom>
        </p:spPr>
        <p:txBody>
          <a:bodyPr/>
          <a:lstStyle/>
          <a:p>
            <a:pPr>
              <a:defRPr/>
            </a:pPr>
            <a:fld id="{56FEB393-855D-4C78-A10E-7D02D0B03D1F}" type="datetime1">
              <a:rPr lang="en-US" smtClean="0"/>
              <a:pPr>
                <a:defRPr/>
              </a:pPr>
              <a:t>9/23/2015</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E3D7B6D-B5D2-4F83-A5BC-FA837723CDEF}" type="slidenum">
              <a:rPr lang="en-US" altLang="en-US">
                <a:latin typeface="Calibri" panose="020F0502020204030204" pitchFamily="34" charset="0"/>
              </a:rPr>
              <a:pPr eaLnBrk="1" hangingPunct="1"/>
              <a:t>28</a:t>
            </a:fld>
            <a:endParaRPr lang="en-US" altLang="en-US">
              <a:latin typeface="Calibri" panose="020F0502020204030204" pitchFamily="34" charset="0"/>
            </a:endParaRPr>
          </a:p>
        </p:txBody>
      </p:sp>
      <p:pic>
        <p:nvPicPr>
          <p:cNvPr id="19490" name="Picture 6" descr="C:\Users\Jamila.Pollard\AppData\Local\Microsoft\Windows\Temporary Internet Files\Content.IE5\GBVW05IB\MC90005361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22693" y="0"/>
            <a:ext cx="709949" cy="972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05035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274638"/>
            <a:ext cx="4601183" cy="1143000"/>
          </a:xfrm>
        </p:spPr>
        <p:txBody>
          <a:bodyPr>
            <a:normAutofit fontScale="90000"/>
          </a:bodyPr>
          <a:lstStyle/>
          <a:p>
            <a:r>
              <a:rPr lang="en-US" altLang="en-US" dirty="0" smtClean="0"/>
              <a:t>Due Process Hearing Request</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244664345"/>
              </p:ext>
            </p:extLst>
          </p:nvPr>
        </p:nvGraphicFramePr>
        <p:xfrm>
          <a:off x="136185" y="1417640"/>
          <a:ext cx="8822988" cy="4986856"/>
        </p:xfrm>
        <a:graphic>
          <a:graphicData uri="http://schemas.openxmlformats.org/drawingml/2006/table">
            <a:tbl>
              <a:tblPr firstRow="1" bandRow="1">
                <a:tableStyleId>{93296810-A885-4BE3-A3E7-6D5BEEA58F35}</a:tableStyleId>
              </a:tblPr>
              <a:tblGrid>
                <a:gridCol w="4411494"/>
                <a:gridCol w="4411494"/>
              </a:tblGrid>
              <a:tr h="329755">
                <a:tc>
                  <a:txBody>
                    <a:bodyPr/>
                    <a:lstStyle/>
                    <a:p>
                      <a:r>
                        <a:rPr lang="en-US" sz="1800" dirty="0" smtClean="0"/>
                        <a:t>Benefits</a:t>
                      </a:r>
                      <a:endParaRPr lang="en-US" sz="1800" dirty="0"/>
                    </a:p>
                  </a:txBody>
                  <a:tcPr marT="45736" marB="45736"/>
                </a:tc>
                <a:tc>
                  <a:txBody>
                    <a:bodyPr/>
                    <a:lstStyle/>
                    <a:p>
                      <a:r>
                        <a:rPr lang="en-US" sz="1800" dirty="0" smtClean="0"/>
                        <a:t>Considerations</a:t>
                      </a:r>
                      <a:endParaRPr lang="en-US" sz="1800" dirty="0"/>
                    </a:p>
                  </a:txBody>
                  <a:tcPr marT="45736" marB="45736"/>
                </a:tc>
              </a:tr>
              <a:tr h="329755">
                <a:tc>
                  <a:txBody>
                    <a:bodyPr/>
                    <a:lstStyle/>
                    <a:p>
                      <a:r>
                        <a:rPr lang="en-US" sz="1800" dirty="0" smtClean="0"/>
                        <a:t>Stay</a:t>
                      </a:r>
                      <a:r>
                        <a:rPr lang="en-US" sz="1800" baseline="0" dirty="0" smtClean="0"/>
                        <a:t> put mechanism</a:t>
                      </a:r>
                      <a:endParaRPr lang="en-US" sz="1800" dirty="0"/>
                    </a:p>
                  </a:txBody>
                  <a:tcPr marT="45736" marB="45736"/>
                </a:tc>
                <a:tc>
                  <a:txBody>
                    <a:bodyPr/>
                    <a:lstStyle/>
                    <a:p>
                      <a:r>
                        <a:rPr lang="en-US" sz="1800" dirty="0" smtClean="0"/>
                        <a:t>Adversarial</a:t>
                      </a:r>
                      <a:endParaRPr lang="en-US" sz="1800" dirty="0"/>
                    </a:p>
                  </a:txBody>
                  <a:tcPr marT="45736" marB="45736"/>
                </a:tc>
              </a:tr>
              <a:tr h="577049">
                <a:tc>
                  <a:txBody>
                    <a:bodyPr/>
                    <a:lstStyle/>
                    <a:p>
                      <a:r>
                        <a:rPr lang="en-US" sz="1800" dirty="0" smtClean="0"/>
                        <a:t>Broad</a:t>
                      </a:r>
                      <a:r>
                        <a:rPr lang="en-US" sz="1800" baseline="0" dirty="0" smtClean="0"/>
                        <a:t> range of relief allowed (“grant appropriate relief”)</a:t>
                      </a:r>
                      <a:endParaRPr lang="en-US" sz="1800" dirty="0"/>
                    </a:p>
                  </a:txBody>
                  <a:tcPr marT="45736" marB="45736"/>
                </a:tc>
                <a:tc>
                  <a:txBody>
                    <a:bodyPr/>
                    <a:lstStyle/>
                    <a:p>
                      <a:r>
                        <a:rPr lang="en-US" sz="1800" dirty="0" smtClean="0"/>
                        <a:t>Costly in time, emotion, and money; district</a:t>
                      </a:r>
                      <a:r>
                        <a:rPr lang="en-US" sz="1800" baseline="0" dirty="0" smtClean="0"/>
                        <a:t> will have attorney representation</a:t>
                      </a:r>
                      <a:endParaRPr lang="en-US" sz="1800" dirty="0"/>
                    </a:p>
                  </a:txBody>
                  <a:tcPr marT="45736" marB="45736"/>
                </a:tc>
              </a:tr>
              <a:tr h="824343">
                <a:tc>
                  <a:txBody>
                    <a:bodyPr/>
                    <a:lstStyle/>
                    <a:p>
                      <a:r>
                        <a:rPr lang="en-US" sz="1800" dirty="0" smtClean="0"/>
                        <a:t>More extensive</a:t>
                      </a:r>
                      <a:r>
                        <a:rPr lang="en-US" sz="1800" baseline="0" dirty="0" smtClean="0"/>
                        <a:t> relief (e.g. compensatory education, tuition reimbursement after unilateral placement)</a:t>
                      </a:r>
                      <a:endParaRPr lang="en-US" sz="1800" dirty="0"/>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Mainly a substantive</a:t>
                      </a:r>
                      <a:r>
                        <a:rPr lang="en-US" sz="1800" baseline="0" dirty="0" smtClean="0"/>
                        <a:t> rather than procedural review</a:t>
                      </a:r>
                      <a:endParaRPr lang="en-US" sz="1800" dirty="0" smtClean="0"/>
                    </a:p>
                    <a:p>
                      <a:endParaRPr lang="en-US" sz="1800" dirty="0"/>
                    </a:p>
                  </a:txBody>
                  <a:tcPr marT="45736" marB="45736"/>
                </a:tc>
              </a:tr>
              <a:tr h="506072">
                <a:tc>
                  <a:txBody>
                    <a:bodyPr/>
                    <a:lstStyle/>
                    <a:p>
                      <a:r>
                        <a:rPr lang="en-US" sz="1800" dirty="0" smtClean="0"/>
                        <a:t>If successful, can petition for attorney’s fees</a:t>
                      </a:r>
                      <a:endParaRPr lang="en-US" sz="1800" dirty="0"/>
                    </a:p>
                  </a:txBody>
                  <a:tcPr marT="45736" marB="45736"/>
                </a:tc>
                <a:tc>
                  <a:txBody>
                    <a:bodyPr/>
                    <a:lstStyle/>
                    <a:p>
                      <a:r>
                        <a:rPr lang="en-US" sz="1800" dirty="0" smtClean="0"/>
                        <a:t>Can place strain</a:t>
                      </a:r>
                      <a:r>
                        <a:rPr lang="en-US" sz="1800" baseline="0" dirty="0" smtClean="0"/>
                        <a:t> on relationships</a:t>
                      </a:r>
                      <a:endParaRPr lang="en-US" sz="1800" dirty="0"/>
                    </a:p>
                  </a:txBody>
                  <a:tcPr marT="45736" marB="45736"/>
                </a:tc>
              </a:tr>
              <a:tr h="577049">
                <a:tc>
                  <a:txBody>
                    <a:bodyPr/>
                    <a:lstStyle/>
                    <a:p>
                      <a:r>
                        <a:rPr lang="en-US" sz="1800" dirty="0" smtClean="0"/>
                        <a:t>Can look back 2 years or more in certain cases</a:t>
                      </a:r>
                      <a:endParaRPr lang="en-US" sz="1800" dirty="0"/>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Limited</a:t>
                      </a:r>
                      <a:r>
                        <a:rPr lang="en-US" sz="1800" baseline="0" dirty="0" smtClean="0"/>
                        <a:t> type of issues that can be raised</a:t>
                      </a:r>
                      <a:endParaRPr lang="en-US" sz="1800" dirty="0" smtClean="0"/>
                    </a:p>
                    <a:p>
                      <a:endParaRPr lang="en-US" sz="1800" dirty="0"/>
                    </a:p>
                  </a:txBody>
                  <a:tcPr marT="45736" marB="45736"/>
                </a:tc>
              </a:tr>
              <a:tr h="824343">
                <a:tc>
                  <a:txBody>
                    <a:bodyPr/>
                    <a:lstStyle/>
                    <a:p>
                      <a:r>
                        <a:rPr lang="en-US" sz="1800" dirty="0" smtClean="0"/>
                        <a:t>Required</a:t>
                      </a:r>
                      <a:r>
                        <a:rPr lang="en-US" sz="1800" baseline="0" dirty="0" smtClean="0"/>
                        <a:t> resolution session meeting unless both parties waive</a:t>
                      </a:r>
                      <a:endParaRPr lang="en-US" sz="1800" dirty="0"/>
                    </a:p>
                  </a:txBody>
                  <a:tcPr marT="45736" marB="45736"/>
                </a:tc>
                <a:tc>
                  <a:txBody>
                    <a:bodyPr/>
                    <a:lstStyle/>
                    <a:p>
                      <a:r>
                        <a:rPr lang="en-US" sz="1800" dirty="0" smtClean="0"/>
                        <a:t>Judge who does not know the child is making the decision (no mutually</a:t>
                      </a:r>
                      <a:r>
                        <a:rPr lang="en-US" sz="1800" baseline="0" dirty="0" smtClean="0"/>
                        <a:t> developed or agreed upon resolution)</a:t>
                      </a:r>
                      <a:endParaRPr lang="en-US" sz="1800" dirty="0"/>
                    </a:p>
                  </a:txBody>
                  <a:tcPr marT="45736" marB="45736"/>
                </a:tc>
              </a:tr>
              <a:tr h="577049">
                <a:tc>
                  <a:txBody>
                    <a:bodyPr/>
                    <a:lstStyle/>
                    <a:p>
                      <a:r>
                        <a:rPr lang="en-US" sz="1800" dirty="0" smtClean="0"/>
                        <a:t>Appealable</a:t>
                      </a:r>
                      <a:r>
                        <a:rPr lang="en-US" sz="1800" baseline="0" dirty="0" smtClean="0"/>
                        <a:t> decision</a:t>
                      </a:r>
                      <a:endParaRPr lang="en-US" sz="1800" dirty="0"/>
                    </a:p>
                  </a:txBody>
                  <a:tcPr marT="45736" marB="45736"/>
                </a:tc>
                <a:tc>
                  <a:txBody>
                    <a:bodyPr/>
                    <a:lstStyle/>
                    <a:p>
                      <a:r>
                        <a:rPr lang="en-US" sz="1800" dirty="0" smtClean="0"/>
                        <a:t>Takes a minimum</a:t>
                      </a:r>
                      <a:r>
                        <a:rPr lang="en-US" sz="1800" baseline="0" dirty="0" smtClean="0"/>
                        <a:t> of 45 days for resolution, but usually longer</a:t>
                      </a:r>
                      <a:endParaRPr lang="en-US" sz="1800" dirty="0"/>
                    </a:p>
                  </a:txBody>
                  <a:tcPr marT="45736" marB="45736"/>
                </a:tc>
              </a:tr>
            </a:tbl>
          </a:graphicData>
        </a:graphic>
      </p:graphicFrame>
      <p:sp>
        <p:nvSpPr>
          <p:cNvPr id="4" name="Date Placeholder 3"/>
          <p:cNvSpPr>
            <a:spLocks noGrp="1"/>
          </p:cNvSpPr>
          <p:nvPr>
            <p:ph type="dt" sz="quarter" idx="4294967295"/>
          </p:nvPr>
        </p:nvSpPr>
        <p:spPr>
          <a:xfrm>
            <a:off x="6614809" y="6356350"/>
            <a:ext cx="1386191" cy="365125"/>
          </a:xfrm>
          <a:prstGeom prst="rect">
            <a:avLst/>
          </a:prstGeom>
        </p:spPr>
        <p:txBody>
          <a:bodyPr/>
          <a:lstStyle/>
          <a:p>
            <a:pPr>
              <a:defRPr/>
            </a:pPr>
            <a:fld id="{56FEB393-855D-4C78-A10E-7D02D0B03D1F}" type="datetime1">
              <a:rPr lang="en-US" smtClean="0"/>
              <a:pPr>
                <a:defRPr/>
              </a:pPr>
              <a:t>9/23/2015</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915148B-CE5D-47CD-854E-7B2C54360ACB}" type="slidenum">
              <a:rPr lang="en-US" altLang="en-US">
                <a:latin typeface="Calibri" panose="020F0502020204030204" pitchFamily="34" charset="0"/>
              </a:rPr>
              <a:pPr eaLnBrk="1" hangingPunct="1"/>
              <a:t>29</a:t>
            </a:fld>
            <a:endParaRPr lang="en-US" altLang="en-US">
              <a:latin typeface="Calibri" panose="020F0502020204030204" pitchFamily="34" charset="0"/>
            </a:endParaRPr>
          </a:p>
        </p:txBody>
      </p:sp>
      <p:pic>
        <p:nvPicPr>
          <p:cNvPr id="20514" name="Picture 6" descr="C:\Users\Jamila.Pollard\AppData\Local\Microsoft\Windows\Temporary Internet Files\Content.IE5\9XBC0JUL\MC900441394[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5250" y="-33337"/>
            <a:ext cx="1758950" cy="175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1047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304800"/>
            <a:ext cx="7543800" cy="1143000"/>
          </a:xfrm>
        </p:spPr>
        <p:txBody>
          <a:bodyPr>
            <a:normAutofit fontScale="90000"/>
          </a:bodyPr>
          <a:lstStyle/>
          <a:p>
            <a:r>
              <a:rPr lang="en-US" dirty="0" smtClean="0"/>
              <a:t>Dispute Resolution Process</a:t>
            </a:r>
          </a:p>
        </p:txBody>
      </p:sp>
      <p:sp>
        <p:nvSpPr>
          <p:cNvPr id="4" name="Date Placeholder 3"/>
          <p:cNvSpPr>
            <a:spLocks noGrp="1"/>
          </p:cNvSpPr>
          <p:nvPr>
            <p:ph type="dt" sz="quarter" idx="4294967295"/>
          </p:nvPr>
        </p:nvSpPr>
        <p:spPr>
          <a:xfrm>
            <a:off x="6934200" y="6356350"/>
            <a:ext cx="1066800" cy="365125"/>
          </a:xfrm>
          <a:prstGeom prst="rect">
            <a:avLst/>
          </a:prstGeom>
        </p:spPr>
        <p:txBody>
          <a:bodyPr/>
          <a:lstStyle/>
          <a:p>
            <a:pPr>
              <a:defRPr/>
            </a:pPr>
            <a:fld id="{56FEB393-855D-4C78-A10E-7D02D0B03D1F}" type="datetime1">
              <a:rPr lang="en-US" smtClean="0"/>
              <a:pPr>
                <a:defRPr/>
              </a:pPr>
              <a:t>9/23/2015</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p>
            <a:pPr>
              <a:defRPr/>
            </a:pPr>
            <a:fld id="{4F45C09A-C6CF-469D-B7BD-2BD193021FB2}" type="slidenum">
              <a:rPr lang="en-US" smtClean="0"/>
              <a:pPr>
                <a:defRPr/>
              </a:pPr>
              <a:t>3</a:t>
            </a:fld>
            <a:endParaRPr lang="en-US" dirty="0"/>
          </a:p>
        </p:txBody>
      </p:sp>
      <p:sp>
        <p:nvSpPr>
          <p:cNvPr id="7" name="Rectangle 1"/>
          <p:cNvSpPr>
            <a:spLocks noChangeArrowheads="1"/>
          </p:cNvSpPr>
          <p:nvPr/>
        </p:nvSpPr>
        <p:spPr bwMode="auto">
          <a:xfrm>
            <a:off x="304800" y="1697038"/>
            <a:ext cx="8610600" cy="74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126960" rIns="0" bIns="152352" anchor="ctr">
            <a:spAutoFit/>
          </a:bodyPr>
          <a:lstStyle/>
          <a:p>
            <a:pPr eaLnBrk="0" hangingPunct="0">
              <a:defRPr/>
            </a:pPr>
            <a:r>
              <a:rPr lang="en-US" sz="1200" dirty="0" bmk="">
                <a:latin typeface="Times New Roman" pitchFamily="18" charset="0"/>
                <a:ea typeface="Calibri" pitchFamily="34" charset="0"/>
                <a:cs typeface="Times New Roman" pitchFamily="18" charset="0"/>
              </a:rPr>
              <a:t>.  </a:t>
            </a:r>
            <a:endParaRPr lang="en-US" sz="1200" b="1" i="1" dirty="0" bmk="">
              <a:solidFill>
                <a:srgbClr val="1F497D"/>
              </a:solidFill>
              <a:latin typeface="Calibri" pitchFamily="34" charset="0"/>
              <a:ea typeface="Times New Roman" pitchFamily="18" charset="0"/>
              <a:cs typeface="Times New Roman" pitchFamily="18" charset="0"/>
            </a:endParaRPr>
          </a:p>
          <a:p>
            <a:pPr marL="285750" indent="-285750" eaLnBrk="0" hangingPunct="0">
              <a:buFont typeface="Arial" pitchFamily="34" charset="0"/>
              <a:buChar char="•"/>
              <a:defRPr/>
            </a:pPr>
            <a:endParaRPr lang="en-US" dirty="0">
              <a:latin typeface="Arial" pitchFamily="34" charset="0"/>
            </a:endParaRPr>
          </a:p>
        </p:txBody>
      </p:sp>
      <p:sp>
        <p:nvSpPr>
          <p:cNvPr id="4102" name="Content Placeholder 2"/>
          <p:cNvSpPr txBox="1">
            <a:spLocks/>
          </p:cNvSpPr>
          <p:nvPr/>
        </p:nvSpPr>
        <p:spPr bwMode="auto">
          <a:xfrm>
            <a:off x="381000" y="14478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20000"/>
              </a:spcBef>
              <a:buFont typeface="Arial" charset="0"/>
              <a:buChar char="•"/>
            </a:pPr>
            <a:r>
              <a:rPr lang="en-US" sz="2400" b="1" dirty="0">
                <a:latin typeface="Calibri" pitchFamily="34" charset="0"/>
                <a:ea typeface="Calibri" pitchFamily="34" charset="0"/>
                <a:cs typeface="Times New Roman" pitchFamily="18" charset="0"/>
              </a:rPr>
              <a:t>Goal</a:t>
            </a:r>
            <a:r>
              <a:rPr lang="en-US" sz="2400" dirty="0">
                <a:latin typeface="Calibri" pitchFamily="34" charset="0"/>
                <a:ea typeface="Calibri" pitchFamily="34" charset="0"/>
                <a:cs typeface="Times New Roman" pitchFamily="18" charset="0"/>
              </a:rPr>
              <a:t>: Provide resolutions in disputes between parents and districts over the rights and services afforded to students with disabilities and their families</a:t>
            </a:r>
          </a:p>
          <a:p>
            <a:pPr>
              <a:spcBef>
                <a:spcPct val="20000"/>
              </a:spcBef>
              <a:buFont typeface="Arial" charset="0"/>
              <a:buChar char="•"/>
            </a:pPr>
            <a:r>
              <a:rPr lang="en-US" sz="2400" b="1" dirty="0">
                <a:latin typeface="Calibri" pitchFamily="34" charset="0"/>
                <a:ea typeface="Calibri" pitchFamily="34" charset="0"/>
                <a:cs typeface="Times New Roman" pitchFamily="18" charset="0"/>
              </a:rPr>
              <a:t>First Recommendation</a:t>
            </a:r>
            <a:r>
              <a:rPr lang="en-US" sz="2400" dirty="0">
                <a:latin typeface="Calibri" pitchFamily="34" charset="0"/>
                <a:ea typeface="Calibri" pitchFamily="34" charset="0"/>
                <a:cs typeface="Times New Roman" pitchFamily="18" charset="0"/>
              </a:rPr>
              <a:t>: </a:t>
            </a:r>
            <a:r>
              <a:rPr lang="en-US" sz="2400" dirty="0" smtClean="0">
                <a:latin typeface="Calibri" pitchFamily="34" charset="0"/>
                <a:ea typeface="Calibri" pitchFamily="34" charset="0"/>
                <a:cs typeface="Times New Roman" pitchFamily="18" charset="0"/>
              </a:rPr>
              <a:t>Utilize techniques and strategies at the school level to possibly prevent disputes</a:t>
            </a:r>
          </a:p>
          <a:p>
            <a:pPr>
              <a:spcBef>
                <a:spcPct val="20000"/>
              </a:spcBef>
              <a:buFont typeface="Arial" charset="0"/>
              <a:buChar char="•"/>
            </a:pPr>
            <a:r>
              <a:rPr lang="en-US" sz="2400" b="1" dirty="0" smtClean="0">
                <a:latin typeface="Calibri" pitchFamily="34" charset="0"/>
                <a:ea typeface="Calibri" pitchFamily="34" charset="0"/>
                <a:cs typeface="Times New Roman" pitchFamily="18" charset="0"/>
              </a:rPr>
              <a:t>Second Recommendation</a:t>
            </a:r>
            <a:r>
              <a:rPr lang="en-US" sz="2400" dirty="0" smtClean="0">
                <a:latin typeface="Calibri" pitchFamily="34" charset="0"/>
                <a:ea typeface="Calibri" pitchFamily="34" charset="0"/>
                <a:cs typeface="Times New Roman" pitchFamily="18" charset="0"/>
              </a:rPr>
              <a:t>: Contact </a:t>
            </a:r>
            <a:r>
              <a:rPr lang="en-US" sz="2400" dirty="0">
                <a:latin typeface="Calibri" pitchFamily="34" charset="0"/>
                <a:ea typeface="Calibri" pitchFamily="34" charset="0"/>
                <a:cs typeface="Times New Roman" pitchFamily="18" charset="0"/>
              </a:rPr>
              <a:t>the special education administrator in the district to assist in working out the </a:t>
            </a:r>
            <a:r>
              <a:rPr lang="en-US" sz="2400" dirty="0" smtClean="0">
                <a:latin typeface="Calibri" pitchFamily="34" charset="0"/>
                <a:ea typeface="Calibri" pitchFamily="34" charset="0"/>
                <a:cs typeface="Times New Roman" pitchFamily="18" charset="0"/>
              </a:rPr>
              <a:t>differences</a:t>
            </a:r>
            <a:endParaRPr lang="en-US" sz="2400" dirty="0">
              <a:latin typeface="Calibri" pitchFamily="34" charset="0"/>
              <a:ea typeface="Calibri" pitchFamily="34" charset="0"/>
              <a:cs typeface="Times New Roman" pitchFamily="18" charset="0"/>
            </a:endParaRPr>
          </a:p>
          <a:p>
            <a:pPr>
              <a:spcBef>
                <a:spcPct val="20000"/>
              </a:spcBef>
              <a:buFont typeface="Arial" charset="0"/>
              <a:buChar char="•"/>
            </a:pPr>
            <a:r>
              <a:rPr lang="en-US" sz="2400" b="1" dirty="0" smtClean="0">
                <a:latin typeface="Calibri" pitchFamily="34" charset="0"/>
                <a:ea typeface="Calibri" pitchFamily="34" charset="0"/>
                <a:cs typeface="Times New Roman" pitchFamily="18" charset="0"/>
              </a:rPr>
              <a:t>Final Recommendation</a:t>
            </a:r>
            <a:r>
              <a:rPr lang="en-US" sz="2400" dirty="0" smtClean="0">
                <a:latin typeface="Calibri" pitchFamily="34" charset="0"/>
                <a:ea typeface="Calibri" pitchFamily="34" charset="0"/>
                <a:cs typeface="Times New Roman" pitchFamily="18" charset="0"/>
              </a:rPr>
              <a:t>: When </a:t>
            </a:r>
            <a:r>
              <a:rPr lang="en-US" sz="2400" dirty="0">
                <a:latin typeface="Calibri" pitchFamily="34" charset="0"/>
                <a:ea typeface="Calibri" pitchFamily="34" charset="0"/>
                <a:cs typeface="Times New Roman" pitchFamily="18" charset="0"/>
              </a:rPr>
              <a:t>a resolution cannot be worked out locally, </a:t>
            </a:r>
            <a:r>
              <a:rPr lang="en-US" sz="2400" dirty="0" smtClean="0">
                <a:latin typeface="Calibri" pitchFamily="34" charset="0"/>
                <a:ea typeface="Calibri" pitchFamily="34" charset="0"/>
                <a:cs typeface="Times New Roman" pitchFamily="18" charset="0"/>
              </a:rPr>
              <a:t>utilize the IDEA dispute resolution processes</a:t>
            </a:r>
            <a:endParaRPr lang="en-US" sz="2400" dirty="0">
              <a:latin typeface="Calibri" pitchFamily="34" charset="0"/>
              <a:ea typeface="Calibri" pitchFamily="34" charset="0"/>
              <a:cs typeface="Times New Roman" pitchFamily="18" charset="0"/>
            </a:endParaRPr>
          </a:p>
        </p:txBody>
      </p:sp>
    </p:spTree>
    <p:extLst>
      <p:ext uri="{BB962C8B-B14F-4D97-AF65-F5344CB8AC3E}">
        <p14:creationId xmlns:p14="http://schemas.microsoft.com/office/powerpoint/2010/main" val="2969027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02">
                                            <p:txEl>
                                              <p:pRg st="0" end="0"/>
                                            </p:txEl>
                                          </p:spTgt>
                                        </p:tgtEl>
                                        <p:attrNameLst>
                                          <p:attrName>style.visibility</p:attrName>
                                        </p:attrNameLst>
                                      </p:cBhvr>
                                      <p:to>
                                        <p:strVal val="visible"/>
                                      </p:to>
                                    </p:set>
                                    <p:animEffect transition="in" filter="fade">
                                      <p:cBhvr>
                                        <p:cTn id="7" dur="500"/>
                                        <p:tgtEl>
                                          <p:spTgt spid="410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102">
                                            <p:txEl>
                                              <p:pRg st="1" end="1"/>
                                            </p:txEl>
                                          </p:spTgt>
                                        </p:tgtEl>
                                        <p:attrNameLst>
                                          <p:attrName>style.visibility</p:attrName>
                                        </p:attrNameLst>
                                      </p:cBhvr>
                                      <p:to>
                                        <p:strVal val="visible"/>
                                      </p:to>
                                    </p:set>
                                    <p:animEffect transition="in" filter="fade">
                                      <p:cBhvr>
                                        <p:cTn id="12" dur="500"/>
                                        <p:tgtEl>
                                          <p:spTgt spid="410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102">
                                            <p:txEl>
                                              <p:pRg st="2" end="2"/>
                                            </p:txEl>
                                          </p:spTgt>
                                        </p:tgtEl>
                                        <p:attrNameLst>
                                          <p:attrName>style.visibility</p:attrName>
                                        </p:attrNameLst>
                                      </p:cBhvr>
                                      <p:to>
                                        <p:strVal val="visible"/>
                                      </p:to>
                                    </p:set>
                                    <p:animEffect transition="in" filter="fade">
                                      <p:cBhvr>
                                        <p:cTn id="17" dur="500"/>
                                        <p:tgtEl>
                                          <p:spTgt spid="410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102">
                                            <p:txEl>
                                              <p:pRg st="3" end="3"/>
                                            </p:txEl>
                                          </p:spTgt>
                                        </p:tgtEl>
                                        <p:attrNameLst>
                                          <p:attrName>style.visibility</p:attrName>
                                        </p:attrNameLst>
                                      </p:cBhvr>
                                      <p:to>
                                        <p:strVal val="visible"/>
                                      </p:to>
                                    </p:set>
                                    <p:animEffect transition="in" filter="fade">
                                      <p:cBhvr>
                                        <p:cTn id="22" dur="500"/>
                                        <p:tgtEl>
                                          <p:spTgt spid="410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274638"/>
            <a:ext cx="4601183" cy="1143000"/>
          </a:xfrm>
        </p:spPr>
        <p:txBody>
          <a:bodyPr>
            <a:normAutofit fontScale="90000"/>
          </a:bodyPr>
          <a:lstStyle/>
          <a:p>
            <a:r>
              <a:rPr lang="en-US" altLang="en-US" dirty="0" smtClean="0"/>
              <a:t>Resolution Session</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250589027"/>
              </p:ext>
            </p:extLst>
          </p:nvPr>
        </p:nvGraphicFramePr>
        <p:xfrm>
          <a:off x="116729" y="1345056"/>
          <a:ext cx="8735440" cy="5401529"/>
        </p:xfrm>
        <a:graphic>
          <a:graphicData uri="http://schemas.openxmlformats.org/drawingml/2006/table">
            <a:tbl>
              <a:tblPr firstRow="1" bandRow="1">
                <a:tableStyleId>{93296810-A885-4BE3-A3E7-6D5BEEA58F35}</a:tableStyleId>
              </a:tblPr>
              <a:tblGrid>
                <a:gridCol w="4367720"/>
                <a:gridCol w="4367720"/>
              </a:tblGrid>
              <a:tr h="370971">
                <a:tc>
                  <a:txBody>
                    <a:bodyPr/>
                    <a:lstStyle/>
                    <a:p>
                      <a:r>
                        <a:rPr lang="en-US" sz="1800" dirty="0" smtClean="0"/>
                        <a:t>Benefits</a:t>
                      </a:r>
                      <a:endParaRPr lang="en-US" sz="1800" dirty="0"/>
                    </a:p>
                  </a:txBody>
                  <a:tcPr marT="45736" marB="45736"/>
                </a:tc>
                <a:tc>
                  <a:txBody>
                    <a:bodyPr/>
                    <a:lstStyle/>
                    <a:p>
                      <a:r>
                        <a:rPr lang="en-US" sz="1800" dirty="0" smtClean="0"/>
                        <a:t>Considerations</a:t>
                      </a:r>
                      <a:endParaRPr lang="en-US" sz="1800" dirty="0"/>
                    </a:p>
                  </a:txBody>
                  <a:tcPr marT="45736" marB="45736"/>
                </a:tc>
              </a:tr>
              <a:tr h="3709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Required</a:t>
                      </a:r>
                      <a:r>
                        <a:rPr lang="en-US" sz="1800" baseline="0" dirty="0" smtClean="0"/>
                        <a:t> resolution session meeting unless both parties waive</a:t>
                      </a:r>
                      <a:endParaRPr lang="en-US" sz="1800" dirty="0" smtClean="0"/>
                    </a:p>
                  </a:txBody>
                  <a:tcPr marT="45736" marB="45736"/>
                </a:tc>
                <a:tc>
                  <a:txBody>
                    <a:bodyPr/>
                    <a:lstStyle/>
                    <a:p>
                      <a:r>
                        <a:rPr lang="en-US" sz="1800" dirty="0" smtClean="0"/>
                        <a:t>Discussion</a:t>
                      </a:r>
                      <a:r>
                        <a:rPr lang="en-US" sz="1800" baseline="0" dirty="0" smtClean="0"/>
                        <a:t>s are not confidential</a:t>
                      </a:r>
                      <a:endParaRPr lang="en-US" sz="1800" dirty="0"/>
                    </a:p>
                  </a:txBody>
                  <a:tcPr marT="45736" marB="45736"/>
                </a:tc>
              </a:tr>
              <a:tr h="6403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Mutually</a:t>
                      </a:r>
                      <a:r>
                        <a:rPr lang="en-US" baseline="0" dirty="0" smtClean="0"/>
                        <a:t> Developed and Agreed Upon Solution</a:t>
                      </a:r>
                      <a:endParaRPr lang="en-US" dirty="0" smtClean="0"/>
                    </a:p>
                  </a:txBody>
                  <a:tcPr marT="45736" marB="45736"/>
                </a:tc>
                <a:tc>
                  <a:txBody>
                    <a:bodyPr/>
                    <a:lstStyle/>
                    <a:p>
                      <a:r>
                        <a:rPr lang="en-US" dirty="0" smtClean="0"/>
                        <a:t>No guarantees</a:t>
                      </a:r>
                      <a:r>
                        <a:rPr lang="en-US" baseline="0" dirty="0" smtClean="0"/>
                        <a:t> that resolution session will lead to a written agreement</a:t>
                      </a:r>
                      <a:endParaRPr lang="en-US" dirty="0"/>
                    </a:p>
                  </a:txBody>
                  <a:tcPr marT="45736" marB="45736"/>
                </a:tc>
              </a:tr>
              <a:tr h="9147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Solution in short period of time; may prevent</a:t>
                      </a:r>
                      <a:r>
                        <a:rPr lang="en-US" baseline="0" dirty="0" smtClean="0"/>
                        <a:t> having to go to a hearing</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marT="45736" marB="4573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Either party</a:t>
                      </a:r>
                      <a:r>
                        <a:rPr lang="en-US" sz="1800" baseline="0" dirty="0" smtClean="0"/>
                        <a:t> may cancel the agreement within 3 days</a:t>
                      </a:r>
                      <a:endParaRPr lang="en-US" sz="1800" dirty="0" smtClean="0"/>
                    </a:p>
                    <a:p>
                      <a:endParaRPr lang="en-US" sz="1800" dirty="0"/>
                    </a:p>
                  </a:txBody>
                  <a:tcPr marT="45736" marB="45736"/>
                </a:tc>
              </a:tr>
              <a:tr h="640308">
                <a:tc>
                  <a:txBody>
                    <a:bodyPr/>
                    <a:lstStyle/>
                    <a:p>
                      <a:r>
                        <a:rPr lang="en-US" dirty="0" smtClean="0"/>
                        <a:t>No cost</a:t>
                      </a:r>
                      <a:endParaRPr lang="en-US" dirty="0"/>
                    </a:p>
                  </a:txBody>
                  <a:tcPr marT="45736" marB="45736"/>
                </a:tc>
                <a:tc>
                  <a:txBody>
                    <a:bodyPr/>
                    <a:lstStyle/>
                    <a:p>
                      <a:r>
                        <a:rPr lang="en-US" sz="1800" dirty="0" smtClean="0"/>
                        <a:t>Usually</a:t>
                      </a:r>
                      <a:r>
                        <a:rPr lang="en-US" sz="1800" baseline="0" dirty="0" smtClean="0"/>
                        <a:t> limited to issues raised in the due process hearing request</a:t>
                      </a:r>
                      <a:endParaRPr lang="en-US" sz="1800" dirty="0"/>
                    </a:p>
                  </a:txBody>
                  <a:tcPr marT="45736" marB="45736"/>
                </a:tc>
              </a:tr>
              <a:tr h="640308">
                <a:tc>
                  <a:txBody>
                    <a:bodyPr/>
                    <a:lstStyle/>
                    <a:p>
                      <a:r>
                        <a:rPr lang="en-US" dirty="0" smtClean="0"/>
                        <a:t>District</a:t>
                      </a:r>
                      <a:r>
                        <a:rPr lang="en-US" baseline="0" dirty="0" smtClean="0"/>
                        <a:t> can only bring attorney if parent chooses to bring an attorney</a:t>
                      </a:r>
                      <a:endParaRPr lang="en-US" dirty="0"/>
                    </a:p>
                  </a:txBody>
                  <a:tcPr marT="45736" marB="45736"/>
                </a:tc>
                <a:tc>
                  <a:txBody>
                    <a:bodyPr/>
                    <a:lstStyle/>
                    <a:p>
                      <a:endParaRPr lang="en-US" sz="1800" dirty="0"/>
                    </a:p>
                  </a:txBody>
                  <a:tcPr marT="45736" marB="45736"/>
                </a:tc>
              </a:tr>
              <a:tr h="9146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Helps everyone better</a:t>
                      </a:r>
                      <a:r>
                        <a:rPr lang="en-US" baseline="0" dirty="0" smtClean="0"/>
                        <a:t> understand differing points of view</a:t>
                      </a:r>
                      <a:endParaRPr lang="en-US" dirty="0" smtClean="0"/>
                    </a:p>
                    <a:p>
                      <a:endParaRPr lang="en-US" sz="1800" dirty="0"/>
                    </a:p>
                  </a:txBody>
                  <a:tcPr marT="45736" marB="45736"/>
                </a:tc>
                <a:tc>
                  <a:txBody>
                    <a:bodyPr/>
                    <a:lstStyle/>
                    <a:p>
                      <a:endParaRPr lang="en-US" sz="1800" dirty="0"/>
                    </a:p>
                  </a:txBody>
                  <a:tcPr marT="45736" marB="45736"/>
                </a:tc>
              </a:tr>
              <a:tr h="640187">
                <a:tc>
                  <a:txBody>
                    <a:bodyPr/>
                    <a:lstStyle/>
                    <a:p>
                      <a:r>
                        <a:rPr lang="en-US" dirty="0" smtClean="0"/>
                        <a:t>Legally binding and enforceable</a:t>
                      </a:r>
                      <a:endParaRPr lang="en-US" dirty="0"/>
                    </a:p>
                  </a:txBody>
                  <a:tcPr marT="45736" marB="45736"/>
                </a:tc>
                <a:tc>
                  <a:txBody>
                    <a:bodyPr/>
                    <a:lstStyle/>
                    <a:p>
                      <a:endParaRPr lang="en-US" sz="1800" dirty="0"/>
                    </a:p>
                  </a:txBody>
                  <a:tcPr marT="45736" marB="45736"/>
                </a:tc>
              </a:tr>
            </a:tbl>
          </a:graphicData>
        </a:graphic>
      </p:graphicFrame>
      <p:sp>
        <p:nvSpPr>
          <p:cNvPr id="4" name="Date Placeholder 3"/>
          <p:cNvSpPr>
            <a:spLocks noGrp="1"/>
          </p:cNvSpPr>
          <p:nvPr>
            <p:ph type="dt" sz="quarter" idx="4294967295"/>
          </p:nvPr>
        </p:nvSpPr>
        <p:spPr>
          <a:xfrm>
            <a:off x="6934200" y="6356350"/>
            <a:ext cx="1066800" cy="365125"/>
          </a:xfrm>
          <a:prstGeom prst="rect">
            <a:avLst/>
          </a:prstGeom>
        </p:spPr>
        <p:txBody>
          <a:bodyPr/>
          <a:lstStyle/>
          <a:p>
            <a:pPr>
              <a:defRPr/>
            </a:pPr>
            <a:fld id="{56FEB393-855D-4C78-A10E-7D02D0B03D1F}" type="datetime1">
              <a:rPr lang="en-US" smtClean="0"/>
              <a:pPr>
                <a:defRPr/>
              </a:pPr>
              <a:t>9/23/2015</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915148B-CE5D-47CD-854E-7B2C54360ACB}" type="slidenum">
              <a:rPr lang="en-US" altLang="en-US">
                <a:latin typeface="Calibri" panose="020F0502020204030204" pitchFamily="34" charset="0"/>
              </a:rPr>
              <a:pPr eaLnBrk="1" hangingPunct="1"/>
              <a:t>30</a:t>
            </a:fld>
            <a:endParaRPr lang="en-US" altLang="en-US">
              <a:latin typeface="Calibri" panose="020F0502020204030204" pitchFamily="34" charset="0"/>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212" y="90907"/>
            <a:ext cx="1614579" cy="1254149"/>
          </a:xfrm>
          <a:prstGeom prst="rect">
            <a:avLst/>
          </a:prstGeom>
        </p:spPr>
      </p:pic>
    </p:spTree>
    <p:extLst>
      <p:ext uri="{BB962C8B-B14F-4D97-AF65-F5344CB8AC3E}">
        <p14:creationId xmlns:p14="http://schemas.microsoft.com/office/powerpoint/2010/main" val="18895510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07004" y="0"/>
            <a:ext cx="4601183" cy="1143000"/>
          </a:xfrm>
        </p:spPr>
        <p:txBody>
          <a:bodyPr>
            <a:normAutofit/>
          </a:bodyPr>
          <a:lstStyle/>
          <a:p>
            <a:r>
              <a:rPr lang="en-US" altLang="en-US" dirty="0" smtClean="0"/>
              <a:t>IEP Facilitation</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525864630"/>
              </p:ext>
            </p:extLst>
          </p:nvPr>
        </p:nvGraphicFramePr>
        <p:xfrm>
          <a:off x="107004" y="851779"/>
          <a:ext cx="8735440" cy="5869696"/>
        </p:xfrm>
        <a:graphic>
          <a:graphicData uri="http://schemas.openxmlformats.org/drawingml/2006/table">
            <a:tbl>
              <a:tblPr firstRow="1" bandRow="1">
                <a:tableStyleId>{93296810-A885-4BE3-A3E7-6D5BEEA58F35}</a:tableStyleId>
              </a:tblPr>
              <a:tblGrid>
                <a:gridCol w="4367720"/>
                <a:gridCol w="4367720"/>
              </a:tblGrid>
              <a:tr h="327954">
                <a:tc>
                  <a:txBody>
                    <a:bodyPr/>
                    <a:lstStyle/>
                    <a:p>
                      <a:r>
                        <a:rPr lang="en-US" sz="1800" dirty="0" smtClean="0"/>
                        <a:t>Benefits</a:t>
                      </a:r>
                      <a:endParaRPr lang="en-US" sz="1800" dirty="0"/>
                    </a:p>
                  </a:txBody>
                  <a:tcPr marT="45736" marB="45736"/>
                </a:tc>
                <a:tc>
                  <a:txBody>
                    <a:bodyPr/>
                    <a:lstStyle/>
                    <a:p>
                      <a:r>
                        <a:rPr lang="en-US" sz="1800" dirty="0" smtClean="0"/>
                        <a:t>Considerations</a:t>
                      </a:r>
                      <a:endParaRPr lang="en-US" sz="1800" dirty="0"/>
                    </a:p>
                  </a:txBody>
                  <a:tcPr marT="45736" marB="45736"/>
                </a:tc>
              </a:tr>
              <a:tr h="565886">
                <a:tc>
                  <a:txBody>
                    <a:bodyPr/>
                    <a:lstStyle/>
                    <a:p>
                      <a:r>
                        <a:rPr lang="en-US" dirty="0" smtClean="0"/>
                        <a:t>Build and improve relationships among IEP Team members</a:t>
                      </a:r>
                    </a:p>
                  </a:txBody>
                  <a:tcPr marT="45736" marB="45736"/>
                </a:tc>
                <a:tc>
                  <a:txBody>
                    <a:bodyPr/>
                    <a:lstStyle/>
                    <a:p>
                      <a:r>
                        <a:rPr lang="en-US" sz="1800" dirty="0" smtClean="0"/>
                        <a:t>Voluntary</a:t>
                      </a:r>
                      <a:endParaRPr lang="en-US" sz="1800" dirty="0"/>
                    </a:p>
                  </a:txBody>
                  <a:tcPr marT="45736" marB="45736"/>
                </a:tc>
              </a:tr>
              <a:tr h="566059">
                <a:tc>
                  <a:txBody>
                    <a:bodyPr/>
                    <a:lstStyle/>
                    <a:p>
                      <a:r>
                        <a:rPr lang="en-US" dirty="0" smtClean="0"/>
                        <a:t>Team members may feel better heard when a facilitator is involved</a:t>
                      </a:r>
                    </a:p>
                  </a:txBody>
                  <a:tcPr marT="45736" marB="45736"/>
                </a:tc>
                <a:tc>
                  <a:txBody>
                    <a:bodyPr/>
                    <a:lstStyle/>
                    <a:p>
                      <a:r>
                        <a:rPr lang="en-US" dirty="0" smtClean="0"/>
                        <a:t>Facilitator</a:t>
                      </a:r>
                      <a:r>
                        <a:rPr lang="en-US" baseline="0" dirty="0" smtClean="0"/>
                        <a:t> will not address issues unrelated to the IEP</a:t>
                      </a:r>
                      <a:endParaRPr lang="en-US" dirty="0"/>
                    </a:p>
                  </a:txBody>
                  <a:tcPr marT="45736" marB="45736"/>
                </a:tc>
              </a:tr>
              <a:tr h="808655">
                <a:tc>
                  <a:txBody>
                    <a:bodyPr/>
                    <a:lstStyle/>
                    <a:p>
                      <a:r>
                        <a:rPr lang="en-US" dirty="0" smtClean="0"/>
                        <a:t>Allows all members of the IEP Team the chance to participate fully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marT="45736" marB="45736"/>
                </a:tc>
                <a:tc>
                  <a:txBody>
                    <a:bodyPr/>
                    <a:lstStyle/>
                    <a:p>
                      <a:r>
                        <a:rPr lang="en-US" sz="1800" dirty="0" smtClean="0"/>
                        <a:t>Facilitator</a:t>
                      </a:r>
                      <a:r>
                        <a:rPr lang="en-US" sz="1800" baseline="0" dirty="0" smtClean="0"/>
                        <a:t> will not “take sides”</a:t>
                      </a:r>
                      <a:endParaRPr lang="en-US" sz="1800" dirty="0"/>
                    </a:p>
                  </a:txBody>
                  <a:tcPr marT="45736" marB="45736"/>
                </a:tc>
              </a:tr>
              <a:tr h="1050906">
                <a:tc>
                  <a:txBody>
                    <a:bodyPr/>
                    <a:lstStyle/>
                    <a:p>
                      <a:r>
                        <a:rPr lang="en-US" dirty="0" smtClean="0"/>
                        <a:t>The IEP Team may work together more effectively and efficiently to create an IEP that benefits the student and is supported by all IEP Team members</a:t>
                      </a:r>
                    </a:p>
                  </a:txBody>
                  <a:tcPr marT="45736" marB="45736"/>
                </a:tc>
                <a:tc>
                  <a:txBody>
                    <a:bodyPr/>
                    <a:lstStyle/>
                    <a:p>
                      <a:r>
                        <a:rPr lang="en-US" sz="1800" dirty="0" smtClean="0"/>
                        <a:t>Not available yet </a:t>
                      </a:r>
                      <a:r>
                        <a:rPr lang="en-US" sz="1800" dirty="0" smtClean="0">
                          <a:sym typeface="Wingdings" panose="05000000000000000000" pitchFamily="2" charset="2"/>
                        </a:rPr>
                        <a:t></a:t>
                      </a:r>
                      <a:endParaRPr lang="en-US" sz="1800" dirty="0"/>
                    </a:p>
                  </a:txBody>
                  <a:tcPr marT="45736" marB="45736"/>
                </a:tc>
              </a:tr>
              <a:tr h="566059">
                <a:tc>
                  <a:txBody>
                    <a:bodyPr/>
                    <a:lstStyle/>
                    <a:p>
                      <a:r>
                        <a:rPr lang="en-US" dirty="0" smtClean="0"/>
                        <a:t>Keeps decision-making with the IEP Team members who know the student best</a:t>
                      </a:r>
                      <a:endParaRPr lang="en-US" dirty="0"/>
                    </a:p>
                  </a:txBody>
                  <a:tcPr marT="45736" marB="45736"/>
                </a:tc>
                <a:tc>
                  <a:txBody>
                    <a:bodyPr/>
                    <a:lstStyle/>
                    <a:p>
                      <a:endParaRPr lang="en-US" sz="1800" dirty="0"/>
                    </a:p>
                  </a:txBody>
                  <a:tcPr marT="45736" marB="45736"/>
                </a:tc>
              </a:tr>
              <a:tr h="808553">
                <a:tc>
                  <a:txBody>
                    <a:bodyPr/>
                    <a:lstStyle/>
                    <a:p>
                      <a:r>
                        <a:rPr lang="en-US" dirty="0" smtClean="0"/>
                        <a:t>Helps resolve disagreements more quickly than other dispute resolution processes</a:t>
                      </a:r>
                    </a:p>
                    <a:p>
                      <a:endParaRPr lang="en-US" sz="1800" dirty="0"/>
                    </a:p>
                  </a:txBody>
                  <a:tcPr marT="45736" marB="45736"/>
                </a:tc>
                <a:tc>
                  <a:txBody>
                    <a:bodyPr/>
                    <a:lstStyle/>
                    <a:p>
                      <a:endParaRPr lang="en-US" sz="1800" dirty="0"/>
                    </a:p>
                  </a:txBody>
                  <a:tcPr marT="45736" marB="45736"/>
                </a:tc>
              </a:tr>
              <a:tr h="565952">
                <a:tc>
                  <a:txBody>
                    <a:bodyPr/>
                    <a:lstStyle/>
                    <a:p>
                      <a:r>
                        <a:rPr lang="en-US" dirty="0" smtClean="0"/>
                        <a:t>No cost</a:t>
                      </a:r>
                      <a:endParaRPr lang="en-US" dirty="0"/>
                    </a:p>
                  </a:txBody>
                  <a:tcPr marT="45736" marB="45736"/>
                </a:tc>
                <a:tc>
                  <a:txBody>
                    <a:bodyPr/>
                    <a:lstStyle/>
                    <a:p>
                      <a:endParaRPr lang="en-US" sz="1800" dirty="0"/>
                    </a:p>
                  </a:txBody>
                  <a:tcPr marT="45736" marB="45736"/>
                </a:tc>
              </a:tr>
            </a:tbl>
          </a:graphicData>
        </a:graphic>
      </p:graphicFrame>
      <p:sp>
        <p:nvSpPr>
          <p:cNvPr id="4" name="Date Placeholder 3"/>
          <p:cNvSpPr>
            <a:spLocks noGrp="1"/>
          </p:cNvSpPr>
          <p:nvPr>
            <p:ph type="dt" sz="quarter" idx="4294967295"/>
          </p:nvPr>
        </p:nvSpPr>
        <p:spPr>
          <a:xfrm>
            <a:off x="6934200" y="6356350"/>
            <a:ext cx="1066800" cy="365125"/>
          </a:xfrm>
          <a:prstGeom prst="rect">
            <a:avLst/>
          </a:prstGeom>
        </p:spPr>
        <p:txBody>
          <a:bodyPr/>
          <a:lstStyle/>
          <a:p>
            <a:pPr>
              <a:defRPr/>
            </a:pPr>
            <a:fld id="{56FEB393-855D-4C78-A10E-7D02D0B03D1F}" type="datetime1">
              <a:rPr lang="en-US" smtClean="0"/>
              <a:pPr>
                <a:defRPr/>
              </a:pPr>
              <a:t>9/23/2015</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915148B-CE5D-47CD-854E-7B2C54360ACB}" type="slidenum">
              <a:rPr lang="en-US" altLang="en-US">
                <a:latin typeface="Calibri" panose="020F0502020204030204" pitchFamily="34" charset="0"/>
              </a:rPr>
              <a:pPr eaLnBrk="1" hangingPunct="1"/>
              <a:t>31</a:t>
            </a:fld>
            <a:endParaRPr lang="en-US" altLang="en-US">
              <a:latin typeface="Calibri" panose="020F0502020204030204" pitchFamily="34" charset="0"/>
            </a:endParaRPr>
          </a:p>
        </p:txBody>
      </p:sp>
      <p:pic>
        <p:nvPicPr>
          <p:cNvPr id="8" name="Picture 4" descr="C:\Users\Jamila.Pollard\AppData\Local\Microsoft\Windows\Temporary Internet Files\Content.IE5\FQ2FT7DK\MC90044601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92567" y="0"/>
            <a:ext cx="1149204" cy="10019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97741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am I?</a:t>
            </a:r>
            <a:endParaRPr lang="en-US" dirty="0"/>
          </a:p>
        </p:txBody>
      </p:sp>
      <p:sp>
        <p:nvSpPr>
          <p:cNvPr id="3" name="Content Placeholder 2"/>
          <p:cNvSpPr>
            <a:spLocks noGrp="1"/>
          </p:cNvSpPr>
          <p:nvPr>
            <p:ph idx="1"/>
          </p:nvPr>
        </p:nvSpPr>
        <p:spPr>
          <a:xfrm>
            <a:off x="628650" y="1454727"/>
            <a:ext cx="7886700" cy="4722236"/>
          </a:xfrm>
        </p:spPr>
        <p:txBody>
          <a:bodyPr>
            <a:normAutofit/>
          </a:bodyPr>
          <a:lstStyle/>
          <a:p>
            <a:r>
              <a:rPr lang="en-US" sz="3600" dirty="0" smtClean="0"/>
              <a:t>If you use me, I can look back at certain issues that occurred at least 2 years ago.</a:t>
            </a:r>
          </a:p>
          <a:p>
            <a:pPr lvl="1"/>
            <a:r>
              <a:rPr lang="en-US" sz="3200" dirty="0" smtClean="0"/>
              <a:t>Due process hearing request </a:t>
            </a:r>
          </a:p>
          <a:p>
            <a:r>
              <a:rPr lang="en-US" sz="3600" dirty="0" smtClean="0"/>
              <a:t>I allow the </a:t>
            </a:r>
            <a:r>
              <a:rPr lang="en-US" sz="3600" dirty="0" err="1" smtClean="0"/>
              <a:t>GaDOE</a:t>
            </a:r>
            <a:r>
              <a:rPr lang="en-US" sz="3600" dirty="0" smtClean="0"/>
              <a:t> to make the final decision regarding whether the district was out of compliance with the IDEA.</a:t>
            </a:r>
          </a:p>
          <a:p>
            <a:pPr lvl="1"/>
            <a:r>
              <a:rPr lang="en-US" sz="3200" dirty="0" smtClean="0"/>
              <a:t>Formal Complaint</a:t>
            </a:r>
          </a:p>
        </p:txBody>
      </p:sp>
      <p:sp>
        <p:nvSpPr>
          <p:cNvPr id="4" name="Date Placeholder 3"/>
          <p:cNvSpPr>
            <a:spLocks noGrp="1"/>
          </p:cNvSpPr>
          <p:nvPr>
            <p:ph type="dt" sz="half" idx="2"/>
          </p:nvPr>
        </p:nvSpPr>
        <p:spPr/>
        <p:txBody>
          <a:bodyPr/>
          <a:lstStyle/>
          <a:p>
            <a:fld id="{4DAE6870-AD18-448A-9B2A-0EFE6DC7B06B}" type="datetime1">
              <a:rPr lang="en-US" smtClean="0"/>
              <a:t>9/23/2015</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32</a:t>
            </a:fld>
            <a:endParaRPr lang="en-US" dirty="0"/>
          </a:p>
        </p:txBody>
      </p:sp>
      <p:pic>
        <p:nvPicPr>
          <p:cNvPr id="9" name="Picture 6" descr="C:\Users\Jamila.Pollard\AppData\Local\Microsoft\Windows\Temporary Internet Files\Content.IE5\9XBC0JUL\MC900441394[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5078" y="2744325"/>
            <a:ext cx="1466867" cy="1466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6" descr="C:\Users\Jamila.Pollard\AppData\Local\Microsoft\Windows\Temporary Internet Files\Content.IE5\GBVW05IB\MC90005361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41945" y="5129892"/>
            <a:ext cx="709949" cy="972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3521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ppt_x"/>
                                          </p:val>
                                        </p:tav>
                                        <p:tav tm="100000">
                                          <p:val>
                                            <p:strVal val="#ppt_x"/>
                                          </p:val>
                                        </p:tav>
                                      </p:tavLst>
                                    </p:anim>
                                    <p:anim calcmode="lin" valueType="num">
                                      <p:cBhvr additive="base">
                                        <p:cTn id="2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am I?</a:t>
            </a:r>
            <a:endParaRPr lang="en-US" dirty="0"/>
          </a:p>
        </p:txBody>
      </p:sp>
      <p:sp>
        <p:nvSpPr>
          <p:cNvPr id="3" name="Content Placeholder 2"/>
          <p:cNvSpPr>
            <a:spLocks noGrp="1"/>
          </p:cNvSpPr>
          <p:nvPr>
            <p:ph idx="1"/>
          </p:nvPr>
        </p:nvSpPr>
        <p:spPr>
          <a:xfrm>
            <a:off x="628650" y="1524000"/>
            <a:ext cx="7886700" cy="4652963"/>
          </a:xfrm>
        </p:spPr>
        <p:txBody>
          <a:bodyPr>
            <a:normAutofit/>
          </a:bodyPr>
          <a:lstStyle/>
          <a:p>
            <a:r>
              <a:rPr lang="en-US" sz="3600" dirty="0"/>
              <a:t>I am voluntary and use a third party to help parties reach a binding, legal agreement.</a:t>
            </a:r>
          </a:p>
          <a:p>
            <a:pPr lvl="1"/>
            <a:r>
              <a:rPr lang="en-US" sz="3200" dirty="0"/>
              <a:t>Mediation</a:t>
            </a:r>
          </a:p>
          <a:p>
            <a:r>
              <a:rPr lang="en-US" sz="3600" dirty="0" smtClean="0"/>
              <a:t>I allow the parties to resolve their issues, but what you say to me is not confidential.</a:t>
            </a:r>
          </a:p>
          <a:p>
            <a:pPr lvl="1"/>
            <a:r>
              <a:rPr lang="en-US" sz="3200" dirty="0" smtClean="0"/>
              <a:t>Resolution Session</a:t>
            </a:r>
          </a:p>
        </p:txBody>
      </p:sp>
      <p:sp>
        <p:nvSpPr>
          <p:cNvPr id="4" name="Date Placeholder 3"/>
          <p:cNvSpPr>
            <a:spLocks noGrp="1"/>
          </p:cNvSpPr>
          <p:nvPr>
            <p:ph type="dt" sz="half" idx="2"/>
          </p:nvPr>
        </p:nvSpPr>
        <p:spPr/>
        <p:txBody>
          <a:bodyPr/>
          <a:lstStyle/>
          <a:p>
            <a:fld id="{4DAE6870-AD18-448A-9B2A-0EFE6DC7B06B}" type="datetime1">
              <a:rPr lang="en-US" smtClean="0"/>
              <a:t>9/23/2015</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33</a:t>
            </a:fld>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86257" y="4812545"/>
            <a:ext cx="1248006" cy="969408"/>
          </a:xfrm>
          <a:prstGeom prst="rect">
            <a:avLst/>
          </a:prstGeom>
        </p:spPr>
      </p:pic>
      <p:pic>
        <p:nvPicPr>
          <p:cNvPr id="8" name="Picture 2" descr="C:\Users\Jamila.Pollard\AppData\Local\Microsoft\Windows\Temporary Internet Files\Content.IE5\GBVW05IB\MC90005695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70470" y="2464978"/>
            <a:ext cx="1415787" cy="1201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9701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ppt_x"/>
                                          </p:val>
                                        </p:tav>
                                        <p:tav tm="100000">
                                          <p:val>
                                            <p:strVal val="#ppt_x"/>
                                          </p:val>
                                        </p:tav>
                                      </p:tavLst>
                                    </p:anim>
                                    <p:anim calcmode="lin" valueType="num">
                                      <p:cBhvr additive="base">
                                        <p:cTn id="2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am I?</a:t>
            </a:r>
            <a:endParaRPr lang="en-US" dirty="0"/>
          </a:p>
        </p:txBody>
      </p:sp>
      <p:sp>
        <p:nvSpPr>
          <p:cNvPr id="3" name="Content Placeholder 2"/>
          <p:cNvSpPr>
            <a:spLocks noGrp="1"/>
          </p:cNvSpPr>
          <p:nvPr>
            <p:ph idx="1"/>
          </p:nvPr>
        </p:nvSpPr>
        <p:spPr>
          <a:xfrm>
            <a:off x="180109" y="1302327"/>
            <a:ext cx="8645236" cy="4874636"/>
          </a:xfrm>
        </p:spPr>
        <p:txBody>
          <a:bodyPr>
            <a:noAutofit/>
          </a:bodyPr>
          <a:lstStyle/>
          <a:p>
            <a:r>
              <a:rPr lang="en-US" sz="3600" dirty="0"/>
              <a:t>You cannot force the parties to use me, but I could help prevent the use of all the other dispute resolution processes.</a:t>
            </a:r>
          </a:p>
          <a:p>
            <a:pPr lvl="1"/>
            <a:r>
              <a:rPr lang="en-US" sz="3200" dirty="0"/>
              <a:t>IEP Facilitation</a:t>
            </a:r>
          </a:p>
          <a:p>
            <a:r>
              <a:rPr lang="en-US" sz="3600" dirty="0" smtClean="0"/>
              <a:t>Both of us result in an outside party making the final decision; one decides in 60 days and the other in 45 days, but usually longer.</a:t>
            </a:r>
          </a:p>
          <a:p>
            <a:pPr lvl="1"/>
            <a:r>
              <a:rPr lang="en-US" sz="3200" dirty="0" smtClean="0"/>
              <a:t>Formal Complaint and Due Process Hearing Request</a:t>
            </a:r>
          </a:p>
          <a:p>
            <a:endParaRPr lang="en-US" sz="3600" dirty="0" smtClean="0"/>
          </a:p>
          <a:p>
            <a:endParaRPr lang="en-US" sz="3600" dirty="0"/>
          </a:p>
        </p:txBody>
      </p:sp>
      <p:sp>
        <p:nvSpPr>
          <p:cNvPr id="4" name="Date Placeholder 3"/>
          <p:cNvSpPr>
            <a:spLocks noGrp="1"/>
          </p:cNvSpPr>
          <p:nvPr>
            <p:ph type="dt" sz="half" idx="2"/>
          </p:nvPr>
        </p:nvSpPr>
        <p:spPr/>
        <p:txBody>
          <a:bodyPr/>
          <a:lstStyle/>
          <a:p>
            <a:fld id="{4DAE6870-AD18-448A-9B2A-0EFE6DC7B06B}" type="datetime1">
              <a:rPr lang="en-US" smtClean="0"/>
              <a:t>9/23/2015</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34</a:t>
            </a:fld>
            <a:endParaRPr lang="en-US" dirty="0"/>
          </a:p>
        </p:txBody>
      </p:sp>
      <p:pic>
        <p:nvPicPr>
          <p:cNvPr id="6" name="Picture 6" descr="C:\Users\Jamila.Pollard\AppData\Local\Microsoft\Windows\Temporary Internet Files\Content.IE5\GBVW05IB\MC90005361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86050" y="5369752"/>
            <a:ext cx="496841" cy="68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C:\Users\Jamila.Pollard\AppData\Local\Microsoft\Windows\Temporary Internet Files\Content.IE5\9XBC0JUL\MC900441394[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60865" y="5241362"/>
            <a:ext cx="937546" cy="937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 descr="C:\Users\Jamila.Pollard\AppData\Local\Microsoft\Windows\Temporary Internet Files\Content.IE5\FQ2FT7DK\MC900446010[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11661" y="2639421"/>
            <a:ext cx="1149204" cy="10019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6807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ppt_x"/>
                                          </p:val>
                                        </p:tav>
                                        <p:tav tm="100000">
                                          <p:val>
                                            <p:strVal val="#ppt_x"/>
                                          </p:val>
                                        </p:tav>
                                      </p:tavLst>
                                    </p:anim>
                                    <p:anim calcmode="lin" valueType="num">
                                      <p:cBhvr additive="base">
                                        <p:cTn id="2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additive="base">
                                        <p:cTn id="33" dur="500" fill="hold"/>
                                        <p:tgtEl>
                                          <p:spTgt spid="7"/>
                                        </p:tgtEl>
                                        <p:attrNameLst>
                                          <p:attrName>ppt_x</p:attrName>
                                        </p:attrNameLst>
                                      </p:cBhvr>
                                      <p:tavLst>
                                        <p:tav tm="0">
                                          <p:val>
                                            <p:strVal val="#ppt_x"/>
                                          </p:val>
                                        </p:tav>
                                        <p:tav tm="100000">
                                          <p:val>
                                            <p:strVal val="#ppt_x"/>
                                          </p:val>
                                        </p:tav>
                                      </p:tavLst>
                                    </p:anim>
                                    <p:anim calcmode="lin" valueType="num">
                                      <p:cBhvr additive="base">
                                        <p:cTn id="3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fade">
                                      <p:cBhvr>
                                        <p:cTn id="3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am I?</a:t>
            </a:r>
            <a:endParaRPr lang="en-US" dirty="0"/>
          </a:p>
        </p:txBody>
      </p:sp>
      <p:sp>
        <p:nvSpPr>
          <p:cNvPr id="3" name="Content Placeholder 2"/>
          <p:cNvSpPr>
            <a:spLocks noGrp="1"/>
          </p:cNvSpPr>
          <p:nvPr>
            <p:ph idx="1"/>
          </p:nvPr>
        </p:nvSpPr>
        <p:spPr>
          <a:xfrm>
            <a:off x="166255" y="1440873"/>
            <a:ext cx="8349095" cy="4736090"/>
          </a:xfrm>
        </p:spPr>
        <p:txBody>
          <a:bodyPr>
            <a:normAutofit/>
          </a:bodyPr>
          <a:lstStyle/>
          <a:p>
            <a:r>
              <a:rPr lang="en-US" sz="3600" dirty="0" smtClean="0"/>
              <a:t>I am the youngest one in the family, bu</a:t>
            </a:r>
            <a:r>
              <a:rPr lang="en-US" sz="3600" dirty="0"/>
              <a:t>t</a:t>
            </a:r>
            <a:r>
              <a:rPr lang="en-US" sz="3600" dirty="0" smtClean="0"/>
              <a:t> the only one with exclusive access to the IEP Team meeting.</a:t>
            </a:r>
          </a:p>
          <a:p>
            <a:pPr lvl="1"/>
            <a:r>
              <a:rPr lang="en-US" sz="3200" dirty="0" smtClean="0"/>
              <a:t>IEP Facilitation</a:t>
            </a:r>
          </a:p>
          <a:p>
            <a:r>
              <a:rPr lang="en-US" sz="3600" dirty="0" smtClean="0"/>
              <a:t>I am the only one that can be initiated by individuals/organizations other than parents or districts.</a:t>
            </a:r>
          </a:p>
          <a:p>
            <a:pPr lvl="1"/>
            <a:r>
              <a:rPr lang="en-US" sz="3200" dirty="0" smtClean="0"/>
              <a:t>Formal Complaint</a:t>
            </a:r>
          </a:p>
          <a:p>
            <a:endParaRPr lang="en-US" sz="3600" dirty="0"/>
          </a:p>
        </p:txBody>
      </p:sp>
      <p:sp>
        <p:nvSpPr>
          <p:cNvPr id="4" name="Date Placeholder 3"/>
          <p:cNvSpPr>
            <a:spLocks noGrp="1"/>
          </p:cNvSpPr>
          <p:nvPr>
            <p:ph type="dt" sz="half" idx="2"/>
          </p:nvPr>
        </p:nvSpPr>
        <p:spPr/>
        <p:txBody>
          <a:bodyPr/>
          <a:lstStyle/>
          <a:p>
            <a:fld id="{4DAE6870-AD18-448A-9B2A-0EFE6DC7B06B}" type="datetime1">
              <a:rPr lang="en-US" smtClean="0"/>
              <a:t>9/23/2015</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35</a:t>
            </a:fld>
            <a:endParaRPr lang="en-US" dirty="0"/>
          </a:p>
        </p:txBody>
      </p:sp>
      <p:pic>
        <p:nvPicPr>
          <p:cNvPr id="6" name="Picture 4" descr="C:\Users\Jamila.Pollard\AppData\Local\Microsoft\Windows\Temporary Internet Files\Content.IE5\FQ2FT7DK\MC90044601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4340" y="2490281"/>
            <a:ext cx="1149204" cy="100194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C:\Users\Jamila.Pollard\AppData\Local\Microsoft\Windows\Temporary Internet Files\Content.IE5\GBVW05IB\MC90005361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94340" y="4959759"/>
            <a:ext cx="709949" cy="972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4517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smtClean="0"/>
              <a:t>Scenario #1</a:t>
            </a:r>
          </a:p>
        </p:txBody>
      </p:sp>
      <p:sp>
        <p:nvSpPr>
          <p:cNvPr id="21507" name="Content Placeholder 2"/>
          <p:cNvSpPr>
            <a:spLocks noGrp="1"/>
          </p:cNvSpPr>
          <p:nvPr>
            <p:ph idx="1"/>
          </p:nvPr>
        </p:nvSpPr>
        <p:spPr/>
        <p:txBody>
          <a:bodyPr/>
          <a:lstStyle/>
          <a:p>
            <a:r>
              <a:rPr lang="en-US" altLang="en-US" smtClean="0"/>
              <a:t>Student not receiving 1 hour per week of counseling services</a:t>
            </a:r>
          </a:p>
          <a:p>
            <a:r>
              <a:rPr lang="en-US" altLang="en-US" smtClean="0"/>
              <a:t>Teachers not implementing student’s BIP</a:t>
            </a:r>
          </a:p>
          <a:p>
            <a:r>
              <a:rPr lang="en-US" altLang="en-US" smtClean="0"/>
              <a:t>Student received multiple detentions, ISS, and OSS</a:t>
            </a:r>
          </a:p>
          <a:p>
            <a:r>
              <a:rPr lang="en-US" altLang="en-US" smtClean="0"/>
              <a:t>Parental concerns not being addressed after repeated contacts with case manager, lead teacher, and administrators</a:t>
            </a:r>
          </a:p>
        </p:txBody>
      </p:sp>
      <p:sp>
        <p:nvSpPr>
          <p:cNvPr id="4" name="Date Placeholder 3"/>
          <p:cNvSpPr>
            <a:spLocks noGrp="1"/>
          </p:cNvSpPr>
          <p:nvPr>
            <p:ph type="dt" sz="quarter" idx="4294967295"/>
          </p:nvPr>
        </p:nvSpPr>
        <p:spPr>
          <a:xfrm>
            <a:off x="6934200" y="6356350"/>
            <a:ext cx="1066800" cy="365125"/>
          </a:xfrm>
          <a:prstGeom prst="rect">
            <a:avLst/>
          </a:prstGeom>
        </p:spPr>
        <p:txBody>
          <a:bodyPr/>
          <a:lstStyle/>
          <a:p>
            <a:pPr>
              <a:defRPr/>
            </a:pPr>
            <a:fld id="{28B4E7AE-0073-4CF0-B194-B7467AA6FCD8}" type="datetime1">
              <a:rPr lang="en-US" smtClean="0"/>
              <a:pPr>
                <a:defRPr/>
              </a:pPr>
              <a:t>9/23/2015</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CF44AEB-CD3D-43BE-8184-1B3AF13C42B9}" type="slidenum">
              <a:rPr lang="en-US" altLang="en-US">
                <a:latin typeface="Calibri" panose="020F0502020204030204" pitchFamily="34" charset="0"/>
              </a:rPr>
              <a:pPr eaLnBrk="1" hangingPunct="1"/>
              <a:t>36</a:t>
            </a:fld>
            <a:endParaRPr lang="en-US" altLang="en-US">
              <a:latin typeface="Calibri" panose="020F0502020204030204" pitchFamily="34" charset="0"/>
            </a:endParaRPr>
          </a:p>
        </p:txBody>
      </p:sp>
    </p:spTree>
    <p:extLst>
      <p:ext uri="{BB962C8B-B14F-4D97-AF65-F5344CB8AC3E}">
        <p14:creationId xmlns:p14="http://schemas.microsoft.com/office/powerpoint/2010/main" val="28097989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Scenario #2</a:t>
            </a:r>
          </a:p>
        </p:txBody>
      </p:sp>
      <p:sp>
        <p:nvSpPr>
          <p:cNvPr id="22531" name="Content Placeholder 2"/>
          <p:cNvSpPr>
            <a:spLocks noGrp="1"/>
          </p:cNvSpPr>
          <p:nvPr>
            <p:ph idx="1"/>
          </p:nvPr>
        </p:nvSpPr>
        <p:spPr>
          <a:xfrm>
            <a:off x="381000" y="1219200"/>
            <a:ext cx="8610600" cy="5334000"/>
          </a:xfrm>
        </p:spPr>
        <p:txBody>
          <a:bodyPr/>
          <a:lstStyle/>
          <a:p>
            <a:r>
              <a:rPr lang="en-US" altLang="en-US" sz="2800" smtClean="0"/>
              <a:t>8-year student with ASD </a:t>
            </a:r>
          </a:p>
          <a:p>
            <a:r>
              <a:rPr lang="en-US" altLang="en-US" sz="2800" smtClean="0"/>
              <a:t>Parents and district cannot reach agreement on placement for next school year</a:t>
            </a:r>
          </a:p>
          <a:p>
            <a:r>
              <a:rPr lang="en-US" altLang="en-US" sz="2800" smtClean="0"/>
              <a:t>Student has received all special education and related services at home</a:t>
            </a:r>
          </a:p>
          <a:p>
            <a:r>
              <a:rPr lang="en-US" altLang="en-US" sz="2800" smtClean="0"/>
              <a:t>Parents want to continue 1-on-1 program at home and not “experiment” by putting student in regular school setting</a:t>
            </a:r>
          </a:p>
          <a:p>
            <a:r>
              <a:rPr lang="en-US" altLang="en-US" sz="2800" smtClean="0"/>
              <a:t>District believes student is ready to be in school with peers and concerned about LRE</a:t>
            </a:r>
          </a:p>
        </p:txBody>
      </p:sp>
      <p:sp>
        <p:nvSpPr>
          <p:cNvPr id="4" name="Date Placeholder 3"/>
          <p:cNvSpPr>
            <a:spLocks noGrp="1"/>
          </p:cNvSpPr>
          <p:nvPr>
            <p:ph type="dt" sz="quarter" idx="4294967295"/>
          </p:nvPr>
        </p:nvSpPr>
        <p:spPr>
          <a:xfrm>
            <a:off x="6934200" y="6356350"/>
            <a:ext cx="1066800" cy="365125"/>
          </a:xfrm>
          <a:prstGeom prst="rect">
            <a:avLst/>
          </a:prstGeom>
        </p:spPr>
        <p:txBody>
          <a:bodyPr/>
          <a:lstStyle/>
          <a:p>
            <a:pPr>
              <a:defRPr/>
            </a:pPr>
            <a:fld id="{657DFD5A-0FDA-4EDA-9489-78AD1E28AA01}" type="datetime1">
              <a:rPr lang="en-US" smtClean="0"/>
              <a:pPr>
                <a:defRPr/>
              </a:pPr>
              <a:t>9/23/2015</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A6A56D6-06F9-4A5D-9293-BD73DA2EB82D}" type="slidenum">
              <a:rPr lang="en-US" altLang="en-US">
                <a:latin typeface="Calibri" panose="020F0502020204030204" pitchFamily="34" charset="0"/>
              </a:rPr>
              <a:pPr eaLnBrk="1" hangingPunct="1"/>
              <a:t>37</a:t>
            </a:fld>
            <a:endParaRPr lang="en-US" altLang="en-US">
              <a:latin typeface="Calibri" panose="020F0502020204030204" pitchFamily="34" charset="0"/>
            </a:endParaRPr>
          </a:p>
        </p:txBody>
      </p:sp>
    </p:spTree>
    <p:extLst>
      <p:ext uri="{BB962C8B-B14F-4D97-AF65-F5344CB8AC3E}">
        <p14:creationId xmlns:p14="http://schemas.microsoft.com/office/powerpoint/2010/main" val="11469164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smtClean="0"/>
              <a:t>Scenario #3</a:t>
            </a:r>
          </a:p>
        </p:txBody>
      </p:sp>
      <p:sp>
        <p:nvSpPr>
          <p:cNvPr id="23555" name="Content Placeholder 2"/>
          <p:cNvSpPr>
            <a:spLocks noGrp="1"/>
          </p:cNvSpPr>
          <p:nvPr>
            <p:ph idx="1"/>
          </p:nvPr>
        </p:nvSpPr>
        <p:spPr/>
        <p:txBody>
          <a:bodyPr/>
          <a:lstStyle/>
          <a:p>
            <a:r>
              <a:rPr lang="en-US" altLang="en-US" sz="2800" smtClean="0"/>
              <a:t>4</a:t>
            </a:r>
            <a:r>
              <a:rPr lang="en-US" altLang="en-US" sz="2800" baseline="30000" smtClean="0"/>
              <a:t>th</a:t>
            </a:r>
            <a:r>
              <a:rPr lang="en-US" altLang="en-US" sz="2800" smtClean="0"/>
              <a:t> grade student with mild cerebral palsy and developmental delays</a:t>
            </a:r>
          </a:p>
          <a:p>
            <a:r>
              <a:rPr lang="en-US" altLang="en-US" sz="2800" smtClean="0"/>
              <a:t>Receives instruction in resource setting</a:t>
            </a:r>
          </a:p>
          <a:p>
            <a:r>
              <a:rPr lang="en-US" altLang="en-US" sz="2800" smtClean="0"/>
              <a:t>Parent believes student will learn best when educated with non-disabled peers and wants student in regular education classes</a:t>
            </a:r>
          </a:p>
          <a:p>
            <a:r>
              <a:rPr lang="en-US" altLang="en-US" sz="2800" smtClean="0"/>
              <a:t>District believes the current placement is appropriate based on severity of student’s disability and need for individual attention and instruction</a:t>
            </a:r>
          </a:p>
        </p:txBody>
      </p:sp>
      <p:sp>
        <p:nvSpPr>
          <p:cNvPr id="4" name="Date Placeholder 3"/>
          <p:cNvSpPr>
            <a:spLocks noGrp="1"/>
          </p:cNvSpPr>
          <p:nvPr>
            <p:ph type="dt" sz="quarter" idx="4294967295"/>
          </p:nvPr>
        </p:nvSpPr>
        <p:spPr>
          <a:xfrm>
            <a:off x="6934200" y="6356350"/>
            <a:ext cx="1066800" cy="365125"/>
          </a:xfrm>
          <a:prstGeom prst="rect">
            <a:avLst/>
          </a:prstGeom>
        </p:spPr>
        <p:txBody>
          <a:bodyPr/>
          <a:lstStyle/>
          <a:p>
            <a:pPr>
              <a:defRPr/>
            </a:pPr>
            <a:fld id="{657DFD5A-0FDA-4EDA-9489-78AD1E28AA01}" type="datetime1">
              <a:rPr lang="en-US" smtClean="0"/>
              <a:pPr>
                <a:defRPr/>
              </a:pPr>
              <a:t>9/23/2015</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004D343-ACF8-4F05-8E72-CEC3A4845CB7}" type="slidenum">
              <a:rPr lang="en-US" altLang="en-US">
                <a:latin typeface="Calibri" panose="020F0502020204030204" pitchFamily="34" charset="0"/>
              </a:rPr>
              <a:pPr eaLnBrk="1" hangingPunct="1"/>
              <a:t>38</a:t>
            </a:fld>
            <a:endParaRPr lang="en-US" altLang="en-US">
              <a:latin typeface="Calibri" panose="020F0502020204030204" pitchFamily="34" charset="0"/>
            </a:endParaRPr>
          </a:p>
        </p:txBody>
      </p:sp>
    </p:spTree>
    <p:extLst>
      <p:ext uri="{BB962C8B-B14F-4D97-AF65-F5344CB8AC3E}">
        <p14:creationId xmlns:p14="http://schemas.microsoft.com/office/powerpoint/2010/main" val="13665249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t>Scenario #4</a:t>
            </a:r>
          </a:p>
        </p:txBody>
      </p:sp>
      <p:sp>
        <p:nvSpPr>
          <p:cNvPr id="24579" name="Content Placeholder 2"/>
          <p:cNvSpPr>
            <a:spLocks noGrp="1"/>
          </p:cNvSpPr>
          <p:nvPr>
            <p:ph idx="1"/>
          </p:nvPr>
        </p:nvSpPr>
        <p:spPr>
          <a:xfrm>
            <a:off x="214009" y="1600200"/>
            <a:ext cx="8382000" cy="5257800"/>
          </a:xfrm>
        </p:spPr>
        <p:txBody>
          <a:bodyPr/>
          <a:lstStyle/>
          <a:p>
            <a:r>
              <a:rPr lang="en-US" altLang="en-US" dirty="0" smtClean="0"/>
              <a:t>5</a:t>
            </a:r>
            <a:r>
              <a:rPr lang="en-US" altLang="en-US" baseline="30000" dirty="0" smtClean="0"/>
              <a:t>th</a:t>
            </a:r>
            <a:r>
              <a:rPr lang="en-US" altLang="en-US" dirty="0" smtClean="0"/>
              <a:t> grader found ineligible for special education for last 2 years</a:t>
            </a:r>
          </a:p>
          <a:p>
            <a:r>
              <a:rPr lang="en-US" altLang="en-US" dirty="0" smtClean="0"/>
              <a:t>Parents feel strongly that student should be eligible and that eligibility is the only thing that will ensure that the school will be responsible for meeting the student’s needs</a:t>
            </a:r>
          </a:p>
          <a:p>
            <a:r>
              <a:rPr lang="en-US" altLang="en-US" dirty="0" smtClean="0"/>
              <a:t>School psychologist said student’s academic performance is within normal limits for her age and grade; district maintains student does not need special education services</a:t>
            </a:r>
          </a:p>
        </p:txBody>
      </p:sp>
      <p:sp>
        <p:nvSpPr>
          <p:cNvPr id="4" name="Date Placeholder 3"/>
          <p:cNvSpPr>
            <a:spLocks noGrp="1"/>
          </p:cNvSpPr>
          <p:nvPr>
            <p:ph type="dt" sz="quarter" idx="4294967295"/>
          </p:nvPr>
        </p:nvSpPr>
        <p:spPr>
          <a:xfrm>
            <a:off x="6934200" y="6356350"/>
            <a:ext cx="1066800" cy="365125"/>
          </a:xfrm>
          <a:prstGeom prst="rect">
            <a:avLst/>
          </a:prstGeom>
        </p:spPr>
        <p:txBody>
          <a:bodyPr/>
          <a:lstStyle/>
          <a:p>
            <a:pPr>
              <a:defRPr/>
            </a:pPr>
            <a:fld id="{657DFD5A-0FDA-4EDA-9489-78AD1E28AA01}" type="datetime1">
              <a:rPr lang="en-US" smtClean="0"/>
              <a:pPr>
                <a:defRPr/>
              </a:pPr>
              <a:t>9/23/2015</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6E298EF-7A00-4DB3-B1FC-5AC11D2FCA7D}" type="slidenum">
              <a:rPr lang="en-US" altLang="en-US">
                <a:latin typeface="Calibri" panose="020F0502020204030204" pitchFamily="34" charset="0"/>
              </a:rPr>
              <a:pPr eaLnBrk="1" hangingPunct="1"/>
              <a:t>39</a:t>
            </a:fld>
            <a:endParaRPr lang="en-US" altLang="en-US">
              <a:latin typeface="Calibri" panose="020F0502020204030204" pitchFamily="34" charset="0"/>
            </a:endParaRPr>
          </a:p>
        </p:txBody>
      </p:sp>
    </p:spTree>
    <p:extLst>
      <p:ext uri="{BB962C8B-B14F-4D97-AF65-F5344CB8AC3E}">
        <p14:creationId xmlns:p14="http://schemas.microsoft.com/office/powerpoint/2010/main" val="1465902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parent’s experience with the Special </a:t>
            </a:r>
            <a:r>
              <a:rPr lang="en-US" dirty="0"/>
              <a:t>Education System</a:t>
            </a:r>
          </a:p>
        </p:txBody>
      </p:sp>
      <p:sp>
        <p:nvSpPr>
          <p:cNvPr id="3" name="Content Placeholder 2"/>
          <p:cNvSpPr>
            <a:spLocks noGrp="1"/>
          </p:cNvSpPr>
          <p:nvPr>
            <p:ph idx="1"/>
          </p:nvPr>
        </p:nvSpPr>
        <p:spPr>
          <a:xfrm>
            <a:off x="617499" y="2126708"/>
            <a:ext cx="7886700" cy="4351338"/>
          </a:xfrm>
        </p:spPr>
        <p:txBody>
          <a:bodyPr/>
          <a:lstStyle/>
          <a:p>
            <a:r>
              <a:rPr lang="en-US" dirty="0"/>
              <a:t>Daunting</a:t>
            </a:r>
          </a:p>
          <a:p>
            <a:r>
              <a:rPr lang="en-US" dirty="0" smtClean="0"/>
              <a:t>Jargon</a:t>
            </a:r>
            <a:endParaRPr lang="en-US" dirty="0"/>
          </a:p>
          <a:p>
            <a:r>
              <a:rPr lang="en-US" dirty="0" smtClean="0"/>
              <a:t>Unequal</a:t>
            </a:r>
            <a:endParaRPr lang="en-US" dirty="0"/>
          </a:p>
          <a:p>
            <a:r>
              <a:rPr lang="en-US" dirty="0" smtClean="0"/>
              <a:t>Heavy </a:t>
            </a:r>
            <a:r>
              <a:rPr lang="en-US" dirty="0"/>
              <a:t>on paperwork</a:t>
            </a:r>
          </a:p>
          <a:p>
            <a:r>
              <a:rPr lang="en-US" dirty="0" smtClean="0"/>
              <a:t>Confusion</a:t>
            </a:r>
            <a:endParaRPr lang="en-US" dirty="0"/>
          </a:p>
          <a:p>
            <a:r>
              <a:rPr lang="en-US" dirty="0" smtClean="0"/>
              <a:t>Formal</a:t>
            </a:r>
            <a:endParaRPr lang="en-US" dirty="0"/>
          </a:p>
          <a:p>
            <a:r>
              <a:rPr lang="en-US" dirty="0" smtClean="0"/>
              <a:t>Parents </a:t>
            </a:r>
            <a:r>
              <a:rPr lang="en-US" dirty="0"/>
              <a:t>feel left out </a:t>
            </a:r>
            <a:r>
              <a:rPr lang="en-US" dirty="0" smtClean="0"/>
              <a:t>(</a:t>
            </a:r>
            <a:r>
              <a:rPr lang="en-US" dirty="0"/>
              <a:t>Dad’s are the odd man out)</a:t>
            </a:r>
          </a:p>
        </p:txBody>
      </p:sp>
      <p:sp>
        <p:nvSpPr>
          <p:cNvPr id="4" name="Date Placeholder 3"/>
          <p:cNvSpPr>
            <a:spLocks noGrp="1"/>
          </p:cNvSpPr>
          <p:nvPr>
            <p:ph type="dt" sz="half" idx="2"/>
          </p:nvPr>
        </p:nvSpPr>
        <p:spPr/>
        <p:txBody>
          <a:bodyPr/>
          <a:lstStyle/>
          <a:p>
            <a:fld id="{4DAE6870-AD18-448A-9B2A-0EFE6DC7B06B}" type="datetime1">
              <a:rPr lang="en-US" smtClean="0"/>
              <a:t>9/23/2015</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4</a:t>
            </a:fld>
            <a:endParaRPr lang="en-US" dirty="0"/>
          </a:p>
        </p:txBody>
      </p:sp>
    </p:spTree>
    <p:extLst>
      <p:ext uri="{BB962C8B-B14F-4D97-AF65-F5344CB8AC3E}">
        <p14:creationId xmlns:p14="http://schemas.microsoft.com/office/powerpoint/2010/main" val="940092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274638"/>
            <a:ext cx="6483350" cy="1143000"/>
          </a:xfrm>
        </p:spPr>
        <p:txBody>
          <a:bodyPr>
            <a:normAutofit fontScale="90000"/>
          </a:bodyPr>
          <a:lstStyle/>
          <a:p>
            <a:r>
              <a:rPr lang="en-US" altLang="en-US" smtClean="0"/>
              <a:t>Can you hit the “bullseye”?</a:t>
            </a:r>
          </a:p>
        </p:txBody>
      </p:sp>
      <p:sp>
        <p:nvSpPr>
          <p:cNvPr id="26627" name="Content Placeholder 5"/>
          <p:cNvSpPr>
            <a:spLocks noGrp="1"/>
          </p:cNvSpPr>
          <p:nvPr>
            <p:ph idx="1"/>
          </p:nvPr>
        </p:nvSpPr>
        <p:spPr/>
        <p:txBody>
          <a:bodyPr/>
          <a:lstStyle/>
          <a:p>
            <a:r>
              <a:rPr lang="en-US" altLang="en-US" smtClean="0"/>
              <a:t>Can you compare and contrast the three dispute resolution processes?</a:t>
            </a:r>
          </a:p>
          <a:p>
            <a:r>
              <a:rPr lang="en-US" altLang="en-US" smtClean="0"/>
              <a:t>Can you direct parents on how to obtain information regarding the three dispute resolution processes?</a:t>
            </a:r>
          </a:p>
          <a:p>
            <a:r>
              <a:rPr lang="en-US" altLang="en-US" smtClean="0"/>
              <a:t>Can you help guide parents toward the specific dispute resolution process or processes that would be most appropriate for their circumstance?</a:t>
            </a:r>
          </a:p>
        </p:txBody>
      </p:sp>
      <p:sp>
        <p:nvSpPr>
          <p:cNvPr id="4" name="Date Placeholder 3"/>
          <p:cNvSpPr>
            <a:spLocks noGrp="1"/>
          </p:cNvSpPr>
          <p:nvPr>
            <p:ph type="dt" sz="quarter" idx="4294967295"/>
          </p:nvPr>
        </p:nvSpPr>
        <p:spPr>
          <a:xfrm>
            <a:off x="6632508" y="6356350"/>
            <a:ext cx="1368492" cy="365125"/>
          </a:xfrm>
          <a:prstGeom prst="rect">
            <a:avLst/>
          </a:prstGeom>
        </p:spPr>
        <p:txBody>
          <a:bodyPr/>
          <a:lstStyle/>
          <a:p>
            <a:pPr>
              <a:defRPr/>
            </a:pPr>
            <a:fld id="{56FEB393-855D-4C78-A10E-7D02D0B03D1F}" type="datetime1">
              <a:rPr lang="en-US" smtClean="0"/>
              <a:pPr>
                <a:defRPr/>
              </a:pPr>
              <a:t>9/23/2015</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15AEFF2-6E6E-4979-9F07-2EC63876CD57}" type="slidenum">
              <a:rPr lang="en-US" altLang="en-US">
                <a:latin typeface="Calibri" panose="020F0502020204030204" pitchFamily="34" charset="0"/>
              </a:rPr>
              <a:pPr eaLnBrk="1" hangingPunct="1"/>
              <a:t>40</a:t>
            </a:fld>
            <a:endParaRPr lang="en-US" altLang="en-US">
              <a:latin typeface="Calibri" panose="020F0502020204030204" pitchFamily="34" charset="0"/>
            </a:endParaRPr>
          </a:p>
        </p:txBody>
      </p:sp>
      <p:pic>
        <p:nvPicPr>
          <p:cNvPr id="26630" name="Picture 6" descr="C:\Users\Jamila.Pollard\AppData\Local\Microsoft\Windows\Temporary Internet Files\Content.IE5\AIL3HZBY\MC90038259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6108" y="149225"/>
            <a:ext cx="1676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60719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fade">
                                      <p:cBhvr>
                                        <p:cTn id="7" dur="500"/>
                                        <p:tgtEl>
                                          <p:spTgt spid="266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6627">
                                            <p:txEl>
                                              <p:pRg st="1" end="1"/>
                                            </p:txEl>
                                          </p:spTgt>
                                        </p:tgtEl>
                                        <p:attrNameLst>
                                          <p:attrName>style.visibility</p:attrName>
                                        </p:attrNameLst>
                                      </p:cBhvr>
                                      <p:to>
                                        <p:strVal val="visible"/>
                                      </p:to>
                                    </p:set>
                                    <p:animEffect transition="in" filter="fade">
                                      <p:cBhvr>
                                        <p:cTn id="12" dur="500"/>
                                        <p:tgtEl>
                                          <p:spTgt spid="266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fade">
                                      <p:cBhvr>
                                        <p:cTn id="17" dur="500"/>
                                        <p:tgtEl>
                                          <p:spTgt spid="266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mtClean="0"/>
              <a:t>Any Questions???</a:t>
            </a:r>
          </a:p>
        </p:txBody>
      </p:sp>
      <p:sp>
        <p:nvSpPr>
          <p:cNvPr id="27651" name="Content Placeholder 2"/>
          <p:cNvSpPr>
            <a:spLocks noGrp="1"/>
          </p:cNvSpPr>
          <p:nvPr>
            <p:ph idx="1"/>
          </p:nvPr>
        </p:nvSpPr>
        <p:spPr/>
        <p:txBody>
          <a:bodyPr/>
          <a:lstStyle/>
          <a:p>
            <a:pPr marL="0" indent="0" algn="ctr">
              <a:buFont typeface="Arial" panose="020B0604020202020204" pitchFamily="34" charset="0"/>
              <a:buNone/>
            </a:pPr>
            <a:endParaRPr lang="en-US" altLang="en-US" sz="4000" smtClean="0">
              <a:solidFill>
                <a:srgbClr val="C00000"/>
              </a:solidFill>
            </a:endParaRPr>
          </a:p>
          <a:p>
            <a:pPr marL="0" indent="0" algn="ctr">
              <a:buFont typeface="Arial" panose="020B0604020202020204" pitchFamily="34" charset="0"/>
              <a:buNone/>
            </a:pPr>
            <a:r>
              <a:rPr lang="en-US" altLang="en-US" sz="4000" smtClean="0">
                <a:solidFill>
                  <a:srgbClr val="C00000"/>
                </a:solidFill>
              </a:rPr>
              <a:t>Jamila C. Pollard, Esq.</a:t>
            </a:r>
          </a:p>
          <a:p>
            <a:pPr marL="0" indent="0" algn="ctr">
              <a:buFont typeface="Arial" panose="020B0604020202020204" pitchFamily="34" charset="0"/>
              <a:buNone/>
            </a:pPr>
            <a:r>
              <a:rPr lang="en-US" altLang="en-US" sz="4000" smtClean="0">
                <a:solidFill>
                  <a:srgbClr val="C00000"/>
                </a:solidFill>
                <a:hlinkClick r:id="rId2"/>
              </a:rPr>
              <a:t>jpollard@doe.k12.ga.us</a:t>
            </a:r>
            <a:endParaRPr lang="en-US" altLang="en-US" sz="4000" smtClean="0">
              <a:solidFill>
                <a:srgbClr val="C00000"/>
              </a:solidFill>
            </a:endParaRPr>
          </a:p>
          <a:p>
            <a:pPr marL="0" indent="0" algn="ctr">
              <a:buFont typeface="Arial" panose="020B0604020202020204" pitchFamily="34" charset="0"/>
              <a:buNone/>
            </a:pPr>
            <a:r>
              <a:rPr lang="en-US" altLang="en-US" sz="4000" smtClean="0">
                <a:solidFill>
                  <a:srgbClr val="C00000"/>
                </a:solidFill>
              </a:rPr>
              <a:t>(404) 657-7329</a:t>
            </a:r>
          </a:p>
          <a:p>
            <a:pPr marL="0" indent="0">
              <a:buFont typeface="Arial" panose="020B0604020202020204" pitchFamily="34" charset="0"/>
              <a:buNone/>
            </a:pPr>
            <a:endParaRPr lang="en-US" altLang="en-US" smtClean="0"/>
          </a:p>
        </p:txBody>
      </p:sp>
      <p:sp>
        <p:nvSpPr>
          <p:cNvPr id="4" name="Date Placeholder 3"/>
          <p:cNvSpPr>
            <a:spLocks noGrp="1"/>
          </p:cNvSpPr>
          <p:nvPr>
            <p:ph type="dt" sz="quarter" idx="4294967295"/>
          </p:nvPr>
        </p:nvSpPr>
        <p:spPr>
          <a:xfrm>
            <a:off x="6934200" y="6356350"/>
            <a:ext cx="1066800" cy="365125"/>
          </a:xfrm>
          <a:prstGeom prst="rect">
            <a:avLst/>
          </a:prstGeom>
        </p:spPr>
        <p:txBody>
          <a:bodyPr/>
          <a:lstStyle/>
          <a:p>
            <a:pPr>
              <a:defRPr/>
            </a:pPr>
            <a:fld id="{657DFD5A-0FDA-4EDA-9489-78AD1E28AA01}" type="datetime1">
              <a:rPr lang="en-US" smtClean="0"/>
              <a:pPr>
                <a:defRPr/>
              </a:pPr>
              <a:t>9/23/2015</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1C9259A-1305-4C1F-904D-6AE945713925}" type="slidenum">
              <a:rPr lang="en-US" altLang="en-US">
                <a:latin typeface="Calibri" panose="020F0502020204030204" pitchFamily="34" charset="0"/>
              </a:rPr>
              <a:pPr eaLnBrk="1" hangingPunct="1"/>
              <a:t>41</a:t>
            </a:fld>
            <a:endParaRPr lang="en-US" altLang="en-US">
              <a:latin typeface="Calibri" panose="020F0502020204030204" pitchFamily="34" charset="0"/>
            </a:endParaRPr>
          </a:p>
        </p:txBody>
      </p:sp>
    </p:spTree>
    <p:extLst>
      <p:ext uri="{BB962C8B-B14F-4D97-AF65-F5344CB8AC3E}">
        <p14:creationId xmlns:p14="http://schemas.microsoft.com/office/powerpoint/2010/main" val="9639843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983" y="997527"/>
            <a:ext cx="3521968" cy="662052"/>
          </a:xfrm>
        </p:spPr>
        <p:txBody>
          <a:bodyPr>
            <a:noAutofit/>
          </a:bodyPr>
          <a:lstStyle/>
          <a:p>
            <a:r>
              <a:rPr lang="en-US" sz="2400" dirty="0" smtClean="0"/>
              <a:t>Common </a:t>
            </a:r>
            <a:r>
              <a:rPr lang="en-US" sz="2400" dirty="0"/>
              <a:t>Sources of </a:t>
            </a:r>
            <a:r>
              <a:rPr lang="en-US" sz="2400" dirty="0" smtClean="0"/>
              <a:t>Conflict</a:t>
            </a:r>
            <a:r>
              <a:rPr lang="en-US" sz="2400" dirty="0"/>
              <a:t>	</a:t>
            </a:r>
            <a:r>
              <a:rPr lang="en-US" sz="3200" dirty="0"/>
              <a:t/>
            </a:r>
            <a:br>
              <a:rPr lang="en-US" sz="3200" dirty="0"/>
            </a:br>
            <a:endParaRPr lang="en-US" sz="3200" dirty="0"/>
          </a:p>
        </p:txBody>
      </p:sp>
      <p:sp>
        <p:nvSpPr>
          <p:cNvPr id="3" name="Content Placeholder 2"/>
          <p:cNvSpPr>
            <a:spLocks noGrp="1"/>
          </p:cNvSpPr>
          <p:nvPr>
            <p:ph sz="half" idx="1"/>
          </p:nvPr>
        </p:nvSpPr>
        <p:spPr/>
        <p:txBody>
          <a:bodyPr>
            <a:normAutofit fontScale="92500" lnSpcReduction="20000"/>
          </a:bodyPr>
          <a:lstStyle/>
          <a:p>
            <a:r>
              <a:rPr lang="en-US" dirty="0" smtClean="0"/>
              <a:t>Design </a:t>
            </a:r>
            <a:r>
              <a:rPr lang="en-US" dirty="0"/>
              <a:t>of services</a:t>
            </a:r>
          </a:p>
          <a:p>
            <a:pPr marL="0" indent="0">
              <a:buNone/>
            </a:pPr>
            <a:endParaRPr lang="en-US" dirty="0" smtClean="0"/>
          </a:p>
          <a:p>
            <a:r>
              <a:rPr lang="en-US" dirty="0" smtClean="0"/>
              <a:t>Delivery </a:t>
            </a:r>
            <a:r>
              <a:rPr lang="en-US" dirty="0"/>
              <a:t>of services</a:t>
            </a:r>
          </a:p>
          <a:p>
            <a:endParaRPr lang="en-US" dirty="0" smtClean="0"/>
          </a:p>
          <a:p>
            <a:r>
              <a:rPr lang="en-US" dirty="0" smtClean="0"/>
              <a:t>Relationship </a:t>
            </a:r>
            <a:r>
              <a:rPr lang="en-US" dirty="0"/>
              <a:t>issues</a:t>
            </a:r>
          </a:p>
          <a:p>
            <a:pPr marL="0" indent="0">
              <a:buNone/>
            </a:pPr>
            <a:endParaRPr lang="en-US" dirty="0" smtClean="0"/>
          </a:p>
          <a:p>
            <a:endParaRPr lang="en-US" dirty="0"/>
          </a:p>
          <a:p>
            <a:r>
              <a:rPr lang="en-US" dirty="0" smtClean="0"/>
              <a:t>Constraints</a:t>
            </a:r>
            <a:endParaRPr lang="en-US" dirty="0"/>
          </a:p>
          <a:p>
            <a:r>
              <a:rPr lang="en-US" dirty="0" smtClean="0"/>
              <a:t>Knowledge</a:t>
            </a:r>
            <a:endParaRPr lang="en-US" dirty="0"/>
          </a:p>
          <a:p>
            <a:pPr marL="0" indent="0">
              <a:buNone/>
            </a:pPr>
            <a:endParaRPr lang="en-US" dirty="0"/>
          </a:p>
        </p:txBody>
      </p:sp>
      <p:sp>
        <p:nvSpPr>
          <p:cNvPr id="4" name="Content Placeholder 3"/>
          <p:cNvSpPr>
            <a:spLocks noGrp="1"/>
          </p:cNvSpPr>
          <p:nvPr>
            <p:ph sz="half" idx="2"/>
          </p:nvPr>
        </p:nvSpPr>
        <p:spPr>
          <a:xfrm>
            <a:off x="4640301" y="1736415"/>
            <a:ext cx="3886200" cy="4351338"/>
          </a:xfrm>
        </p:spPr>
        <p:txBody>
          <a:bodyPr>
            <a:normAutofit fontScale="92500" lnSpcReduction="20000"/>
          </a:bodyPr>
          <a:lstStyle/>
          <a:p>
            <a:r>
              <a:rPr lang="en-US" dirty="0"/>
              <a:t>Placement, eligibility, student’s needs</a:t>
            </a:r>
          </a:p>
          <a:p>
            <a:r>
              <a:rPr lang="en-US" dirty="0" smtClean="0"/>
              <a:t>IEP </a:t>
            </a:r>
            <a:r>
              <a:rPr lang="en-US" dirty="0"/>
              <a:t>goals, placement, educational practices, discipline</a:t>
            </a:r>
          </a:p>
          <a:p>
            <a:r>
              <a:rPr lang="en-US" dirty="0" smtClean="0"/>
              <a:t>Communication</a:t>
            </a:r>
            <a:r>
              <a:rPr lang="en-US" dirty="0"/>
              <a:t>, trust, reciprocal power, valuation, discrepant views of a child</a:t>
            </a:r>
          </a:p>
          <a:p>
            <a:r>
              <a:rPr lang="en-US" dirty="0" smtClean="0"/>
              <a:t>Resource </a:t>
            </a:r>
            <a:r>
              <a:rPr lang="en-US" dirty="0"/>
              <a:t>restrictions</a:t>
            </a:r>
          </a:p>
          <a:p>
            <a:r>
              <a:rPr lang="en-US" dirty="0" smtClean="0"/>
              <a:t>Lack </a:t>
            </a:r>
            <a:r>
              <a:rPr lang="en-US" dirty="0"/>
              <a:t>of educational training</a:t>
            </a:r>
          </a:p>
          <a:p>
            <a:endParaRPr lang="en-US" dirty="0"/>
          </a:p>
        </p:txBody>
      </p:sp>
      <p:sp>
        <p:nvSpPr>
          <p:cNvPr id="5" name="Date Placeholder 4"/>
          <p:cNvSpPr>
            <a:spLocks noGrp="1"/>
          </p:cNvSpPr>
          <p:nvPr>
            <p:ph type="dt" sz="half" idx="10"/>
          </p:nvPr>
        </p:nvSpPr>
        <p:spPr/>
        <p:txBody>
          <a:bodyPr/>
          <a:lstStyle/>
          <a:p>
            <a:fld id="{33CB0378-FFD4-4CBB-858D-32EE1C82268A}" type="datetime1">
              <a:rPr lang="en-US" smtClean="0"/>
              <a:t>9/23/2015</a:t>
            </a:fld>
            <a:endParaRPr lang="en-US" dirty="0"/>
          </a:p>
        </p:txBody>
      </p:sp>
      <p:sp>
        <p:nvSpPr>
          <p:cNvPr id="6" name="Slide Number Placeholder 5"/>
          <p:cNvSpPr>
            <a:spLocks noGrp="1"/>
          </p:cNvSpPr>
          <p:nvPr>
            <p:ph type="sldNum" sz="quarter" idx="4"/>
          </p:nvPr>
        </p:nvSpPr>
        <p:spPr/>
        <p:txBody>
          <a:bodyPr/>
          <a:lstStyle/>
          <a:p>
            <a:fld id="{B63E4CEF-BB1E-48C7-AE93-F39F6AA99AD7}" type="slidenum">
              <a:rPr lang="en-US" smtClean="0"/>
              <a:pPr/>
              <a:t>5</a:t>
            </a:fld>
            <a:endParaRPr lang="en-US" dirty="0"/>
          </a:p>
        </p:txBody>
      </p:sp>
      <p:sp>
        <p:nvSpPr>
          <p:cNvPr id="7" name="TextBox 6"/>
          <p:cNvSpPr txBox="1"/>
          <p:nvPr/>
        </p:nvSpPr>
        <p:spPr>
          <a:xfrm>
            <a:off x="4560849" y="761626"/>
            <a:ext cx="2687444" cy="461665"/>
          </a:xfrm>
          <a:prstGeom prst="rect">
            <a:avLst/>
          </a:prstGeom>
          <a:noFill/>
        </p:spPr>
        <p:txBody>
          <a:bodyPr wrap="square" rtlCol="0">
            <a:spAutoFit/>
          </a:bodyPr>
          <a:lstStyle/>
          <a:p>
            <a:r>
              <a:rPr lang="en-US" sz="2400" b="1" dirty="0" smtClean="0">
                <a:latin typeface="Arial Rounded MT Bold" panose="020F0704030504030204" pitchFamily="34" charset="0"/>
              </a:rPr>
              <a:t>Examples</a:t>
            </a:r>
            <a:endParaRPr lang="en-US" sz="2400" b="1" dirty="0">
              <a:latin typeface="Arial Rounded MT Bold" panose="020F0704030504030204" pitchFamily="34" charset="0"/>
            </a:endParaRPr>
          </a:p>
        </p:txBody>
      </p:sp>
    </p:spTree>
    <p:extLst>
      <p:ext uri="{BB962C8B-B14F-4D97-AF65-F5344CB8AC3E}">
        <p14:creationId xmlns:p14="http://schemas.microsoft.com/office/powerpoint/2010/main" val="396819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3983" y="548640"/>
            <a:ext cx="6316630" cy="1110939"/>
          </a:xfrm>
        </p:spPr>
        <p:txBody>
          <a:bodyPr>
            <a:noAutofit/>
          </a:bodyPr>
          <a:lstStyle/>
          <a:p>
            <a:r>
              <a:rPr lang="en-US" sz="4000" dirty="0" smtClean="0"/>
              <a:t>What </a:t>
            </a:r>
            <a:r>
              <a:rPr lang="en-US" sz="4000" dirty="0"/>
              <a:t>Can Educators Do?</a:t>
            </a:r>
            <a:r>
              <a:rPr lang="en-US" sz="5400" dirty="0"/>
              <a:t/>
            </a:r>
            <a:br>
              <a:rPr lang="en-US" sz="5400" dirty="0"/>
            </a:br>
            <a:endParaRPr lang="en-US" sz="5400" dirty="0"/>
          </a:p>
        </p:txBody>
      </p:sp>
      <p:sp>
        <p:nvSpPr>
          <p:cNvPr id="3" name="Content Placeholder 2"/>
          <p:cNvSpPr>
            <a:spLocks noGrp="1"/>
          </p:cNvSpPr>
          <p:nvPr>
            <p:ph idx="1"/>
          </p:nvPr>
        </p:nvSpPr>
        <p:spPr>
          <a:xfrm>
            <a:off x="388505" y="1530061"/>
            <a:ext cx="7886700" cy="4351338"/>
          </a:xfrm>
        </p:spPr>
        <p:txBody>
          <a:bodyPr/>
          <a:lstStyle/>
          <a:p>
            <a:pPr marL="0" indent="0">
              <a:buNone/>
            </a:pPr>
            <a:r>
              <a:rPr lang="en-US" dirty="0"/>
              <a:t>•	Communicate, communicate, communicate</a:t>
            </a:r>
          </a:p>
          <a:p>
            <a:pPr marL="0" indent="0">
              <a:buNone/>
            </a:pPr>
            <a:r>
              <a:rPr lang="en-US" dirty="0"/>
              <a:t>•	Build trust</a:t>
            </a:r>
          </a:p>
          <a:p>
            <a:pPr marL="0" indent="0">
              <a:buNone/>
            </a:pPr>
            <a:r>
              <a:rPr lang="en-US" dirty="0"/>
              <a:t>•	Listen</a:t>
            </a:r>
          </a:p>
          <a:p>
            <a:pPr marL="0" indent="0">
              <a:buNone/>
            </a:pPr>
            <a:r>
              <a:rPr lang="en-US" dirty="0"/>
              <a:t>•	Eliminate jargon</a:t>
            </a:r>
          </a:p>
          <a:p>
            <a:pPr marL="0" indent="0">
              <a:buNone/>
            </a:pPr>
            <a:r>
              <a:rPr lang="en-US" dirty="0"/>
              <a:t>•	Structure IEP </a:t>
            </a:r>
            <a:r>
              <a:rPr lang="en-US" dirty="0" smtClean="0"/>
              <a:t>Team meetings</a:t>
            </a:r>
            <a:endParaRPr lang="en-US" dirty="0"/>
          </a:p>
          <a:p>
            <a:pPr marL="0" indent="0">
              <a:buNone/>
            </a:pPr>
            <a:r>
              <a:rPr lang="en-US" dirty="0"/>
              <a:t>•	Understand perspectives</a:t>
            </a:r>
          </a:p>
          <a:p>
            <a:pPr marL="0" indent="0">
              <a:buNone/>
            </a:pPr>
            <a:r>
              <a:rPr lang="en-US" dirty="0"/>
              <a:t>•	Reduce power imbalance</a:t>
            </a:r>
          </a:p>
          <a:p>
            <a:pPr marL="0" indent="0">
              <a:buNone/>
            </a:pPr>
            <a:r>
              <a:rPr lang="en-US" dirty="0"/>
              <a:t>•	Support family engagement</a:t>
            </a:r>
          </a:p>
          <a:p>
            <a:pPr marL="0" indent="0">
              <a:buNone/>
            </a:pPr>
            <a:endParaRPr lang="en-US" dirty="0"/>
          </a:p>
        </p:txBody>
      </p:sp>
      <p:sp>
        <p:nvSpPr>
          <p:cNvPr id="4" name="Date Placeholder 3"/>
          <p:cNvSpPr>
            <a:spLocks noGrp="1"/>
          </p:cNvSpPr>
          <p:nvPr>
            <p:ph type="dt" sz="half" idx="2"/>
          </p:nvPr>
        </p:nvSpPr>
        <p:spPr/>
        <p:txBody>
          <a:bodyPr/>
          <a:lstStyle/>
          <a:p>
            <a:fld id="{4DAE6870-AD18-448A-9B2A-0EFE6DC7B06B}" type="datetime1">
              <a:rPr lang="en-US" smtClean="0"/>
              <a:t>9/23/2015</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6</a:t>
            </a:fld>
            <a:endParaRPr lang="en-US" dirty="0"/>
          </a:p>
        </p:txBody>
      </p:sp>
    </p:spTree>
    <p:extLst>
      <p:ext uri="{BB962C8B-B14F-4D97-AF65-F5344CB8AC3E}">
        <p14:creationId xmlns:p14="http://schemas.microsoft.com/office/powerpoint/2010/main" val="19274389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Parents Do?</a:t>
            </a:r>
            <a:endParaRPr lang="en-US" dirty="0"/>
          </a:p>
        </p:txBody>
      </p:sp>
      <p:sp>
        <p:nvSpPr>
          <p:cNvPr id="3" name="Content Placeholder 2"/>
          <p:cNvSpPr>
            <a:spLocks noGrp="1"/>
          </p:cNvSpPr>
          <p:nvPr>
            <p:ph idx="1"/>
          </p:nvPr>
        </p:nvSpPr>
        <p:spPr>
          <a:xfrm>
            <a:off x="603983" y="1594716"/>
            <a:ext cx="7886700" cy="4351338"/>
          </a:xfrm>
        </p:spPr>
        <p:txBody>
          <a:bodyPr>
            <a:normAutofit lnSpcReduction="10000"/>
          </a:bodyPr>
          <a:lstStyle/>
          <a:p>
            <a:r>
              <a:rPr lang="en-US" dirty="0" smtClean="0"/>
              <a:t>Listen. Ask questions. Clarify.</a:t>
            </a:r>
          </a:p>
          <a:p>
            <a:r>
              <a:rPr lang="en-US" dirty="0" smtClean="0"/>
              <a:t>Be clear about their goals.</a:t>
            </a:r>
          </a:p>
          <a:p>
            <a:r>
              <a:rPr lang="en-US" dirty="0" smtClean="0"/>
              <a:t>Focus on the positives.</a:t>
            </a:r>
          </a:p>
          <a:p>
            <a:r>
              <a:rPr lang="en-US" dirty="0" smtClean="0"/>
              <a:t>Keep the focus on meeting their child’s needs</a:t>
            </a:r>
          </a:p>
          <a:p>
            <a:r>
              <a:rPr lang="en-US" dirty="0" smtClean="0"/>
              <a:t>Present options in a collaborative way (“we can” instead of “you should”)</a:t>
            </a:r>
          </a:p>
          <a:p>
            <a:r>
              <a:rPr lang="en-US" dirty="0" smtClean="0"/>
              <a:t>Be mindful of their emotional pressure gauge as they work with their child’s school</a:t>
            </a:r>
          </a:p>
          <a:p>
            <a:pPr marL="0" indent="0">
              <a:buNone/>
            </a:pPr>
            <a:r>
              <a:rPr lang="en-US" dirty="0" smtClean="0">
                <a:hlinkClick r:id="rId2"/>
              </a:rPr>
              <a:t>From Steps to Success:  Communicating with Your Child’s School from CADRE</a:t>
            </a:r>
            <a:endParaRPr lang="en-US" dirty="0" smtClean="0"/>
          </a:p>
        </p:txBody>
      </p:sp>
      <p:sp>
        <p:nvSpPr>
          <p:cNvPr id="4" name="Date Placeholder 3"/>
          <p:cNvSpPr>
            <a:spLocks noGrp="1"/>
          </p:cNvSpPr>
          <p:nvPr>
            <p:ph type="dt" sz="half" idx="2"/>
          </p:nvPr>
        </p:nvSpPr>
        <p:spPr/>
        <p:txBody>
          <a:bodyPr/>
          <a:lstStyle/>
          <a:p>
            <a:fld id="{4DAE6870-AD18-448A-9B2A-0EFE6DC7B06B}" type="datetime1">
              <a:rPr lang="en-US" smtClean="0"/>
              <a:t>9/23/2015</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7</a:t>
            </a:fld>
            <a:endParaRPr lang="en-US" dirty="0"/>
          </a:p>
        </p:txBody>
      </p:sp>
    </p:spTree>
    <p:extLst>
      <p:ext uri="{BB962C8B-B14F-4D97-AF65-F5344CB8AC3E}">
        <p14:creationId xmlns:p14="http://schemas.microsoft.com/office/powerpoint/2010/main" val="41535930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4294967295"/>
          </p:nvPr>
        </p:nvSpPr>
        <p:spPr>
          <a:xfrm>
            <a:off x="6934200" y="6356350"/>
            <a:ext cx="1066800" cy="365125"/>
          </a:xfrm>
          <a:prstGeom prst="rect">
            <a:avLst/>
          </a:prstGeom>
        </p:spPr>
        <p:txBody>
          <a:bodyPr/>
          <a:lstStyle/>
          <a:p>
            <a:pPr>
              <a:defRPr/>
            </a:pPr>
            <a:fld id="{91893DA5-A5D6-4B7F-AC72-B9C2CBA39CD0}" type="datetime1">
              <a:rPr lang="en-US" smtClean="0"/>
              <a:pPr>
                <a:defRPr/>
              </a:pPr>
              <a:t>9/23/2015</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1BEBE7D-0F60-46C7-B2CE-F5D1C5E9E61F}"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pic>
        <p:nvPicPr>
          <p:cNvPr id="512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450" y="152400"/>
            <a:ext cx="8235950" cy="528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5" name="Rectangle 1"/>
          <p:cNvSpPr>
            <a:spLocks noChangeArrowheads="1"/>
          </p:cNvSpPr>
          <p:nvPr/>
        </p:nvSpPr>
        <p:spPr bwMode="auto">
          <a:xfrm>
            <a:off x="0" y="5438775"/>
            <a:ext cx="91440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b="1"/>
              <a:t>Center for Appropriate Dispute Resolution in Special Education (CADRE)</a:t>
            </a:r>
            <a:endParaRPr lang="en-US" altLang="en-US" b="1">
              <a:hlinkClick r:id="rId3"/>
            </a:endParaRPr>
          </a:p>
          <a:p>
            <a:pPr algn="ctr" eaLnBrk="1" hangingPunct="1"/>
            <a:r>
              <a:rPr lang="en-US" altLang="en-US" sz="1600">
                <a:hlinkClick r:id="rId3"/>
              </a:rPr>
              <a:t>http://www.directionservice.org/cadre/</a:t>
            </a:r>
            <a:endParaRPr lang="en-US" altLang="en-US"/>
          </a:p>
        </p:txBody>
      </p:sp>
    </p:spTree>
    <p:extLst>
      <p:ext uri="{BB962C8B-B14F-4D97-AF65-F5344CB8AC3E}">
        <p14:creationId xmlns:p14="http://schemas.microsoft.com/office/powerpoint/2010/main" val="3587953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796636" y="152400"/>
            <a:ext cx="3276600" cy="1143000"/>
          </a:xfrm>
        </p:spPr>
        <p:txBody>
          <a:bodyPr/>
          <a:lstStyle/>
          <a:p>
            <a:r>
              <a:rPr lang="en-US" altLang="en-US" dirty="0" smtClean="0"/>
              <a:t>Mediation</a:t>
            </a:r>
          </a:p>
        </p:txBody>
      </p:sp>
      <p:sp>
        <p:nvSpPr>
          <p:cNvPr id="7171" name="Content Placeholder 2"/>
          <p:cNvSpPr>
            <a:spLocks noGrp="1"/>
          </p:cNvSpPr>
          <p:nvPr>
            <p:ph idx="1"/>
          </p:nvPr>
        </p:nvSpPr>
        <p:spPr>
          <a:xfrm>
            <a:off x="457200" y="1724891"/>
            <a:ext cx="8229600" cy="4525963"/>
          </a:xfrm>
        </p:spPr>
        <p:txBody>
          <a:bodyPr/>
          <a:lstStyle/>
          <a:p>
            <a:r>
              <a:rPr lang="en-US" altLang="en-US" dirty="0" smtClean="0"/>
              <a:t>What is it?</a:t>
            </a:r>
          </a:p>
          <a:p>
            <a:pPr lvl="1"/>
            <a:r>
              <a:rPr lang="en-US" altLang="en-US" dirty="0" smtClean="0"/>
              <a:t> A voluntary process that brings parents and school districts together to resolve their disagreements through the use of a skilled, impartial mediator.</a:t>
            </a:r>
          </a:p>
          <a:p>
            <a:r>
              <a:rPr lang="en-US" altLang="en-US" dirty="0" smtClean="0"/>
              <a:t>Who can initiate it?</a:t>
            </a:r>
          </a:p>
          <a:p>
            <a:pPr lvl="1"/>
            <a:r>
              <a:rPr lang="en-US" altLang="en-US" dirty="0" smtClean="0"/>
              <a:t>Parents or districts</a:t>
            </a:r>
          </a:p>
          <a:p>
            <a:r>
              <a:rPr lang="en-US" altLang="en-US" dirty="0" smtClean="0"/>
              <a:t>What is the time limit for requesting?</a:t>
            </a:r>
          </a:p>
          <a:p>
            <a:pPr lvl="1"/>
            <a:r>
              <a:rPr lang="en-US" altLang="en-US" dirty="0" smtClean="0"/>
              <a:t>None specified</a:t>
            </a:r>
          </a:p>
        </p:txBody>
      </p:sp>
      <p:sp>
        <p:nvSpPr>
          <p:cNvPr id="4" name="Date Placeholder 3"/>
          <p:cNvSpPr>
            <a:spLocks noGrp="1"/>
          </p:cNvSpPr>
          <p:nvPr>
            <p:ph type="dt" sz="quarter" idx="4294967295"/>
          </p:nvPr>
        </p:nvSpPr>
        <p:spPr>
          <a:xfrm>
            <a:off x="6934200" y="6356350"/>
            <a:ext cx="1066800" cy="365125"/>
          </a:xfrm>
          <a:prstGeom prst="rect">
            <a:avLst/>
          </a:prstGeom>
        </p:spPr>
        <p:txBody>
          <a:bodyPr/>
          <a:lstStyle/>
          <a:p>
            <a:pPr>
              <a:defRPr/>
            </a:pPr>
            <a:fld id="{56FEB393-855D-4C78-A10E-7D02D0B03D1F}" type="datetime1">
              <a:rPr lang="en-US" smtClean="0"/>
              <a:pPr>
                <a:defRPr/>
              </a:pPr>
              <a:t>9/23/2015</a:t>
            </a:fld>
            <a:endParaRPr lang="en-US" dirty="0"/>
          </a:p>
        </p:txBody>
      </p:sp>
      <p:sp>
        <p:nvSpPr>
          <p:cNvPr id="5" name="Slide Number Placeholder 4"/>
          <p:cNvSpPr>
            <a:spLocks noGrp="1"/>
          </p:cNvSpPr>
          <p:nvPr>
            <p:ph type="sldNum" sz="quarter" idx="4294967295"/>
          </p:nvPr>
        </p:nvSpPr>
        <p:spPr>
          <a:xfrm>
            <a:off x="8077200" y="6356350"/>
            <a:ext cx="609600" cy="365125"/>
          </a:xfrm>
          <a:prstGeom prst="rect">
            <a:avLst/>
          </a:prstGeom>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1A38B63-0694-46C8-9E30-67A681B72BAB}" type="slidenum">
              <a:rPr lang="en-US" altLang="en-US">
                <a:latin typeface="Calibri" panose="020F0502020204030204" pitchFamily="34" charset="0"/>
              </a:rPr>
              <a:pPr eaLnBrk="1" hangingPunct="1"/>
              <a:t>9</a:t>
            </a:fld>
            <a:endParaRPr lang="en-US" altLang="en-US">
              <a:latin typeface="Calibri" panose="020F0502020204030204" pitchFamily="34" charset="0"/>
            </a:endParaRPr>
          </a:p>
        </p:txBody>
      </p:sp>
      <p:pic>
        <p:nvPicPr>
          <p:cNvPr id="7174" name="Picture 2" descr="C:\Users\Jamila.Pollard\AppData\Local\Microsoft\Windows\Temporary Internet Files\Content.IE5\GBVW05IB\MC90005695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58855" y="0"/>
            <a:ext cx="2341563" cy="198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72542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fade">
                                      <p:cBhvr>
                                        <p:cTn id="12" dur="5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fade">
                                      <p:cBhvr>
                                        <p:cTn id="17" dur="500"/>
                                        <p:tgtEl>
                                          <p:spTgt spid="71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fade">
                                      <p:cBhvr>
                                        <p:cTn id="22" dur="500"/>
                                        <p:tgtEl>
                                          <p:spTgt spid="717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fade">
                                      <p:cBhvr>
                                        <p:cTn id="27" dur="500"/>
                                        <p:tgtEl>
                                          <p:spTgt spid="717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7171">
                                            <p:txEl>
                                              <p:pRg st="5" end="5"/>
                                            </p:txEl>
                                          </p:spTgt>
                                        </p:tgtEl>
                                        <p:attrNameLst>
                                          <p:attrName>style.visibility</p:attrName>
                                        </p:attrNameLst>
                                      </p:cBhvr>
                                      <p:to>
                                        <p:strVal val="visible"/>
                                      </p:to>
                                    </p:set>
                                    <p:animEffect transition="in" filter="fade">
                                      <p:cBhvr>
                                        <p:cTn id="32" dur="500"/>
                                        <p:tgtEl>
                                          <p:spTgt spid="71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DOE-PowerPoint-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Dispute Resolution Parent Mentor Conference 2015.potx" id="{12BAF515-0406-47A1-996E-A9DD1D366FD0}" vid="{148A2463-1467-4997-8B32-B99DBA002D9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olicy_x0020_Reference xmlns="d71578b4-8a9a-43b8-9dd8-3834e0439734"/>
    <Document_x0020_Category xmlns="d71578b4-8a9a-43b8-9dd8-3834e0439734">Template</Document_x0020_Category>
    <Sub_x002d_Category xmlns="d71578b4-8a9a-43b8-9dd8-3834e0439734" xsi:nil="true"/>
    <Category xmlns="d71578b4-8a9a-43b8-9dd8-3834e0439734">Communications</Category>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8F9C8662C74564AA813A60BD0601687" ma:contentTypeVersion="5" ma:contentTypeDescription="Create a new document." ma:contentTypeScope="" ma:versionID="7540033b98abb10ad759ea7e00e726f9">
  <xsd:schema xmlns:xsd="http://www.w3.org/2001/XMLSchema" xmlns:xs="http://www.w3.org/2001/XMLSchema" xmlns:p="http://schemas.microsoft.com/office/2006/metadata/properties" xmlns:ns2="d71578b4-8a9a-43b8-9dd8-3834e0439734" targetNamespace="http://schemas.microsoft.com/office/2006/metadata/properties" ma:root="true" ma:fieldsID="940b83434bccf7a8e30b86f6a0aa9c4c" ns2:_="">
    <xsd:import namespace="d71578b4-8a9a-43b8-9dd8-3834e0439734"/>
    <xsd:element name="properties">
      <xsd:complexType>
        <xsd:sequence>
          <xsd:element name="documentManagement">
            <xsd:complexType>
              <xsd:all>
                <xsd:element ref="ns2:Document_x0020_Category"/>
                <xsd:element ref="ns2:Category"/>
                <xsd:element ref="ns2:Sub_x002d_Category" minOccurs="0"/>
                <xsd:element ref="ns2:Policy_x0020_Referenc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1578b4-8a9a-43b8-9dd8-3834e0439734" elementFormDefault="qualified">
    <xsd:import namespace="http://schemas.microsoft.com/office/2006/documentManagement/types"/>
    <xsd:import namespace="http://schemas.microsoft.com/office/infopath/2007/PartnerControls"/>
    <xsd:element name="Document_x0020_Category" ma:index="8" ma:displayName="Type of Document" ma:format="Dropdown" ma:internalName="Document_x0020_Category">
      <xsd:simpleType>
        <xsd:restriction base="dms:Choice">
          <xsd:enumeration value="Form"/>
          <xsd:enumeration value="Guidance"/>
          <xsd:enumeration value="Template"/>
          <xsd:enumeration value="Concept Paper Template"/>
          <xsd:enumeration value="Easy Reference"/>
          <xsd:enumeration value="Logo/Emblems"/>
        </xsd:restriction>
      </xsd:simpleType>
    </xsd:element>
    <xsd:element name="Category" ma:index="9" ma:displayName="Category" ma:default="(Choose One)" ma:format="Dropdown" ma:internalName="Category">
      <xsd:simpleType>
        <xsd:restriction base="dms:Choice">
          <xsd:enumeration value="(Choose One)"/>
          <xsd:enumeration value="Communications"/>
          <xsd:enumeration value="SBOE Approval Process"/>
          <xsd:enumeration value="Human Resources/Legal"/>
          <xsd:enumeration value="Operations"/>
          <xsd:enumeration value="Program Management"/>
          <xsd:enumeration value="Internal Audits &amp; Controls"/>
        </xsd:restriction>
      </xsd:simpleType>
    </xsd:element>
    <xsd:element name="Sub_x002d_Category" ma:index="10" nillable="true" ma:displayName="Sub-Category" ma:internalName="Sub_x002d_Category">
      <xsd:simpleType>
        <xsd:restriction base="dms:Text">
          <xsd:maxLength value="255"/>
        </xsd:restriction>
      </xsd:simpleType>
    </xsd:element>
    <xsd:element name="Policy_x0020_Reference" ma:index="11" nillable="true" ma:displayName="Policy Reference" ma:list="{5d4ab52c-5c5b-46b6-a9b7-51bccb2839cc}" ma:internalName="Policy_x0020_Reference" ma:showField="I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88A7C3-2BB5-4A18-898A-30CE89B2372C}">
  <ds:schemaRefs>
    <ds:schemaRef ds:uri="http://schemas.microsoft.com/office/2006/documentManagement/types"/>
    <ds:schemaRef ds:uri="http://schemas.microsoft.com/office/2006/metadata/properties"/>
    <ds:schemaRef ds:uri="http://purl.org/dc/terms/"/>
    <ds:schemaRef ds:uri="http://schemas.openxmlformats.org/package/2006/metadata/core-properties"/>
    <ds:schemaRef ds:uri="http://purl.org/dc/elements/1.1/"/>
    <ds:schemaRef ds:uri="http://purl.org/dc/dcmitype/"/>
    <ds:schemaRef ds:uri="http://schemas.microsoft.com/office/infopath/2007/PartnerControls"/>
    <ds:schemaRef ds:uri="d71578b4-8a9a-43b8-9dd8-3834e0439734"/>
    <ds:schemaRef ds:uri="http://www.w3.org/XML/1998/namespace"/>
  </ds:schemaRefs>
</ds:datastoreItem>
</file>

<file path=customXml/itemProps2.xml><?xml version="1.0" encoding="utf-8"?>
<ds:datastoreItem xmlns:ds="http://schemas.openxmlformats.org/officeDocument/2006/customXml" ds:itemID="{A0750EE3-2CF7-415C-9DE1-4355DA477C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1578b4-8a9a-43b8-9dd8-3834e04397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CF00EE7-5F6E-409F-88CA-8BEF9EFD5F4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Dispute Resolution Parent Mentor Conference 2015</Template>
  <TotalTime>17</TotalTime>
  <Words>2787</Words>
  <Application>Microsoft Office PowerPoint</Application>
  <PresentationFormat>On-screen Show (4:3)</PresentationFormat>
  <Paragraphs>423</Paragraphs>
  <Slides>41</Slides>
  <Notes>10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GaDOE-PowerPoint-Template</vt:lpstr>
      <vt:lpstr>Dispute Resolution</vt:lpstr>
      <vt:lpstr>Learning Targets</vt:lpstr>
      <vt:lpstr>Dispute Resolution Process</vt:lpstr>
      <vt:lpstr>A parent’s experience with the Special Education System</vt:lpstr>
      <vt:lpstr>Common Sources of Conflict  </vt:lpstr>
      <vt:lpstr>What Can Educators Do? </vt:lpstr>
      <vt:lpstr>What Can Parents Do?</vt:lpstr>
      <vt:lpstr>PowerPoint Presentation</vt:lpstr>
      <vt:lpstr>Mediation</vt:lpstr>
      <vt:lpstr>Mediation</vt:lpstr>
      <vt:lpstr>Formal Complaints</vt:lpstr>
      <vt:lpstr>Formal Complaints</vt:lpstr>
      <vt:lpstr>Due Process Hearing Request</vt:lpstr>
      <vt:lpstr>Due Process Hearing Request</vt:lpstr>
      <vt:lpstr>Resolution Session</vt:lpstr>
      <vt:lpstr>Resolution Session</vt:lpstr>
      <vt:lpstr>IEP Facilitation Coming Soon</vt:lpstr>
      <vt:lpstr>Video from Pennsylvania on IEP Facilitation</vt:lpstr>
      <vt:lpstr>What is the role of the facilitator?</vt:lpstr>
      <vt:lpstr>What are some benefits of using IEP Facilitation?</vt:lpstr>
      <vt:lpstr>PowerPoint Presentation</vt:lpstr>
      <vt:lpstr>GaDOE Dispute Resolution Resources  </vt:lpstr>
      <vt:lpstr>What is available on the GaDOE website?</vt:lpstr>
      <vt:lpstr>What is available on the GaDOE website?</vt:lpstr>
      <vt:lpstr>What is available on the GaDOE website?</vt:lpstr>
      <vt:lpstr>PowerPoint Presentation</vt:lpstr>
      <vt:lpstr>Mediation</vt:lpstr>
      <vt:lpstr>Formal Complaints</vt:lpstr>
      <vt:lpstr>Due Process Hearing Request</vt:lpstr>
      <vt:lpstr>Resolution Session</vt:lpstr>
      <vt:lpstr>IEP Facilitation</vt:lpstr>
      <vt:lpstr>Who am I?</vt:lpstr>
      <vt:lpstr>Who am I?</vt:lpstr>
      <vt:lpstr>Who am I?</vt:lpstr>
      <vt:lpstr>Who am I?</vt:lpstr>
      <vt:lpstr>Scenario #1</vt:lpstr>
      <vt:lpstr>Scenario #2</vt:lpstr>
      <vt:lpstr>Scenario #3</vt:lpstr>
      <vt:lpstr>Scenario #4</vt:lpstr>
      <vt:lpstr>Can you hit the “bullseye”?</vt:lpstr>
      <vt:lpstr>Any Questions???</vt:lpstr>
    </vt:vector>
  </TitlesOfParts>
  <Company>GADOE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Dispute Resolution</dc:title>
  <dc:creator>Jamila Pollard</dc:creator>
  <cp:lastModifiedBy>Jane Grillo</cp:lastModifiedBy>
  <cp:revision>2</cp:revision>
  <cp:lastPrinted>2015-09-16T22:16:13Z</cp:lastPrinted>
  <dcterms:created xsi:type="dcterms:W3CDTF">2015-09-21T22:27:48Z</dcterms:created>
  <dcterms:modified xsi:type="dcterms:W3CDTF">2015-09-23T23:41:45Z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0x01010008F9C8662C74564AA813A60BD0601687</vt:lpwstr>
  </property>
</Properties>
</file>