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handoutMasterIdLst>
    <p:handoutMasterId r:id="rId33"/>
  </p:handoutMasterIdLst>
  <p:sldIdLst>
    <p:sldId id="256" r:id="rId5"/>
    <p:sldId id="322" r:id="rId6"/>
    <p:sldId id="342" r:id="rId7"/>
    <p:sldId id="321" r:id="rId8"/>
    <p:sldId id="323" r:id="rId9"/>
    <p:sldId id="282" r:id="rId10"/>
    <p:sldId id="268" r:id="rId11"/>
    <p:sldId id="280" r:id="rId12"/>
    <p:sldId id="288" r:id="rId13"/>
    <p:sldId id="301" r:id="rId14"/>
    <p:sldId id="283" r:id="rId15"/>
    <p:sldId id="269" r:id="rId16"/>
    <p:sldId id="338" r:id="rId17"/>
    <p:sldId id="324" r:id="rId18"/>
    <p:sldId id="332" r:id="rId19"/>
    <p:sldId id="325" r:id="rId20"/>
    <p:sldId id="326" r:id="rId21"/>
    <p:sldId id="333" r:id="rId22"/>
    <p:sldId id="312" r:id="rId23"/>
    <p:sldId id="334" r:id="rId24"/>
    <p:sldId id="335" r:id="rId25"/>
    <p:sldId id="336" r:id="rId26"/>
    <p:sldId id="339" r:id="rId27"/>
    <p:sldId id="329" r:id="rId28"/>
    <p:sldId id="343" r:id="rId29"/>
    <p:sldId id="344" r:id="rId30"/>
    <p:sldId id="293" r:id="rId31"/>
  </p:sldIdLst>
  <p:sldSz cx="9144000" cy="6858000" type="screen4x3"/>
  <p:notesSz cx="6856413" cy="9083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19B7"/>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5" autoAdjust="0"/>
    <p:restoredTop sz="79160" autoAdjust="0"/>
  </p:normalViewPr>
  <p:slideViewPr>
    <p:cSldViewPr snapToGrid="0">
      <p:cViewPr>
        <p:scale>
          <a:sx n="66" d="100"/>
          <a:sy n="66" d="100"/>
        </p:scale>
        <p:origin x="-1296"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3025" y="0"/>
            <a:ext cx="2971800" cy="454025"/>
          </a:xfrm>
          <a:prstGeom prst="rect">
            <a:avLst/>
          </a:prstGeom>
        </p:spPr>
        <p:txBody>
          <a:bodyPr vert="horz" lIns="91440" tIns="45720" rIns="91440" bIns="45720" rtlCol="0"/>
          <a:lstStyle>
            <a:lvl1pPr algn="r">
              <a:defRPr sz="1200"/>
            </a:lvl1pPr>
          </a:lstStyle>
          <a:p>
            <a:fld id="{A9C08D20-F788-42F9-8464-632E2F93E305}" type="datetimeFigureOut">
              <a:rPr lang="en-US" smtClean="0"/>
              <a:pPr/>
              <a:t>9/1/2015</a:t>
            </a:fld>
            <a:endParaRPr lang="en-US"/>
          </a:p>
        </p:txBody>
      </p:sp>
      <p:sp>
        <p:nvSpPr>
          <p:cNvPr id="4" name="Footer Placeholder 3"/>
          <p:cNvSpPr>
            <a:spLocks noGrp="1"/>
          </p:cNvSpPr>
          <p:nvPr>
            <p:ph type="ftr" sz="quarter" idx="2"/>
          </p:nvPr>
        </p:nvSpPr>
        <p:spPr>
          <a:xfrm>
            <a:off x="0" y="8628063"/>
            <a:ext cx="2971800" cy="4540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3025" y="8628063"/>
            <a:ext cx="2971800" cy="454025"/>
          </a:xfrm>
          <a:prstGeom prst="rect">
            <a:avLst/>
          </a:prstGeom>
        </p:spPr>
        <p:txBody>
          <a:bodyPr vert="horz" lIns="91440" tIns="45720" rIns="91440" bIns="45720" rtlCol="0" anchor="b"/>
          <a:lstStyle>
            <a:lvl1pPr algn="r">
              <a:defRPr sz="1200"/>
            </a:lvl1pPr>
          </a:lstStyle>
          <a:p>
            <a:fld id="{496E2315-2619-4D7B-AE8D-9A9E122FA9F1}" type="slidenum">
              <a:rPr lang="en-US" smtClean="0"/>
              <a:pPr/>
              <a:t>‹#›</a:t>
            </a:fld>
            <a:endParaRPr lang="en-US"/>
          </a:p>
        </p:txBody>
      </p:sp>
    </p:spTree>
    <p:extLst>
      <p:ext uri="{BB962C8B-B14F-4D97-AF65-F5344CB8AC3E}">
        <p14:creationId xmlns:p14="http://schemas.microsoft.com/office/powerpoint/2010/main" val="3808430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112" cy="454184"/>
          </a:xfrm>
          <a:prstGeom prst="rect">
            <a:avLst/>
          </a:prstGeom>
        </p:spPr>
        <p:txBody>
          <a:bodyPr vert="horz" lIns="91083" tIns="45542" rIns="91083" bIns="45542" rtlCol="0"/>
          <a:lstStyle>
            <a:lvl1pPr algn="l">
              <a:defRPr sz="1200"/>
            </a:lvl1pPr>
          </a:lstStyle>
          <a:p>
            <a:endParaRPr lang="en-US"/>
          </a:p>
        </p:txBody>
      </p:sp>
      <p:sp>
        <p:nvSpPr>
          <p:cNvPr id="3" name="Date Placeholder 2"/>
          <p:cNvSpPr>
            <a:spLocks noGrp="1"/>
          </p:cNvSpPr>
          <p:nvPr>
            <p:ph type="dt" idx="1"/>
          </p:nvPr>
        </p:nvSpPr>
        <p:spPr>
          <a:xfrm>
            <a:off x="3883714" y="0"/>
            <a:ext cx="2971112" cy="454184"/>
          </a:xfrm>
          <a:prstGeom prst="rect">
            <a:avLst/>
          </a:prstGeom>
        </p:spPr>
        <p:txBody>
          <a:bodyPr vert="horz" lIns="91083" tIns="45542" rIns="91083" bIns="45542" rtlCol="0"/>
          <a:lstStyle>
            <a:lvl1pPr algn="r">
              <a:defRPr sz="1200"/>
            </a:lvl1pPr>
          </a:lstStyle>
          <a:p>
            <a:fld id="{D8AB1433-BF8B-45C5-81D6-089F21EECCF9}" type="datetimeFigureOut">
              <a:rPr lang="en-US" smtClean="0"/>
              <a:pPr/>
              <a:t>9/1/2015</a:t>
            </a:fld>
            <a:endParaRPr lang="en-US"/>
          </a:p>
        </p:txBody>
      </p:sp>
      <p:sp>
        <p:nvSpPr>
          <p:cNvPr id="4" name="Slide Image Placeholder 3"/>
          <p:cNvSpPr>
            <a:spLocks noGrp="1" noRot="1" noChangeAspect="1"/>
          </p:cNvSpPr>
          <p:nvPr>
            <p:ph type="sldImg" idx="2"/>
          </p:nvPr>
        </p:nvSpPr>
        <p:spPr>
          <a:xfrm>
            <a:off x="1157288" y="681038"/>
            <a:ext cx="4541837" cy="3406775"/>
          </a:xfrm>
          <a:prstGeom prst="rect">
            <a:avLst/>
          </a:prstGeom>
          <a:noFill/>
          <a:ln w="12700">
            <a:solidFill>
              <a:prstClr val="black"/>
            </a:solidFill>
          </a:ln>
        </p:spPr>
        <p:txBody>
          <a:bodyPr vert="horz" lIns="91083" tIns="45542" rIns="91083" bIns="45542" rtlCol="0" anchor="ctr"/>
          <a:lstStyle/>
          <a:p>
            <a:endParaRPr lang="en-US"/>
          </a:p>
        </p:txBody>
      </p:sp>
      <p:sp>
        <p:nvSpPr>
          <p:cNvPr id="5" name="Notes Placeholder 4"/>
          <p:cNvSpPr>
            <a:spLocks noGrp="1"/>
          </p:cNvSpPr>
          <p:nvPr>
            <p:ph type="body" sz="quarter" idx="3"/>
          </p:nvPr>
        </p:nvSpPr>
        <p:spPr>
          <a:xfrm>
            <a:off x="685642" y="4314746"/>
            <a:ext cx="5485130" cy="4087654"/>
          </a:xfrm>
          <a:prstGeom prst="rect">
            <a:avLst/>
          </a:prstGeom>
        </p:spPr>
        <p:txBody>
          <a:bodyPr vert="horz" lIns="91083" tIns="45542" rIns="91083" bIns="455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7915"/>
            <a:ext cx="2971112" cy="454184"/>
          </a:xfrm>
          <a:prstGeom prst="rect">
            <a:avLst/>
          </a:prstGeom>
        </p:spPr>
        <p:txBody>
          <a:bodyPr vert="horz" lIns="91083" tIns="45542" rIns="91083" bIns="45542" rtlCol="0" anchor="b"/>
          <a:lstStyle>
            <a:lvl1pPr algn="l">
              <a:defRPr sz="1200"/>
            </a:lvl1pPr>
          </a:lstStyle>
          <a:p>
            <a:endParaRPr lang="en-US"/>
          </a:p>
        </p:txBody>
      </p:sp>
      <p:sp>
        <p:nvSpPr>
          <p:cNvPr id="7" name="Slide Number Placeholder 6"/>
          <p:cNvSpPr>
            <a:spLocks noGrp="1"/>
          </p:cNvSpPr>
          <p:nvPr>
            <p:ph type="sldNum" sz="quarter" idx="5"/>
          </p:nvPr>
        </p:nvSpPr>
        <p:spPr>
          <a:xfrm>
            <a:off x="3883714" y="8627915"/>
            <a:ext cx="2971112" cy="454184"/>
          </a:xfrm>
          <a:prstGeom prst="rect">
            <a:avLst/>
          </a:prstGeom>
        </p:spPr>
        <p:txBody>
          <a:bodyPr vert="horz" lIns="91083" tIns="45542" rIns="91083" bIns="45542" rtlCol="0" anchor="b"/>
          <a:lstStyle>
            <a:lvl1pPr algn="r">
              <a:defRPr sz="1200"/>
            </a:lvl1pPr>
          </a:lstStyle>
          <a:p>
            <a:fld id="{E6530340-F5C0-43BA-9CC1-D63E860F355B}" type="slidenum">
              <a:rPr lang="en-US" smtClean="0"/>
              <a:pPr/>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Allison – </a:t>
            </a:r>
            <a:r>
              <a:rPr lang="en-US" dirty="0" err="1" smtClean="0"/>
              <a:t>segway</a:t>
            </a:r>
            <a:r>
              <a:rPr lang="en-US" dirty="0" smtClean="0"/>
              <a:t> slide…</a:t>
            </a:r>
          </a:p>
          <a:p>
            <a:r>
              <a:rPr lang="en-US" dirty="0" smtClean="0"/>
              <a:t>Regionally</a:t>
            </a:r>
            <a:r>
              <a:rPr lang="en-US" baseline="0" dirty="0" smtClean="0"/>
              <a:t> supported… Involved in all parts of research and development to better address regionally…</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some of the items to look for as you explore the </a:t>
            </a:r>
            <a:r>
              <a:rPr lang="en-US" b="1" dirty="0" smtClean="0"/>
              <a:t>Jigsaw Activity</a:t>
            </a:r>
          </a:p>
          <a:p>
            <a:endParaRPr lang="en-US" b="1" dirty="0" smtClean="0"/>
          </a:p>
          <a:p>
            <a:r>
              <a:rPr lang="en-US" b="1" dirty="0" smtClean="0"/>
              <a:t>What to look for ideas…. Add to the list additional items from each publication</a:t>
            </a:r>
          </a:p>
          <a:p>
            <a:endParaRPr lang="en-US" b="1" dirty="0" smtClean="0"/>
          </a:p>
          <a:p>
            <a:r>
              <a:rPr lang="en-US" sz="1200" kern="1200" dirty="0" smtClean="0">
                <a:solidFill>
                  <a:schemeClr val="tx1"/>
                </a:solidFill>
                <a:latin typeface="+mn-lt"/>
                <a:ea typeface="+mn-ea"/>
                <a:cs typeface="+mn-cs"/>
              </a:rPr>
              <a:t>In a true jigsaw fashion, members of a table would regroup to review the research documents. We could have them regroup randomly by numbering off. Each group could take 5 to 10 minutes to become familiar with their document by answering questions. Then, they would come back to their original home group and give a summary of the document that they reviewed so that each person in the home group could get a little preview of what was in each document. If you don't want to do a jigsaw, each group could scan every document, but I thought that would be overwhelming and might be better if they could focus on one but have a preview of the others. Another way of doing this would be for each group to focus on one document and then have a spokesperson to report out so that each group could hear how there documents are similar to each other. That would take less time.</a:t>
            </a:r>
            <a:br>
              <a:rPr lang="en-US" sz="1200" kern="1200" dirty="0" smtClean="0">
                <a:solidFill>
                  <a:schemeClr val="tx1"/>
                </a:solidFill>
                <a:latin typeface="+mn-lt"/>
                <a:ea typeface="+mn-ea"/>
                <a:cs typeface="+mn-cs"/>
              </a:rPr>
            </a:br>
            <a:endParaRPr lang="en-US" b="1"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 FINAL </a:t>
            </a:r>
            <a:r>
              <a:rPr lang="en-US" dirty="0" smtClean="0"/>
              <a:t>but a glimpse</a:t>
            </a:r>
            <a:r>
              <a:rPr lang="en-US" baseline="0" dirty="0" smtClean="0"/>
              <a:t> at what we have captured…..</a:t>
            </a:r>
            <a:r>
              <a:rPr lang="en-US" dirty="0" smtClean="0"/>
              <a:t>Pass</a:t>
            </a:r>
            <a:r>
              <a:rPr lang="en-US" baseline="0" dirty="0" smtClean="0"/>
              <a:t> c</a:t>
            </a:r>
            <a:r>
              <a:rPr lang="en-US" dirty="0" smtClean="0"/>
              <a:t>opies of each one (3)</a:t>
            </a:r>
          </a:p>
          <a:p>
            <a:r>
              <a:rPr lang="en-US" dirty="0" smtClean="0"/>
              <a:t>April----- introduce the E2P</a:t>
            </a:r>
            <a:r>
              <a:rPr lang="en-US" baseline="0" dirty="0" smtClean="0"/>
              <a:t> sheets and walk-thru quickly</a:t>
            </a:r>
            <a:endParaRPr lang="en-US" dirty="0" smtClean="0"/>
          </a:p>
          <a:p>
            <a:r>
              <a:rPr lang="en-US" strike="sngStrike" dirty="0" smtClean="0"/>
              <a:t>Activity:</a:t>
            </a:r>
          </a:p>
          <a:p>
            <a:r>
              <a:rPr lang="en-US" strike="sngStrike" dirty="0" smtClean="0"/>
              <a:t>Discuss a mock plan</a:t>
            </a:r>
            <a:r>
              <a:rPr lang="en-US" strike="sngStrike" baseline="0" dirty="0" smtClean="0"/>
              <a:t> in pairs of two</a:t>
            </a:r>
          </a:p>
          <a:p>
            <a:r>
              <a:rPr lang="en-US" strike="sngStrike" baseline="0" dirty="0" smtClean="0"/>
              <a:t>Activity sheet with just the Goal/VB sections of plan form</a:t>
            </a:r>
          </a:p>
          <a:p>
            <a:r>
              <a:rPr lang="en-US" strike="sngStrike" baseline="0" dirty="0" smtClean="0"/>
              <a:t>Table Facilitators will be Team Members</a:t>
            </a:r>
            <a:endParaRPr lang="en-US" strike="sngStrike"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11</a:t>
            </a:fld>
            <a:endParaRPr lang="en-US"/>
          </a:p>
        </p:txBody>
      </p:sp>
    </p:spTree>
    <p:extLst>
      <p:ext uri="{BB962C8B-B14F-4D97-AF65-F5344CB8AC3E}">
        <p14:creationId xmlns:p14="http://schemas.microsoft.com/office/powerpoint/2010/main" val="1502240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April</a:t>
            </a:r>
            <a:r>
              <a:rPr lang="en-US" dirty="0" smtClean="0"/>
              <a:t> -  We managed to categorize</a:t>
            </a:r>
            <a:r>
              <a:rPr lang="en-US" baseline="0" dirty="0" smtClean="0"/>
              <a:t> our work and the research we found based on what we as Parent Mentors have worked to impact. So this is a different way of looking at our work – as impacting the objective rather than the State Indicator – even though we are doing that too!</a:t>
            </a:r>
          </a:p>
          <a:p>
            <a:r>
              <a:rPr lang="en-US" strike="sngStrike" baseline="0" dirty="0" smtClean="0"/>
              <a:t>These 5 </a:t>
            </a:r>
            <a:r>
              <a:rPr lang="en-US" baseline="0" dirty="0" smtClean="0"/>
              <a:t>areas are those that we have ready to talk about today.  That is not to say we will not get feedback from you or your directors that we need to expand the objectives.  Today we will look at these areas though, and through that we hope that you will help us identify any gaps that might have been missed.</a:t>
            </a:r>
          </a:p>
          <a:p>
            <a:r>
              <a:rPr lang="en-US" b="1" baseline="0" dirty="0" smtClean="0"/>
              <a:t>Anne review this slide please!!!!</a:t>
            </a:r>
            <a:endParaRPr lang="en-US" b="1"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AT THIS TIME</a:t>
            </a:r>
            <a:endParaRPr lang="en-US" b="1"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Team Member: </a:t>
            </a:r>
            <a:r>
              <a:rPr lang="en-US" b="0" dirty="0" smtClean="0"/>
              <a:t>___________</a:t>
            </a:r>
            <a:endParaRPr lang="en-US" b="1"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14</a:t>
            </a:fld>
            <a:endParaRPr lang="en-US"/>
          </a:p>
        </p:txBody>
      </p:sp>
    </p:spTree>
    <p:extLst>
      <p:ext uri="{BB962C8B-B14F-4D97-AF65-F5344CB8AC3E}">
        <p14:creationId xmlns:p14="http://schemas.microsoft.com/office/powerpoint/2010/main" val="1420171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Click</a:t>
            </a:r>
            <a:r>
              <a:rPr lang="en-US" b="1" baseline="0" dirty="0" smtClean="0"/>
              <a:t> 1: </a:t>
            </a:r>
            <a:r>
              <a:rPr lang="en-US" dirty="0" smtClean="0">
                <a:solidFill>
                  <a:srgbClr val="FF0000"/>
                </a:solidFill>
              </a:rPr>
              <a:t>This shows us that goals is: </a:t>
            </a:r>
            <a:r>
              <a:rPr lang="en-US" b="1" dirty="0" smtClean="0">
                <a:solidFill>
                  <a:srgbClr val="FF0000"/>
                </a:solidFill>
              </a:rPr>
              <a:t>T</a:t>
            </a:r>
            <a:r>
              <a:rPr lang="en-US" b="1" dirty="0" smtClean="0"/>
              <a:t>imely</a:t>
            </a:r>
          </a:p>
          <a:p>
            <a:pPr lvl="1">
              <a:buFont typeface="Arial" pitchFamily="34" charset="0"/>
              <a:buNone/>
            </a:pPr>
            <a:r>
              <a:rPr lang="en-US" b="1" dirty="0" smtClean="0"/>
              <a:t>Click 2: </a:t>
            </a:r>
            <a:r>
              <a:rPr lang="en-US" dirty="0" smtClean="0">
                <a:solidFill>
                  <a:srgbClr val="FF0000"/>
                </a:solidFill>
              </a:rPr>
              <a:t>This shows us that goal is : </a:t>
            </a:r>
            <a:r>
              <a:rPr lang="en-US" b="1" dirty="0" smtClean="0">
                <a:solidFill>
                  <a:srgbClr val="FF0000"/>
                </a:solidFill>
              </a:rPr>
              <a:t>A</a:t>
            </a:r>
            <a:r>
              <a:rPr lang="en-US" b="1" dirty="0" smtClean="0"/>
              <a:t>ttainable and related to WHO</a:t>
            </a:r>
          </a:p>
          <a:p>
            <a:pPr lvl="1">
              <a:buFont typeface="Arial" pitchFamily="34" charset="0"/>
              <a:buChar char="•"/>
            </a:pPr>
            <a:r>
              <a:rPr lang="en-US" dirty="0" smtClean="0"/>
              <a:t>A small group of parents you select to work with over the school year</a:t>
            </a:r>
          </a:p>
          <a:p>
            <a:pPr lvl="1">
              <a:buFont typeface="Arial" pitchFamily="34" charset="0"/>
              <a:buChar char="•"/>
            </a:pPr>
            <a:r>
              <a:rPr lang="en-US" dirty="0" smtClean="0"/>
              <a:t>A manageable number of families you can easily contact on a regular basis</a:t>
            </a:r>
          </a:p>
          <a:p>
            <a:pPr lvl="1">
              <a:buFont typeface="Arial" pitchFamily="34" charset="0"/>
              <a:buChar char="•"/>
            </a:pPr>
            <a:r>
              <a:rPr lang="en-US" dirty="0" smtClean="0"/>
              <a:t>A group of parents you can talk with each month to ask if they were able to complete the assignment</a:t>
            </a:r>
          </a:p>
          <a:p>
            <a:pPr lvl="1">
              <a:buFont typeface="Arial" pitchFamily="34" charset="0"/>
              <a:buChar char="•"/>
            </a:pPr>
            <a:r>
              <a:rPr lang="en-US" dirty="0" smtClean="0"/>
              <a:t>A group that will communicate with you if they did not complete and answer if you ask “what would have helped you to be able to complete the assignment?” </a:t>
            </a:r>
          </a:p>
          <a:p>
            <a:pPr lvl="1">
              <a:buFont typeface="Arial" pitchFamily="34" charset="0"/>
              <a:buChar char="•"/>
            </a:pPr>
            <a:r>
              <a:rPr lang="en-US" dirty="0" smtClean="0"/>
              <a:t>Should not be a whole class room of parents</a:t>
            </a:r>
          </a:p>
          <a:p>
            <a:pPr lvl="1">
              <a:buFont typeface="Arial" pitchFamily="34" charset="0"/>
              <a:buChar char="•"/>
            </a:pPr>
            <a:r>
              <a:rPr lang="en-US" dirty="0" smtClean="0"/>
              <a:t>Should not be a whole grade level of parents</a:t>
            </a:r>
          </a:p>
          <a:p>
            <a:pPr lvl="1">
              <a:buFont typeface="Arial" pitchFamily="34" charset="0"/>
              <a:buChar char="•"/>
            </a:pPr>
            <a:r>
              <a:rPr lang="en-US" dirty="0" smtClean="0"/>
              <a:t>Should not be a whole school of parents </a:t>
            </a:r>
          </a:p>
          <a:p>
            <a:pPr lvl="1">
              <a:buFont typeface="Arial" pitchFamily="34" charset="0"/>
              <a:buChar char="•"/>
            </a:pPr>
            <a:r>
              <a:rPr lang="en-US" dirty="0" smtClean="0"/>
              <a:t>Should not be parents you already know will not be willing to carry out an assignment</a:t>
            </a: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dirty="0" smtClean="0"/>
              <a:t>Click</a:t>
            </a:r>
            <a:r>
              <a:rPr lang="en-US" b="1" baseline="0" dirty="0" smtClean="0"/>
              <a:t> 3: </a:t>
            </a:r>
            <a:r>
              <a:rPr lang="en-US" dirty="0" smtClean="0">
                <a:solidFill>
                  <a:srgbClr val="FF0000"/>
                </a:solidFill>
              </a:rPr>
              <a:t>This shows us that goal is: </a:t>
            </a:r>
            <a:r>
              <a:rPr lang="en-US" b="1" dirty="0" smtClean="0">
                <a:solidFill>
                  <a:srgbClr val="FF0000"/>
                </a:solidFill>
              </a:rPr>
              <a:t>S</a:t>
            </a:r>
            <a:r>
              <a:rPr lang="en-US" b="1" dirty="0" smtClean="0"/>
              <a:t>pecific</a:t>
            </a: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dirty="0" smtClean="0"/>
              <a:t>Click 4: </a:t>
            </a:r>
            <a:r>
              <a:rPr lang="en-US" dirty="0" smtClean="0">
                <a:solidFill>
                  <a:srgbClr val="FF0000"/>
                </a:solidFill>
              </a:rPr>
              <a:t>This shows us that goal is: </a:t>
            </a:r>
            <a:r>
              <a:rPr lang="en-US" b="1" dirty="0" smtClean="0">
                <a:solidFill>
                  <a:srgbClr val="FF0000"/>
                </a:solidFill>
              </a:rPr>
              <a:t>M</a:t>
            </a:r>
            <a:r>
              <a:rPr lang="en-US" b="1" dirty="0" smtClean="0"/>
              <a:t>easurable according to the WHAT you are asking parents</a:t>
            </a:r>
            <a:r>
              <a:rPr lang="en-US" b="1" baseline="0" dirty="0" smtClean="0"/>
              <a:t> to do</a:t>
            </a:r>
            <a:endParaRPr lang="en-US" b="1" dirty="0" smtClean="0"/>
          </a:p>
          <a:p>
            <a:pPr lvl="1">
              <a:buFont typeface="Arial" pitchFamily="34" charset="0"/>
              <a:buNone/>
            </a:pPr>
            <a:endParaRPr lang="en-US" b="1" dirty="0" smtClean="0"/>
          </a:p>
          <a:p>
            <a:pPr lvl="1">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meeting</a:t>
            </a:r>
            <a:r>
              <a:rPr lang="en-US" baseline="0" dirty="0" smtClean="0"/>
              <a:t> the SMART Goals requires family members to learn behaviors that will impact the goal being met.</a:t>
            </a:r>
          </a:p>
          <a:p>
            <a:r>
              <a:rPr lang="en-US" baseline="0" dirty="0" smtClean="0"/>
              <a:t>These are essential for the VB to be a VB…</a:t>
            </a:r>
          </a:p>
          <a:p>
            <a:endParaRPr lang="en-US" b="1" dirty="0" smtClean="0"/>
          </a:p>
          <a:p>
            <a:r>
              <a:rPr lang="en-US" b="1" dirty="0" smtClean="0"/>
              <a:t>Partnership concern</a:t>
            </a:r>
            <a:r>
              <a:rPr lang="en-US" dirty="0" smtClean="0"/>
              <a:t>s: who will participate, who will report</a:t>
            </a:r>
            <a:r>
              <a:rPr lang="en-US" baseline="0" dirty="0" smtClean="0"/>
              <a:t> data (parent/teacher/PM/IEP member)</a:t>
            </a:r>
            <a:r>
              <a:rPr lang="en-US" dirty="0" smtClean="0"/>
              <a:t>, is “the ask” already occurring</a:t>
            </a:r>
            <a:r>
              <a:rPr lang="en-US" baseline="0" dirty="0" smtClean="0"/>
              <a:t> and if so how can PM find that partner or resource, how can I tie to data already collected, is there a tool for capturing the behavior already available or do I need to create, will parents need ongoing feedback to stay on track or self-report?????</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16</a:t>
            </a:fld>
            <a:endParaRPr lang="en-US"/>
          </a:p>
        </p:txBody>
      </p:sp>
    </p:spTree>
    <p:extLst>
      <p:ext uri="{BB962C8B-B14F-4D97-AF65-F5344CB8AC3E}">
        <p14:creationId xmlns:p14="http://schemas.microsoft.com/office/powerpoint/2010/main" val="1603364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Individually or with a partner answer these</a:t>
            </a:r>
            <a:r>
              <a:rPr lang="en-US" baseline="0" dirty="0" smtClean="0"/>
              <a:t> questions on post-its and add to the chart at the front</a:t>
            </a:r>
            <a:r>
              <a:rPr lang="en-US" dirty="0" smtClean="0"/>
              <a:t>.</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17</a:t>
            </a:fld>
            <a:endParaRPr lang="en-US"/>
          </a:p>
        </p:txBody>
      </p:sp>
    </p:spTree>
    <p:extLst>
      <p:ext uri="{BB962C8B-B14F-4D97-AF65-F5344CB8AC3E}">
        <p14:creationId xmlns:p14="http://schemas.microsoft.com/office/powerpoint/2010/main" val="3474312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at the relationship of the goal and VBs</a:t>
            </a:r>
          </a:p>
          <a:p>
            <a:r>
              <a:rPr lang="en-US" dirty="0" smtClean="0"/>
              <a:t>Make clear the two different areas of measurement – </a:t>
            </a:r>
          </a:p>
          <a:p>
            <a:r>
              <a:rPr lang="en-US" dirty="0" smtClean="0"/>
              <a:t>At </a:t>
            </a:r>
            <a:r>
              <a:rPr lang="en-US" b="1" dirty="0" smtClean="0"/>
              <a:t>CLICK 2 –vital behavior</a:t>
            </a:r>
            <a:r>
              <a:rPr lang="en-US" b="1" baseline="0" dirty="0" smtClean="0"/>
              <a:t> info</a:t>
            </a:r>
          </a:p>
          <a:p>
            <a:r>
              <a:rPr lang="en-US" b="1" baseline="0" dirty="0" smtClean="0"/>
              <a:t>Click 5 – highlight 50% target group</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review</a:t>
            </a:r>
            <a:r>
              <a:rPr lang="en-US" baseline="0" dirty="0" smtClean="0"/>
              <a:t> of how it might really look….. </a:t>
            </a:r>
            <a:r>
              <a:rPr lang="en-US" b="1" baseline="0" dirty="0" smtClean="0"/>
              <a:t>ANY combination </a:t>
            </a:r>
            <a:r>
              <a:rPr lang="en-US" baseline="0" dirty="0" smtClean="0"/>
              <a:t>of completion between the 2 VBs </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Team Member _North: Becky	South: 		Middle: Allison</a:t>
            </a:r>
          </a:p>
          <a:p>
            <a:r>
              <a:rPr lang="en-US" dirty="0" smtClean="0"/>
              <a:t>What we  have heard you say is that YOU are working here……</a:t>
            </a:r>
          </a:p>
          <a:p>
            <a:endParaRPr lang="en-US" dirty="0" smtClean="0"/>
          </a:p>
          <a:p>
            <a:r>
              <a:rPr lang="en-US" i="1" dirty="0" smtClean="0"/>
              <a:t>The state indicators </a:t>
            </a:r>
            <a:r>
              <a:rPr lang="en-US" dirty="0" smtClean="0"/>
              <a:t>are geared to measure </a:t>
            </a:r>
            <a:r>
              <a:rPr lang="en-US" b="1" dirty="0" smtClean="0"/>
              <a:t>what is happening system wide</a:t>
            </a:r>
            <a:r>
              <a:rPr lang="en-US" dirty="0" smtClean="0"/>
              <a:t>.</a:t>
            </a:r>
            <a:r>
              <a:rPr lang="en-US" baseline="0" dirty="0" smtClean="0"/>
              <a:t> </a:t>
            </a:r>
            <a:r>
              <a:rPr lang="en-US" i="1" dirty="0" smtClean="0"/>
              <a:t>Our work</a:t>
            </a:r>
            <a:r>
              <a:rPr lang="en-US" i="1" baseline="0" dirty="0" smtClean="0"/>
              <a:t> </a:t>
            </a:r>
            <a:r>
              <a:rPr lang="en-US" baseline="0" dirty="0" smtClean="0"/>
              <a:t>is not measured by these indicators but rather by those opportunities to target a group or school based on a </a:t>
            </a:r>
            <a:r>
              <a:rPr lang="en-US" b="1" baseline="0" dirty="0" smtClean="0"/>
              <a:t>particular need identified by your partners in planning</a:t>
            </a:r>
            <a:r>
              <a:rPr lang="en-US" baseline="0" dirty="0" smtClean="0"/>
              <a:t>.</a:t>
            </a:r>
          </a:p>
          <a:p>
            <a:endParaRPr lang="en-US" baseline="0" dirty="0" smtClean="0"/>
          </a:p>
          <a:p>
            <a:r>
              <a:rPr lang="en-US" baseline="0" dirty="0" smtClean="0"/>
              <a:t>Measure how it is impacting at a local level…</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E6530340-F5C0-43BA-9CC1-D63E860F355B}" type="slidenum">
              <a:rPr lang="en-US" smtClean="0"/>
              <a:pPr/>
              <a:t>2</a:t>
            </a:fld>
            <a:endParaRPr lang="en-US"/>
          </a:p>
        </p:txBody>
      </p:sp>
    </p:spTree>
    <p:extLst>
      <p:ext uri="{BB962C8B-B14F-4D97-AF65-F5344CB8AC3E}">
        <p14:creationId xmlns:p14="http://schemas.microsoft.com/office/powerpoint/2010/main" val="245958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ANNE</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E6530340-F5C0-43BA-9CC1-D63E860F355B}" type="slidenum">
              <a:rPr lang="en-US" smtClean="0"/>
              <a:pPr/>
              <a:t>3</a:t>
            </a:fld>
            <a:endParaRPr lang="en-US"/>
          </a:p>
        </p:txBody>
      </p:sp>
    </p:spTree>
    <p:extLst>
      <p:ext uri="{BB962C8B-B14F-4D97-AF65-F5344CB8AC3E}">
        <p14:creationId xmlns:p14="http://schemas.microsoft.com/office/powerpoint/2010/main" val="245958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April –</a:t>
            </a:r>
          </a:p>
          <a:p>
            <a:r>
              <a:rPr lang="en-US" u="sng" dirty="0" smtClean="0"/>
              <a:t>Another way of seeing where we are</a:t>
            </a:r>
            <a:r>
              <a:rPr lang="en-US" dirty="0" smtClean="0"/>
              <a:t>… We began with very little data but great anecdotal information</a:t>
            </a:r>
            <a:r>
              <a:rPr lang="en-US" baseline="0" dirty="0" smtClean="0"/>
              <a:t> that drove our work.</a:t>
            </a:r>
          </a:p>
          <a:p>
            <a:r>
              <a:rPr lang="en-US" baseline="0" dirty="0" smtClean="0"/>
              <a:t>By introducing goals and vital behaviors we have ample information to share with on another. We have not necessarily strived to base our work off of research but we are showing a lot of positive results with success stories to celebrate. We have accomplished promising results with even greater successes on the horizon.</a:t>
            </a:r>
          </a:p>
          <a:p>
            <a:endParaRPr lang="en-US" baseline="0" dirty="0" smtClean="0"/>
          </a:p>
          <a:p>
            <a:r>
              <a:rPr lang="en-US" baseline="0" dirty="0" smtClean="0"/>
              <a:t>Moving forward we anticipate PMs </a:t>
            </a:r>
            <a:r>
              <a:rPr lang="en-US" b="1" baseline="0" dirty="0" smtClean="0"/>
              <a:t>will…. Work in the top two areas</a:t>
            </a:r>
            <a:r>
              <a:rPr lang="en-US" baseline="0" dirty="0" smtClean="0"/>
              <a:t>….</a:t>
            </a:r>
            <a:endParaRPr lang="en-US" dirty="0" smtClean="0"/>
          </a:p>
          <a:p>
            <a:pPr>
              <a:buFont typeface="Arial" pitchFamily="34" charset="0"/>
              <a:buChar char="•"/>
            </a:pPr>
            <a:r>
              <a:rPr lang="en-US" dirty="0" smtClean="0"/>
              <a:t>Be equipped to discuss their work with any partner…</a:t>
            </a:r>
            <a:r>
              <a:rPr lang="en-US" dirty="0" err="1" smtClean="0"/>
              <a:t>admins</a:t>
            </a:r>
            <a:r>
              <a:rPr lang="en-US" dirty="0" smtClean="0"/>
              <a:t>, teachers and parents</a:t>
            </a:r>
          </a:p>
          <a:p>
            <a:pPr>
              <a:buFont typeface="Arial" pitchFamily="34" charset="0"/>
              <a:buChar char="•"/>
            </a:pPr>
            <a:r>
              <a:rPr lang="en-US" dirty="0" smtClean="0"/>
              <a:t>Know what we are doing has been done before with success</a:t>
            </a:r>
          </a:p>
          <a:p>
            <a:pPr>
              <a:buFont typeface="Arial" pitchFamily="34" charset="0"/>
              <a:buChar char="•"/>
            </a:pPr>
            <a:r>
              <a:rPr lang="en-US" dirty="0" smtClean="0"/>
              <a:t>Have multiple PMs to collaborate with  in working on very similar activities so that obstacles and successes can be more readily shared</a:t>
            </a:r>
          </a:p>
          <a:p>
            <a:pPr>
              <a:buFont typeface="Arial" pitchFamily="34" charset="0"/>
              <a:buChar char="•"/>
            </a:pPr>
            <a:r>
              <a:rPr lang="en-US" dirty="0" smtClean="0"/>
              <a:t>Demonstrate evidence of the hard work happening so</a:t>
            </a:r>
            <a:r>
              <a:rPr lang="en-US" baseline="0" dirty="0" smtClean="0"/>
              <a:t> that the </a:t>
            </a:r>
            <a:r>
              <a:rPr lang="en-US" baseline="0" dirty="0" err="1" smtClean="0"/>
              <a:t>GaPMP</a:t>
            </a:r>
            <a:r>
              <a:rPr lang="en-US" baseline="0" dirty="0" smtClean="0"/>
              <a:t> can be better celebrated for the impact we are making in Georgia!</a:t>
            </a:r>
            <a:endParaRPr lang="en-US" dirty="0" smtClean="0"/>
          </a:p>
          <a:p>
            <a:pPr>
              <a:buFont typeface="Arial" pitchFamily="34" charset="0"/>
              <a:buChar char="•"/>
            </a:pPr>
            <a:r>
              <a:rPr lang="en-US" baseline="0" dirty="0" smtClean="0"/>
              <a:t>Bring recognition to </a:t>
            </a:r>
            <a:r>
              <a:rPr lang="en-US" baseline="0" dirty="0" err="1" smtClean="0"/>
              <a:t>GaPMP</a:t>
            </a:r>
            <a:r>
              <a:rPr lang="en-US" baseline="0" dirty="0" smtClean="0"/>
              <a:t> as a Family Engagement Evidence-Based Partnership</a:t>
            </a:r>
            <a:endParaRPr lang="en-US" dirty="0" smtClean="0"/>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4</a:t>
            </a:fld>
            <a:endParaRPr lang="en-US"/>
          </a:p>
        </p:txBody>
      </p:sp>
    </p:spTree>
    <p:extLst>
      <p:ext uri="{BB962C8B-B14F-4D97-AF65-F5344CB8AC3E}">
        <p14:creationId xmlns:p14="http://schemas.microsoft.com/office/powerpoint/2010/main" val="3607960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Others are using frameworks to guide their work but no one that</a:t>
            </a:r>
            <a:r>
              <a:rPr lang="en-US" baseline="0" dirty="0" smtClean="0"/>
              <a:t> we have found is sharing what families can be doing to make an impact on their student’s outcomes and measuring those actions that create the best results…. Therefore………..</a:t>
            </a:r>
          </a:p>
          <a:p>
            <a:endParaRPr lang="en-US" baseline="0" dirty="0" smtClean="0"/>
          </a:p>
          <a:p>
            <a:r>
              <a:rPr lang="en-US" b="1" baseline="0" dirty="0" smtClean="0"/>
              <a:t>Enter -----Celebration!</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5</a:t>
            </a:fld>
            <a:endParaRPr lang="en-US"/>
          </a:p>
        </p:txBody>
      </p:sp>
    </p:spTree>
    <p:extLst>
      <p:ext uri="{BB962C8B-B14F-4D97-AF65-F5344CB8AC3E}">
        <p14:creationId xmlns:p14="http://schemas.microsoft.com/office/powerpoint/2010/main" val="1264450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April</a:t>
            </a:r>
            <a:r>
              <a:rPr lang="en-US" b="0" baseline="0" dirty="0" smtClean="0"/>
              <a:t> – introduce these research publications and the essential components for family engagement to be meaningful to their child’s outcomes.</a:t>
            </a:r>
            <a:endParaRPr lang="en-US" b="0" dirty="0" smtClean="0"/>
          </a:p>
          <a:p>
            <a:endParaRPr lang="en-US" b="1" dirty="0" smtClean="0"/>
          </a:p>
          <a:p>
            <a:r>
              <a:rPr lang="en-US" b="1" dirty="0" smtClean="0"/>
              <a:t>Team Members - _________, _________, _________...</a:t>
            </a:r>
          </a:p>
          <a:p>
            <a:r>
              <a:rPr lang="en-US" dirty="0" smtClean="0"/>
              <a:t>Share</a:t>
            </a:r>
            <a:r>
              <a:rPr lang="en-US" baseline="0" dirty="0" smtClean="0"/>
              <a:t> a personal story…</a:t>
            </a:r>
          </a:p>
          <a:p>
            <a:r>
              <a:rPr lang="en-US" baseline="0" dirty="0" smtClean="0"/>
              <a:t>Using one or more components to discuss a personal situation or one that you saw in the families you support.  Want to make these components REAL!</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6</a:t>
            </a:fld>
            <a:endParaRPr lang="en-US"/>
          </a:p>
        </p:txBody>
      </p:sp>
    </p:spTree>
    <p:extLst>
      <p:ext uri="{BB962C8B-B14F-4D97-AF65-F5344CB8AC3E}">
        <p14:creationId xmlns:p14="http://schemas.microsoft.com/office/powerpoint/2010/main" val="3521588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834">
              <a:defRPr/>
            </a:pPr>
            <a:r>
              <a:rPr lang="en-US" b="1" dirty="0" smtClean="0"/>
              <a:t>Team Member</a:t>
            </a:r>
            <a:r>
              <a:rPr lang="en-US" dirty="0" smtClean="0"/>
              <a:t>: ________</a:t>
            </a:r>
          </a:p>
          <a:p>
            <a:pPr defTabSz="910834">
              <a:defRPr/>
            </a:pPr>
            <a:endParaRPr lang="en-US" dirty="0" smtClean="0"/>
          </a:p>
          <a:p>
            <a:pPr defTabSz="910834">
              <a:defRPr/>
            </a:pPr>
            <a:r>
              <a:rPr lang="en-US" dirty="0" smtClean="0"/>
              <a:t>Quick examples of the research</a:t>
            </a:r>
            <a:r>
              <a:rPr lang="en-US" baseline="0" dirty="0" smtClean="0"/>
              <a:t> we discovered related to areas of family engagement</a:t>
            </a:r>
            <a:endParaRPr lang="en-US" dirty="0" smtClean="0"/>
          </a:p>
          <a:p>
            <a:pPr defTabSz="910834">
              <a:defRPr/>
            </a:pP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7</a:t>
            </a:fld>
            <a:endParaRPr lang="en-US"/>
          </a:p>
        </p:txBody>
      </p:sp>
    </p:spTree>
    <p:extLst>
      <p:ext uri="{BB962C8B-B14F-4D97-AF65-F5344CB8AC3E}">
        <p14:creationId xmlns:p14="http://schemas.microsoft.com/office/powerpoint/2010/main" val="3558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0834">
              <a:defRPr/>
            </a:pPr>
            <a:r>
              <a:rPr lang="en-US" b="1" dirty="0" smtClean="0"/>
              <a:t>Team Member</a:t>
            </a:r>
            <a:r>
              <a:rPr lang="en-US" dirty="0" smtClean="0"/>
              <a:t>: ________</a:t>
            </a:r>
          </a:p>
          <a:p>
            <a:pPr defTabSz="910834">
              <a:defRPr/>
            </a:pPr>
            <a:endParaRPr lang="en-US" dirty="0" smtClean="0"/>
          </a:p>
          <a:p>
            <a:pPr defTabSz="910834">
              <a:defRPr/>
            </a:pPr>
            <a:r>
              <a:rPr lang="en-US" dirty="0" smtClean="0"/>
              <a:t>Quick examples of the research</a:t>
            </a:r>
            <a:r>
              <a:rPr lang="en-US" baseline="0" dirty="0" smtClean="0"/>
              <a:t> we discovered related to areas of family engagement</a:t>
            </a:r>
            <a:endParaRPr lang="en-US" dirty="0" smtClean="0"/>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834">
              <a:defRPr/>
            </a:pPr>
            <a:r>
              <a:rPr lang="en-US" b="1" dirty="0" smtClean="0"/>
              <a:t>Team Member</a:t>
            </a:r>
            <a:r>
              <a:rPr lang="en-US" dirty="0" smtClean="0"/>
              <a:t>: ________</a:t>
            </a:r>
          </a:p>
          <a:p>
            <a:pPr defTabSz="910834">
              <a:defRPr/>
            </a:pPr>
            <a:endParaRPr lang="en-US" dirty="0" smtClean="0"/>
          </a:p>
          <a:p>
            <a:pPr defTabSz="910834">
              <a:defRPr/>
            </a:pPr>
            <a:r>
              <a:rPr lang="en-US" dirty="0" smtClean="0"/>
              <a:t>Quick examples of the research</a:t>
            </a:r>
            <a:r>
              <a:rPr lang="en-US" baseline="0" dirty="0" smtClean="0"/>
              <a:t> we discovered related to areas of family engagement</a:t>
            </a:r>
            <a:endParaRPr lang="en-US" dirty="0" smtClean="0"/>
          </a:p>
        </p:txBody>
      </p:sp>
      <p:sp>
        <p:nvSpPr>
          <p:cNvPr id="4" name="Slide Number Placeholder 3"/>
          <p:cNvSpPr>
            <a:spLocks noGrp="1"/>
          </p:cNvSpPr>
          <p:nvPr>
            <p:ph type="sldNum" sz="quarter" idx="10"/>
          </p:nvPr>
        </p:nvSpPr>
        <p:spPr/>
        <p:txBody>
          <a:bodyPr/>
          <a:lstStyle/>
          <a:p>
            <a:fld id="{E6530340-F5C0-43BA-9CC1-D63E860F355B}" type="slidenum">
              <a:rPr lang="en-US" smtClean="0"/>
              <a:pPr/>
              <a:t>9</a:t>
            </a:fld>
            <a:endParaRPr lang="en-US"/>
          </a:p>
        </p:txBody>
      </p:sp>
    </p:spTree>
    <p:extLst>
      <p:ext uri="{BB962C8B-B14F-4D97-AF65-F5344CB8AC3E}">
        <p14:creationId xmlns:p14="http://schemas.microsoft.com/office/powerpoint/2010/main" val="2872478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pPr/>
              <a:t>9/1/2015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pPr/>
              <a:t>9/1/2015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pPr/>
              <a:t>9/1/2015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pPr/>
              <a:t>9/1/2015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pPr/>
              <a:t>9/1/2015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pPr/>
              <a:t>9/1/2015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pPr/>
              <a:t>9/1/2015</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pPr/>
              <a:t>9/1/2015</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pPr/>
              <a:t>9/1/2015</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pPr/>
              <a:t>9/1/2015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pPr/>
              <a:t>9/1/2015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pPr/>
              <a:t>9/1/2015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alee@wayne.k12.ga.u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nne.ladd\Documents\PMP Logo\Parent Mentors Logo_final-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605" y="649294"/>
            <a:ext cx="3291840" cy="9884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98714" y="1480457"/>
            <a:ext cx="7772400" cy="1436916"/>
          </a:xfrm>
        </p:spPr>
        <p:txBody>
          <a:bodyPr>
            <a:normAutofit fontScale="90000"/>
          </a:bodyPr>
          <a:lstStyle/>
          <a:p>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a:t/>
            </a:r>
            <a:br>
              <a:rPr lang="en-US" sz="4800" dirty="0"/>
            </a:br>
            <a:r>
              <a:rPr lang="en-US" sz="4800" dirty="0" smtClean="0"/>
              <a:t/>
            </a:r>
            <a:br>
              <a:rPr lang="en-US" sz="4800" dirty="0" smtClean="0"/>
            </a:br>
            <a:r>
              <a:rPr lang="en-US" sz="4800" dirty="0"/>
              <a:t/>
            </a:r>
            <a:br>
              <a:rPr lang="en-US" sz="4800" dirty="0"/>
            </a:br>
            <a:r>
              <a:rPr lang="en-US" sz="4800" dirty="0" smtClean="0"/>
              <a:t/>
            </a:r>
            <a:br>
              <a:rPr lang="en-US" sz="4800" dirty="0" smtClean="0"/>
            </a:br>
            <a:r>
              <a:rPr lang="en-US" sz="4800" dirty="0"/>
              <a:t/>
            </a:r>
            <a:br>
              <a:rPr lang="en-US" sz="4800" dirty="0"/>
            </a:br>
            <a:r>
              <a:rPr lang="en-US" sz="4800" dirty="0" smtClean="0"/>
              <a:t/>
            </a:r>
            <a:br>
              <a:rPr lang="en-US" sz="4800" dirty="0" smtClean="0"/>
            </a:br>
            <a:r>
              <a:rPr lang="en-US" sz="4800" dirty="0" smtClean="0"/>
              <a:t>Building a </a:t>
            </a:r>
            <a:r>
              <a:rPr lang="en-US" sz="4800" dirty="0" err="1" smtClean="0"/>
              <a:t>GaPMP</a:t>
            </a:r>
            <a:r>
              <a:rPr lang="en-US" sz="4800" dirty="0" smtClean="0"/>
              <a:t> Family Engagement Framework</a:t>
            </a:r>
            <a:endParaRPr lang="en-US" sz="4800" dirty="0"/>
          </a:p>
        </p:txBody>
      </p:sp>
      <p:sp>
        <p:nvSpPr>
          <p:cNvPr id="3" name="Subtitle 2"/>
          <p:cNvSpPr>
            <a:spLocks noGrp="1"/>
          </p:cNvSpPr>
          <p:nvPr>
            <p:ph type="subTitle" idx="1"/>
          </p:nvPr>
        </p:nvSpPr>
        <p:spPr>
          <a:xfrm>
            <a:off x="1154154" y="2998824"/>
            <a:ext cx="6858000" cy="1500605"/>
          </a:xfrm>
        </p:spPr>
        <p:txBody>
          <a:bodyPr>
            <a:normAutofit/>
          </a:bodyPr>
          <a:lstStyle/>
          <a:p>
            <a:r>
              <a:rPr lang="en-US" sz="4500" b="1" dirty="0" smtClean="0"/>
              <a:t>FY16 Rookie Training</a:t>
            </a:r>
          </a:p>
          <a:p>
            <a:r>
              <a:rPr lang="en-US" sz="4500" b="1" dirty="0" smtClean="0"/>
              <a:t>August 26-27, 2015</a:t>
            </a:r>
          </a:p>
          <a:p>
            <a:endParaRPr lang="en-US" sz="4500" b="1" dirty="0" smtClean="0"/>
          </a:p>
          <a:p>
            <a:endParaRPr lang="en-US" sz="4500" b="1" dirty="0"/>
          </a:p>
        </p:txBody>
      </p:sp>
      <p:sp>
        <p:nvSpPr>
          <p:cNvPr id="6" name="Date Placeholder 5"/>
          <p:cNvSpPr>
            <a:spLocks noGrp="1"/>
          </p:cNvSpPr>
          <p:nvPr>
            <p:ph type="dt" sz="half" idx="2"/>
          </p:nvPr>
        </p:nvSpPr>
        <p:spPr/>
        <p:txBody>
          <a:bodyPr/>
          <a:lstStyle/>
          <a:p>
            <a:fld id="{494CCCB8-5C83-404E-A3A7-8BF440FEC32E}" type="datetime1">
              <a:rPr lang="en-US" smtClean="0"/>
              <a:pPr/>
              <a:t>9/1/2015</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1</a:t>
            </a:fld>
            <a:endParaRPr lang="en-US" dirty="0"/>
          </a:p>
        </p:txBody>
      </p:sp>
      <p:sp>
        <p:nvSpPr>
          <p:cNvPr id="8" name="Rectangle 7"/>
          <p:cNvSpPr/>
          <p:nvPr/>
        </p:nvSpPr>
        <p:spPr>
          <a:xfrm>
            <a:off x="0" y="5326741"/>
            <a:ext cx="9144000" cy="954107"/>
          </a:xfrm>
          <a:prstGeom prst="rect">
            <a:avLst/>
          </a:prstGeom>
        </p:spPr>
        <p:txBody>
          <a:bodyPr wrap="square">
            <a:spAutoFit/>
          </a:bodyPr>
          <a:lstStyle/>
          <a:p>
            <a:pPr algn="ctr"/>
            <a:r>
              <a:rPr lang="en-US" sz="1400" u="sng" dirty="0" smtClean="0"/>
              <a:t>Construction Team-</a:t>
            </a:r>
          </a:p>
          <a:p>
            <a:pPr algn="ctr"/>
            <a:r>
              <a:rPr lang="en-US" sz="1400" dirty="0" smtClean="0"/>
              <a:t>Special Projects Committee:  April Lee, Amanda Locke, Jodie Zeuke,   Cynthia Criss, Allison Stevenson, Marsha Sahlman, Becky Tracy, </a:t>
            </a:r>
            <a:r>
              <a:rPr lang="en-US" sz="1400" dirty="0" err="1" smtClean="0"/>
              <a:t>Felisha</a:t>
            </a:r>
            <a:r>
              <a:rPr lang="en-US" sz="1400" dirty="0" smtClean="0"/>
              <a:t> </a:t>
            </a:r>
            <a:r>
              <a:rPr lang="en-US" sz="1400" dirty="0" err="1" smtClean="0"/>
              <a:t>Draggs</a:t>
            </a:r>
            <a:r>
              <a:rPr lang="en-US" sz="1400" dirty="0" smtClean="0"/>
              <a:t>, Yolanda Sanford,  Kim Chester, Renee Davis and Anne Ladd</a:t>
            </a:r>
          </a:p>
          <a:p>
            <a:pPr algn="ctr"/>
            <a:r>
              <a:rPr lang="en-US" sz="1400" dirty="0" smtClean="0"/>
              <a:t>Support Committee: Pam </a:t>
            </a:r>
            <a:r>
              <a:rPr lang="en-US" sz="1400" dirty="0" err="1" smtClean="0"/>
              <a:t>Walley</a:t>
            </a:r>
            <a:r>
              <a:rPr lang="en-US" sz="1400" dirty="0" smtClean="0"/>
              <a:t>, Jane Grillo, Cathy Green, </a:t>
            </a:r>
            <a:r>
              <a:rPr lang="en-US" sz="1400" dirty="0" err="1" smtClean="0"/>
              <a:t>Gordinia</a:t>
            </a:r>
            <a:r>
              <a:rPr lang="en-US" sz="1400" dirty="0" smtClean="0"/>
              <a:t> Porter, Ann Cross, and Joan Baird</a:t>
            </a:r>
            <a:endParaRPr lang="en-US" sz="1400" dirty="0"/>
          </a:p>
        </p:txBody>
      </p:sp>
      <p:sp>
        <p:nvSpPr>
          <p:cNvPr id="10" name="TextBox 9"/>
          <p:cNvSpPr txBox="1"/>
          <p:nvPr/>
        </p:nvSpPr>
        <p:spPr>
          <a:xfrm>
            <a:off x="362856" y="4484913"/>
            <a:ext cx="8577943" cy="738664"/>
          </a:xfrm>
          <a:prstGeom prst="rect">
            <a:avLst/>
          </a:prstGeom>
          <a:noFill/>
        </p:spPr>
        <p:txBody>
          <a:bodyPr wrap="square" rtlCol="0">
            <a:spAutoFit/>
          </a:bodyPr>
          <a:lstStyle/>
          <a:p>
            <a:r>
              <a:rPr lang="en-US" sz="2400" dirty="0" smtClean="0"/>
              <a:t>April Lee – Wayne County Parent Mentor – </a:t>
            </a:r>
            <a:r>
              <a:rPr lang="en-US" sz="2400" dirty="0" smtClean="0">
                <a:hlinkClick r:id="rId4"/>
              </a:rPr>
              <a:t>alee@wayne.k12.ga.us</a:t>
            </a:r>
            <a:endParaRPr lang="en-US" sz="2400" dirty="0" smtClean="0"/>
          </a:p>
          <a:p>
            <a:endParaRPr lang="en-US" dirty="0"/>
          </a:p>
        </p:txBody>
      </p:sp>
    </p:spTree>
    <p:extLst>
      <p:ext uri="{BB962C8B-B14F-4D97-AF65-F5344CB8AC3E}">
        <p14:creationId xmlns:p14="http://schemas.microsoft.com/office/powerpoint/2010/main" val="2811443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21" y="0"/>
            <a:ext cx="6316630" cy="1325563"/>
          </a:xfrm>
        </p:spPr>
        <p:txBody>
          <a:bodyPr>
            <a:normAutofit/>
          </a:bodyPr>
          <a:lstStyle/>
          <a:p>
            <a:r>
              <a:rPr lang="en-US" i="1" dirty="0" smtClean="0"/>
              <a:t>Explore the Research</a:t>
            </a:r>
            <a:endParaRPr lang="en-US" dirty="0"/>
          </a:p>
        </p:txBody>
      </p:sp>
      <p:sp>
        <p:nvSpPr>
          <p:cNvPr id="3" name="Content Placeholder 2"/>
          <p:cNvSpPr>
            <a:spLocks noGrp="1"/>
          </p:cNvSpPr>
          <p:nvPr>
            <p:ph idx="1"/>
          </p:nvPr>
        </p:nvSpPr>
        <p:spPr>
          <a:xfrm>
            <a:off x="407933" y="1529254"/>
            <a:ext cx="7886700" cy="4158977"/>
          </a:xfrm>
        </p:spPr>
        <p:txBody>
          <a:bodyPr/>
          <a:lstStyle/>
          <a:p>
            <a:pPr>
              <a:buNone/>
            </a:pPr>
            <a:r>
              <a:rPr lang="en-US" dirty="0" smtClean="0"/>
              <a:t>Look for:</a:t>
            </a:r>
          </a:p>
          <a:p>
            <a:pPr marL="514350" indent="-514350">
              <a:buFont typeface="+mj-lt"/>
              <a:buAutoNum type="arabicPeriod"/>
            </a:pPr>
            <a:r>
              <a:rPr lang="en-US" dirty="0" smtClean="0"/>
              <a:t>Two statements that you were already SURE of and reflect in your work already.</a:t>
            </a:r>
          </a:p>
          <a:p>
            <a:pPr marL="514350" indent="-514350">
              <a:buFont typeface="+mj-lt"/>
              <a:buAutoNum type="arabicPeriod"/>
            </a:pPr>
            <a:r>
              <a:rPr lang="en-US" dirty="0" smtClean="0"/>
              <a:t>Two statements that you found NEW and EXCITING.</a:t>
            </a:r>
          </a:p>
          <a:p>
            <a:pPr marL="514350" indent="-514350">
              <a:buFont typeface="+mj-lt"/>
              <a:buAutoNum type="arabicPeriod"/>
            </a:pPr>
            <a:r>
              <a:rPr lang="en-US" dirty="0" smtClean="0"/>
              <a:t>Was there a TOOL or ACTIVITY mentioned that you might consider using to impact family engagement?</a:t>
            </a:r>
          </a:p>
          <a:p>
            <a:pPr>
              <a:buNone/>
            </a:pPr>
            <a:endParaRPr lang="en-US" dirty="0" smtClean="0"/>
          </a:p>
        </p:txBody>
      </p:sp>
      <p:sp>
        <p:nvSpPr>
          <p:cNvPr id="4" name="Date Placeholder 3"/>
          <p:cNvSpPr>
            <a:spLocks noGrp="1"/>
          </p:cNvSpPr>
          <p:nvPr>
            <p:ph type="dt" sz="half" idx="2"/>
          </p:nvPr>
        </p:nvSpPr>
        <p:spPr/>
        <p:txBody>
          <a:bodyPr/>
          <a:lstStyle/>
          <a:p>
            <a:fld id="{4DAE6870-AD18-448A-9B2A-0EFE6DC7B06B}" type="datetime1">
              <a:rPr lang="en-US" smtClean="0"/>
              <a:pPr/>
              <a:t>9/1/2015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10</a:t>
            </a:fld>
            <a:endParaRPr lang="en-US" dirty="0"/>
          </a:p>
        </p:txBody>
      </p:sp>
      <p:sp>
        <p:nvSpPr>
          <p:cNvPr id="6" name="TextBox 5"/>
          <p:cNvSpPr txBox="1"/>
          <p:nvPr/>
        </p:nvSpPr>
        <p:spPr>
          <a:xfrm>
            <a:off x="2948152" y="5612524"/>
            <a:ext cx="3417410" cy="707886"/>
          </a:xfrm>
          <a:prstGeom prst="rect">
            <a:avLst/>
          </a:prstGeom>
          <a:noFill/>
        </p:spPr>
        <p:txBody>
          <a:bodyPr wrap="none" rtlCol="0">
            <a:spAutoFit/>
          </a:bodyPr>
          <a:lstStyle/>
          <a:p>
            <a:r>
              <a:rPr lang="en-US" sz="4000" dirty="0" smtClean="0"/>
              <a:t>Time to Share…</a:t>
            </a:r>
            <a:endParaRPr lang="en-US" sz="4000" dirty="0"/>
          </a:p>
        </p:txBody>
      </p:sp>
    </p:spTree>
    <p:extLst>
      <p:ext uri="{BB962C8B-B14F-4D97-AF65-F5344CB8AC3E}">
        <p14:creationId xmlns:p14="http://schemas.microsoft.com/office/powerpoint/2010/main" val="959469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457200" y="6356350"/>
            <a:ext cx="2133600" cy="365125"/>
          </a:xfrm>
          <a:prstGeom prst="rect">
            <a:avLst/>
          </a:prstGeom>
        </p:spPr>
        <p:txBody>
          <a:bodyPr/>
          <a:lstStyle/>
          <a:p>
            <a:fld id="{4DAE6870-AD18-448A-9B2A-0EFE6DC7B06B}" type="datetime1">
              <a:rPr lang="en-US" smtClean="0"/>
              <a:pPr/>
              <a:t>9/1/2015</a:t>
            </a:fld>
            <a:endParaRPr lang="en-US"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B63E4CEF-BB1E-48C7-AE93-F39F6AA99AD7}" type="slidenum">
              <a:rPr lang="en-US" smtClean="0"/>
              <a:pPr/>
              <a:t>11</a:t>
            </a:fld>
            <a:endParaRPr lang="en-US" dirty="0"/>
          </a:p>
        </p:txBody>
      </p:sp>
      <p:pic>
        <p:nvPicPr>
          <p:cNvPr id="7" name="Content Placeholder 6" descr="E2P Graduation.jpg"/>
          <p:cNvPicPr>
            <a:picLocks noGrp="1" noChangeAspect="1"/>
          </p:cNvPicPr>
          <p:nvPr>
            <p:ph idx="1"/>
          </p:nvPr>
        </p:nvPicPr>
        <p:blipFill>
          <a:blip r:embed="rId3" cstate="print"/>
          <a:stretch>
            <a:fillRect/>
          </a:stretch>
        </p:blipFill>
        <p:spPr>
          <a:xfrm>
            <a:off x="0" y="0"/>
            <a:ext cx="9149082" cy="7069746"/>
          </a:xfrm>
        </p:spPr>
      </p:pic>
    </p:spTree>
    <p:extLst>
      <p:ext uri="{BB962C8B-B14F-4D97-AF65-F5344CB8AC3E}">
        <p14:creationId xmlns:p14="http://schemas.microsoft.com/office/powerpoint/2010/main" val="4282383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Work in Terms of Objectives</a:t>
            </a:r>
            <a:endParaRPr lang="en-US" dirty="0"/>
          </a:p>
        </p:txBody>
      </p:sp>
      <p:sp>
        <p:nvSpPr>
          <p:cNvPr id="3" name="Content Placeholder 2"/>
          <p:cNvSpPr>
            <a:spLocks noGrp="1"/>
          </p:cNvSpPr>
          <p:nvPr>
            <p:ph idx="1"/>
          </p:nvPr>
        </p:nvSpPr>
        <p:spPr/>
        <p:txBody>
          <a:bodyPr>
            <a:normAutofit/>
          </a:bodyPr>
          <a:lstStyle/>
          <a:p>
            <a:r>
              <a:rPr lang="en-US" sz="3200" dirty="0" smtClean="0"/>
              <a:t>Improve school and community partnerships for student success.</a:t>
            </a:r>
          </a:p>
          <a:p>
            <a:r>
              <a:rPr lang="en-US" sz="3200" dirty="0" smtClean="0"/>
              <a:t>Improve post-secondary outcomes for students with disabilities.</a:t>
            </a:r>
          </a:p>
          <a:p>
            <a:r>
              <a:rPr lang="en-US" sz="3200" dirty="0" smtClean="0"/>
              <a:t>Increase graduation rate, decrease dropout rate, and increase post-secondary enrollment in partnership with families.</a:t>
            </a:r>
          </a:p>
        </p:txBody>
      </p:sp>
      <p:sp>
        <p:nvSpPr>
          <p:cNvPr id="4" name="Date Placeholder 3"/>
          <p:cNvSpPr>
            <a:spLocks noGrp="1"/>
          </p:cNvSpPr>
          <p:nvPr>
            <p:ph type="dt" sz="half" idx="2"/>
          </p:nvPr>
        </p:nvSpPr>
        <p:spPr/>
        <p:txBody>
          <a:bodyPr/>
          <a:lstStyle/>
          <a:p>
            <a:fld id="{4DAE6870-AD18-448A-9B2A-0EFE6DC7B06B}" type="datetime1">
              <a:rPr lang="en-US" smtClean="0"/>
              <a:pPr/>
              <a:t>9/1/2015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12</a:t>
            </a:fld>
            <a:endParaRPr lang="en-US" dirty="0"/>
          </a:p>
        </p:txBody>
      </p:sp>
    </p:spTree>
    <p:extLst>
      <p:ext uri="{BB962C8B-B14F-4D97-AF65-F5344CB8AC3E}">
        <p14:creationId xmlns:p14="http://schemas.microsoft.com/office/powerpoint/2010/main" val="3560659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97" y="160595"/>
            <a:ext cx="6316630" cy="1325563"/>
          </a:xfrm>
        </p:spPr>
        <p:txBody>
          <a:bodyPr>
            <a:normAutofit/>
          </a:bodyPr>
          <a:lstStyle/>
          <a:p>
            <a:r>
              <a:rPr lang="en-US" sz="4000" dirty="0" smtClean="0"/>
              <a:t>FY 16 Work</a:t>
            </a:r>
            <a:br>
              <a:rPr lang="en-US" sz="4000" dirty="0" smtClean="0"/>
            </a:br>
            <a:endParaRPr lang="en-US" sz="4000" dirty="0"/>
          </a:p>
        </p:txBody>
      </p:sp>
      <p:sp>
        <p:nvSpPr>
          <p:cNvPr id="3" name="Content Placeholder 2"/>
          <p:cNvSpPr>
            <a:spLocks noGrp="1"/>
          </p:cNvSpPr>
          <p:nvPr>
            <p:ph idx="1"/>
          </p:nvPr>
        </p:nvSpPr>
        <p:spPr>
          <a:xfrm>
            <a:off x="518290" y="2104571"/>
            <a:ext cx="7886700" cy="4879609"/>
          </a:xfrm>
        </p:spPr>
        <p:txBody>
          <a:bodyPr/>
          <a:lstStyle/>
          <a:p>
            <a:r>
              <a:rPr lang="en-US" sz="3600" dirty="0" smtClean="0"/>
              <a:t>You will select </a:t>
            </a:r>
            <a:r>
              <a:rPr lang="en-US" sz="3600" b="1" dirty="0" smtClean="0">
                <a:solidFill>
                  <a:srgbClr val="0070C0"/>
                </a:solidFill>
              </a:rPr>
              <a:t>1 SMART goal </a:t>
            </a:r>
            <a:r>
              <a:rPr lang="en-US" sz="3600" dirty="0" smtClean="0"/>
              <a:t>related to meeting a system objective</a:t>
            </a:r>
            <a:endParaRPr lang="en-US" sz="3600" b="1" dirty="0" smtClean="0">
              <a:solidFill>
                <a:srgbClr val="0070C0"/>
              </a:solidFill>
            </a:endParaRPr>
          </a:p>
          <a:p>
            <a:r>
              <a:rPr lang="en-US" sz="3600" u="sng" dirty="0" smtClean="0">
                <a:solidFill>
                  <a:srgbClr val="0070C0"/>
                </a:solidFill>
              </a:rPr>
              <a:t>With 2 Supporting Vital Behaviors </a:t>
            </a:r>
            <a:r>
              <a:rPr lang="en-US" sz="3600" dirty="0" smtClean="0">
                <a:solidFill>
                  <a:srgbClr val="0070C0"/>
                </a:solidFill>
              </a:rPr>
              <a:t> </a:t>
            </a:r>
            <a:r>
              <a:rPr lang="en-US" sz="3600" i="1" dirty="0" smtClean="0"/>
              <a:t>selected </a:t>
            </a:r>
            <a:r>
              <a:rPr lang="en-US" sz="3600" dirty="0" smtClean="0"/>
              <a:t>to help reach that SMART goal</a:t>
            </a:r>
          </a:p>
          <a:p>
            <a:r>
              <a:rPr lang="en-US" sz="3600" dirty="0" smtClean="0"/>
              <a:t>Suggested </a:t>
            </a:r>
            <a:r>
              <a:rPr lang="en-US" sz="3600" dirty="0" smtClean="0">
                <a:solidFill>
                  <a:srgbClr val="0070C0"/>
                </a:solidFill>
              </a:rPr>
              <a:t>tools/handouts </a:t>
            </a:r>
            <a:r>
              <a:rPr lang="en-US" sz="3600" dirty="0" smtClean="0"/>
              <a:t>already </a:t>
            </a:r>
            <a:r>
              <a:rPr lang="en-US" sz="3600" i="1" dirty="0" smtClean="0"/>
              <a:t>being used or created</a:t>
            </a:r>
            <a:r>
              <a:rPr lang="en-US" sz="3600" dirty="0" smtClean="0"/>
              <a:t> to keep you from “reinventing the wheel”</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9/1/2015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13</a:t>
            </a:fld>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34" t="21367" r="4635" b="18638"/>
          <a:stretch/>
        </p:blipFill>
        <p:spPr bwMode="auto">
          <a:xfrm>
            <a:off x="3711403" y="237985"/>
            <a:ext cx="2159876" cy="1797268"/>
          </a:xfrm>
          <a:prstGeom prst="rect">
            <a:avLst/>
          </a:prstGeom>
          <a:solidFill>
            <a:schemeClr val="accent3">
              <a:lumMod val="20000"/>
              <a:lumOff val="80000"/>
            </a:schemeClr>
          </a:solidFill>
          <a:ln>
            <a:noFill/>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dirty="0"/>
              <a:t>Goals must be </a:t>
            </a:r>
            <a:r>
              <a:rPr lang="en-US" dirty="0">
                <a:solidFill>
                  <a:srgbClr val="FF0000"/>
                </a:solidFill>
              </a:rPr>
              <a:t>SMART!</a:t>
            </a:r>
          </a:p>
        </p:txBody>
      </p:sp>
      <p:sp>
        <p:nvSpPr>
          <p:cNvPr id="32771" name="Content Placeholder 2"/>
          <p:cNvSpPr>
            <a:spLocks noGrp="1"/>
          </p:cNvSpPr>
          <p:nvPr>
            <p:ph idx="1"/>
          </p:nvPr>
        </p:nvSpPr>
        <p:spPr>
          <a:xfrm>
            <a:off x="533400" y="1923393"/>
            <a:ext cx="8229600" cy="4278970"/>
          </a:xfrm>
        </p:spPr>
        <p:txBody>
          <a:bodyPr/>
          <a:lstStyle/>
          <a:p>
            <a:pPr eaLnBrk="1" hangingPunct="1">
              <a:buFont typeface="Arial" charset="0"/>
              <a:buNone/>
            </a:pPr>
            <a:r>
              <a:rPr lang="en-US" sz="4400" b="1" dirty="0">
                <a:solidFill>
                  <a:srgbClr val="FF0000"/>
                </a:solidFill>
              </a:rPr>
              <a:t>S</a:t>
            </a:r>
            <a:r>
              <a:rPr lang="en-US" sz="4400" b="1" dirty="0"/>
              <a:t>pecific </a:t>
            </a:r>
          </a:p>
          <a:p>
            <a:pPr eaLnBrk="1" hangingPunct="1">
              <a:buFont typeface="Arial" charset="0"/>
              <a:buNone/>
            </a:pPr>
            <a:r>
              <a:rPr lang="en-US" sz="4400" b="1" dirty="0">
                <a:solidFill>
                  <a:srgbClr val="FF0000"/>
                </a:solidFill>
              </a:rPr>
              <a:t>M</a:t>
            </a:r>
            <a:r>
              <a:rPr lang="en-US" sz="4400" b="1" dirty="0"/>
              <a:t>easurable</a:t>
            </a:r>
          </a:p>
          <a:p>
            <a:pPr eaLnBrk="1" hangingPunct="1">
              <a:buFont typeface="Arial" charset="0"/>
              <a:buNone/>
            </a:pPr>
            <a:r>
              <a:rPr lang="en-US" sz="4400" b="1" dirty="0">
                <a:solidFill>
                  <a:srgbClr val="FF0000"/>
                </a:solidFill>
              </a:rPr>
              <a:t>A</a:t>
            </a:r>
            <a:r>
              <a:rPr lang="en-US" sz="4400" b="1" dirty="0"/>
              <a:t>ttainable</a:t>
            </a:r>
          </a:p>
          <a:p>
            <a:pPr eaLnBrk="1" hangingPunct="1">
              <a:buFont typeface="Arial" charset="0"/>
              <a:buNone/>
            </a:pPr>
            <a:r>
              <a:rPr lang="en-US" sz="4400" b="1" dirty="0">
                <a:solidFill>
                  <a:srgbClr val="FF0000"/>
                </a:solidFill>
              </a:rPr>
              <a:t>R</a:t>
            </a:r>
            <a:r>
              <a:rPr lang="en-US" sz="4400" b="1" dirty="0"/>
              <a:t>ealistic &amp; </a:t>
            </a:r>
            <a:r>
              <a:rPr lang="en-US" sz="4400" b="1" dirty="0">
                <a:solidFill>
                  <a:srgbClr val="FF0000"/>
                </a:solidFill>
              </a:rPr>
              <a:t>R</a:t>
            </a:r>
            <a:r>
              <a:rPr lang="en-US" sz="4400" b="1" dirty="0"/>
              <a:t>esults-oriented </a:t>
            </a:r>
          </a:p>
          <a:p>
            <a:pPr eaLnBrk="1" hangingPunct="1">
              <a:buFont typeface="Arial" charset="0"/>
              <a:buNone/>
            </a:pPr>
            <a:r>
              <a:rPr lang="en-US" sz="4400" b="1" dirty="0">
                <a:solidFill>
                  <a:srgbClr val="FF0000"/>
                </a:solidFill>
              </a:rPr>
              <a:t>T</a:t>
            </a:r>
            <a:r>
              <a:rPr lang="en-US" sz="4400" b="1" dirty="0"/>
              <a:t>imely</a:t>
            </a:r>
          </a:p>
        </p:txBody>
      </p:sp>
    </p:spTree>
    <p:extLst>
      <p:ext uri="{BB962C8B-B14F-4D97-AF65-F5344CB8AC3E}">
        <p14:creationId xmlns:p14="http://schemas.microsoft.com/office/powerpoint/2010/main" val="3776951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Success</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9/1/2015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15</a:t>
            </a:fld>
            <a:endParaRPr lang="en-US" dirty="0"/>
          </a:p>
        </p:txBody>
      </p:sp>
      <p:sp>
        <p:nvSpPr>
          <p:cNvPr id="7" name="Date Placeholder 4"/>
          <p:cNvSpPr txBox="1">
            <a:spLocks/>
          </p:cNvSpPr>
          <p:nvPr/>
        </p:nvSpPr>
        <p:spPr>
          <a:xfrm>
            <a:off x="628650" y="6356351"/>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B0378-FFD4-4CBB-858D-32EE1C82268A}" type="datetime1">
              <a:rPr lang="en-US" smtClean="0"/>
              <a:pPr/>
              <a:t>9/1/2015</a:t>
            </a:fld>
            <a:endParaRPr lang="en-US" dirty="0"/>
          </a:p>
        </p:txBody>
      </p:sp>
      <p:sp>
        <p:nvSpPr>
          <p:cNvPr id="8" name="Slide Number Placeholder 5"/>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15</a:t>
            </a:fld>
            <a:endParaRPr lang="en-US" dirty="0"/>
          </a:p>
        </p:txBody>
      </p:sp>
      <p:sp>
        <p:nvSpPr>
          <p:cNvPr id="9" name="TextBox 8"/>
          <p:cNvSpPr txBox="1"/>
          <p:nvPr/>
        </p:nvSpPr>
        <p:spPr>
          <a:xfrm>
            <a:off x="730719" y="2439402"/>
            <a:ext cx="4470400" cy="1815882"/>
          </a:xfrm>
          <a:prstGeom prst="rect">
            <a:avLst/>
          </a:prstGeom>
          <a:noFill/>
        </p:spPr>
        <p:txBody>
          <a:bodyPr wrap="square" rtlCol="0">
            <a:spAutoFit/>
          </a:bodyPr>
          <a:lstStyle/>
          <a:p>
            <a:r>
              <a:rPr lang="en-US" sz="2800" dirty="0" smtClean="0"/>
              <a:t>will participate in high school completion, post-secondary education and/or employment activities </a:t>
            </a:r>
            <a:endParaRPr lang="en-US" sz="2800" dirty="0"/>
          </a:p>
        </p:txBody>
      </p:sp>
      <p:sp>
        <p:nvSpPr>
          <p:cNvPr id="10" name="Rectangle 9"/>
          <p:cNvSpPr/>
          <p:nvPr/>
        </p:nvSpPr>
        <p:spPr>
          <a:xfrm>
            <a:off x="715943" y="1346215"/>
            <a:ext cx="1989071" cy="523220"/>
          </a:xfrm>
          <a:prstGeom prst="rect">
            <a:avLst/>
          </a:prstGeom>
        </p:spPr>
        <p:txBody>
          <a:bodyPr wrap="none">
            <a:spAutoFit/>
          </a:bodyPr>
          <a:lstStyle/>
          <a:p>
            <a:r>
              <a:rPr lang="en-US" sz="2800" dirty="0" smtClean="0"/>
              <a:t>By May 15</a:t>
            </a:r>
            <a:r>
              <a:rPr lang="en-US" sz="2800" baseline="30000" dirty="0" smtClean="0"/>
              <a:t>th</a:t>
            </a:r>
            <a:r>
              <a:rPr lang="en-US" sz="2800" dirty="0" smtClean="0"/>
              <a:t> </a:t>
            </a:r>
            <a:endParaRPr lang="en-US" sz="2800" dirty="0"/>
          </a:p>
        </p:txBody>
      </p:sp>
      <p:sp>
        <p:nvSpPr>
          <p:cNvPr id="11" name="Rectangle 10"/>
          <p:cNvSpPr/>
          <p:nvPr/>
        </p:nvSpPr>
        <p:spPr>
          <a:xfrm>
            <a:off x="689428" y="1973720"/>
            <a:ext cx="5594640" cy="523220"/>
          </a:xfrm>
          <a:prstGeom prst="rect">
            <a:avLst/>
          </a:prstGeom>
        </p:spPr>
        <p:txBody>
          <a:bodyPr wrap="square">
            <a:spAutoFit/>
          </a:bodyPr>
          <a:lstStyle/>
          <a:p>
            <a:r>
              <a:rPr lang="en-US" sz="2800" dirty="0" smtClean="0"/>
              <a:t>50% </a:t>
            </a:r>
            <a:r>
              <a:rPr lang="en-US" sz="2800" i="1" dirty="0" smtClean="0">
                <a:solidFill>
                  <a:schemeClr val="accent1">
                    <a:lumMod val="75000"/>
                  </a:schemeClr>
                </a:solidFill>
              </a:rPr>
              <a:t>targeted</a:t>
            </a:r>
            <a:r>
              <a:rPr lang="en-US" sz="2800" dirty="0" smtClean="0"/>
              <a:t> families</a:t>
            </a:r>
            <a:endParaRPr lang="en-US" sz="2800" dirty="0"/>
          </a:p>
        </p:txBody>
      </p:sp>
      <p:sp>
        <p:nvSpPr>
          <p:cNvPr id="12" name="Rectangle 11"/>
          <p:cNvSpPr/>
          <p:nvPr/>
        </p:nvSpPr>
        <p:spPr>
          <a:xfrm>
            <a:off x="717456" y="4247459"/>
            <a:ext cx="4572000" cy="954107"/>
          </a:xfrm>
          <a:prstGeom prst="rect">
            <a:avLst/>
          </a:prstGeom>
        </p:spPr>
        <p:txBody>
          <a:bodyPr>
            <a:spAutoFit/>
          </a:bodyPr>
          <a:lstStyle/>
          <a:p>
            <a:r>
              <a:rPr lang="en-US" sz="2800" dirty="0" smtClean="0"/>
              <a:t>60% completion as measured by monthly recording.</a:t>
            </a:r>
            <a:endParaRPr lang="en-US" sz="2800" dirty="0"/>
          </a:p>
        </p:txBody>
      </p:sp>
      <p:sp>
        <p:nvSpPr>
          <p:cNvPr id="13" name="Oval 12"/>
          <p:cNvSpPr/>
          <p:nvPr/>
        </p:nvSpPr>
        <p:spPr>
          <a:xfrm>
            <a:off x="5817476" y="3153102"/>
            <a:ext cx="3074275" cy="170267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Who are you working with????</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Oval 13"/>
          <p:cNvSpPr/>
          <p:nvPr/>
        </p:nvSpPr>
        <p:spPr>
          <a:xfrm>
            <a:off x="5486399" y="1655379"/>
            <a:ext cx="2711669" cy="1371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is it SMART?</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Oval 14"/>
          <p:cNvSpPr/>
          <p:nvPr/>
        </p:nvSpPr>
        <p:spPr>
          <a:xfrm>
            <a:off x="4414345" y="4903077"/>
            <a:ext cx="3137338" cy="127700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does it relate to Vital Behaviors?</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1600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10">
                                            <p:txEl>
                                              <p:pRg st="0" end="0"/>
                                            </p:txEl>
                                          </p:spTgt>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1"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childTnLst>
                          </p:cTn>
                        </p:par>
                        <p:par>
                          <p:cTn id="17" fill="hold">
                            <p:stCondLst>
                              <p:cond delay="500"/>
                            </p:stCondLst>
                            <p:childTnLst>
                              <p:par>
                                <p:cTn id="18" presetID="8" presetClass="emph" presetSubtype="0" fill="hold" grpId="0" nodeType="afterEffect">
                                  <p:stCondLst>
                                    <p:cond delay="0"/>
                                  </p:stCondLst>
                                  <p:childTnLst>
                                    <p:animRot by="21600000">
                                      <p:cBhvr>
                                        <p:cTn id="19" dur="2000" fill="hold"/>
                                        <p:tgtEl>
                                          <p:spTgt spid="13"/>
                                        </p:tgtEl>
                                        <p:attrNameLst>
                                          <p:attrName>r</p:attrName>
                                        </p:attrNameLst>
                                      </p:cBhvr>
                                    </p:animRot>
                                  </p:childTnLst>
                                </p:cTn>
                              </p:par>
                            </p:childTnLst>
                          </p:cTn>
                        </p:par>
                        <p:par>
                          <p:cTn id="20" fill="hold">
                            <p:stCondLst>
                              <p:cond delay="2500"/>
                            </p:stCondLst>
                            <p:childTnLst>
                              <p:par>
                                <p:cTn id="21" presetID="20" presetClass="emph" presetSubtype="0" fill="hold" nodeType="afterEffect">
                                  <p:stCondLst>
                                    <p:cond delay="0"/>
                                  </p:stCondLst>
                                  <p:iterate type="lt">
                                    <p:tmPct val="10000"/>
                                  </p:iterate>
                                  <p:childTnLst>
                                    <p:set>
                                      <p:cBhvr override="childStyle">
                                        <p:cTn id="22" dur="500" autoRev="1" fill="hold"/>
                                        <p:tgtEl>
                                          <p:spTgt spid="11">
                                            <p:txEl>
                                              <p:pRg st="0" end="0"/>
                                            </p:txEl>
                                          </p:spTgt>
                                        </p:tgtEl>
                                        <p:attrNameLst>
                                          <p:attrName>style.color</p:attrName>
                                        </p:attrNameLst>
                                      </p:cBhvr>
                                      <p:to>
                                        <p:clrVal>
                                          <a:schemeClr val="accent2"/>
                                        </p:clrVal>
                                      </p:to>
                                    </p:set>
                                    <p:set>
                                      <p:cBhvr>
                                        <p:cTn id="23" dur="500" autoRev="1" fill="hold"/>
                                        <p:tgtEl>
                                          <p:spTgt spid="11">
                                            <p:txEl>
                                              <p:pRg st="0" end="0"/>
                                            </p:txEl>
                                          </p:spTgt>
                                        </p:tgtEl>
                                        <p:attrNameLst>
                                          <p:attrName>fillcolor</p:attrName>
                                        </p:attrNameLst>
                                      </p:cBhvr>
                                      <p:to>
                                        <p:clrVal>
                                          <a:schemeClr val="accent2"/>
                                        </p:clrVal>
                                      </p:to>
                                    </p:set>
                                    <p:set>
                                      <p:cBhvr>
                                        <p:cTn id="24" dur="500" autoRev="1" fill="hold"/>
                                        <p:tgtEl>
                                          <p:spTgt spid="11">
                                            <p:txEl>
                                              <p:pRg st="0" end="0"/>
                                            </p:txEl>
                                          </p:spTgt>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8" presetClass="emph" presetSubtype="0" fill="hold" nodeType="clickEffect">
                                  <p:stCondLst>
                                    <p:cond delay="0"/>
                                  </p:stCondLst>
                                  <p:iterate type="lt">
                                    <p:tmPct val="4000"/>
                                  </p:iterate>
                                  <p:childTnLst>
                                    <p:set>
                                      <p:cBhvr override="childStyle">
                                        <p:cTn id="28" dur="500" fill="hold"/>
                                        <p:tgtEl>
                                          <p:spTgt spid="9">
                                            <p:txEl>
                                              <p:pRg st="0" end="0"/>
                                            </p:txEl>
                                          </p:spTgt>
                                        </p:tgtEl>
                                        <p:attrNameLst>
                                          <p:attrName>style.textDecorationUnderline</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20" presetClass="emph" presetSubtype="0" fill="hold" nodeType="clickEffect">
                                  <p:stCondLst>
                                    <p:cond delay="0"/>
                                  </p:stCondLst>
                                  <p:iterate type="lt">
                                    <p:tmPct val="10000"/>
                                  </p:iterate>
                                  <p:childTnLst>
                                    <p:set>
                                      <p:cBhvr override="childStyle">
                                        <p:cTn id="32" dur="500" autoRev="1" fill="hold"/>
                                        <p:tgtEl>
                                          <p:spTgt spid="12">
                                            <p:txEl>
                                              <p:pRg st="0" end="0"/>
                                            </p:txEl>
                                          </p:spTgt>
                                        </p:tgtEl>
                                        <p:attrNameLst>
                                          <p:attrName>style.color</p:attrName>
                                        </p:attrNameLst>
                                      </p:cBhvr>
                                      <p:to>
                                        <p:clrVal>
                                          <a:schemeClr val="accent2"/>
                                        </p:clrVal>
                                      </p:to>
                                    </p:set>
                                    <p:set>
                                      <p:cBhvr>
                                        <p:cTn id="33" dur="500" autoRev="1" fill="hold"/>
                                        <p:tgtEl>
                                          <p:spTgt spid="12">
                                            <p:txEl>
                                              <p:pRg st="0" end="0"/>
                                            </p:txEl>
                                          </p:spTgt>
                                        </p:tgtEl>
                                        <p:attrNameLst>
                                          <p:attrName>fillcolor</p:attrName>
                                        </p:attrNameLst>
                                      </p:cBhvr>
                                      <p:to>
                                        <p:clrVal>
                                          <a:schemeClr val="accent2"/>
                                        </p:clrVal>
                                      </p:to>
                                    </p:set>
                                    <p:set>
                                      <p:cBhvr>
                                        <p:cTn id="34" dur="500" autoRev="1" fill="hold"/>
                                        <p:tgtEl>
                                          <p:spTgt spid="12">
                                            <p:txEl>
                                              <p:pRg st="0" end="0"/>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Vital Behaviors</a:t>
            </a:r>
            <a:br>
              <a:rPr lang="en-US" dirty="0" smtClean="0"/>
            </a:br>
            <a:endParaRPr lang="en-US" dirty="0"/>
          </a:p>
        </p:txBody>
      </p:sp>
      <p:sp>
        <p:nvSpPr>
          <p:cNvPr id="3" name="Content Placeholder 2"/>
          <p:cNvSpPr>
            <a:spLocks noGrp="1"/>
          </p:cNvSpPr>
          <p:nvPr>
            <p:ph idx="1"/>
          </p:nvPr>
        </p:nvSpPr>
        <p:spPr>
          <a:xfrm>
            <a:off x="628650" y="1440614"/>
            <a:ext cx="7886700" cy="4351338"/>
          </a:xfrm>
        </p:spPr>
        <p:txBody>
          <a:bodyPr>
            <a:normAutofit fontScale="92500" lnSpcReduction="10000"/>
          </a:bodyPr>
          <a:lstStyle/>
          <a:p>
            <a:r>
              <a:rPr lang="en-US" sz="4400" dirty="0" smtClean="0"/>
              <a:t>Ongoing </a:t>
            </a:r>
          </a:p>
          <a:p>
            <a:r>
              <a:rPr lang="en-US" sz="4400" dirty="0" smtClean="0"/>
              <a:t>Routine</a:t>
            </a:r>
          </a:p>
          <a:p>
            <a:r>
              <a:rPr lang="en-US" sz="4400" dirty="0" smtClean="0"/>
              <a:t>What you train Family to do</a:t>
            </a:r>
          </a:p>
          <a:p>
            <a:r>
              <a:rPr lang="en-US" sz="4400" dirty="0" smtClean="0"/>
              <a:t>Is the </a:t>
            </a:r>
            <a:r>
              <a:rPr lang="en-US" sz="4400" b="1" dirty="0" smtClean="0"/>
              <a:t>WHAT</a:t>
            </a:r>
            <a:r>
              <a:rPr lang="en-US" sz="4400" dirty="0" smtClean="0"/>
              <a:t> being measured in the goal – 60% completion rate</a:t>
            </a:r>
          </a:p>
          <a:p>
            <a:r>
              <a:rPr lang="en-US" sz="4400" dirty="0" smtClean="0"/>
              <a:t>Consider how will you know it is happening</a:t>
            </a:r>
            <a:endParaRPr lang="en-US" sz="4400" dirty="0"/>
          </a:p>
        </p:txBody>
      </p:sp>
      <p:sp>
        <p:nvSpPr>
          <p:cNvPr id="4" name="Date Placeholder 3"/>
          <p:cNvSpPr>
            <a:spLocks noGrp="1"/>
          </p:cNvSpPr>
          <p:nvPr>
            <p:ph type="dt" sz="half" idx="2"/>
          </p:nvPr>
        </p:nvSpPr>
        <p:spPr/>
        <p:txBody>
          <a:bodyPr/>
          <a:lstStyle/>
          <a:p>
            <a:fld id="{4DAE6870-AD18-448A-9B2A-0EFE6DC7B06B}" type="datetime1">
              <a:rPr lang="en-US" smtClean="0"/>
              <a:pPr/>
              <a:t>9/1/2015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16</a:t>
            </a:fld>
            <a:endParaRPr lang="en-US" dirty="0"/>
          </a:p>
        </p:txBody>
      </p:sp>
    </p:spTree>
    <p:extLst>
      <p:ext uri="{BB962C8B-B14F-4D97-AF65-F5344CB8AC3E}">
        <p14:creationId xmlns:p14="http://schemas.microsoft.com/office/powerpoint/2010/main" val="2420625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Vital Behavior Activity</a:t>
            </a:r>
            <a:endParaRPr lang="en-US" dirty="0"/>
          </a:p>
        </p:txBody>
      </p:sp>
      <p:sp>
        <p:nvSpPr>
          <p:cNvPr id="3" name="Content Placeholder 2"/>
          <p:cNvSpPr>
            <a:spLocks noGrp="1"/>
          </p:cNvSpPr>
          <p:nvPr>
            <p:ph idx="1"/>
          </p:nvPr>
        </p:nvSpPr>
        <p:spPr/>
        <p:txBody>
          <a:bodyPr/>
          <a:lstStyle/>
          <a:p>
            <a:pPr marL="0" indent="0">
              <a:buNone/>
            </a:pPr>
            <a:r>
              <a:rPr lang="en-US" dirty="0" smtClean="0"/>
              <a:t>Family </a:t>
            </a:r>
            <a:r>
              <a:rPr lang="en-US" dirty="0"/>
              <a:t>and Student will select ___areas of need from a transition activity checklist and complete one each </a:t>
            </a:r>
            <a:r>
              <a:rPr lang="en-US" dirty="0" smtClean="0"/>
              <a:t>month.</a:t>
            </a:r>
          </a:p>
          <a:p>
            <a:pPr marL="0" indent="0">
              <a:buNone/>
            </a:pPr>
            <a:r>
              <a:rPr lang="en-US" dirty="0" smtClean="0"/>
              <a:t>	How would you train on this vital behavior?</a:t>
            </a:r>
            <a:endParaRPr lang="en-US" dirty="0"/>
          </a:p>
          <a:p>
            <a:pPr marL="914400" lvl="2" indent="0">
              <a:buNone/>
            </a:pPr>
            <a:endParaRPr lang="en-US" dirty="0" smtClean="0"/>
          </a:p>
          <a:p>
            <a:pPr marL="914400" lvl="2" indent="0">
              <a:buNone/>
            </a:pPr>
            <a:r>
              <a:rPr lang="en-US" sz="2800" dirty="0" smtClean="0"/>
              <a:t>How would someone else collect the data?</a:t>
            </a:r>
          </a:p>
          <a:p>
            <a:pPr marL="914400" lvl="2" indent="0">
              <a:buNone/>
            </a:pPr>
            <a:endParaRPr lang="en-US" sz="2800" dirty="0"/>
          </a:p>
          <a:p>
            <a:pPr marL="914400" lvl="2" indent="0">
              <a:buNone/>
            </a:pPr>
            <a:r>
              <a:rPr lang="en-US" sz="2800" dirty="0" smtClean="0"/>
              <a:t>How would you collect the data?</a:t>
            </a:r>
            <a:endParaRPr lang="en-US" sz="2800" dirty="0"/>
          </a:p>
        </p:txBody>
      </p:sp>
      <p:sp>
        <p:nvSpPr>
          <p:cNvPr id="4" name="Date Placeholder 3"/>
          <p:cNvSpPr>
            <a:spLocks noGrp="1"/>
          </p:cNvSpPr>
          <p:nvPr>
            <p:ph type="dt" sz="half" idx="2"/>
          </p:nvPr>
        </p:nvSpPr>
        <p:spPr/>
        <p:txBody>
          <a:bodyPr/>
          <a:lstStyle/>
          <a:p>
            <a:fld id="{4DAE6870-AD18-448A-9B2A-0EFE6DC7B06B}" type="datetime1">
              <a:rPr lang="en-US" smtClean="0"/>
              <a:pPr/>
              <a:t>9/1/2015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17</a:t>
            </a:fld>
            <a:endParaRPr lang="en-US" dirty="0"/>
          </a:p>
        </p:txBody>
      </p:sp>
    </p:spTree>
    <p:extLst>
      <p:ext uri="{BB962C8B-B14F-4D97-AF65-F5344CB8AC3E}">
        <p14:creationId xmlns:p14="http://schemas.microsoft.com/office/powerpoint/2010/main" val="286035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ee\AppData\Local\Microsoft\Windows\Temporary Internet Files\Content.IE5\W4DQPQ10\gold-christmas-bow[1].jpg"/>
          <p:cNvPicPr>
            <a:picLocks noChangeAspect="1" noChangeArrowheads="1"/>
          </p:cNvPicPr>
          <p:nvPr/>
        </p:nvPicPr>
        <p:blipFill>
          <a:blip r:embed="rId3" cstate="print"/>
          <a:srcRect/>
          <a:stretch>
            <a:fillRect/>
          </a:stretch>
        </p:blipFill>
        <p:spPr bwMode="auto">
          <a:xfrm>
            <a:off x="2422192" y="5407571"/>
            <a:ext cx="2055219" cy="1450429"/>
          </a:xfrm>
          <a:prstGeom prst="rect">
            <a:avLst/>
          </a:prstGeom>
          <a:noFill/>
        </p:spPr>
      </p:pic>
      <p:sp>
        <p:nvSpPr>
          <p:cNvPr id="2" name="Title 1"/>
          <p:cNvSpPr>
            <a:spLocks noGrp="1"/>
          </p:cNvSpPr>
          <p:nvPr>
            <p:ph type="title"/>
          </p:nvPr>
        </p:nvSpPr>
        <p:spPr>
          <a:xfrm>
            <a:off x="0" y="0"/>
            <a:ext cx="6013781" cy="646386"/>
          </a:xfrm>
        </p:spPr>
        <p:txBody>
          <a:bodyPr>
            <a:normAutofit fontScale="90000"/>
          </a:bodyPr>
          <a:lstStyle/>
          <a:p>
            <a:r>
              <a:rPr lang="en-US" dirty="0" smtClean="0"/>
              <a:t>Tying it All Together</a:t>
            </a:r>
            <a:endParaRPr lang="en-US" dirty="0"/>
          </a:p>
        </p:txBody>
      </p:sp>
      <p:sp>
        <p:nvSpPr>
          <p:cNvPr id="4" name="Content Placeholder 3"/>
          <p:cNvSpPr>
            <a:spLocks noGrp="1"/>
          </p:cNvSpPr>
          <p:nvPr>
            <p:ph sz="half" idx="2"/>
          </p:nvPr>
        </p:nvSpPr>
        <p:spPr>
          <a:xfrm>
            <a:off x="4776952" y="977462"/>
            <a:ext cx="3389586" cy="5126929"/>
          </a:xfrm>
        </p:spPr>
        <p:txBody>
          <a:bodyPr>
            <a:normAutofit fontScale="62500" lnSpcReduction="20000"/>
          </a:bodyPr>
          <a:lstStyle/>
          <a:p>
            <a:r>
              <a:rPr lang="en-US" sz="3400" dirty="0" smtClean="0"/>
              <a:t>Use teacher provided      </a:t>
            </a:r>
            <a:r>
              <a:rPr lang="en-US" sz="3400" b="1" dirty="0" smtClean="0"/>
              <a:t>exercises to practice at home </a:t>
            </a:r>
            <a:r>
              <a:rPr lang="en-US" sz="3400" dirty="0" smtClean="0"/>
              <a:t>at least 15 min/2 times a week in an area of student's need, reporting efforts to teacher using preferred method of   communication. </a:t>
            </a:r>
          </a:p>
          <a:p>
            <a:pPr>
              <a:buNone/>
            </a:pPr>
            <a:endParaRPr lang="en-US" sz="2400" dirty="0" smtClean="0"/>
          </a:p>
          <a:p>
            <a:pPr>
              <a:buNone/>
            </a:pPr>
            <a:endParaRPr lang="en-US" sz="2400" dirty="0" smtClean="0"/>
          </a:p>
          <a:p>
            <a:pPr>
              <a:buNone/>
            </a:pPr>
            <a:endParaRPr lang="en-US" sz="2400" dirty="0" smtClean="0"/>
          </a:p>
          <a:p>
            <a:r>
              <a:rPr lang="en-US" sz="3200" dirty="0" smtClean="0"/>
              <a:t>Teacher will send home monthly/qtr </a:t>
            </a:r>
            <a:r>
              <a:rPr lang="en-US" sz="3200" b="1" dirty="0" smtClean="0"/>
              <a:t>progress     report  </a:t>
            </a:r>
            <a:r>
              <a:rPr lang="en-US" sz="3200" dirty="0" smtClean="0"/>
              <a:t>regarding students IEP goals and   family and   student will review report together,  sending notes/concerns/questions back to teacher. </a:t>
            </a:r>
          </a:p>
          <a:p>
            <a:pPr>
              <a:buNone/>
            </a:pPr>
            <a:r>
              <a:rPr lang="en-US" sz="2400" dirty="0" smtClean="0"/>
              <a:t> </a:t>
            </a:r>
          </a:p>
          <a:p>
            <a:endParaRPr lang="en-US" dirty="0" smtClean="0"/>
          </a:p>
          <a:p>
            <a:endParaRPr lang="en-US" dirty="0"/>
          </a:p>
        </p:txBody>
      </p:sp>
      <p:sp>
        <p:nvSpPr>
          <p:cNvPr id="5" name="Date Placeholder 4"/>
          <p:cNvSpPr>
            <a:spLocks noGrp="1"/>
          </p:cNvSpPr>
          <p:nvPr>
            <p:ph type="dt" sz="half" idx="10"/>
          </p:nvPr>
        </p:nvSpPr>
        <p:spPr/>
        <p:txBody>
          <a:bodyPr/>
          <a:lstStyle/>
          <a:p>
            <a:fld id="{33CB0378-FFD4-4CBB-858D-32EE1C82268A}" type="datetime1">
              <a:rPr lang="en-US" smtClean="0"/>
              <a:pPr/>
              <a:t>9/1/2015</a:t>
            </a:fld>
            <a:endParaRPr lang="en-US" dirty="0"/>
          </a:p>
        </p:txBody>
      </p:sp>
      <p:sp>
        <p:nvSpPr>
          <p:cNvPr id="6" name="Slide Number Placeholder 5"/>
          <p:cNvSpPr>
            <a:spLocks noGrp="1"/>
          </p:cNvSpPr>
          <p:nvPr>
            <p:ph type="sldNum" sz="quarter" idx="4"/>
          </p:nvPr>
        </p:nvSpPr>
        <p:spPr/>
        <p:txBody>
          <a:bodyPr/>
          <a:lstStyle/>
          <a:p>
            <a:fld id="{B63E4CEF-BB1E-48C7-AE93-F39F6AA99AD7}" type="slidenum">
              <a:rPr lang="en-US" smtClean="0"/>
              <a:pPr/>
              <a:t>18</a:t>
            </a:fld>
            <a:endParaRPr lang="en-US" dirty="0"/>
          </a:p>
        </p:txBody>
      </p:sp>
      <p:sp>
        <p:nvSpPr>
          <p:cNvPr id="11" name="TextBox 10"/>
          <p:cNvSpPr txBox="1"/>
          <p:nvPr/>
        </p:nvSpPr>
        <p:spPr>
          <a:xfrm>
            <a:off x="315310" y="1718441"/>
            <a:ext cx="4351283" cy="2677656"/>
          </a:xfrm>
          <a:prstGeom prst="rect">
            <a:avLst/>
          </a:prstGeom>
          <a:noFill/>
        </p:spPr>
        <p:txBody>
          <a:bodyPr wrap="square" rtlCol="0">
            <a:spAutoFit/>
          </a:bodyPr>
          <a:lstStyle/>
          <a:p>
            <a:r>
              <a:rPr lang="en-US" sz="2800" dirty="0" smtClean="0"/>
              <a:t>will utilize learned communication strategies to improve  parent-teacher relationship by reporting ongoing, positive communication </a:t>
            </a:r>
            <a:endParaRPr lang="en-US" sz="2800" dirty="0"/>
          </a:p>
        </p:txBody>
      </p:sp>
      <p:sp>
        <p:nvSpPr>
          <p:cNvPr id="12" name="Rectangle 11"/>
          <p:cNvSpPr/>
          <p:nvPr/>
        </p:nvSpPr>
        <p:spPr>
          <a:xfrm>
            <a:off x="346841" y="873250"/>
            <a:ext cx="2373940" cy="523220"/>
          </a:xfrm>
          <a:prstGeom prst="rect">
            <a:avLst/>
          </a:prstGeom>
        </p:spPr>
        <p:txBody>
          <a:bodyPr wrap="square">
            <a:spAutoFit/>
          </a:bodyPr>
          <a:lstStyle/>
          <a:p>
            <a:r>
              <a:rPr lang="en-US" sz="2800" dirty="0" smtClean="0"/>
              <a:t>By May 15</a:t>
            </a:r>
            <a:r>
              <a:rPr lang="en-US" sz="2800" baseline="30000" dirty="0" smtClean="0"/>
              <a:t>th</a:t>
            </a:r>
            <a:r>
              <a:rPr lang="en-US" sz="2800" dirty="0" smtClean="0"/>
              <a:t> </a:t>
            </a:r>
            <a:endParaRPr lang="en-US" sz="2800" dirty="0"/>
          </a:p>
        </p:txBody>
      </p:sp>
      <p:sp>
        <p:nvSpPr>
          <p:cNvPr id="13" name="Rectangle 12"/>
          <p:cNvSpPr/>
          <p:nvPr/>
        </p:nvSpPr>
        <p:spPr>
          <a:xfrm>
            <a:off x="362607" y="1295802"/>
            <a:ext cx="4335516" cy="523220"/>
          </a:xfrm>
          <a:prstGeom prst="rect">
            <a:avLst/>
          </a:prstGeom>
        </p:spPr>
        <p:txBody>
          <a:bodyPr wrap="square">
            <a:spAutoFit/>
          </a:bodyPr>
          <a:lstStyle/>
          <a:p>
            <a:r>
              <a:rPr lang="en-US" sz="2800" dirty="0" smtClean="0"/>
              <a:t>50 % of families or 5/10 </a:t>
            </a:r>
            <a:endParaRPr lang="en-US" sz="2800" dirty="0"/>
          </a:p>
        </p:txBody>
      </p:sp>
      <p:sp>
        <p:nvSpPr>
          <p:cNvPr id="14" name="Rectangle 13"/>
          <p:cNvSpPr/>
          <p:nvPr/>
        </p:nvSpPr>
        <p:spPr>
          <a:xfrm>
            <a:off x="315310" y="4310522"/>
            <a:ext cx="4477407" cy="954107"/>
          </a:xfrm>
          <a:prstGeom prst="rect">
            <a:avLst/>
          </a:prstGeom>
        </p:spPr>
        <p:txBody>
          <a:bodyPr wrap="square">
            <a:spAutoFit/>
          </a:bodyPr>
          <a:lstStyle/>
          <a:p>
            <a:r>
              <a:rPr lang="en-US" sz="2800" dirty="0" smtClean="0"/>
              <a:t>60% completion as measured by monthly recording.</a:t>
            </a:r>
            <a:endParaRPr lang="en-US" sz="2800" dirty="0"/>
          </a:p>
        </p:txBody>
      </p:sp>
      <p:sp>
        <p:nvSpPr>
          <p:cNvPr id="15" name="TextBox 14"/>
          <p:cNvSpPr txBox="1"/>
          <p:nvPr/>
        </p:nvSpPr>
        <p:spPr>
          <a:xfrm>
            <a:off x="5314731" y="515508"/>
            <a:ext cx="1818137" cy="400110"/>
          </a:xfrm>
          <a:prstGeom prst="rect">
            <a:avLst/>
          </a:prstGeom>
          <a:noFill/>
        </p:spPr>
        <p:txBody>
          <a:bodyPr wrap="square" rtlCol="0">
            <a:spAutoFit/>
          </a:bodyPr>
          <a:lstStyle/>
          <a:p>
            <a:r>
              <a:rPr lang="en-US" sz="2000" dirty="0" smtClean="0"/>
              <a:t>Vital Behaviors</a:t>
            </a:r>
            <a:endParaRPr lang="en-US" sz="2000" dirty="0"/>
          </a:p>
        </p:txBody>
      </p:sp>
      <p:sp>
        <p:nvSpPr>
          <p:cNvPr id="16" name="TextBox 15"/>
          <p:cNvSpPr txBox="1"/>
          <p:nvPr/>
        </p:nvSpPr>
        <p:spPr>
          <a:xfrm>
            <a:off x="4961744" y="2901757"/>
            <a:ext cx="4182256" cy="369332"/>
          </a:xfrm>
          <a:prstGeom prst="rect">
            <a:avLst/>
          </a:prstGeom>
          <a:noFill/>
        </p:spPr>
        <p:txBody>
          <a:bodyPr wrap="square" rtlCol="0">
            <a:spAutoFit/>
          </a:bodyPr>
          <a:lstStyle/>
          <a:p>
            <a:r>
              <a:rPr lang="en-US" dirty="0" smtClean="0"/>
              <a:t>Trained in October: 6 opportunities given</a:t>
            </a:r>
            <a:endParaRPr lang="en-US" dirty="0"/>
          </a:p>
        </p:txBody>
      </p:sp>
      <p:sp>
        <p:nvSpPr>
          <p:cNvPr id="17" name="TextBox 16"/>
          <p:cNvSpPr txBox="1"/>
          <p:nvPr/>
        </p:nvSpPr>
        <p:spPr>
          <a:xfrm>
            <a:off x="5032562" y="5621565"/>
            <a:ext cx="4332156" cy="369332"/>
          </a:xfrm>
          <a:prstGeom prst="rect">
            <a:avLst/>
          </a:prstGeom>
          <a:noFill/>
        </p:spPr>
        <p:txBody>
          <a:bodyPr wrap="square" rtlCol="0">
            <a:spAutoFit/>
          </a:bodyPr>
          <a:lstStyle/>
          <a:p>
            <a:r>
              <a:rPr lang="en-US" dirty="0" smtClean="0"/>
              <a:t>Trained in October:  6 opportunities given</a:t>
            </a:r>
            <a:endParaRPr lang="en-US" dirty="0"/>
          </a:p>
        </p:txBody>
      </p:sp>
    </p:spTree>
    <p:extLst>
      <p:ext uri="{BB962C8B-B14F-4D97-AF65-F5344CB8AC3E}">
        <p14:creationId xmlns:p14="http://schemas.microsoft.com/office/powerpoint/2010/main" val="103363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2000" fill="hold"/>
                                        <p:tgtEl>
                                          <p:spTgt spid="14"/>
                                        </p:tgtEl>
                                        <p:attrNameLst>
                                          <p:attrName>stroke.color</p:attrName>
                                        </p:attrNameLst>
                                      </p:cBhvr>
                                      <p:to>
                                        <a:schemeClr val="accent2"/>
                                      </p:to>
                                    </p:animClr>
                                    <p:set>
                                      <p:cBhvr>
                                        <p:cTn id="12" dur="2000" fill="hold"/>
                                        <p:tgtEl>
                                          <p:spTgt spid="14"/>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0" presetClass="emph" presetSubtype="0" fill="hold" grpId="0" nodeType="clickEffect">
                                  <p:stCondLst>
                                    <p:cond delay="0"/>
                                  </p:stCondLst>
                                  <p:iterate type="lt">
                                    <p:tmPct val="10000"/>
                                  </p:iterate>
                                  <p:childTnLst>
                                    <p:set>
                                      <p:cBhvr override="childStyle">
                                        <p:cTn id="28" dur="500" autoRev="1" fill="hold"/>
                                        <p:tgtEl>
                                          <p:spTgt spid="13"/>
                                        </p:tgtEl>
                                        <p:attrNameLst>
                                          <p:attrName>style.color</p:attrName>
                                        </p:attrNameLst>
                                      </p:cBhvr>
                                      <p:to>
                                        <p:clrVal>
                                          <a:schemeClr val="accent2"/>
                                        </p:clrVal>
                                      </p:to>
                                    </p:set>
                                    <p:set>
                                      <p:cBhvr>
                                        <p:cTn id="29" dur="500" autoRev="1" fill="hold"/>
                                        <p:tgtEl>
                                          <p:spTgt spid="13"/>
                                        </p:tgtEl>
                                        <p:attrNameLst>
                                          <p:attrName>fillcolor</p:attrName>
                                        </p:attrNameLst>
                                      </p:cBhvr>
                                      <p:to>
                                        <p:clrVal>
                                          <a:schemeClr val="accent2"/>
                                        </p:clrVal>
                                      </p:to>
                                    </p:set>
                                    <p:set>
                                      <p:cBhvr>
                                        <p:cTn id="30" dur="500" autoRev="1" fill="hold"/>
                                        <p:tgtEl>
                                          <p:spTgt spid="13"/>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54" presetClass="entr" presetSubtype="0" accel="10000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 calcmode="lin" valueType="num">
                                      <p:cBhvr>
                                        <p:cTn id="35" dur="500" fill="hold"/>
                                        <p:tgtEl>
                                          <p:spTgt spid="1026"/>
                                        </p:tgtEl>
                                        <p:attrNameLst>
                                          <p:attrName>ppt_w</p:attrName>
                                        </p:attrNameLst>
                                      </p:cBhvr>
                                      <p:tavLst>
                                        <p:tav tm="0">
                                          <p:val>
                                            <p:strVal val="#ppt_w*0.05"/>
                                          </p:val>
                                        </p:tav>
                                        <p:tav tm="100000">
                                          <p:val>
                                            <p:strVal val="#ppt_w"/>
                                          </p:val>
                                        </p:tav>
                                      </p:tavLst>
                                    </p:anim>
                                    <p:anim calcmode="lin" valueType="num">
                                      <p:cBhvr>
                                        <p:cTn id="36" dur="500" fill="hold"/>
                                        <p:tgtEl>
                                          <p:spTgt spid="1026"/>
                                        </p:tgtEl>
                                        <p:attrNameLst>
                                          <p:attrName>ppt_h</p:attrName>
                                        </p:attrNameLst>
                                      </p:cBhvr>
                                      <p:tavLst>
                                        <p:tav tm="0">
                                          <p:val>
                                            <p:strVal val="#ppt_h"/>
                                          </p:val>
                                        </p:tav>
                                        <p:tav tm="100000">
                                          <p:val>
                                            <p:strVal val="#ppt_h"/>
                                          </p:val>
                                        </p:tav>
                                      </p:tavLst>
                                    </p:anim>
                                    <p:anim calcmode="lin" valueType="num">
                                      <p:cBhvr>
                                        <p:cTn id="37" dur="500" fill="hold"/>
                                        <p:tgtEl>
                                          <p:spTgt spid="1026"/>
                                        </p:tgtEl>
                                        <p:attrNameLst>
                                          <p:attrName>ppt_x</p:attrName>
                                        </p:attrNameLst>
                                      </p:cBhvr>
                                      <p:tavLst>
                                        <p:tav tm="0">
                                          <p:val>
                                            <p:strVal val="#ppt_x-.2"/>
                                          </p:val>
                                        </p:tav>
                                        <p:tav tm="100000">
                                          <p:val>
                                            <p:strVal val="#ppt_x"/>
                                          </p:val>
                                        </p:tav>
                                      </p:tavLst>
                                    </p:anim>
                                    <p:anim calcmode="lin" valueType="num">
                                      <p:cBhvr>
                                        <p:cTn id="38" dur="500" fill="hold"/>
                                        <p:tgtEl>
                                          <p:spTgt spid="1026"/>
                                        </p:tgtEl>
                                        <p:attrNameLst>
                                          <p:attrName>ppt_y</p:attrName>
                                        </p:attrNameLst>
                                      </p:cBhvr>
                                      <p:tavLst>
                                        <p:tav tm="0">
                                          <p:val>
                                            <p:strVal val="#ppt_y"/>
                                          </p:val>
                                        </p:tav>
                                        <p:tav tm="100000">
                                          <p:val>
                                            <p:strVal val="#ppt_y"/>
                                          </p:val>
                                        </p:tav>
                                      </p:tavLst>
                                    </p:anim>
                                    <p:animEffect transition="in" filter="fade">
                                      <p:cBhvr>
                                        <p:cTn id="3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Stage for Success</a:t>
            </a:r>
            <a:endParaRPr lang="en-US" dirty="0"/>
          </a:p>
        </p:txBody>
      </p:sp>
      <p:sp>
        <p:nvSpPr>
          <p:cNvPr id="3" name="Content Placeholder 2"/>
          <p:cNvSpPr>
            <a:spLocks noGrp="1"/>
          </p:cNvSpPr>
          <p:nvPr>
            <p:ph idx="1"/>
          </p:nvPr>
        </p:nvSpPr>
        <p:spPr>
          <a:xfrm>
            <a:off x="644415" y="1592317"/>
            <a:ext cx="7900496" cy="4568880"/>
          </a:xfrm>
        </p:spPr>
        <p:txBody>
          <a:bodyPr>
            <a:normAutofit lnSpcReduction="10000"/>
          </a:bodyPr>
          <a:lstStyle/>
          <a:p>
            <a:pPr marL="514350" indent="-514350">
              <a:buFont typeface="+mj-lt"/>
              <a:buAutoNum type="arabicPeriod"/>
            </a:pPr>
            <a:r>
              <a:rPr lang="en-US" dirty="0" smtClean="0"/>
              <a:t>You have selected 10 families as your target group</a:t>
            </a:r>
          </a:p>
          <a:p>
            <a:pPr marL="514350" indent="-514350">
              <a:buFont typeface="+mj-lt"/>
              <a:buAutoNum type="arabicPeriod"/>
            </a:pPr>
            <a:r>
              <a:rPr lang="en-US" dirty="0" smtClean="0"/>
              <a:t>You will introduce the project to the parents in October</a:t>
            </a:r>
          </a:p>
          <a:p>
            <a:pPr marL="514350" indent="-514350">
              <a:buFont typeface="+mj-lt"/>
              <a:buAutoNum type="arabicPeriod"/>
            </a:pPr>
            <a:r>
              <a:rPr lang="en-US" dirty="0" smtClean="0"/>
              <a:t>You will make the first call to track results in December, the second in February and the last call in April (your benchmarks)</a:t>
            </a:r>
          </a:p>
          <a:p>
            <a:pPr marL="514350" indent="-514350">
              <a:buFont typeface="+mj-lt"/>
              <a:buAutoNum type="arabicPeriod"/>
            </a:pPr>
            <a:r>
              <a:rPr lang="en-US" dirty="0" smtClean="0"/>
              <a:t>Families are given </a:t>
            </a:r>
            <a:r>
              <a:rPr lang="en-US" b="1" dirty="0" smtClean="0"/>
              <a:t>6 opportunities </a:t>
            </a:r>
            <a:r>
              <a:rPr lang="en-US" dirty="0" smtClean="0"/>
              <a:t>to do each Vital Behavior you are training them on</a:t>
            </a:r>
          </a:p>
          <a:p>
            <a:pPr marL="971550" lvl="1" indent="-514350">
              <a:buFont typeface="+mj-lt"/>
              <a:buAutoNum type="arabicPeriod"/>
            </a:pPr>
            <a:r>
              <a:rPr lang="en-US" sz="2600" dirty="0" smtClean="0">
                <a:solidFill>
                  <a:srgbClr val="0070C0"/>
                </a:solidFill>
              </a:rPr>
              <a:t>2 VBs X 6 months = 12 opportunities given to each family to do the vital behaviors you train them to do</a:t>
            </a:r>
            <a:endParaRPr lang="en-US" dirty="0" smtClean="0">
              <a:solidFill>
                <a:srgbClr val="0070C0"/>
              </a:solidFill>
            </a:endParaRPr>
          </a:p>
          <a:p>
            <a:pPr marL="514350" indent="-514350">
              <a:buFont typeface="+mj-lt"/>
              <a:buAutoNum type="arabicPeriod"/>
            </a:pPr>
            <a:endParaRPr lang="en-US" dirty="0" smtClean="0"/>
          </a:p>
        </p:txBody>
      </p:sp>
      <p:sp>
        <p:nvSpPr>
          <p:cNvPr id="4" name="Date Placeholder 3"/>
          <p:cNvSpPr>
            <a:spLocks noGrp="1"/>
          </p:cNvSpPr>
          <p:nvPr>
            <p:ph type="dt" sz="half" idx="2"/>
          </p:nvPr>
        </p:nvSpPr>
        <p:spPr/>
        <p:txBody>
          <a:bodyPr/>
          <a:lstStyle/>
          <a:p>
            <a:fld id="{4DAE6870-AD18-448A-9B2A-0EFE6DC7B06B}" type="datetime1">
              <a:rPr lang="en-US" smtClean="0"/>
              <a:pPr/>
              <a:t>9/1/2015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19</a:t>
            </a:fld>
            <a:endParaRPr lang="en-US" dirty="0"/>
          </a:p>
        </p:txBody>
      </p:sp>
    </p:spTree>
    <p:extLst>
      <p:ext uri="{BB962C8B-B14F-4D97-AF65-F5344CB8AC3E}">
        <p14:creationId xmlns:p14="http://schemas.microsoft.com/office/powerpoint/2010/main" val="27511265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47186" cy="1143000"/>
          </a:xfrm>
        </p:spPr>
        <p:txBody>
          <a:bodyPr/>
          <a:lstStyle/>
          <a:p>
            <a:r>
              <a:rPr lang="en-US" dirty="0" smtClean="0"/>
              <a:t>Our Work vs. System</a:t>
            </a:r>
            <a:endParaRPr lang="en-US" dirty="0"/>
          </a:p>
        </p:txBody>
      </p:sp>
      <p:sp>
        <p:nvSpPr>
          <p:cNvPr id="3" name="Content Placeholder 2"/>
          <p:cNvSpPr>
            <a:spLocks noGrp="1"/>
          </p:cNvSpPr>
          <p:nvPr>
            <p:ph idx="1"/>
          </p:nvPr>
        </p:nvSpPr>
        <p:spPr>
          <a:xfrm>
            <a:off x="278525" y="1397876"/>
            <a:ext cx="4125310" cy="4456386"/>
          </a:xfr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algn="ctr">
              <a:buNone/>
            </a:pPr>
            <a:r>
              <a:rPr lang="en-US" sz="3200" u="sng" dirty="0" smtClean="0"/>
              <a:t>Parent Mentors Work</a:t>
            </a:r>
          </a:p>
          <a:p>
            <a:r>
              <a:rPr lang="en-US" sz="3200" dirty="0" smtClean="0"/>
              <a:t>Individuals</a:t>
            </a:r>
          </a:p>
          <a:p>
            <a:r>
              <a:rPr lang="en-US" sz="3200" dirty="0" smtClean="0"/>
              <a:t>Target Groups</a:t>
            </a:r>
          </a:p>
          <a:p>
            <a:r>
              <a:rPr lang="en-US" sz="3200" dirty="0" smtClean="0"/>
              <a:t>Initiatives</a:t>
            </a:r>
          </a:p>
          <a:p>
            <a:r>
              <a:rPr lang="en-US" sz="3200" dirty="0" smtClean="0"/>
              <a:t>Activities</a:t>
            </a:r>
          </a:p>
          <a:p>
            <a:r>
              <a:rPr lang="en-US" sz="3200" dirty="0" smtClean="0"/>
              <a:t>Relationships</a:t>
            </a:r>
          </a:p>
          <a:p>
            <a:r>
              <a:rPr lang="en-US" sz="3200" dirty="0" smtClean="0"/>
              <a:t>Contacts</a:t>
            </a:r>
          </a:p>
          <a:p>
            <a:r>
              <a:rPr lang="en-US" sz="3200" dirty="0" smtClean="0"/>
              <a:t>Resources</a:t>
            </a:r>
          </a:p>
          <a:p>
            <a:r>
              <a:rPr lang="en-US" sz="3200" dirty="0" smtClean="0"/>
              <a:t>Events</a:t>
            </a:r>
            <a:endParaRPr lang="en-US" sz="3200" dirty="0"/>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fld id="{4DAE6870-AD18-448A-9B2A-0EFE6DC7B06B}" type="datetime1">
              <a:rPr lang="en-US" smtClean="0"/>
              <a:pPr/>
              <a:t>9/1/2015</a:t>
            </a:fld>
            <a:endParaRPr lang="en-US"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B63E4CEF-BB1E-48C7-AE93-F39F6AA99AD7}" type="slidenum">
              <a:rPr lang="en-US" smtClean="0"/>
              <a:pPr/>
              <a:t>2</a:t>
            </a:fld>
            <a:endParaRPr lang="en-US" dirty="0"/>
          </a:p>
        </p:txBody>
      </p:sp>
      <p:sp>
        <p:nvSpPr>
          <p:cNvPr id="6" name="Content Placeholder 2"/>
          <p:cNvSpPr txBox="1">
            <a:spLocks/>
          </p:cNvSpPr>
          <p:nvPr/>
        </p:nvSpPr>
        <p:spPr>
          <a:xfrm>
            <a:off x="4750676" y="1429407"/>
            <a:ext cx="4125310" cy="4470784"/>
          </a:xfrm>
          <a:prstGeom prst="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0" i="0" u="sng" strike="noStrike" kern="1200" cap="none" spc="0" normalizeH="0" baseline="0" noProof="0" dirty="0" smtClean="0">
                <a:ln>
                  <a:noFill/>
                </a:ln>
                <a:solidFill>
                  <a:schemeClr val="tx1"/>
                </a:solidFill>
                <a:effectLst/>
                <a:uLnTx/>
                <a:uFillTx/>
              </a:rPr>
              <a:t>Statewide Work</a:t>
            </a:r>
          </a:p>
          <a:p>
            <a:pPr marL="457200" marR="0" lvl="0" indent="-4572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solidFill>
                  <a:schemeClr val="tx1"/>
                </a:solidFill>
              </a:rPr>
              <a:t>SPP Indicators</a:t>
            </a:r>
          </a:p>
          <a:p>
            <a:pPr marL="457200" marR="0" lvl="0" indent="-4572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strike="noStrike" kern="1200" cap="none" spc="0" normalizeH="0" baseline="0" noProof="0" dirty="0" smtClean="0">
                <a:ln>
                  <a:noFill/>
                </a:ln>
                <a:solidFill>
                  <a:schemeClr val="tx1"/>
                </a:solidFill>
                <a:effectLst/>
                <a:uLnTx/>
                <a:uFillTx/>
              </a:rPr>
              <a:t>Compliance</a:t>
            </a:r>
          </a:p>
          <a:p>
            <a:pPr marL="457200" marR="0" lvl="0" indent="-4572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solidFill>
                  <a:schemeClr val="tx1"/>
                </a:solidFill>
              </a:rPr>
              <a:t>Parent Survey</a:t>
            </a:r>
          </a:p>
          <a:p>
            <a:pPr marL="457200" marR="0" lvl="0" indent="-4572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strike="noStrike" kern="1200" cap="none" spc="0" normalizeH="0" baseline="0" noProof="0" dirty="0" smtClean="0">
                <a:ln>
                  <a:noFill/>
                </a:ln>
                <a:solidFill>
                  <a:schemeClr val="tx1"/>
                </a:solidFill>
                <a:effectLst/>
                <a:uLnTx/>
                <a:uFillTx/>
              </a:rPr>
              <a:t>Graduation Rate</a:t>
            </a:r>
          </a:p>
          <a:p>
            <a:pPr marL="457200" marR="0" lvl="0" indent="-4572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solidFill>
                  <a:schemeClr val="tx1"/>
                </a:solidFill>
              </a:rPr>
              <a:t>Drop-out Rate</a:t>
            </a:r>
            <a:endParaRPr kumimoji="0" lang="en-US" sz="3200" b="0" i="0"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4165262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Stage for Success</a:t>
            </a:r>
            <a:endParaRPr lang="en-US" dirty="0"/>
          </a:p>
        </p:txBody>
      </p:sp>
      <p:sp>
        <p:nvSpPr>
          <p:cNvPr id="3" name="Content Placeholder 2"/>
          <p:cNvSpPr>
            <a:spLocks noGrp="1"/>
          </p:cNvSpPr>
          <p:nvPr>
            <p:ph idx="1"/>
          </p:nvPr>
        </p:nvSpPr>
        <p:spPr>
          <a:xfrm>
            <a:off x="644414" y="1592317"/>
            <a:ext cx="8499585" cy="4568880"/>
          </a:xfrm>
        </p:spPr>
        <p:txBody>
          <a:bodyPr>
            <a:normAutofit/>
          </a:bodyPr>
          <a:lstStyle/>
          <a:p>
            <a:pPr marL="0" indent="0">
              <a:buNone/>
            </a:pPr>
            <a:r>
              <a:rPr lang="en-US" dirty="0" smtClean="0"/>
              <a:t>So if: </a:t>
            </a:r>
          </a:p>
          <a:p>
            <a:pPr marL="0" indent="0">
              <a:buNone/>
            </a:pPr>
            <a:r>
              <a:rPr lang="en-US" dirty="0" smtClean="0"/>
              <a:t>Each family (10) has 12 opportunities to be successful with VBs from </a:t>
            </a:r>
            <a:r>
              <a:rPr lang="en-US" b="1" dirty="0" smtClean="0"/>
              <a:t>Nov – April (6 months * 2 VBs)</a:t>
            </a:r>
          </a:p>
          <a:p>
            <a:pPr marL="0" indent="0">
              <a:buNone/>
            </a:pPr>
            <a:r>
              <a:rPr lang="en-US" dirty="0" smtClean="0"/>
              <a:t>How do I measure benchmarks:</a:t>
            </a:r>
          </a:p>
          <a:p>
            <a:r>
              <a:rPr lang="en-US" sz="3200" dirty="0" smtClean="0"/>
              <a:t>20%</a:t>
            </a:r>
          </a:p>
          <a:p>
            <a:r>
              <a:rPr lang="en-US" sz="3200" dirty="0" smtClean="0"/>
              <a:t>40%</a:t>
            </a:r>
          </a:p>
          <a:p>
            <a:r>
              <a:rPr lang="en-US" sz="3200" dirty="0" smtClean="0"/>
              <a:t>60%</a:t>
            </a:r>
          </a:p>
          <a:p>
            <a:endParaRPr lang="en-US" sz="3200" dirty="0" smtClean="0"/>
          </a:p>
          <a:p>
            <a:pPr marL="0" indent="0">
              <a:buNone/>
            </a:pPr>
            <a:endParaRPr lang="en-US" sz="3200" dirty="0" smtClean="0"/>
          </a:p>
          <a:p>
            <a:pPr marL="514350" indent="-514350">
              <a:buFont typeface="+mj-lt"/>
              <a:buAutoNum type="arabicPeriod"/>
            </a:pPr>
            <a:endParaRPr lang="en-US" dirty="0" smtClean="0"/>
          </a:p>
        </p:txBody>
      </p:sp>
      <p:sp>
        <p:nvSpPr>
          <p:cNvPr id="4" name="Date Placeholder 3"/>
          <p:cNvSpPr>
            <a:spLocks noGrp="1"/>
          </p:cNvSpPr>
          <p:nvPr>
            <p:ph type="dt" sz="half" idx="2"/>
          </p:nvPr>
        </p:nvSpPr>
        <p:spPr/>
        <p:txBody>
          <a:bodyPr/>
          <a:lstStyle/>
          <a:p>
            <a:fld id="{4DAE6870-AD18-448A-9B2A-0EFE6DC7B06B}" type="datetime1">
              <a:rPr lang="en-US" smtClean="0"/>
              <a:pPr/>
              <a:t>9/1/2015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20</a:t>
            </a:fld>
            <a:endParaRPr lang="en-US" dirty="0"/>
          </a:p>
        </p:txBody>
      </p:sp>
      <p:sp>
        <p:nvSpPr>
          <p:cNvPr id="9" name="TextBox 8"/>
          <p:cNvSpPr txBox="1"/>
          <p:nvPr/>
        </p:nvSpPr>
        <p:spPr>
          <a:xfrm>
            <a:off x="1954925" y="3499944"/>
            <a:ext cx="977462" cy="1723549"/>
          </a:xfrm>
          <a:prstGeom prst="rect">
            <a:avLst/>
          </a:prstGeom>
          <a:noFill/>
        </p:spPr>
        <p:txBody>
          <a:bodyPr wrap="square" rtlCol="0">
            <a:spAutoFit/>
          </a:bodyPr>
          <a:lstStyle/>
          <a:p>
            <a:pPr>
              <a:lnSpc>
                <a:spcPct val="90000"/>
              </a:lnSpc>
              <a:spcBef>
                <a:spcPts val="1000"/>
              </a:spcBef>
            </a:pPr>
            <a:r>
              <a:rPr lang="en-US" sz="3200" dirty="0" smtClean="0"/>
              <a:t>Dec</a:t>
            </a:r>
          </a:p>
          <a:p>
            <a:pPr>
              <a:lnSpc>
                <a:spcPct val="90000"/>
              </a:lnSpc>
              <a:spcBef>
                <a:spcPts val="1000"/>
              </a:spcBef>
            </a:pPr>
            <a:r>
              <a:rPr lang="en-US" sz="3200" dirty="0" smtClean="0"/>
              <a:t>Feb</a:t>
            </a:r>
          </a:p>
          <a:p>
            <a:pPr>
              <a:lnSpc>
                <a:spcPct val="90000"/>
              </a:lnSpc>
              <a:spcBef>
                <a:spcPts val="1000"/>
              </a:spcBef>
            </a:pPr>
            <a:r>
              <a:rPr lang="en-US" sz="3200" dirty="0" smtClean="0"/>
              <a:t>Apr</a:t>
            </a:r>
            <a:endParaRPr lang="en-US" sz="3200" dirty="0"/>
          </a:p>
        </p:txBody>
      </p:sp>
      <p:sp>
        <p:nvSpPr>
          <p:cNvPr id="10" name="TextBox 9"/>
          <p:cNvSpPr txBox="1"/>
          <p:nvPr/>
        </p:nvSpPr>
        <p:spPr>
          <a:xfrm>
            <a:off x="2806262" y="3515710"/>
            <a:ext cx="3450753" cy="1678408"/>
          </a:xfrm>
          <a:prstGeom prst="rect">
            <a:avLst/>
          </a:prstGeom>
          <a:noFill/>
        </p:spPr>
        <p:txBody>
          <a:bodyPr wrap="none" rtlCol="0">
            <a:spAutoFit/>
          </a:bodyPr>
          <a:lstStyle/>
          <a:p>
            <a:pPr>
              <a:lnSpc>
                <a:spcPct val="90000"/>
              </a:lnSpc>
              <a:spcBef>
                <a:spcPts val="1000"/>
              </a:spcBef>
            </a:pPr>
            <a:r>
              <a:rPr lang="en-US" sz="3200" dirty="0" smtClean="0"/>
              <a:t>Reach 5/10 families</a:t>
            </a:r>
          </a:p>
          <a:p>
            <a:pPr>
              <a:lnSpc>
                <a:spcPct val="90000"/>
              </a:lnSpc>
              <a:spcBef>
                <a:spcPts val="1000"/>
              </a:spcBef>
            </a:pPr>
            <a:r>
              <a:rPr lang="en-US" sz="3200" dirty="0" smtClean="0"/>
              <a:t>Reach 6/10 families</a:t>
            </a:r>
          </a:p>
          <a:p>
            <a:pPr>
              <a:lnSpc>
                <a:spcPct val="90000"/>
              </a:lnSpc>
              <a:spcBef>
                <a:spcPts val="1000"/>
              </a:spcBef>
            </a:pPr>
            <a:r>
              <a:rPr lang="en-US" sz="3200" dirty="0" smtClean="0"/>
              <a:t>Reach 7/10 families</a:t>
            </a:r>
            <a:endParaRPr lang="en-US" sz="3200" dirty="0"/>
          </a:p>
        </p:txBody>
      </p:sp>
    </p:spTree>
    <p:extLst>
      <p:ext uri="{BB962C8B-B14F-4D97-AF65-F5344CB8AC3E}">
        <p14:creationId xmlns:p14="http://schemas.microsoft.com/office/powerpoint/2010/main" val="27511265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ox(in)">
                                      <p:cBhvr>
                                        <p:cTn id="7" dur="500"/>
                                        <p:tgtEl>
                                          <p:spTgt spid="3">
                                            <p:txEl>
                                              <p:pRg st="3" end="3"/>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ox(in)">
                                      <p:cBhvr>
                                        <p:cTn id="10" dur="500"/>
                                        <p:tgtEl>
                                          <p:spTgt spid="3">
                                            <p:txEl>
                                              <p:pRg st="4" end="4"/>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ox(in)">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checkerboard(across)">
                                      <p:cBhvr>
                                        <p:cTn id="18" dur="500"/>
                                        <p:tgtEl>
                                          <p:spTgt spid="9">
                                            <p:txEl>
                                              <p:pRg st="0" end="0"/>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checkerboard(across)">
                                      <p:cBhvr>
                                        <p:cTn id="21" dur="500"/>
                                        <p:tgtEl>
                                          <p:spTgt spid="9">
                                            <p:txEl>
                                              <p:pRg st="1" end="1"/>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checkerboard(across)">
                                      <p:cBhvr>
                                        <p:cTn id="24" dur="500"/>
                                        <p:tgtEl>
                                          <p:spTgt spid="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 calcmode="lin" valueType="num">
                                      <p:cBhvr additive="base">
                                        <p:cTn id="3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 calcmode="lin" valueType="num">
                                      <p:cBhvr additive="base">
                                        <p:cTn id="3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5625"/>
            <a:ext cx="7299435" cy="4351338"/>
          </a:xfrm>
        </p:spPr>
        <p:txBody>
          <a:bodyPr>
            <a:normAutofit lnSpcReduction="10000"/>
          </a:bodyPr>
          <a:lstStyle/>
          <a:p>
            <a:pPr>
              <a:buNone/>
            </a:pPr>
            <a:r>
              <a:rPr lang="en-US" b="1" dirty="0" smtClean="0"/>
              <a:t>December</a:t>
            </a:r>
            <a:r>
              <a:rPr lang="en-US" dirty="0" smtClean="0"/>
              <a:t> Benchmark:</a:t>
            </a:r>
          </a:p>
          <a:p>
            <a:pPr>
              <a:buNone/>
            </a:pPr>
            <a:r>
              <a:rPr lang="en-US" dirty="0" smtClean="0"/>
              <a:t>Did the families </a:t>
            </a:r>
            <a:r>
              <a:rPr lang="en-US" b="1" dirty="0" smtClean="0"/>
              <a:t>take</a:t>
            </a:r>
            <a:r>
              <a:rPr lang="en-US" dirty="0" smtClean="0"/>
              <a:t> 20% of the </a:t>
            </a:r>
            <a:r>
              <a:rPr lang="en-US" b="1" dirty="0" smtClean="0"/>
              <a:t>opportunities given </a:t>
            </a:r>
            <a:r>
              <a:rPr lang="en-US" dirty="0" smtClean="0"/>
              <a:t>for this time period </a:t>
            </a:r>
          </a:p>
          <a:p>
            <a:pPr>
              <a:buNone/>
            </a:pPr>
            <a:endParaRPr lang="en-US" dirty="0" smtClean="0"/>
          </a:p>
          <a:p>
            <a:pPr>
              <a:buNone/>
            </a:pPr>
            <a:r>
              <a:rPr lang="en-US" dirty="0" smtClean="0"/>
              <a:t>Family 1:</a:t>
            </a:r>
          </a:p>
          <a:p>
            <a:pPr>
              <a:buNone/>
            </a:pPr>
            <a:r>
              <a:rPr lang="en-US" dirty="0" smtClean="0"/>
              <a:t>Family 2:</a:t>
            </a:r>
          </a:p>
          <a:p>
            <a:pPr>
              <a:buNone/>
            </a:pPr>
            <a:r>
              <a:rPr lang="en-US" dirty="0" smtClean="0"/>
              <a:t>Family 3:</a:t>
            </a:r>
          </a:p>
          <a:p>
            <a:pPr>
              <a:buNone/>
            </a:pPr>
            <a:r>
              <a:rPr lang="en-US" dirty="0" smtClean="0"/>
              <a:t>Family 4:</a:t>
            </a:r>
          </a:p>
          <a:p>
            <a:pPr>
              <a:buNone/>
            </a:pPr>
            <a:r>
              <a:rPr lang="en-US" dirty="0" smtClean="0"/>
              <a:t>Family 5:</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9/1/2015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21</a:t>
            </a:fld>
            <a:endParaRPr lang="en-US" dirty="0"/>
          </a:p>
        </p:txBody>
      </p:sp>
      <p:sp>
        <p:nvSpPr>
          <p:cNvPr id="6" name="Title 1"/>
          <p:cNvSpPr>
            <a:spLocks noGrp="1"/>
          </p:cNvSpPr>
          <p:nvPr>
            <p:ph type="title"/>
          </p:nvPr>
        </p:nvSpPr>
        <p:spPr/>
        <p:txBody>
          <a:bodyPr/>
          <a:lstStyle/>
          <a:p>
            <a:r>
              <a:rPr lang="en-US" dirty="0" smtClean="0"/>
              <a:t>Setting Stage for Success</a:t>
            </a:r>
            <a:endParaRPr lang="en-US" dirty="0"/>
          </a:p>
        </p:txBody>
      </p:sp>
      <p:sp>
        <p:nvSpPr>
          <p:cNvPr id="7" name="TextBox 6"/>
          <p:cNvSpPr txBox="1"/>
          <p:nvPr/>
        </p:nvSpPr>
        <p:spPr>
          <a:xfrm>
            <a:off x="3988676" y="2554013"/>
            <a:ext cx="2648607" cy="523220"/>
          </a:xfrm>
          <a:prstGeom prst="rect">
            <a:avLst/>
          </a:prstGeom>
          <a:noFill/>
        </p:spPr>
        <p:txBody>
          <a:bodyPr wrap="square" rtlCol="0">
            <a:spAutoFit/>
          </a:bodyPr>
          <a:lstStyle/>
          <a:p>
            <a:r>
              <a:rPr lang="en-US" sz="2800" dirty="0" smtClean="0"/>
              <a:t>(2 months </a:t>
            </a:r>
            <a:r>
              <a:rPr lang="en-US" sz="2000" dirty="0" smtClean="0"/>
              <a:t>by</a:t>
            </a:r>
            <a:r>
              <a:rPr lang="en-US" sz="2800" dirty="0" smtClean="0"/>
              <a:t> </a:t>
            </a:r>
            <a:r>
              <a:rPr lang="en-US" sz="2400" dirty="0" smtClean="0"/>
              <a:t>Dec</a:t>
            </a:r>
            <a:r>
              <a:rPr lang="en-US" sz="2800" dirty="0" smtClean="0"/>
              <a:t>)</a:t>
            </a:r>
            <a:endParaRPr lang="en-US" sz="2800" dirty="0"/>
          </a:p>
        </p:txBody>
      </p:sp>
      <p:sp>
        <p:nvSpPr>
          <p:cNvPr id="8" name="TextBox 7"/>
          <p:cNvSpPr txBox="1"/>
          <p:nvPr/>
        </p:nvSpPr>
        <p:spPr>
          <a:xfrm>
            <a:off x="1481958" y="3184633"/>
            <a:ext cx="2270235" cy="313932"/>
          </a:xfrm>
          <a:prstGeom prst="rect">
            <a:avLst/>
          </a:prstGeom>
          <a:noFill/>
        </p:spPr>
        <p:txBody>
          <a:bodyPr wrap="square" rtlCol="0">
            <a:spAutoFit/>
          </a:bodyPr>
          <a:lstStyle/>
          <a:p>
            <a:pPr>
              <a:lnSpc>
                <a:spcPct val="90000"/>
              </a:lnSpc>
              <a:spcBef>
                <a:spcPts val="1000"/>
              </a:spcBef>
            </a:pPr>
            <a:r>
              <a:rPr lang="en-US" sz="1600" u="sng" dirty="0" smtClean="0"/>
              <a:t>VB1 taken       VB1 given</a:t>
            </a:r>
            <a:endParaRPr lang="en-US" sz="1600" u="sng" dirty="0"/>
          </a:p>
        </p:txBody>
      </p:sp>
      <p:sp>
        <p:nvSpPr>
          <p:cNvPr id="9" name="TextBox 8"/>
          <p:cNvSpPr txBox="1"/>
          <p:nvPr/>
        </p:nvSpPr>
        <p:spPr>
          <a:xfrm>
            <a:off x="1608083" y="3563007"/>
            <a:ext cx="1459054" cy="2337435"/>
          </a:xfrm>
          <a:prstGeom prst="rect">
            <a:avLst/>
          </a:prstGeom>
          <a:noFill/>
        </p:spPr>
        <p:txBody>
          <a:bodyPr wrap="none" rtlCol="0">
            <a:spAutoFit/>
          </a:bodyPr>
          <a:lstStyle/>
          <a:p>
            <a:pPr marL="514350" indent="-514350">
              <a:lnSpc>
                <a:spcPct val="80000"/>
              </a:lnSpc>
              <a:spcBef>
                <a:spcPts val="1000"/>
              </a:spcBef>
            </a:pPr>
            <a:r>
              <a:rPr lang="en-US" sz="2800" dirty="0" smtClean="0">
                <a:solidFill>
                  <a:srgbClr val="FF0000"/>
                </a:solidFill>
              </a:rPr>
              <a:t>0           2</a:t>
            </a:r>
          </a:p>
          <a:p>
            <a:pPr marL="514350" indent="-514350">
              <a:lnSpc>
                <a:spcPct val="80000"/>
              </a:lnSpc>
              <a:spcBef>
                <a:spcPts val="1000"/>
              </a:spcBef>
              <a:buAutoNum type="arabicPlain"/>
            </a:pPr>
            <a:r>
              <a:rPr lang="en-US" sz="2800" dirty="0" smtClean="0">
                <a:solidFill>
                  <a:srgbClr val="FF0000"/>
                </a:solidFill>
              </a:rPr>
              <a:t>       2</a:t>
            </a:r>
          </a:p>
          <a:p>
            <a:pPr marL="514350" indent="-514350">
              <a:lnSpc>
                <a:spcPct val="80000"/>
              </a:lnSpc>
              <a:spcBef>
                <a:spcPts val="1000"/>
              </a:spcBef>
            </a:pPr>
            <a:r>
              <a:rPr lang="en-US" sz="2800" dirty="0" smtClean="0">
                <a:solidFill>
                  <a:srgbClr val="FF0000"/>
                </a:solidFill>
              </a:rPr>
              <a:t>1           2</a:t>
            </a:r>
          </a:p>
          <a:p>
            <a:pPr marL="514350" indent="-514350">
              <a:lnSpc>
                <a:spcPct val="80000"/>
              </a:lnSpc>
              <a:spcBef>
                <a:spcPts val="1000"/>
              </a:spcBef>
            </a:pPr>
            <a:r>
              <a:rPr lang="en-US" sz="2800" dirty="0" smtClean="0">
                <a:solidFill>
                  <a:srgbClr val="FF0000"/>
                </a:solidFill>
              </a:rPr>
              <a:t>1           2</a:t>
            </a:r>
          </a:p>
          <a:p>
            <a:pPr marL="514350" indent="-514350">
              <a:lnSpc>
                <a:spcPct val="80000"/>
              </a:lnSpc>
              <a:spcBef>
                <a:spcPts val="1000"/>
              </a:spcBef>
            </a:pPr>
            <a:r>
              <a:rPr lang="en-US" sz="2800" dirty="0" smtClean="0">
                <a:solidFill>
                  <a:srgbClr val="FF0000"/>
                </a:solidFill>
              </a:rPr>
              <a:t>2           2</a:t>
            </a:r>
            <a:endParaRPr lang="en-US" sz="2800" dirty="0">
              <a:solidFill>
                <a:srgbClr val="FF0000"/>
              </a:solidFill>
            </a:endParaRPr>
          </a:p>
        </p:txBody>
      </p:sp>
      <p:sp>
        <p:nvSpPr>
          <p:cNvPr id="23" name="TextBox 22"/>
          <p:cNvSpPr txBox="1"/>
          <p:nvPr/>
        </p:nvSpPr>
        <p:spPr>
          <a:xfrm>
            <a:off x="6069724" y="3389586"/>
            <a:ext cx="3074276" cy="267765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t>For Dec Benchmark:</a:t>
            </a:r>
          </a:p>
          <a:p>
            <a:pPr algn="ctr"/>
            <a:r>
              <a:rPr lang="en-US" sz="2400" dirty="0" smtClean="0"/>
              <a:t>VB1: 5/10 &amp; VB2 6/10 opportunities were</a:t>
            </a:r>
          </a:p>
          <a:p>
            <a:pPr algn="ctr"/>
            <a:r>
              <a:rPr lang="en-US" sz="2400" b="1" dirty="0" smtClean="0"/>
              <a:t>Taken out of opportunities Given </a:t>
            </a:r>
            <a:r>
              <a:rPr lang="en-US" sz="2400" dirty="0" smtClean="0"/>
              <a:t>benchmark was met</a:t>
            </a:r>
          </a:p>
          <a:p>
            <a:pPr algn="ctr"/>
            <a:r>
              <a:rPr lang="en-US" sz="2400" dirty="0" smtClean="0"/>
              <a:t>VB1: 50% &amp; VB2: 60%</a:t>
            </a:r>
            <a:endParaRPr lang="en-US" sz="2400" dirty="0">
              <a:solidFill>
                <a:schemeClr val="accent6">
                  <a:lumMod val="50000"/>
                </a:schemeClr>
              </a:solidFill>
            </a:endParaRPr>
          </a:p>
        </p:txBody>
      </p:sp>
      <p:sp>
        <p:nvSpPr>
          <p:cNvPr id="25" name="TextBox 24"/>
          <p:cNvSpPr txBox="1"/>
          <p:nvPr/>
        </p:nvSpPr>
        <p:spPr>
          <a:xfrm>
            <a:off x="4298731" y="3589282"/>
            <a:ext cx="1459054" cy="2328843"/>
          </a:xfrm>
          <a:prstGeom prst="rect">
            <a:avLst/>
          </a:prstGeom>
          <a:noFill/>
        </p:spPr>
        <p:txBody>
          <a:bodyPr wrap="none" rtlCol="0">
            <a:spAutoFit/>
          </a:bodyPr>
          <a:lstStyle/>
          <a:p>
            <a:pPr marL="514350" indent="-514350">
              <a:lnSpc>
                <a:spcPct val="80000"/>
              </a:lnSpc>
              <a:spcBef>
                <a:spcPts val="1000"/>
              </a:spcBef>
              <a:buAutoNum type="arabicPlain" startAt="2"/>
            </a:pPr>
            <a:r>
              <a:rPr lang="en-US" sz="2800" dirty="0" smtClean="0">
                <a:solidFill>
                  <a:srgbClr val="0070C0"/>
                </a:solidFill>
              </a:rPr>
              <a:t>       2</a:t>
            </a:r>
          </a:p>
          <a:p>
            <a:pPr marL="514350" indent="-514350">
              <a:lnSpc>
                <a:spcPct val="80000"/>
              </a:lnSpc>
              <a:spcBef>
                <a:spcPts val="1000"/>
              </a:spcBef>
            </a:pPr>
            <a:r>
              <a:rPr lang="en-US" sz="2800" dirty="0" smtClean="0">
                <a:solidFill>
                  <a:srgbClr val="0070C0"/>
                </a:solidFill>
              </a:rPr>
              <a:t>1           2</a:t>
            </a:r>
          </a:p>
          <a:p>
            <a:pPr marL="514350" indent="-514350">
              <a:lnSpc>
                <a:spcPct val="80000"/>
              </a:lnSpc>
              <a:spcBef>
                <a:spcPts val="1000"/>
              </a:spcBef>
            </a:pPr>
            <a:r>
              <a:rPr lang="en-US" sz="2800" dirty="0" smtClean="0">
                <a:solidFill>
                  <a:srgbClr val="0070C0"/>
                </a:solidFill>
              </a:rPr>
              <a:t>2           2</a:t>
            </a:r>
          </a:p>
          <a:p>
            <a:pPr marL="514350" indent="-514350">
              <a:lnSpc>
                <a:spcPct val="80000"/>
              </a:lnSpc>
              <a:spcBef>
                <a:spcPts val="1000"/>
              </a:spcBef>
            </a:pPr>
            <a:r>
              <a:rPr lang="en-US" sz="2800" dirty="0" smtClean="0">
                <a:solidFill>
                  <a:srgbClr val="0070C0"/>
                </a:solidFill>
              </a:rPr>
              <a:t>1           2</a:t>
            </a:r>
          </a:p>
          <a:p>
            <a:pPr marL="514350" indent="-514350">
              <a:lnSpc>
                <a:spcPct val="80000"/>
              </a:lnSpc>
              <a:spcBef>
                <a:spcPts val="1000"/>
              </a:spcBef>
            </a:pPr>
            <a:r>
              <a:rPr lang="en-US" sz="2800" dirty="0" smtClean="0">
                <a:solidFill>
                  <a:srgbClr val="0070C0"/>
                </a:solidFill>
              </a:rPr>
              <a:t>0           2</a:t>
            </a:r>
            <a:endParaRPr lang="en-US" sz="2800" dirty="0">
              <a:solidFill>
                <a:srgbClr val="0070C0"/>
              </a:solidFill>
            </a:endParaRPr>
          </a:p>
        </p:txBody>
      </p:sp>
      <p:sp>
        <p:nvSpPr>
          <p:cNvPr id="26" name="TextBox 25"/>
          <p:cNvSpPr txBox="1"/>
          <p:nvPr/>
        </p:nvSpPr>
        <p:spPr>
          <a:xfrm>
            <a:off x="3972912" y="3179379"/>
            <a:ext cx="2548758" cy="313932"/>
          </a:xfrm>
          <a:prstGeom prst="rect">
            <a:avLst/>
          </a:prstGeom>
          <a:noFill/>
        </p:spPr>
        <p:txBody>
          <a:bodyPr wrap="square" rtlCol="0">
            <a:spAutoFit/>
          </a:bodyPr>
          <a:lstStyle/>
          <a:p>
            <a:pPr>
              <a:lnSpc>
                <a:spcPct val="90000"/>
              </a:lnSpc>
              <a:spcBef>
                <a:spcPts val="1000"/>
              </a:spcBef>
            </a:pPr>
            <a:r>
              <a:rPr lang="en-US" sz="1600" u="sng" dirty="0" smtClean="0"/>
              <a:t>VB2 taken       VB2 given</a:t>
            </a:r>
            <a:endParaRPr lang="en-US" sz="16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blinds(horizontal)">
                                      <p:cBhvr>
                                        <p:cTn id="19" dur="500"/>
                                        <p:tgtEl>
                                          <p:spTgt spid="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amond(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i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diamond(in)">
                                      <p:cBhvr>
                                        <p:cTn id="39" dur="20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ox(in)">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3" presetClass="entr" presetSubtype="16"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plus(in)">
                                      <p:cBhvr>
                                        <p:cTn id="4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3" grpId="0" animBg="1"/>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16630" cy="1325563"/>
          </a:xfrm>
        </p:spPr>
        <p:txBody>
          <a:bodyPr/>
          <a:lstStyle/>
          <a:p>
            <a:r>
              <a:rPr lang="en-US" dirty="0" smtClean="0"/>
              <a:t>Setting Stage for Success</a:t>
            </a:r>
            <a:endParaRPr lang="en-US" dirty="0"/>
          </a:p>
        </p:txBody>
      </p:sp>
      <p:sp>
        <p:nvSpPr>
          <p:cNvPr id="3" name="Content Placeholder 2"/>
          <p:cNvSpPr>
            <a:spLocks noGrp="1"/>
          </p:cNvSpPr>
          <p:nvPr>
            <p:ph idx="1"/>
          </p:nvPr>
        </p:nvSpPr>
        <p:spPr>
          <a:xfrm>
            <a:off x="202981" y="1210770"/>
            <a:ext cx="7886700" cy="4351338"/>
          </a:xfrm>
        </p:spPr>
        <p:txBody>
          <a:bodyPr>
            <a:normAutofit/>
          </a:bodyPr>
          <a:lstStyle/>
          <a:p>
            <a:r>
              <a:rPr lang="en-US" dirty="0" smtClean="0"/>
              <a:t>Do the same for Feb (40%) and Apr (60%)</a:t>
            </a:r>
          </a:p>
          <a:p>
            <a:pPr>
              <a:buNone/>
            </a:pPr>
            <a:r>
              <a:rPr lang="en-US" dirty="0" smtClean="0"/>
              <a:t> Looking at </a:t>
            </a:r>
            <a:r>
              <a:rPr lang="en-US" u="sng" dirty="0" smtClean="0"/>
              <a:t>VB1  and VB2 for Goal 1</a:t>
            </a:r>
            <a:r>
              <a:rPr lang="en-US" dirty="0" smtClean="0"/>
              <a:t> data as sample</a:t>
            </a:r>
          </a:p>
          <a:p>
            <a:pPr>
              <a:buNone/>
            </a:pPr>
            <a:r>
              <a:rPr lang="en-US" dirty="0" smtClean="0"/>
              <a:t>Dec:  </a:t>
            </a:r>
            <a:r>
              <a:rPr lang="en-US" dirty="0" smtClean="0">
                <a:solidFill>
                  <a:srgbClr val="FF0000"/>
                </a:solidFill>
              </a:rPr>
              <a:t>5/10  =50% (VB1),</a:t>
            </a:r>
            <a:r>
              <a:rPr lang="en-US" dirty="0" smtClean="0"/>
              <a:t>  </a:t>
            </a:r>
            <a:r>
              <a:rPr lang="en-US" dirty="0" smtClean="0">
                <a:solidFill>
                  <a:srgbClr val="0070C0"/>
                </a:solidFill>
              </a:rPr>
              <a:t>6/10 =  60% (VB2)</a:t>
            </a:r>
          </a:p>
          <a:p>
            <a:pPr>
              <a:buNone/>
            </a:pPr>
            <a:r>
              <a:rPr lang="en-US" dirty="0" smtClean="0"/>
              <a:t>Feb:   </a:t>
            </a:r>
            <a:r>
              <a:rPr lang="en-US" dirty="0" smtClean="0">
                <a:solidFill>
                  <a:srgbClr val="FF0000"/>
                </a:solidFill>
              </a:rPr>
              <a:t>4/10   = 40% (VB1), </a:t>
            </a:r>
            <a:r>
              <a:rPr lang="en-US" dirty="0" smtClean="0">
                <a:solidFill>
                  <a:srgbClr val="0070C0"/>
                </a:solidFill>
              </a:rPr>
              <a:t>5/10 =  50% (VB2)</a:t>
            </a:r>
          </a:p>
          <a:p>
            <a:pPr>
              <a:buNone/>
            </a:pPr>
            <a:r>
              <a:rPr lang="en-US" dirty="0" smtClean="0"/>
              <a:t>Apr:   </a:t>
            </a:r>
            <a:r>
              <a:rPr lang="en-US" dirty="0" smtClean="0">
                <a:solidFill>
                  <a:srgbClr val="FF0000"/>
                </a:solidFill>
              </a:rPr>
              <a:t>7/10  = 70%  (VB1),  </a:t>
            </a:r>
            <a:r>
              <a:rPr lang="en-US" dirty="0" smtClean="0">
                <a:solidFill>
                  <a:srgbClr val="0070C0"/>
                </a:solidFill>
              </a:rPr>
              <a:t>6/10 = 60% (VB2)</a:t>
            </a:r>
          </a:p>
          <a:p>
            <a:pPr>
              <a:buNone/>
            </a:pPr>
            <a:endParaRPr lang="en-US" dirty="0" smtClean="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9/1/2015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22</a:t>
            </a:fld>
            <a:endParaRPr lang="en-US" dirty="0"/>
          </a:p>
        </p:txBody>
      </p:sp>
      <p:sp>
        <p:nvSpPr>
          <p:cNvPr id="6" name="TextBox 5"/>
          <p:cNvSpPr txBox="1"/>
          <p:nvPr/>
        </p:nvSpPr>
        <p:spPr>
          <a:xfrm>
            <a:off x="6763408" y="2412123"/>
            <a:ext cx="2380592"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3200" dirty="0" smtClean="0"/>
              <a:t>We met our </a:t>
            </a:r>
          </a:p>
          <a:p>
            <a:r>
              <a:rPr lang="en-US" sz="3200" dirty="0" smtClean="0"/>
              <a:t>Benchmarks!</a:t>
            </a:r>
            <a:endParaRPr lang="en-US" sz="3200" dirty="0"/>
          </a:p>
        </p:txBody>
      </p:sp>
      <p:sp>
        <p:nvSpPr>
          <p:cNvPr id="7" name="Rectangle 6"/>
          <p:cNvSpPr/>
          <p:nvPr/>
        </p:nvSpPr>
        <p:spPr>
          <a:xfrm>
            <a:off x="693682" y="4109231"/>
            <a:ext cx="7662042" cy="19082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None/>
            </a:pPr>
            <a:r>
              <a:rPr lang="en-US" sz="2800" u="sng" dirty="0" smtClean="0"/>
              <a:t>Did I reach my Goal???</a:t>
            </a:r>
          </a:p>
          <a:p>
            <a:pPr>
              <a:spcAft>
                <a:spcPts val="1200"/>
              </a:spcAft>
              <a:buNone/>
            </a:pPr>
            <a:r>
              <a:rPr lang="en-US" sz="2400" dirty="0" smtClean="0"/>
              <a:t>Well we have another step before we can answer that:</a:t>
            </a:r>
          </a:p>
          <a:p>
            <a:pPr algn="ctr">
              <a:buNone/>
            </a:pPr>
            <a:r>
              <a:rPr lang="en-US" sz="2800" b="1" dirty="0" smtClean="0"/>
              <a:t>Did </a:t>
            </a:r>
            <a:r>
              <a:rPr lang="en-US" sz="2800" b="1" u="sng" dirty="0" smtClean="0"/>
              <a:t>50% of target group </a:t>
            </a:r>
            <a:r>
              <a:rPr lang="en-US" sz="2800" b="1" dirty="0" smtClean="0">
                <a:solidFill>
                  <a:schemeClr val="accent6"/>
                </a:solidFill>
              </a:rPr>
              <a:t>complete 60% of the VBs </a:t>
            </a:r>
            <a:r>
              <a:rPr lang="en-US" sz="2800" b="1" dirty="0" smtClean="0"/>
              <a:t>they were asked to 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7141779" cy="993228"/>
          </a:xfrm>
        </p:spPr>
        <p:txBody>
          <a:bodyPr/>
          <a:lstStyle/>
          <a:p>
            <a:r>
              <a:rPr lang="en-US" dirty="0" smtClean="0"/>
              <a:t>Individual Family Data</a:t>
            </a:r>
            <a:endParaRPr lang="en-US" dirty="0"/>
          </a:p>
        </p:txBody>
      </p:sp>
      <p:sp>
        <p:nvSpPr>
          <p:cNvPr id="3" name="Content Placeholder 2"/>
          <p:cNvSpPr>
            <a:spLocks noGrp="1"/>
          </p:cNvSpPr>
          <p:nvPr>
            <p:ph idx="1"/>
          </p:nvPr>
        </p:nvSpPr>
        <p:spPr>
          <a:xfrm>
            <a:off x="0" y="835572"/>
            <a:ext cx="8119241" cy="4710770"/>
          </a:xfrm>
        </p:spPr>
        <p:txBody>
          <a:bodyPr/>
          <a:lstStyle/>
          <a:p>
            <a:pPr>
              <a:buNone/>
            </a:pPr>
            <a:r>
              <a:rPr lang="en-US" i="1" dirty="0" smtClean="0"/>
              <a:t>    In our example </a:t>
            </a:r>
            <a:r>
              <a:rPr lang="en-US" dirty="0" smtClean="0"/>
              <a:t>of having a target group of                         		          </a:t>
            </a:r>
            <a:r>
              <a:rPr lang="en-US" b="1" dirty="0" smtClean="0"/>
              <a:t>10 families</a:t>
            </a:r>
          </a:p>
          <a:p>
            <a:r>
              <a:rPr lang="en-US" dirty="0" smtClean="0"/>
              <a:t>You will need to see if </a:t>
            </a:r>
            <a:r>
              <a:rPr lang="en-US" u="sng" dirty="0" smtClean="0"/>
              <a:t>5 or more families </a:t>
            </a:r>
            <a:r>
              <a:rPr lang="en-US" dirty="0" smtClean="0"/>
              <a:t>did at least 60% of what you asked them to do this year….</a:t>
            </a:r>
          </a:p>
          <a:p>
            <a:pPr lvl="1"/>
            <a:r>
              <a:rPr lang="en-US" dirty="0" smtClean="0"/>
              <a:t>The best way is to go back and count the total number of</a:t>
            </a:r>
          </a:p>
          <a:p>
            <a:pPr lvl="3"/>
            <a:r>
              <a:rPr lang="en-US" sz="2400" b="1" dirty="0" smtClean="0"/>
              <a:t>Opportunities Taken </a:t>
            </a:r>
            <a:r>
              <a:rPr lang="en-US" sz="2400" dirty="0" smtClean="0"/>
              <a:t>by each family</a:t>
            </a:r>
          </a:p>
          <a:p>
            <a:pPr lvl="3"/>
            <a:r>
              <a:rPr lang="en-US" sz="2400" dirty="0" smtClean="0"/>
              <a:t>Divide that number by the number of </a:t>
            </a:r>
            <a:r>
              <a:rPr lang="en-US" sz="2400" b="1" dirty="0" smtClean="0"/>
              <a:t>Opportunities Given </a:t>
            </a:r>
            <a:r>
              <a:rPr lang="en-US" sz="2400" dirty="0" smtClean="0"/>
              <a:t>to each family</a:t>
            </a:r>
          </a:p>
          <a:p>
            <a:pPr lvl="3"/>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9/1/2015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23</a:t>
            </a:fld>
            <a:endParaRPr lang="en-US" dirty="0"/>
          </a:p>
        </p:txBody>
      </p:sp>
      <p:sp>
        <p:nvSpPr>
          <p:cNvPr id="10" name="TextBox 9"/>
          <p:cNvSpPr txBox="1"/>
          <p:nvPr/>
        </p:nvSpPr>
        <p:spPr>
          <a:xfrm>
            <a:off x="0" y="4201327"/>
            <a:ext cx="9144000" cy="26776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800" dirty="0" smtClean="0"/>
              <a:t>Each family had </a:t>
            </a:r>
            <a:r>
              <a:rPr lang="en-US" sz="2800" dirty="0" smtClean="0">
                <a:solidFill>
                  <a:schemeClr val="accent6"/>
                </a:solidFill>
              </a:rPr>
              <a:t>12 opportunities </a:t>
            </a:r>
            <a:r>
              <a:rPr lang="en-US" sz="2800" dirty="0" smtClean="0"/>
              <a:t>to complete VBs for each SMART Goal</a:t>
            </a:r>
          </a:p>
          <a:p>
            <a:pPr algn="ctr"/>
            <a:r>
              <a:rPr lang="en-US" sz="2800" dirty="0" smtClean="0"/>
              <a:t>So any family who completed </a:t>
            </a:r>
            <a:r>
              <a:rPr lang="en-US" sz="2800" dirty="0" smtClean="0">
                <a:solidFill>
                  <a:schemeClr val="accent5"/>
                </a:solidFill>
              </a:rPr>
              <a:t>60% of 12 opportunities</a:t>
            </a:r>
          </a:p>
          <a:p>
            <a:pPr algn="ctr"/>
            <a:r>
              <a:rPr lang="en-US" sz="2800" dirty="0" smtClean="0"/>
              <a:t>(Or </a:t>
            </a:r>
            <a:r>
              <a:rPr lang="en-US" sz="2800" dirty="0" smtClean="0">
                <a:solidFill>
                  <a:srgbClr val="FF0000"/>
                </a:solidFill>
              </a:rPr>
              <a:t>8 or more opportunities</a:t>
            </a:r>
            <a:r>
              <a:rPr lang="en-US" sz="2800" dirty="0" smtClean="0"/>
              <a:t>) reflects success…</a:t>
            </a:r>
          </a:p>
          <a:p>
            <a:pPr algn="ctr"/>
            <a:r>
              <a:rPr lang="en-US" sz="2800" dirty="0" smtClean="0">
                <a:latin typeface="Arial Black" pitchFamily="34" charset="0"/>
              </a:rPr>
              <a:t>If that number is 50% of your target group</a:t>
            </a:r>
            <a:r>
              <a:rPr lang="en-US" sz="2800" dirty="0" smtClean="0"/>
              <a:t> (as goal states)…</a:t>
            </a:r>
          </a:p>
        </p:txBody>
      </p:sp>
      <p:sp>
        <p:nvSpPr>
          <p:cNvPr id="11" name="TextBox 10"/>
          <p:cNvSpPr txBox="1"/>
          <p:nvPr/>
        </p:nvSpPr>
        <p:spPr>
          <a:xfrm>
            <a:off x="6781800" y="3160027"/>
            <a:ext cx="2362623" cy="1015663"/>
          </a:xfrm>
          <a:prstGeom prst="rect">
            <a:avLst/>
          </a:prstGeom>
          <a:effectLst>
            <a:glow rad="101600">
              <a:schemeClr val="accent4">
                <a:satMod val="175000"/>
                <a:alpha val="40000"/>
              </a:schemeClr>
            </a:glow>
            <a:innerShdw blurRad="63500" dist="50800" dir="189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latin typeface="Batang" pitchFamily="18" charset="-127"/>
                <a:ea typeface="Batang" pitchFamily="18" charset="-127"/>
              </a:rPr>
              <a:t>The </a:t>
            </a:r>
          </a:p>
          <a:p>
            <a:r>
              <a:rPr lang="en-US" sz="2400" b="1" dirty="0" smtClean="0">
                <a:latin typeface="Batang" pitchFamily="18" charset="-127"/>
                <a:ea typeface="Batang" pitchFamily="18" charset="-127"/>
              </a:rPr>
              <a:t>Goal Is Met</a:t>
            </a:r>
            <a:r>
              <a:rPr lang="en-US" sz="3600" b="1" dirty="0" smtClean="0">
                <a:latin typeface="Batang" pitchFamily="18" charset="-127"/>
                <a:ea typeface="Batang" pitchFamily="18" charset="-127"/>
              </a:rPr>
              <a:t>!</a:t>
            </a:r>
          </a:p>
        </p:txBody>
      </p:sp>
      <p:sp>
        <p:nvSpPr>
          <p:cNvPr id="8" name="5-Point Star 7"/>
          <p:cNvSpPr/>
          <p:nvPr/>
        </p:nvSpPr>
        <p:spPr>
          <a:xfrm rot="1148019">
            <a:off x="8087711" y="2522004"/>
            <a:ext cx="914400" cy="914400"/>
          </a:xfrm>
          <a:prstGeom prst="star5">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par>
                          <p:cTn id="13" fill="hold">
                            <p:stCondLst>
                              <p:cond delay="500"/>
                            </p:stCondLst>
                            <p:childTnLst>
                              <p:par>
                                <p:cTn id="14" presetID="26"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80">
                                          <p:stCondLst>
                                            <p:cond delay="0"/>
                                          </p:stCondLst>
                                        </p:cTn>
                                        <p:tgtEl>
                                          <p:spTgt spid="8"/>
                                        </p:tgtEl>
                                      </p:cBhvr>
                                    </p:animEffect>
                                    <p:anim calcmode="lin" valueType="num">
                                      <p:cBhvr>
                                        <p:cTn id="1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2" dur="26">
                                          <p:stCondLst>
                                            <p:cond delay="650"/>
                                          </p:stCondLst>
                                        </p:cTn>
                                        <p:tgtEl>
                                          <p:spTgt spid="8"/>
                                        </p:tgtEl>
                                      </p:cBhvr>
                                      <p:to x="100000" y="60000"/>
                                    </p:animScale>
                                    <p:animScale>
                                      <p:cBhvr>
                                        <p:cTn id="23" dur="166" decel="50000">
                                          <p:stCondLst>
                                            <p:cond delay="676"/>
                                          </p:stCondLst>
                                        </p:cTn>
                                        <p:tgtEl>
                                          <p:spTgt spid="8"/>
                                        </p:tgtEl>
                                      </p:cBhvr>
                                      <p:to x="100000" y="100000"/>
                                    </p:animScale>
                                    <p:animScale>
                                      <p:cBhvr>
                                        <p:cTn id="24" dur="26">
                                          <p:stCondLst>
                                            <p:cond delay="1312"/>
                                          </p:stCondLst>
                                        </p:cTn>
                                        <p:tgtEl>
                                          <p:spTgt spid="8"/>
                                        </p:tgtEl>
                                      </p:cBhvr>
                                      <p:to x="100000" y="80000"/>
                                    </p:animScale>
                                    <p:animScale>
                                      <p:cBhvr>
                                        <p:cTn id="25" dur="166" decel="50000">
                                          <p:stCondLst>
                                            <p:cond delay="1338"/>
                                          </p:stCondLst>
                                        </p:cTn>
                                        <p:tgtEl>
                                          <p:spTgt spid="8"/>
                                        </p:tgtEl>
                                      </p:cBhvr>
                                      <p:to x="100000" y="100000"/>
                                    </p:animScale>
                                    <p:animScale>
                                      <p:cBhvr>
                                        <p:cTn id="26" dur="26">
                                          <p:stCondLst>
                                            <p:cond delay="1642"/>
                                          </p:stCondLst>
                                        </p:cTn>
                                        <p:tgtEl>
                                          <p:spTgt spid="8"/>
                                        </p:tgtEl>
                                      </p:cBhvr>
                                      <p:to x="100000" y="90000"/>
                                    </p:animScale>
                                    <p:animScale>
                                      <p:cBhvr>
                                        <p:cTn id="27" dur="166" decel="50000">
                                          <p:stCondLst>
                                            <p:cond delay="1668"/>
                                          </p:stCondLst>
                                        </p:cTn>
                                        <p:tgtEl>
                                          <p:spTgt spid="8"/>
                                        </p:tgtEl>
                                      </p:cBhvr>
                                      <p:to x="100000" y="100000"/>
                                    </p:animScale>
                                    <p:animScale>
                                      <p:cBhvr>
                                        <p:cTn id="28" dur="26">
                                          <p:stCondLst>
                                            <p:cond delay="1808"/>
                                          </p:stCondLst>
                                        </p:cTn>
                                        <p:tgtEl>
                                          <p:spTgt spid="8"/>
                                        </p:tgtEl>
                                      </p:cBhvr>
                                      <p:to x="100000" y="95000"/>
                                    </p:animScale>
                                    <p:animScale>
                                      <p:cBhvr>
                                        <p:cTn id="29"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440" y="232229"/>
            <a:ext cx="6316630" cy="1093334"/>
          </a:xfrm>
        </p:spPr>
        <p:txBody>
          <a:bodyPr/>
          <a:lstStyle/>
          <a:p>
            <a:r>
              <a:rPr lang="en-US" dirty="0" smtClean="0"/>
              <a:t>Working Goals</a:t>
            </a:r>
            <a:endParaRPr lang="en-US" dirty="0"/>
          </a:p>
        </p:txBody>
      </p:sp>
      <p:sp>
        <p:nvSpPr>
          <p:cNvPr id="4" name="Content Placeholder 3"/>
          <p:cNvSpPr>
            <a:spLocks noGrp="1"/>
          </p:cNvSpPr>
          <p:nvPr>
            <p:ph sz="half" idx="2"/>
          </p:nvPr>
        </p:nvSpPr>
        <p:spPr>
          <a:xfrm>
            <a:off x="5054600" y="1753053"/>
            <a:ext cx="3886200" cy="4351338"/>
          </a:xfrm>
        </p:spPr>
        <p:txBody>
          <a:bodyPr>
            <a:normAutofit fontScale="92500" lnSpcReduction="20000"/>
          </a:bodyPr>
          <a:lstStyle/>
          <a:p>
            <a:r>
              <a:rPr lang="en-US" dirty="0" smtClean="0"/>
              <a:t>Family and Student will select ___areas of need from a transition activity checklist and complete one each month</a:t>
            </a:r>
          </a:p>
          <a:p>
            <a:pPr>
              <a:buNone/>
            </a:pPr>
            <a:endParaRPr lang="en-US" dirty="0" smtClean="0"/>
          </a:p>
          <a:p>
            <a:r>
              <a:rPr lang="en-US" sz="2400" dirty="0" smtClean="0"/>
              <a:t>Family and Student will understand and discuss graduation requirements, using a child’s individual timeline to keep track of upcoming activities on monthly bases, logging their conversations</a:t>
            </a:r>
          </a:p>
          <a:p>
            <a:endParaRPr lang="en-US" dirty="0" smtClean="0"/>
          </a:p>
          <a:p>
            <a:endParaRPr lang="en-US" dirty="0"/>
          </a:p>
        </p:txBody>
      </p:sp>
      <p:sp>
        <p:nvSpPr>
          <p:cNvPr id="5" name="Date Placeholder 4"/>
          <p:cNvSpPr>
            <a:spLocks noGrp="1"/>
          </p:cNvSpPr>
          <p:nvPr>
            <p:ph type="dt" sz="half" idx="10"/>
          </p:nvPr>
        </p:nvSpPr>
        <p:spPr/>
        <p:txBody>
          <a:bodyPr/>
          <a:lstStyle/>
          <a:p>
            <a:fld id="{33CB0378-FFD4-4CBB-858D-32EE1C82268A}" type="datetime1">
              <a:rPr lang="en-US" smtClean="0"/>
              <a:pPr/>
              <a:t>9/1/2015</a:t>
            </a:fld>
            <a:endParaRPr lang="en-US" dirty="0"/>
          </a:p>
        </p:txBody>
      </p:sp>
      <p:sp>
        <p:nvSpPr>
          <p:cNvPr id="6" name="Slide Number Placeholder 5"/>
          <p:cNvSpPr>
            <a:spLocks noGrp="1"/>
          </p:cNvSpPr>
          <p:nvPr>
            <p:ph type="sldNum" sz="quarter" idx="4"/>
          </p:nvPr>
        </p:nvSpPr>
        <p:spPr/>
        <p:txBody>
          <a:bodyPr/>
          <a:lstStyle/>
          <a:p>
            <a:fld id="{B63E4CEF-BB1E-48C7-AE93-F39F6AA99AD7}" type="slidenum">
              <a:rPr lang="en-US" smtClean="0"/>
              <a:pPr/>
              <a:t>24</a:t>
            </a:fld>
            <a:endParaRPr lang="en-US" dirty="0"/>
          </a:p>
        </p:txBody>
      </p:sp>
      <p:sp>
        <p:nvSpPr>
          <p:cNvPr id="11" name="TextBox 10"/>
          <p:cNvSpPr txBox="1"/>
          <p:nvPr/>
        </p:nvSpPr>
        <p:spPr>
          <a:xfrm>
            <a:off x="683423" y="2470932"/>
            <a:ext cx="4470400" cy="1815882"/>
          </a:xfrm>
          <a:prstGeom prst="rect">
            <a:avLst/>
          </a:prstGeom>
          <a:noFill/>
        </p:spPr>
        <p:txBody>
          <a:bodyPr wrap="square" rtlCol="0">
            <a:spAutoFit/>
          </a:bodyPr>
          <a:lstStyle/>
          <a:p>
            <a:r>
              <a:rPr lang="en-US" sz="2800" dirty="0" smtClean="0"/>
              <a:t>will participate in high school completion, post-secondary education and/or employment activities </a:t>
            </a:r>
            <a:endParaRPr lang="en-US" sz="2800" dirty="0"/>
          </a:p>
        </p:txBody>
      </p:sp>
      <p:sp>
        <p:nvSpPr>
          <p:cNvPr id="12" name="Rectangle 11"/>
          <p:cNvSpPr/>
          <p:nvPr/>
        </p:nvSpPr>
        <p:spPr>
          <a:xfrm>
            <a:off x="715943" y="1503871"/>
            <a:ext cx="1989071" cy="523220"/>
          </a:xfrm>
          <a:prstGeom prst="rect">
            <a:avLst/>
          </a:prstGeom>
        </p:spPr>
        <p:txBody>
          <a:bodyPr wrap="none">
            <a:spAutoFit/>
          </a:bodyPr>
          <a:lstStyle/>
          <a:p>
            <a:r>
              <a:rPr lang="en-US" sz="2800" dirty="0" smtClean="0"/>
              <a:t>By May 15</a:t>
            </a:r>
            <a:r>
              <a:rPr lang="en-US" sz="2800" baseline="30000" dirty="0" smtClean="0"/>
              <a:t>th</a:t>
            </a:r>
            <a:r>
              <a:rPr lang="en-US" sz="2800" dirty="0" smtClean="0"/>
              <a:t> </a:t>
            </a:r>
            <a:endParaRPr lang="en-US" sz="2800" dirty="0"/>
          </a:p>
        </p:txBody>
      </p:sp>
      <p:sp>
        <p:nvSpPr>
          <p:cNvPr id="13" name="Rectangle 12"/>
          <p:cNvSpPr/>
          <p:nvPr/>
        </p:nvSpPr>
        <p:spPr>
          <a:xfrm>
            <a:off x="705192" y="1989485"/>
            <a:ext cx="3945635" cy="523220"/>
          </a:xfrm>
          <a:prstGeom prst="rect">
            <a:avLst/>
          </a:prstGeom>
        </p:spPr>
        <p:txBody>
          <a:bodyPr wrap="square">
            <a:spAutoFit/>
          </a:bodyPr>
          <a:lstStyle/>
          <a:p>
            <a:r>
              <a:rPr lang="en-US" sz="2800" dirty="0" smtClean="0"/>
              <a:t>50 % of families or 8/16 </a:t>
            </a:r>
            <a:endParaRPr lang="en-US" sz="2800" dirty="0"/>
          </a:p>
        </p:txBody>
      </p:sp>
      <p:sp>
        <p:nvSpPr>
          <p:cNvPr id="14" name="Rectangle 13"/>
          <p:cNvSpPr/>
          <p:nvPr/>
        </p:nvSpPr>
        <p:spPr>
          <a:xfrm>
            <a:off x="654394" y="4231695"/>
            <a:ext cx="4572000" cy="954107"/>
          </a:xfrm>
          <a:prstGeom prst="rect">
            <a:avLst/>
          </a:prstGeom>
        </p:spPr>
        <p:txBody>
          <a:bodyPr>
            <a:spAutoFit/>
          </a:bodyPr>
          <a:lstStyle/>
          <a:p>
            <a:r>
              <a:rPr lang="en-US" sz="2800" dirty="0" smtClean="0"/>
              <a:t>60% completion as measured by monthly recording.</a:t>
            </a:r>
            <a:endParaRPr lang="en-US" sz="2800" dirty="0"/>
          </a:p>
        </p:txBody>
      </p:sp>
      <p:sp>
        <p:nvSpPr>
          <p:cNvPr id="15" name="TextBox 14"/>
          <p:cNvSpPr txBox="1"/>
          <p:nvPr/>
        </p:nvSpPr>
        <p:spPr>
          <a:xfrm>
            <a:off x="5283200" y="1335315"/>
            <a:ext cx="1818137" cy="400110"/>
          </a:xfrm>
          <a:prstGeom prst="rect">
            <a:avLst/>
          </a:prstGeom>
          <a:noFill/>
        </p:spPr>
        <p:txBody>
          <a:bodyPr wrap="square" rtlCol="0">
            <a:spAutoFit/>
          </a:bodyPr>
          <a:lstStyle/>
          <a:p>
            <a:r>
              <a:rPr lang="en-US" sz="2000" dirty="0" smtClean="0"/>
              <a:t>Vital Behaviors</a:t>
            </a:r>
            <a:endParaRPr lang="en-US" sz="2000" dirty="0"/>
          </a:p>
        </p:txBody>
      </p:sp>
      <p:sp>
        <p:nvSpPr>
          <p:cNvPr id="16" name="TextBox 15"/>
          <p:cNvSpPr txBox="1"/>
          <p:nvPr/>
        </p:nvSpPr>
        <p:spPr>
          <a:xfrm>
            <a:off x="4961744" y="3122475"/>
            <a:ext cx="4182256" cy="369332"/>
          </a:xfrm>
          <a:prstGeom prst="rect">
            <a:avLst/>
          </a:prstGeom>
          <a:noFill/>
        </p:spPr>
        <p:txBody>
          <a:bodyPr wrap="square" rtlCol="0">
            <a:spAutoFit/>
          </a:bodyPr>
          <a:lstStyle/>
          <a:p>
            <a:r>
              <a:rPr lang="en-US" dirty="0" smtClean="0"/>
              <a:t>Trained in October: 6 opportunities given</a:t>
            </a:r>
            <a:endParaRPr lang="en-US" dirty="0"/>
          </a:p>
        </p:txBody>
      </p:sp>
      <p:sp>
        <p:nvSpPr>
          <p:cNvPr id="17" name="TextBox 16"/>
          <p:cNvSpPr txBox="1"/>
          <p:nvPr/>
        </p:nvSpPr>
        <p:spPr>
          <a:xfrm>
            <a:off x="4811844" y="5561351"/>
            <a:ext cx="4332156" cy="369332"/>
          </a:xfrm>
          <a:prstGeom prst="rect">
            <a:avLst/>
          </a:prstGeom>
          <a:noFill/>
        </p:spPr>
        <p:txBody>
          <a:bodyPr wrap="square" rtlCol="0">
            <a:spAutoFit/>
          </a:bodyPr>
          <a:lstStyle/>
          <a:p>
            <a:r>
              <a:rPr lang="en-US" dirty="0" smtClean="0"/>
              <a:t>Trained in October:  6 opportunities given</a:t>
            </a:r>
            <a:endParaRPr lang="en-US" dirty="0"/>
          </a:p>
        </p:txBody>
      </p:sp>
      <p:sp>
        <p:nvSpPr>
          <p:cNvPr id="18" name="TextBox 17"/>
          <p:cNvSpPr txBox="1"/>
          <p:nvPr/>
        </p:nvSpPr>
        <p:spPr>
          <a:xfrm>
            <a:off x="539647" y="5261548"/>
            <a:ext cx="4331898" cy="923330"/>
          </a:xfrm>
          <a:prstGeom prst="rect">
            <a:avLst/>
          </a:prstGeom>
          <a:noFill/>
        </p:spPr>
        <p:txBody>
          <a:bodyPr wrap="square" rtlCol="0">
            <a:spAutoFit/>
          </a:bodyPr>
          <a:lstStyle/>
          <a:p>
            <a:r>
              <a:rPr lang="en-US" dirty="0" smtClean="0"/>
              <a:t>If in </a:t>
            </a:r>
            <a:r>
              <a:rPr lang="en-US" u="sng" dirty="0" smtClean="0"/>
              <a:t>May 50% of your target group </a:t>
            </a:r>
            <a:r>
              <a:rPr lang="en-US" dirty="0" smtClean="0"/>
              <a:t>has completed </a:t>
            </a:r>
            <a:r>
              <a:rPr lang="en-US" b="1" dirty="0" smtClean="0"/>
              <a:t>8 opportunities </a:t>
            </a:r>
            <a:r>
              <a:rPr lang="en-US" dirty="0" smtClean="0"/>
              <a:t>out of the </a:t>
            </a:r>
            <a:r>
              <a:rPr lang="en-US" b="1" dirty="0" smtClean="0"/>
              <a:t>12</a:t>
            </a:r>
          </a:p>
          <a:p>
            <a:r>
              <a:rPr lang="en-US" b="1" dirty="0" smtClean="0"/>
              <a:t>opportunities given </a:t>
            </a:r>
            <a:r>
              <a:rPr lang="en-US" dirty="0" smtClean="0"/>
              <a:t>then you have met goal.</a:t>
            </a:r>
          </a:p>
        </p:txBody>
      </p:sp>
    </p:spTree>
    <p:extLst>
      <p:ext uri="{BB962C8B-B14F-4D97-AF65-F5344CB8AC3E}">
        <p14:creationId xmlns:p14="http://schemas.microsoft.com/office/powerpoint/2010/main" val="103363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2000" fill="hold"/>
                                        <p:tgtEl>
                                          <p:spTgt spid="14"/>
                                        </p:tgtEl>
                                        <p:attrNameLst>
                                          <p:attrName>stroke.color</p:attrName>
                                        </p:attrNameLst>
                                      </p:cBhvr>
                                      <p:to>
                                        <a:schemeClr val="accent2"/>
                                      </p:to>
                                    </p:animClr>
                                    <p:set>
                                      <p:cBhvr>
                                        <p:cTn id="22" dur="2000" fill="hold"/>
                                        <p:tgtEl>
                                          <p:spTgt spid="14"/>
                                        </p:tgtEl>
                                        <p:attrNameLst>
                                          <p:attrName>stroke.on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0" presetClass="emph" presetSubtype="0" fill="hold" grpId="0" nodeType="clickEffect">
                                  <p:stCondLst>
                                    <p:cond delay="0"/>
                                  </p:stCondLst>
                                  <p:iterate type="lt">
                                    <p:tmPct val="10000"/>
                                  </p:iterate>
                                  <p:childTnLst>
                                    <p:set>
                                      <p:cBhvr override="childStyle">
                                        <p:cTn id="38" dur="500" autoRev="1" fill="hold"/>
                                        <p:tgtEl>
                                          <p:spTgt spid="13"/>
                                        </p:tgtEl>
                                        <p:attrNameLst>
                                          <p:attrName>style.color</p:attrName>
                                        </p:attrNameLst>
                                      </p:cBhvr>
                                      <p:to>
                                        <p:clrVal>
                                          <a:schemeClr val="accent2"/>
                                        </p:clrVal>
                                      </p:to>
                                    </p:set>
                                    <p:set>
                                      <p:cBhvr>
                                        <p:cTn id="39" dur="500" autoRev="1" fill="hold"/>
                                        <p:tgtEl>
                                          <p:spTgt spid="13"/>
                                        </p:tgtEl>
                                        <p:attrNameLst>
                                          <p:attrName>fillcolor</p:attrName>
                                        </p:attrNameLst>
                                      </p:cBhvr>
                                      <p:to>
                                        <p:clrVal>
                                          <a:schemeClr val="accent2"/>
                                        </p:clrVal>
                                      </p:to>
                                    </p:set>
                                    <p:set>
                                      <p:cBhvr>
                                        <p:cTn id="40" dur="500" autoRev="1" fill="hold"/>
                                        <p:tgtEl>
                                          <p:spTgt spid="13"/>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iterate type="lt">
                                    <p:tmPct val="0"/>
                                  </p:iterate>
                                  <p:childTnLst>
                                    <p:set>
                                      <p:cBhvr>
                                        <p:cTn id="44" dur="1" fill="hold">
                                          <p:stCondLst>
                                            <p:cond delay="0"/>
                                          </p:stCondLst>
                                        </p:cTn>
                                        <p:tgtEl>
                                          <p:spTgt spid="18"/>
                                        </p:tgtEl>
                                        <p:attrNameLst>
                                          <p:attrName>style.visibility</p:attrName>
                                        </p:attrNameLst>
                                      </p:cBhvr>
                                      <p:to>
                                        <p:strVal val="visible"/>
                                      </p:to>
                                    </p:set>
                                    <p:animEffect transition="in" filter="box(in)">
                                      <p:cBhvr>
                                        <p:cTn id="45" dur="500"/>
                                        <p:tgtEl>
                                          <p:spTgt spid="18"/>
                                        </p:tgtEl>
                                      </p:cBhvr>
                                    </p:animEffect>
                                  </p:childTnLst>
                                </p:cTn>
                              </p:par>
                              <p:par>
                                <p:cTn id="46" presetID="34" presetClass="emph" presetSubtype="0" fill="hold" grpId="1" nodeType="withEffect">
                                  <p:stCondLst>
                                    <p:cond delay="0"/>
                                  </p:stCondLst>
                                  <p:iterate type="lt">
                                    <p:tmPct val="10000"/>
                                  </p:iterate>
                                  <p:childTnLst>
                                    <p:animMotion origin="layout" path="M 0.0 0.0 L 0.0 -0.07213" pathEditMode="relative" ptsTypes="">
                                      <p:cBhvr>
                                        <p:cTn id="47" dur="250" accel="50000" decel="50000" autoRev="1" fill="hold">
                                          <p:stCondLst>
                                            <p:cond delay="0"/>
                                          </p:stCondLst>
                                        </p:cTn>
                                        <p:tgtEl>
                                          <p:spTgt spid="18"/>
                                        </p:tgtEl>
                                        <p:attrNameLst>
                                          <p:attrName>ppt_x</p:attrName>
                                          <p:attrName>ppt_y</p:attrName>
                                        </p:attrNameLst>
                                      </p:cBhvr>
                                    </p:animMotion>
                                    <p:animRot by="1500000">
                                      <p:cBhvr>
                                        <p:cTn id="48" dur="125" fill="hold">
                                          <p:stCondLst>
                                            <p:cond delay="0"/>
                                          </p:stCondLst>
                                        </p:cTn>
                                        <p:tgtEl>
                                          <p:spTgt spid="18"/>
                                        </p:tgtEl>
                                        <p:attrNameLst>
                                          <p:attrName>r</p:attrName>
                                        </p:attrNameLst>
                                      </p:cBhvr>
                                    </p:animRot>
                                    <p:animRot by="-1500000">
                                      <p:cBhvr>
                                        <p:cTn id="49" dur="125" fill="hold">
                                          <p:stCondLst>
                                            <p:cond delay="125"/>
                                          </p:stCondLst>
                                        </p:cTn>
                                        <p:tgtEl>
                                          <p:spTgt spid="18"/>
                                        </p:tgtEl>
                                        <p:attrNameLst>
                                          <p:attrName>r</p:attrName>
                                        </p:attrNameLst>
                                      </p:cBhvr>
                                    </p:animRot>
                                    <p:animRot by="-1500000">
                                      <p:cBhvr>
                                        <p:cTn id="50" dur="125" fill="hold">
                                          <p:stCondLst>
                                            <p:cond delay="250"/>
                                          </p:stCondLst>
                                        </p:cTn>
                                        <p:tgtEl>
                                          <p:spTgt spid="18"/>
                                        </p:tgtEl>
                                        <p:attrNameLst>
                                          <p:attrName>r</p:attrName>
                                        </p:attrNameLst>
                                      </p:cBhvr>
                                    </p:animRot>
                                    <p:animRot by="1500000">
                                      <p:cBhvr>
                                        <p:cTn id="51" dur="125" fill="hold">
                                          <p:stCondLst>
                                            <p:cond delay="375"/>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3" grpId="0"/>
      <p:bldP spid="15" grpId="0"/>
      <p:bldP spid="16" grpId="0"/>
      <p:bldP spid="17" grpId="0"/>
      <p:bldP spid="18" grpId="0"/>
      <p:bldP spid="1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CB0378-FFD4-4CBB-858D-32EE1C82268A}" type="datetime1">
              <a:rPr lang="en-US" smtClean="0"/>
              <a:pPr/>
              <a:t>9/1/2015</a:t>
            </a:fld>
            <a:endParaRPr lang="en-US" dirty="0"/>
          </a:p>
        </p:txBody>
      </p:sp>
      <p:sp>
        <p:nvSpPr>
          <p:cNvPr id="6" name="Slide Number Placeholder 5"/>
          <p:cNvSpPr>
            <a:spLocks noGrp="1"/>
          </p:cNvSpPr>
          <p:nvPr>
            <p:ph type="sldNum" sz="quarter" idx="4"/>
          </p:nvPr>
        </p:nvSpPr>
        <p:spPr/>
        <p:txBody>
          <a:bodyPr/>
          <a:lstStyle/>
          <a:p>
            <a:fld id="{B63E4CEF-BB1E-48C7-AE93-F39F6AA99AD7}" type="slidenum">
              <a:rPr lang="en-US" smtClean="0"/>
              <a:pPr/>
              <a:t>25</a:t>
            </a:fld>
            <a:endParaRPr lang="en-US" dirty="0"/>
          </a:p>
        </p:txBody>
      </p:sp>
      <p:sp>
        <p:nvSpPr>
          <p:cNvPr id="8" name="Content Placeholder 7"/>
          <p:cNvSpPr>
            <a:spLocks noGrp="1"/>
          </p:cNvSpPr>
          <p:nvPr>
            <p:ph sz="half" idx="1"/>
          </p:nvPr>
        </p:nvSpPr>
        <p:spPr/>
        <p:txBody>
          <a:bodyPr/>
          <a:lstStyle/>
          <a:p>
            <a:endParaRPr lang="en-US"/>
          </a:p>
        </p:txBody>
      </p:sp>
      <p:pic>
        <p:nvPicPr>
          <p:cNvPr id="1026" name="Picture 2" descr="C:\Users\alee\Documents\alee\FY16 All GaPMP\FY16 Toolkit Contents 2.jpg"/>
          <p:cNvPicPr>
            <a:picLocks noChangeAspect="1" noChangeArrowheads="1"/>
          </p:cNvPicPr>
          <p:nvPr/>
        </p:nvPicPr>
        <p:blipFill>
          <a:blip r:embed="rId2" cstate="print"/>
          <a:srcRect/>
          <a:stretch>
            <a:fillRect/>
          </a:stretch>
        </p:blipFill>
        <p:spPr bwMode="auto">
          <a:xfrm>
            <a:off x="319314" y="0"/>
            <a:ext cx="8432800"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FY16 Tools and Resources</a:t>
            </a:r>
            <a:endParaRPr lang="en-US" dirty="0"/>
          </a:p>
        </p:txBody>
      </p:sp>
      <p:sp>
        <p:nvSpPr>
          <p:cNvPr id="5" name="Date Placeholder 4"/>
          <p:cNvSpPr>
            <a:spLocks noGrp="1"/>
          </p:cNvSpPr>
          <p:nvPr>
            <p:ph type="dt" sz="half" idx="2"/>
          </p:nvPr>
        </p:nvSpPr>
        <p:spPr/>
        <p:txBody>
          <a:bodyPr/>
          <a:lstStyle/>
          <a:p>
            <a:fld id="{33CB0378-FFD4-4CBB-858D-32EE1C82268A}" type="datetime1">
              <a:rPr lang="en-US" smtClean="0"/>
              <a:pPr/>
              <a:t>9/1/2015</a:t>
            </a:fld>
            <a:endParaRPr lang="en-US" dirty="0"/>
          </a:p>
        </p:txBody>
      </p:sp>
      <p:sp>
        <p:nvSpPr>
          <p:cNvPr id="6" name="Slide Number Placeholder 5"/>
          <p:cNvSpPr>
            <a:spLocks noGrp="1"/>
          </p:cNvSpPr>
          <p:nvPr>
            <p:ph type="sldNum" sz="quarter" idx="4"/>
          </p:nvPr>
        </p:nvSpPr>
        <p:spPr/>
        <p:txBody>
          <a:bodyPr/>
          <a:lstStyle/>
          <a:p>
            <a:fld id="{B63E4CEF-BB1E-48C7-AE93-F39F6AA99AD7}" type="slidenum">
              <a:rPr lang="en-US" smtClean="0"/>
              <a:pPr/>
              <a:t>26</a:t>
            </a:fld>
            <a:endParaRPr lang="en-US" dirty="0"/>
          </a:p>
        </p:txBody>
      </p:sp>
      <p:sp>
        <p:nvSpPr>
          <p:cNvPr id="1026" name="Text Box 2"/>
          <p:cNvSpPr txBox="1">
            <a:spLocks noChangeArrowheads="1"/>
          </p:cNvSpPr>
          <p:nvPr/>
        </p:nvSpPr>
        <p:spPr bwMode="auto">
          <a:xfrm>
            <a:off x="449943" y="1582057"/>
            <a:ext cx="8258628" cy="4325937"/>
          </a:xfrm>
          <a:prstGeom prst="rect">
            <a:avLst/>
          </a:prstGeom>
          <a:noFill/>
          <a:ln w="9525" algn="in">
            <a:solidFill>
              <a:srgbClr val="0000FF"/>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cs typeface="Arial" pitchFamily="34" charset="0"/>
              </a:rPr>
              <a:t>.</a:t>
            </a:r>
            <a:r>
              <a:rPr kumimoji="0" lang="en-US" sz="2000" b="0" i="0" u="sng" strike="noStrike" cap="none" normalizeH="0" baseline="0" dirty="0" smtClean="0">
                <a:ln>
                  <a:noFill/>
                </a:ln>
                <a:solidFill>
                  <a:srgbClr val="0033CC"/>
                </a:solidFill>
                <a:effectLst/>
                <a:latin typeface="Book Antiqua" pitchFamily="18" charset="0"/>
                <a:cs typeface="Arial" pitchFamily="34" charset="0"/>
              </a:rPr>
              <a:t>Evidence to Practice Guides</a:t>
            </a:r>
            <a:r>
              <a:rPr kumimoji="0" lang="en-US" sz="2000" b="0" i="0" u="none" strike="noStrike" cap="none" normalizeH="0" baseline="0" dirty="0" smtClean="0">
                <a:ln>
                  <a:noFill/>
                </a:ln>
                <a:solidFill>
                  <a:srgbClr val="000000"/>
                </a:solidFill>
                <a:effectLst/>
                <a:latin typeface="Book Antiqua" pitchFamily="18" charset="0"/>
                <a:cs typeface="Arial" pitchFamily="34" charset="0"/>
              </a:rPr>
              <a:t>– Parent Mentors will use these guides to utilize family and community engagement research related to Parent Mentor initiatives. Data results will be demonstrated as Parent Mentor and their partners collaborate, using goals and vital behaviors to reach positive outcomes related to improving graduation rates.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t>
            </a:r>
            <a:r>
              <a:rPr kumimoji="0" lang="en-US" sz="2000" b="0" i="0" u="none" strike="noStrike" cap="none" normalizeH="0" baseline="0" dirty="0" smtClean="0">
                <a:ln>
                  <a:noFill/>
                </a:ln>
                <a:solidFill>
                  <a:srgbClr val="000000"/>
                </a:solidFill>
                <a:effectLst/>
                <a:latin typeface="Book Antiqua" pitchFamily="18" charset="0"/>
                <a:cs typeface="Arial" pitchFamily="34" charset="0"/>
              </a:rPr>
              <a:t> </a:t>
            </a:r>
            <a:r>
              <a:rPr kumimoji="0" lang="en-US" sz="2000" b="0" i="0" u="sng" strike="noStrike" cap="none" normalizeH="0" baseline="0" dirty="0" smtClean="0">
                <a:ln>
                  <a:noFill/>
                </a:ln>
                <a:solidFill>
                  <a:srgbClr val="0033CC"/>
                </a:solidFill>
                <a:effectLst/>
                <a:latin typeface="Book Antiqua" pitchFamily="18" charset="0"/>
                <a:cs typeface="Arial" pitchFamily="34" charset="0"/>
              </a:rPr>
              <a:t>Parent Survey</a:t>
            </a:r>
            <a:r>
              <a:rPr kumimoji="0" lang="en-US" sz="2000" b="0" i="0" u="sng" strike="noStrike" cap="none" normalizeH="0" baseline="0" dirty="0" smtClean="0">
                <a:ln>
                  <a:noFill/>
                </a:ln>
                <a:solidFill>
                  <a:srgbClr val="800080"/>
                </a:solidFill>
                <a:effectLst/>
                <a:latin typeface="Book Antiqua" pitchFamily="18" charset="0"/>
                <a:cs typeface="Arial" pitchFamily="34" charset="0"/>
              </a:rPr>
              <a:t>– </a:t>
            </a:r>
            <a:r>
              <a:rPr kumimoji="0" lang="en-US" sz="2000" b="0" i="0" u="none" strike="noStrike" cap="none" normalizeH="0" baseline="0" dirty="0" smtClean="0">
                <a:ln>
                  <a:noFill/>
                </a:ln>
                <a:solidFill>
                  <a:srgbClr val="000000"/>
                </a:solidFill>
                <a:effectLst/>
                <a:latin typeface="Book Antiqua" pitchFamily="18" charset="0"/>
                <a:cs typeface="Arial" pitchFamily="34" charset="0"/>
              </a:rPr>
              <a:t>Data collection tool for end of the year evaluation of your target group. Will assist in validating the family engagement work during FY16.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t>
            </a:r>
            <a:r>
              <a:rPr kumimoji="0" lang="en-US" sz="2000" b="0" i="0" u="none" strike="noStrike" cap="none" normalizeH="0" baseline="0" dirty="0" smtClean="0">
                <a:ln>
                  <a:noFill/>
                </a:ln>
                <a:solidFill>
                  <a:srgbClr val="000000"/>
                </a:solidFill>
                <a:effectLst/>
                <a:latin typeface="Book Antiqua" pitchFamily="18" charset="0"/>
                <a:cs typeface="Arial" pitchFamily="34" charset="0"/>
              </a:rPr>
              <a:t> </a:t>
            </a:r>
            <a:r>
              <a:rPr kumimoji="0" lang="en-US" sz="2000" b="0" i="0" u="sng" strike="noStrike" cap="none" normalizeH="0" baseline="0" dirty="0" smtClean="0">
                <a:ln>
                  <a:noFill/>
                </a:ln>
                <a:solidFill>
                  <a:srgbClr val="0033CC"/>
                </a:solidFill>
                <a:effectLst/>
                <a:latin typeface="Book Antiqua" pitchFamily="18" charset="0"/>
                <a:cs typeface="Arial" pitchFamily="34" charset="0"/>
              </a:rPr>
              <a:t>Pre and Post Survey</a:t>
            </a:r>
            <a:r>
              <a:rPr kumimoji="0" lang="en-US" sz="2000" b="0" i="0" u="sng" strike="noStrike" cap="none" normalizeH="0" baseline="0" dirty="0" smtClean="0">
                <a:ln>
                  <a:noFill/>
                </a:ln>
                <a:solidFill>
                  <a:srgbClr val="800080"/>
                </a:solidFill>
                <a:effectLst/>
                <a:latin typeface="Book Antiqua" pitchFamily="18" charset="0"/>
                <a:cs typeface="Arial" pitchFamily="34" charset="0"/>
              </a:rPr>
              <a:t>– </a:t>
            </a:r>
            <a:r>
              <a:rPr kumimoji="0" lang="en-US" sz="2000" b="0" i="0" u="none" strike="noStrike" cap="none" normalizeH="0" baseline="0" dirty="0" smtClean="0">
                <a:ln>
                  <a:noFill/>
                </a:ln>
                <a:solidFill>
                  <a:srgbClr val="000000"/>
                </a:solidFill>
                <a:effectLst/>
                <a:latin typeface="Book Antiqua" pitchFamily="18" charset="0"/>
                <a:cs typeface="Arial" pitchFamily="34" charset="0"/>
              </a:rPr>
              <a:t>Data collection tool for target group, administered prior to targeted activities and at the end of year, to  assist in identifying impact of family engagement work during FY16.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t>
            </a:r>
            <a:r>
              <a:rPr kumimoji="0" lang="en-US" sz="2000" b="0" i="0" u="none" strike="noStrike" cap="none" normalizeH="0" baseline="0" dirty="0" smtClean="0">
                <a:ln>
                  <a:noFill/>
                </a:ln>
                <a:solidFill>
                  <a:srgbClr val="000000"/>
                </a:solidFill>
                <a:effectLst/>
                <a:latin typeface="Book Antiqua" pitchFamily="18" charset="0"/>
                <a:cs typeface="Arial" pitchFamily="34" charset="0"/>
              </a:rPr>
              <a:t> </a:t>
            </a:r>
            <a:r>
              <a:rPr kumimoji="0" lang="en-US" sz="2000" b="0" i="0" u="sng" strike="noStrike" cap="none" normalizeH="0" baseline="0" dirty="0" smtClean="0">
                <a:ln>
                  <a:noFill/>
                </a:ln>
                <a:solidFill>
                  <a:srgbClr val="0033CC"/>
                </a:solidFill>
                <a:effectLst/>
                <a:latin typeface="Book Antiqua" pitchFamily="18" charset="0"/>
                <a:cs typeface="Arial" pitchFamily="34" charset="0"/>
              </a:rPr>
              <a:t>Data Reporting Tool</a:t>
            </a:r>
            <a:r>
              <a:rPr kumimoji="0" lang="en-US" sz="2000" b="0" i="0" u="sng" strike="noStrike" cap="none" normalizeH="0" baseline="0" dirty="0" smtClean="0">
                <a:ln>
                  <a:noFill/>
                </a:ln>
                <a:solidFill>
                  <a:srgbClr val="800080"/>
                </a:solidFill>
                <a:effectLst/>
                <a:latin typeface="Book Antiqua" pitchFamily="18" charset="0"/>
                <a:cs typeface="Arial" pitchFamily="34" charset="0"/>
              </a:rPr>
              <a:t>– </a:t>
            </a:r>
            <a:r>
              <a:rPr kumimoji="0" lang="en-US" sz="2000" b="0" i="0" u="none" strike="noStrike" cap="none" normalizeH="0" baseline="0" dirty="0" smtClean="0">
                <a:ln>
                  <a:noFill/>
                </a:ln>
                <a:solidFill>
                  <a:srgbClr val="000000"/>
                </a:solidFill>
                <a:effectLst/>
                <a:latin typeface="Book Antiqua" pitchFamily="18" charset="0"/>
                <a:cs typeface="Arial" pitchFamily="34" charset="0"/>
              </a:rPr>
              <a:t>Shortened version of reporting form to record Parent Mentor related work.</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71" y="174358"/>
            <a:ext cx="6316630" cy="1325563"/>
          </a:xfrm>
        </p:spPr>
        <p:txBody>
          <a:bodyPr>
            <a:noAutofit/>
          </a:bodyPr>
          <a:lstStyle/>
          <a:p>
            <a:pPr algn="ctr"/>
            <a:r>
              <a:rPr lang="en-US" sz="4800" dirty="0"/>
              <a:t>Imagine the      Possibilities!!!</a:t>
            </a:r>
          </a:p>
        </p:txBody>
      </p:sp>
      <p:sp>
        <p:nvSpPr>
          <p:cNvPr id="3" name="Content Placeholder 2"/>
          <p:cNvSpPr>
            <a:spLocks noGrp="1"/>
          </p:cNvSpPr>
          <p:nvPr>
            <p:ph idx="1"/>
          </p:nvPr>
        </p:nvSpPr>
        <p:spPr>
          <a:xfrm>
            <a:off x="409709" y="1555169"/>
            <a:ext cx="7886700" cy="4351338"/>
          </a:xfrm>
        </p:spPr>
        <p:txBody>
          <a:bodyPr/>
          <a:lstStyle/>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9/1/2015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27</a:t>
            </a:fld>
            <a:endParaRPr lang="en-US" dirty="0"/>
          </a:p>
        </p:txBody>
      </p:sp>
      <p:sp>
        <p:nvSpPr>
          <p:cNvPr id="6" name="Flowchart: Punched Tape 5"/>
          <p:cNvSpPr/>
          <p:nvPr/>
        </p:nvSpPr>
        <p:spPr>
          <a:xfrm rot="1471544">
            <a:off x="733871" y="2470831"/>
            <a:ext cx="2119144" cy="101950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Stakeholder Engagement</a:t>
            </a:r>
            <a:endParaRPr lang="en-US" sz="2400" dirty="0"/>
          </a:p>
        </p:txBody>
      </p:sp>
      <p:sp>
        <p:nvSpPr>
          <p:cNvPr id="7" name="Flowchart: Punched Tape 6"/>
          <p:cNvSpPr/>
          <p:nvPr/>
        </p:nvSpPr>
        <p:spPr>
          <a:xfrm rot="2015936">
            <a:off x="6113159" y="3661519"/>
            <a:ext cx="1925254" cy="8046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Vital Behaviors</a:t>
            </a:r>
            <a:endParaRPr lang="en-US" sz="2000" dirty="0"/>
          </a:p>
        </p:txBody>
      </p:sp>
      <p:sp>
        <p:nvSpPr>
          <p:cNvPr id="8" name="Vertical Scroll 7"/>
          <p:cNvSpPr/>
          <p:nvPr/>
        </p:nvSpPr>
        <p:spPr>
          <a:xfrm>
            <a:off x="3463679" y="3769156"/>
            <a:ext cx="1727201" cy="208824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Evidence to Practice</a:t>
            </a:r>
            <a:endParaRPr lang="en-US" sz="2400" dirty="0"/>
          </a:p>
        </p:txBody>
      </p:sp>
      <p:sp>
        <p:nvSpPr>
          <p:cNvPr id="9" name="Wave 8"/>
          <p:cNvSpPr/>
          <p:nvPr/>
        </p:nvSpPr>
        <p:spPr>
          <a:xfrm rot="20175560">
            <a:off x="5849646" y="2127047"/>
            <a:ext cx="2035503" cy="914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Smart Goals</a:t>
            </a:r>
            <a:endParaRPr lang="en-US" sz="2000" dirty="0"/>
          </a:p>
        </p:txBody>
      </p:sp>
      <p:sp>
        <p:nvSpPr>
          <p:cNvPr id="11" name="Wave 10"/>
          <p:cNvSpPr/>
          <p:nvPr/>
        </p:nvSpPr>
        <p:spPr>
          <a:xfrm rot="20671899">
            <a:off x="999799" y="4690521"/>
            <a:ext cx="2017486" cy="914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Increased Graduation Rate</a:t>
            </a:r>
            <a:endParaRPr lang="en-US" sz="2000" dirty="0"/>
          </a:p>
        </p:txBody>
      </p:sp>
      <p:sp>
        <p:nvSpPr>
          <p:cNvPr id="14" name="Flowchart: Punched Tape 13"/>
          <p:cNvSpPr/>
          <p:nvPr/>
        </p:nvSpPr>
        <p:spPr>
          <a:xfrm>
            <a:off x="5464629" y="4593147"/>
            <a:ext cx="1402768" cy="8046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Objectives</a:t>
            </a:r>
            <a:endParaRPr lang="en-US" dirty="0"/>
          </a:p>
        </p:txBody>
      </p:sp>
      <p:sp>
        <p:nvSpPr>
          <p:cNvPr id="10" name="Flowchart: Punched Tape 9"/>
          <p:cNvSpPr/>
          <p:nvPr/>
        </p:nvSpPr>
        <p:spPr>
          <a:xfrm>
            <a:off x="684239" y="3769156"/>
            <a:ext cx="1617527" cy="8046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Adaptive  Solutions</a:t>
            </a:r>
            <a:endParaRPr lang="en-US" dirty="0"/>
          </a:p>
        </p:txBody>
      </p:sp>
      <p:pic>
        <p:nvPicPr>
          <p:cNvPr id="16" name="Picture 15" descr="C:\Users\anne.ladd\AppData\Local\Microsoft\Windows\Temporary Internet Files\Content.Outlook\ZSJD0ZSX\Georgia SSIP Logo (5).png"/>
          <p:cNvPicPr/>
          <p:nvPr/>
        </p:nvPicPr>
        <p:blipFill>
          <a:blip r:embed="rId3">
            <a:extLst>
              <a:ext uri="{28A0092B-C50C-407E-A947-70E740481C1C}">
                <a14:useLocalDpi xmlns:a14="http://schemas.microsoft.com/office/drawing/2010/main" val="0"/>
              </a:ext>
            </a:extLst>
          </a:blip>
          <a:srcRect/>
          <a:stretch>
            <a:fillRect/>
          </a:stretch>
        </p:blipFill>
        <p:spPr bwMode="auto">
          <a:xfrm>
            <a:off x="3275719" y="1755992"/>
            <a:ext cx="2103120" cy="1920240"/>
          </a:xfrm>
          <a:prstGeom prst="rect">
            <a:avLst/>
          </a:prstGeom>
          <a:noFill/>
          <a:ln>
            <a:noFill/>
          </a:ln>
        </p:spPr>
      </p:pic>
    </p:spTree>
    <p:extLst>
      <p:ext uri="{BB962C8B-B14F-4D97-AF65-F5344CB8AC3E}">
        <p14:creationId xmlns:p14="http://schemas.microsoft.com/office/powerpoint/2010/main" val="418876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47186" cy="1143000"/>
          </a:xfrm>
        </p:spPr>
        <p:txBody>
          <a:bodyPr/>
          <a:lstStyle/>
          <a:p>
            <a:r>
              <a:rPr lang="en-US" dirty="0" smtClean="0"/>
              <a:t>Our Work Aligns!</a:t>
            </a:r>
            <a:endParaRPr lang="en-US" dirty="0"/>
          </a:p>
        </p:txBody>
      </p:sp>
      <p:sp>
        <p:nvSpPr>
          <p:cNvPr id="3" name="Content Placeholder 2"/>
          <p:cNvSpPr>
            <a:spLocks noGrp="1"/>
          </p:cNvSpPr>
          <p:nvPr>
            <p:ph idx="1"/>
          </p:nvPr>
        </p:nvSpPr>
        <p:spPr>
          <a:xfrm>
            <a:off x="294290" y="1266495"/>
            <a:ext cx="4125310" cy="4862650"/>
          </a:xfr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a:normAutofit/>
          </a:bodyPr>
          <a:lstStyle/>
          <a:p>
            <a:pPr algn="ctr">
              <a:buNone/>
            </a:pPr>
            <a:r>
              <a:rPr lang="en-US" u="sng" dirty="0" smtClean="0"/>
              <a:t>Parent Mentors Work</a:t>
            </a:r>
          </a:p>
          <a:p>
            <a:r>
              <a:rPr lang="en-US" sz="2400" dirty="0" smtClean="0"/>
              <a:t>Individuals</a:t>
            </a:r>
          </a:p>
          <a:p>
            <a:r>
              <a:rPr lang="en-US" sz="2400" dirty="0" smtClean="0"/>
              <a:t>Target Group</a:t>
            </a:r>
          </a:p>
          <a:p>
            <a:r>
              <a:rPr lang="en-US" sz="2400" dirty="0" smtClean="0"/>
              <a:t>Initiatives</a:t>
            </a:r>
          </a:p>
          <a:p>
            <a:r>
              <a:rPr lang="en-US" sz="2400" dirty="0" smtClean="0"/>
              <a:t>Activities</a:t>
            </a:r>
          </a:p>
          <a:p>
            <a:r>
              <a:rPr lang="en-US" sz="2400" dirty="0" smtClean="0"/>
              <a:t>Relationships</a:t>
            </a:r>
          </a:p>
          <a:p>
            <a:r>
              <a:rPr lang="en-US" sz="2400" dirty="0" smtClean="0"/>
              <a:t>Contacts</a:t>
            </a:r>
          </a:p>
          <a:p>
            <a:r>
              <a:rPr lang="en-US" sz="2400" dirty="0" smtClean="0"/>
              <a:t>Resources</a:t>
            </a:r>
          </a:p>
          <a:p>
            <a:r>
              <a:rPr lang="en-US" sz="2400" dirty="0" smtClean="0"/>
              <a:t>Events</a:t>
            </a:r>
            <a:endParaRPr lang="en-US" sz="2400" dirty="0"/>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fld id="{4DAE6870-AD18-448A-9B2A-0EFE6DC7B06B}" type="datetime1">
              <a:rPr lang="en-US" smtClean="0"/>
              <a:pPr/>
              <a:t>9/1/2015</a:t>
            </a:fld>
            <a:endParaRPr lang="en-US"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B63E4CEF-BB1E-48C7-AE93-F39F6AA99AD7}" type="slidenum">
              <a:rPr lang="en-US" smtClean="0"/>
              <a:pPr/>
              <a:t>3</a:t>
            </a:fld>
            <a:endParaRPr lang="en-US" dirty="0"/>
          </a:p>
        </p:txBody>
      </p:sp>
      <p:sp>
        <p:nvSpPr>
          <p:cNvPr id="6" name="Content Placeholder 2"/>
          <p:cNvSpPr txBox="1">
            <a:spLocks/>
          </p:cNvSpPr>
          <p:nvPr/>
        </p:nvSpPr>
        <p:spPr>
          <a:xfrm>
            <a:off x="4608786" y="1266495"/>
            <a:ext cx="4125310" cy="4862650"/>
          </a:xfrm>
          <a:prstGeom prst="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0" i="0" u="sng" strike="noStrike" kern="1200" cap="none" spc="0" normalizeH="0" baseline="0" noProof="0" dirty="0" smtClean="0">
                <a:ln>
                  <a:noFill/>
                </a:ln>
                <a:solidFill>
                  <a:schemeClr val="tx1"/>
                </a:solidFill>
                <a:effectLst/>
                <a:uLnTx/>
                <a:uFillTx/>
              </a:rPr>
              <a:t>Statewide Work</a:t>
            </a:r>
          </a:p>
          <a:p>
            <a:pPr marL="457200" marR="0" lvl="0" indent="-4572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tx1"/>
                </a:solidFill>
              </a:rPr>
              <a:t>SSIP</a:t>
            </a:r>
          </a:p>
          <a:p>
            <a:pPr marL="457200" marR="0" lvl="0" indent="-4572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tx1"/>
                </a:solidFill>
              </a:rPr>
              <a:t>Authentic Stakeholder Engagement</a:t>
            </a:r>
          </a:p>
          <a:p>
            <a:pPr marL="457200" indent="-457200">
              <a:spcBef>
                <a:spcPct val="20000"/>
              </a:spcBef>
              <a:buFont typeface="Arial" pitchFamily="34" charset="0"/>
              <a:buChar char="•"/>
              <a:defRPr/>
            </a:pPr>
            <a:r>
              <a:rPr lang="en-US" sz="2400" dirty="0">
                <a:solidFill>
                  <a:schemeClr val="tx1"/>
                </a:solidFill>
              </a:rPr>
              <a:t>Adaptive Solutions</a:t>
            </a:r>
            <a:r>
              <a:rPr lang="en-US" sz="2800" dirty="0">
                <a:solidFill>
                  <a:schemeClr val="tx1"/>
                </a:solidFill>
              </a:rPr>
              <a:t> </a:t>
            </a:r>
          </a:p>
          <a:p>
            <a:pPr marL="457200" marR="0" lvl="0" indent="-4572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tx1"/>
                </a:solidFill>
              </a:rPr>
              <a:t>Increased Grad Rate</a:t>
            </a:r>
          </a:p>
          <a:p>
            <a:pPr marL="342900" marR="0" lvl="0" indent="-342900" defTabSz="914400" rtl="0" eaLnBrk="1" fontAlgn="auto" latinLnBrk="0" hangingPunct="1">
              <a:lnSpc>
                <a:spcPct val="100000"/>
              </a:lnSpc>
              <a:spcBef>
                <a:spcPct val="20000"/>
              </a:spcBef>
              <a:spcAft>
                <a:spcPts val="0"/>
              </a:spcAft>
              <a:buClrTx/>
              <a:buSzTx/>
              <a:tabLst/>
              <a:defRPr/>
            </a:pPr>
            <a:endParaRPr kumimoji="0" lang="en-US" sz="3200" b="0" i="0" strike="noStrike" kern="1200" cap="none" spc="0" normalizeH="0" baseline="0" noProof="0" dirty="0" smtClean="0">
              <a:ln>
                <a:noFill/>
              </a:ln>
              <a:solidFill>
                <a:schemeClr val="tx1"/>
              </a:solidFill>
              <a:effectLst/>
              <a:uLnTx/>
              <a:uFillTx/>
            </a:endParaRPr>
          </a:p>
        </p:txBody>
      </p:sp>
      <p:pic>
        <p:nvPicPr>
          <p:cNvPr id="8" name="Picture 7" descr="C:\Users\anne.ladd\AppData\Local\Microsoft\Windows\Temporary Internet Files\Content.Outlook\ZSJD0ZSX\Georgia SSIP Logo (5).png"/>
          <p:cNvPicPr/>
          <p:nvPr/>
        </p:nvPicPr>
        <p:blipFill>
          <a:blip r:embed="rId3">
            <a:extLst>
              <a:ext uri="{28A0092B-C50C-407E-A947-70E740481C1C}">
                <a14:useLocalDpi xmlns:a14="http://schemas.microsoft.com/office/drawing/2010/main" val="0"/>
              </a:ext>
            </a:extLst>
          </a:blip>
          <a:srcRect/>
          <a:stretch>
            <a:fillRect/>
          </a:stretch>
        </p:blipFill>
        <p:spPr bwMode="auto">
          <a:xfrm>
            <a:off x="5455917" y="4033282"/>
            <a:ext cx="2103120" cy="1920240"/>
          </a:xfrm>
          <a:prstGeom prst="rect">
            <a:avLst/>
          </a:prstGeom>
          <a:noFill/>
          <a:ln>
            <a:noFill/>
          </a:ln>
        </p:spPr>
      </p:pic>
    </p:spTree>
    <p:extLst>
      <p:ext uri="{BB962C8B-B14F-4D97-AF65-F5344CB8AC3E}">
        <p14:creationId xmlns:p14="http://schemas.microsoft.com/office/powerpoint/2010/main" val="1780948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4DAE6870-AD18-448A-9B2A-0EFE6DC7B06B}" type="datetime1">
              <a:rPr lang="en-US" smtClean="0"/>
              <a:pPr/>
              <a:t>9/1/2015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a:t>
            </a:fld>
            <a:endParaRPr lang="en-US" dirty="0"/>
          </a:p>
        </p:txBody>
      </p:sp>
      <p:pic>
        <p:nvPicPr>
          <p:cNvPr id="2050" name="Picture 2" descr="Evidence-Based Practices, Research-Based Practi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056" y="819807"/>
            <a:ext cx="7328457" cy="5277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081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30" name="Picture 14" descr="http://trickvilla.com/wp-content/uploads/Clip-Art-Frame-Borders.jpg"/>
          <p:cNvPicPr>
            <a:picLocks noChangeAspect="1" noChangeArrowheads="1"/>
          </p:cNvPicPr>
          <p:nvPr/>
        </p:nvPicPr>
        <p:blipFill>
          <a:blip r:embed="rId3"/>
          <a:srcRect/>
          <a:stretch>
            <a:fillRect/>
          </a:stretch>
        </p:blipFill>
        <p:spPr bwMode="auto">
          <a:xfrm rot="5400000">
            <a:off x="3705865" y="-772828"/>
            <a:ext cx="1782472" cy="8341568"/>
          </a:xfrm>
          <a:prstGeom prst="rect">
            <a:avLst/>
          </a:prstGeom>
          <a:noFill/>
        </p:spPr>
      </p:pic>
      <p:sp>
        <p:nvSpPr>
          <p:cNvPr id="2" name="Title 1"/>
          <p:cNvSpPr>
            <a:spLocks noGrp="1"/>
          </p:cNvSpPr>
          <p:nvPr>
            <p:ph type="title"/>
          </p:nvPr>
        </p:nvSpPr>
        <p:spPr/>
        <p:txBody>
          <a:bodyPr>
            <a:normAutofit/>
          </a:bodyPr>
          <a:lstStyle/>
          <a:p>
            <a:pPr algn="ctr"/>
            <a:r>
              <a:rPr lang="en-US" sz="3600" dirty="0" smtClean="0"/>
              <a:t>Within What We Do </a:t>
            </a:r>
            <a:r>
              <a:rPr lang="en-US" sz="3600" i="1" dirty="0" smtClean="0"/>
              <a:t>and </a:t>
            </a:r>
            <a:r>
              <a:rPr lang="en-US" sz="3600" i="1" dirty="0"/>
              <a:t/>
            </a:r>
            <a:br>
              <a:rPr lang="en-US" sz="3600" i="1" dirty="0"/>
            </a:br>
            <a:r>
              <a:rPr lang="en-US" sz="3600" dirty="0" smtClean="0"/>
              <a:t>in the Research </a:t>
            </a:r>
            <a:r>
              <a:rPr lang="en-US" sz="3600" i="1" dirty="0" smtClean="0"/>
              <a:t>we found</a:t>
            </a:r>
            <a:endParaRPr lang="en-US" sz="3600" i="1" dirty="0"/>
          </a:p>
        </p:txBody>
      </p:sp>
      <p:sp>
        <p:nvSpPr>
          <p:cNvPr id="3" name="Content Placeholder 2"/>
          <p:cNvSpPr>
            <a:spLocks noGrp="1"/>
          </p:cNvSpPr>
          <p:nvPr>
            <p:ph idx="1"/>
          </p:nvPr>
        </p:nvSpPr>
        <p:spPr>
          <a:xfrm>
            <a:off x="628650" y="1576552"/>
            <a:ext cx="7886700" cy="4600411"/>
          </a:xfrm>
        </p:spPr>
        <p:txBody>
          <a:bodyPr>
            <a:normAutofit/>
          </a:bodyPr>
          <a:lstStyle/>
          <a:p>
            <a:pPr marL="0" indent="0">
              <a:buNone/>
            </a:pPr>
            <a:r>
              <a:rPr lang="en-US" dirty="0" smtClean="0"/>
              <a:t>A guide to improving student outcomes related to family, school and community partnerships</a:t>
            </a:r>
          </a:p>
          <a:p>
            <a:pPr marL="0" indent="0">
              <a:buNone/>
            </a:pPr>
            <a:endParaRPr lang="en-US" sz="1050" dirty="0"/>
          </a:p>
          <a:p>
            <a:pPr marL="0" indent="0" algn="ctr">
              <a:buNone/>
            </a:pPr>
            <a:r>
              <a:rPr lang="en-US" sz="4400" i="1" dirty="0" err="1" smtClean="0">
                <a:latin typeface="Eras Bold ITC" pitchFamily="34" charset="0"/>
              </a:rPr>
              <a:t>GaPMP</a:t>
            </a:r>
            <a:r>
              <a:rPr lang="en-US" sz="4400" i="1" dirty="0" smtClean="0">
                <a:latin typeface="Eras Bold ITC" pitchFamily="34" charset="0"/>
              </a:rPr>
              <a:t> </a:t>
            </a:r>
            <a:r>
              <a:rPr lang="en-US" sz="4400" i="1" dirty="0">
                <a:latin typeface="Eras Bold ITC" pitchFamily="34" charset="0"/>
              </a:rPr>
              <a:t>Family Engagement </a:t>
            </a:r>
            <a:r>
              <a:rPr lang="en-US" sz="4400" i="1" dirty="0" smtClean="0">
                <a:latin typeface="Eras Bold ITC" pitchFamily="34" charset="0"/>
              </a:rPr>
              <a:t>Framework</a:t>
            </a:r>
          </a:p>
          <a:p>
            <a:pPr marL="0" indent="0" algn="ctr">
              <a:buNone/>
            </a:pPr>
            <a:endParaRPr lang="en-US" sz="1000" dirty="0" smtClean="0"/>
          </a:p>
          <a:p>
            <a:r>
              <a:rPr lang="en-US" dirty="0" smtClean="0"/>
              <a:t>Guided by </a:t>
            </a:r>
            <a:r>
              <a:rPr lang="en-US" u="sng" dirty="0" smtClean="0"/>
              <a:t>research</a:t>
            </a:r>
            <a:r>
              <a:rPr lang="en-US" dirty="0" smtClean="0"/>
              <a:t> and </a:t>
            </a:r>
            <a:r>
              <a:rPr lang="en-US" u="sng" dirty="0"/>
              <a:t>e</a:t>
            </a:r>
            <a:r>
              <a:rPr lang="en-US" u="sng" dirty="0" smtClean="0"/>
              <a:t>vidence</a:t>
            </a:r>
            <a:r>
              <a:rPr lang="en-US" dirty="0" smtClean="0"/>
              <a:t>  </a:t>
            </a:r>
          </a:p>
          <a:p>
            <a:r>
              <a:rPr lang="en-US" dirty="0" smtClean="0"/>
              <a:t>Family engagement </a:t>
            </a:r>
            <a:r>
              <a:rPr lang="en-US" dirty="0"/>
              <a:t>b</a:t>
            </a:r>
            <a:r>
              <a:rPr lang="en-US" dirty="0" smtClean="0"/>
              <a:t>ehaviors that lead to student outcomes</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9/1/2015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a:t>
            </a:fld>
            <a:endParaRPr lang="en-US" dirty="0"/>
          </a:p>
        </p:txBody>
      </p:sp>
      <p:sp>
        <p:nvSpPr>
          <p:cNvPr id="34818" name="AutoShape 2" descr="data:image/jpeg;base64,/9j/4AAQSkZJRgABAQAAAQABAAD/2wCEAAkGBxMSEhUSEhMWFRUWFxYaFxcWGRgXHBgbFx0XGRseHhgaHCggGhsmGxgYITEhJikrLi8uGB8zODUsNygtLisBCgoKDg0OGxAQGywlICUsLCwuLDQsLzQ3LDYvLCwvMi0sLCwsNCwsLC8sLCwvLCwsLCwvLCwtLCwsLCwsLC0sLP/AABEIALEBHAMBEQACEQEDEQH/xAAbAAEAAwEBAQEAAAAAAAAAAAAAAwQFAgEGB//EAEQQAAIBAgMFBQQIAwYGAwEAAAECAwARBBIhBTFBUWETIjJxgUJSkaEGFCMzYnKCsZKiwVODssLR8ENjc5PD4aOz0iT/xAAaAQEAAwEBAQAAAAAAAAAAAAAAAgMEAQUG/8QAPxEAAQIDBAgFAgQFBAIDAQAAAQACAxEhBBIxQVFhcYGRobHwEyIywdEF4RQjQnJSYrLC8TOCouKS0hU0QyT/2gAMAwEAAhEDEQA/AP3GiJREoiURKIlESiJREoiURKIlESiJREoiURKIlESiJREoiURKIlESiJREoiURKIlESiKNo9b3NEQRn3jRE7M+8aIvch94/KiL1RbjeiLqiJREoiURKIlESiJREoiURKIlESiJREoiURKIlESiJREoiURKIlESiJREoiURKIlESiJREoiURKIlESiJREoiURKIlESiJREoiURKIlESiJREoiURKIlESiJREoiURKIlESiJREoiURKIlESiJREoiURKIlESiJREoiURKIlESiJREoiURKIuJWsNOYHz1+V6g912W0BF3U0SiJRF4DRF7REoiURKIuJL7xw4c6g+8BNvDSi9VgRcV1rg4TCKNMSpKgHxLmU8wLX/AHX41O6Vy8FBtTHdiua1/F8VR3+eS3qKnDZfMu8ZKL33RNXAb1WpqPEzrGjOxsqKWJ5BRc/IV1rS4hozXHODQSclUnxbLHHm0kkKL+oi7H9Kh2/TU2sBJlgK975KBdICeJV5mAtfibCq1YuqIo42J14cOvWq4by/zZZfPxqRSVYiURKIlESiJREoiURKIlESiJREoiURL0RRxy3LL7pHzF6iHTJC4DMkLoOLkcQAfjf/AErs6ySdZLhzd1HK5/oP61Q8zjNbomfYdSpZKWtC4osTOEUs24fEk6ADqTYDzqL3hgmVF7g0TKpPKzFYb98jNKQfAp4A8z4R0BPCqS5xIh54nUPvgN5VReSRDzxOoffAbytDQDgAPQACr8FfgvIZAwuNx3dRzoDMTXAZiYXddXUoi8Joi4nmCqW1IGptrpxNuNt9dAmZLhMhNRdoF7wN0bW41GvEHlWOIfw75n0nHUdOw58dKkKhYW0s8Tsqi5UnEQfitft4vMqzEfn/AAV68O65sz+0+x+dmtY3zaZDaPcfG3Ur+2yJcKZE1AySC3EKVcj1UEepqqFNsSR1jjRWxZOhzG33U30dkzYaG5zEIFJ5lO6T6kXqMf8A1Dtnxquwf9MKL6Td6IQ/20iRn8rG7/yBh61KzmTr2gE/HOS5Hq27pIHzymqGJlM20EQeGFWJ5X7pJvzzdmvl2lWNFyATp+/35Ksm9GA0d/HNauBbtW7Y+DURDmvF/wBXD8NveIql/kFzPP43ddgVzPMb2WXzv6bVYzZzYeEb+v8A6/35+cXeO66PSMdZ0bNOnDbbgrFbFxKIvAaIvaIlESiJREoiURKIlESiJREoiURU8bJkeJuBYof1AkfzKo9aqiOuuadJly+QFVEddc3WZcvkKoJyuMZODqlupAlJ+Siqb5FoLdIH93wqr5EctyIH93wrmDN2lP4wB5BV/rmq6HVzjr9h7zVsOrnHX7D3mu8Obsx62Hpp+4NUQHX40R2ig3Y85q44KxWxcWHj8XmkzWusRsq/2kx3DyUX9T0FYosSb55DAaXfbrsWOI+b55DAaXfA61yV/ZuE7JCXN3clpG5n/wDIGg6Cr4MPw21xNSe8hlqV0GH4YMzMmpPeQwGoKvG5xLX3QKf+6R/4wf4j031gmOZ/pH/L7ddmNbXGOZ/oH/L/AK9dmNxsTdsiakeI8F8/xdP2q7xAXXW79X31K++C66N+pWasU0oi4aVQQpNidwPHy512RK5MLExuLbCSA2Jgc2txjP4eY/B6r7taGMEVv8w57fnjpVD3GGdXTZ8cNC8hkEB0YNhZTdCNRC54f9MnUe6bjda0IrBHaWuHmGOv7jntxNPhmY9J5fbpswlx8DMuRdJEOeE/iXXL5EX9D0ry7DaDBi/h4u7WNG0YjVrBV0Vl5sxiovo9Krq8O5CM6Dkkl8y+auHU+letHaQQ7dwz3iSpgkEFu/j8Ga4+grn6uyNvjllQ/pP/ALv61K1+u8MwCuWU+SWgkKztWYDERk+GKOaVv5VHrq3wqENs2EDEkDvkpRDJ4ngAT3zWRsDDl0Obx4lmaQjhGpOa3LMxK+RJ4VfGcA6mDcNv2CphNJFcXY7P8r6SeS57NNw0NtLfhHLTfyHU18/ao5iRPw8M1/UdGraeQ1kLcBmrUaWFhW+HDbDaGtwC4oMdjo4VzSNYcBqSx5Ko1Y9BVrGOeZBRe8MEysXE7XYkCQPHm8GHj708nV8ptEvqOrDVa0tgiXlkdLjgNmk9gZrO6KZ1poAxO3QOyclo4SGVwDIBEvCKM6gficendWwHNhVLywUbXWfYfPAK5occaavv8c1pCqlYlESiJREoiURKIlESiJRFl7QxLROGsSp+fNfze0vPvLvtWaNEdDcDl3TbmNNRjJZosR0Mg5d026NOGMloxShlDKQQQCCOINaGuDhMYLQ1wcARgqW3Y7wsRvQq46ZGDX+VU2kThk6JHgZqm0icMnRI8DP2WdtBx9bw7e8BbrcSD9mqiLL8Qw94O+VTEH57D3g75WngZMsbuffmPorsP2FXNeGQ3POALjwJWiD6TtPUqTZ6kLrv4+dhf53rP9MB8AOdianbnzmr3YrnaeIKLZfG5yr05nyAua1xnlokMTQd6lRFcQJDE0HzuVLY2GDESewgKxX4+8/mx/3pVNnYD5shQfO9VQGA+bIUHzv6LuQnEsVBtCp7xH/EPIH3evH4X6fzjIenr9uqkfzjL9PX7ddmKXENJ9nAQka6PLpYAcE4Xtx3Aelcc90TywzIZu9h84DWuOc6J5YZkM3fHzgNaYF8wCYcZYhe8u/MeOS/iN97nTz4IRvC7Co3Tp2adp5qMIhwuwhJunTs063HHXldxUgiiZhuQXN77hqdd97X1rWBKi2w2XnBozVbaYkjjd0kFlVjlcX3AnRhYg9TmqxpaaOHDv4UWMcXgNzOB+f8qtjNpDIqzx5MzRi72aMgstznGg0v4sp00FSEMznDM+vD4mogtJLYgljs47dMkaIkSIB28IIVo3N3F1Vu658QsymzG/JtAK6Hic/S7T8jLdwUXwnNaMwcuWO7PisBn+rtkDdrhZdGUg50sQGzAkENqo3A3PO1tH+pqcOezumxZ2i4CcWYbCdPdduOxhZdBEWzWGaGTjIg13/2icuXrXhfWrLEiQTGgiT21lr7w3jArRAeAbhNMjpHyPuqss3YzLLuUkluQDW7UeXglH5XrZ9MtjbfZbw9WBGvLjgNRCqijwok8u5/O4q9sMZMVjI/xRyD+8U3+YrXGrCY7aOCQqRHt2His3b+IzSyIp7ztFCPJB2jfzyID0q2C2TQTgJnjToCq4zpuIGJkPfqQtLZpCR513uAI7+zEmik+ereb14v1n6h+FhyFXnAa8zuoNZkM1qs7J1y9hh8rUwMGVbneflx+JOp61R9LsjoEEGL6zU7+669QErXGZoqO1NtqmZY8pZdGZjZEPJiNWb8C6npXtQ4JdU/c/bWVniRgKD7DvQqGDwE0rdpdkvvmcDtGHKNN0K7+ut6sc9jRLHVlvOZ5KtrHOM+ee4ZBaS/VsGNWVSdST3nfqd7Nr+9VfmRTp6D2Ct/LhDuZ9yuV2jPKbQwFF/tJzlHmsYu7euTzrvhw2jzOmdA+cOE1y+93pbLWfjHjJXsNh2GryF28sqjyUcPzFj1qpzgcBLvvQrGg5lWaipJREoiURKIlEUbORvGnMcPMVU55ZiKavj4RcTSHLdRnHEC1yOnC/Q12+C282oXHEgUCz49o5BmuXhvYtY54jydd9uu8cedUCPKuLdObdox9xnpWYR5VxbzbtGPuM6VWjNEsqEGzKw4fEEH5g1oc1r2yNQVoc1r2yNQVjbPxBw831eQ917mNuBP9CeXO9uNZYTjCieG7A4d912rLDcYT7jsDh3117VuyIGBU7iCD61sImJFayJiRXzExNsMTvidkP6WUf4b/GvOdP8ALJyMuBAXnkn8snIy5gey01b7AjnLIP8A5GJ+QNZ/qcUw7BEliSRxdLot1mE+J6laGE8APPX46/1rfYARZmE4kT4191Y7FYrk4iUgeG1r8o76nzci35R1qs/nPph7f9uiwH85+r2/7dAreJYyHsYzkjUfaMOVvCvpx5VLxDFcWMo0Yn2HuVe+bvIKDP47wHKtiJ1ZbDuYcaaeKU+6o93meOvC9cc4ObLBn9WoauuxVOcHDQz+rUNXXZjNFgjKAJRkjHhhHEc3587eV+sxC8Sj6D+H5+MFPwvEHnFP4fnTsw2q/Ni0jsu9raIoubeQ3DqbCr3RGspnoVrojW0z0LH2wZZLowEayxTLYnMxIW4Btoptn3FuPpEeK/8AlHE/A5q6ziK7zemRB0n/ANRWWTkxbB9nPOLlnwrOCxJPejJ0vu37hVzIYa+unvsK+BZxCtjWTweBPHPvUosbJNnwajJIC5awuhskT6E3YHVl5a23bxawwnAmo5/Huoww8NiuoaS0YuG2eGpQ7EnAQyKxw5kkkYBl+xZc5VNR3QcoXUEHzFqtIJofN1+eIKzWgNhvugFsgKHCcq4GWM8CDpXL4gMHnkBR5ABHpmjljAsqX0DZiSwLZWGccBRoIoKgcR3qmF2K0FwhmTTgTkduzCWOjFZ84bDghswAIZgNWifcHS/jW+gPtDutra+hsoneOo6PbEUWB/kJxA4ka9fvgaq7NL9agfs7GVBmCruY2JAB91he3R2HA1806CfpVu8QT8N857Mx+5p8wGfmAEpLVe/EQaYjvge81B9DNodtiFe5u2GMb30OfDShbkcykqH1r6W1sDYVML0xscMtUwVlsr7z56pcDnuKxsHi/rGLbflMkyj1d7kecYtfmgqdqc2y2a+7IDoJDbew2qmGTFikaz1PtzAX3hdIwZZWVETeToARuA6L8zXyFisr7XaPHiCZyGsezdObpmkgvXe9rG1oFlS7VlxVxCMkV7F2OW/mw1H5V73Mrur6R4hWZt6MR3t6mmgFYvEfGozDvuQrpIVrB4WKEiwaaVR3RlAy391N0YPM7+JNYzbTGpDFNOA3k1O4HUFc2E1mNT3gMl1jJpd886YZDuVCDIRx754/lFaITdAvHkO9J4Ljyf1G6OfH44qLBSxrrhsNJKx17RxlzHie0k1v6VN4cf8AUcBq+wootLR6Gk6/uarrF4ycazYjDYVeWjv/ABOyqD+k11jGH0Nc495CvNHOePU4NHeZ+FPgGhaxEkuIPvMHKH+FRF8BUIgcMQBq7qpsunMnvgtqqFclESiJREoiURDRFTV0diFbK43jcfVTw62tWR0Nj3EsN13eIzXGxGky5Kpi8Oc2fwyWtnQeIDg6e0PK56CssSK6G6cUSP8AEMDtH+dyg+AHG+2jtPzp7kquDxTRtZRobkxqbhubRHnxKb9/pZBjDFlQchgdbT1CzguhulLdp1t9x/k6GPwqYqLQ9Ucb1Yf7sRWmIxseHQ7CrYjGxmU3HvmmxsaXUpJpLHo458iOhpZ4peC13qGPyuWeKXgtd6hQ/O9ZG3u4X6Okg8mVlP8AMo+NZLV5CdodyI6hZbSbhO0O5EdRzV2NrpYcHnb+Ygf468/6rOJCbCGZeeoHNwXoWbAnWepUm3cX2aLEurP3QBvtu+J0Hr0r17REENgYM6d9FntUW626MT3zw55KPDLkjIBA4u/Dr+hdwHG1t16xtf4k4bDQep3sNQw5ZFWsZ4TJnHEnvIZKGSXPZFUlDqse5pPxufZS/Pf+2iYIDGimQ06zoHXksxffpKmQ06zoHXkrixrEQ8zBpNyqo8PREGvrV4DWG88zOXwArpBhvPM3d0A71r3FSORmdhCo3C4zt0vuW/IXO7WoRi+7eNJZZnVv31kuucSJvN0c+OW7ivcNLYWw8Jsdcz9wHqSQXY9betSY+n5Td5p9zw3rjTISht3mn35b1S2yjWikeRT2cyXCC2USXiOtySbSHl5VawOfi/h2eUlrszIji5pdKbTgMZeaVZnLKSpqcuzJFykkRTISNbZM689ALVoYwB2PE+61yDLY0gEzc06TWRzMyuNp7UCOrZZF7PDSN4H1Y5AhNhu0Op01rhsbH1pPTOR40KqhPaWkOBq4D0k0rPCfBWvrUSwJDnMedRGVt2eXMvetnAsBru6VndZLSDOE8nbI8xXmqvxDHRC8nOdc+OKikwisc0RQKhYBQLxl7WJyMSh0JHdIOp15ZI31S0WX/wCzDnrBkef/ALHYo+FJpDDK9wI0S21yWTtNZBZClkGiZu9GGI1bMdUW1h2ZupJbcLNW6xfWLFaJFkSp00J6B20VWZ8IsbJw71GRlvBbKiyNjxSwYlTFckqSYzvlS9yy62LAm4IJU3K31Bf2rbCh2qzFjzLQ7+E5bsiKGWUqNwQr8OLeaN2kavap25u+02ZgkSWXERC/aoXVeT2Aa35rJcHio6185YbS+7+FiUummoTq3Y04anUovS8MBxiNz7557Fm4TZqYFQyo0sthHGqAFi1gZCCdAC1ySd1yOVQ+pW0Wy0iG94a0EmfUgYkgENaADWeU5VwoIgMmBM4d76lZu0sGXdZNpSqANYsLHmcC3EgaueZIPw0q0/UbQW/hvpMKUqF7pTH9rBomS7+WaqdBaTftTtjR3M9FpYfbqHuwxi4FhckkdBHEGcDoclTs/wBEcyUS2Pvv05cXS5U1KZtYPlhjvYJnjJXY4sS4tlkC+6CmGXXyLSH4ivS/KZhLr8BcAiO09PkqxhtiSg3BhhPvIhlf/uSH+lRdGacZnaZDgPlTbCcKiQ3TPE/CsPsZD99NLJzDyZV/hWwqHjO/SAN3uVLwh+ok7/hSYTBYOI3jSFW5jLm/i30c+K8ScSeK61kJhm0ALSSQHcQfI3qqRCsmF1XF1KIlESiJREoigxBkGqBT+Frr/ML/ALVB179Mu9f2UXXv0y770LJxG0IZDknjZSu47yvUMhzL8Aayviw3m7EaRLukqjksjokOIbsRpp3MEVG2ilhLgfZSCdB7LkZh+rn5ipAEjyEOGg/PyrGFwH5brw1/PzxUMyJNdRdX91u64tuIvo9eTabI+rrKZOxumk/Y9f5slaIkOL5HiujPd8hQRySQkt4veO7N+cey34vjzqmyfVnB12OLrs9G/QdBwOvFQdAiQzeZUdduvWN4zU+NkzBcXBq0ekicWT2lI94bx/XSvYim9KPCxGI0jMbcws8YkgR4WLcRmRmNuY+6qfSxleKOdDdWsLjkxVlJ8mW36qpt5DobYgwMuoI6c1Tby10NsRuBlwmDPlLepNgy5oyW0syg39Hb01+VYGu8WK0HIt63jyAW2xPnAvHvuazsPP28smLc5Y17kd9O706njyufTDbLbEixD4WJMgdA+SJnUJ6lmskojnWuLRo9OwZ95kq3HM05NrKiaktoq29pwdMwG6PhoWr17MzyXBQNx0DWfZuQlequOjOtDicGjTlrdr0NyxdWitDGKgtGSM2pkYFnk6qm8j8RstXxbXBs7Zl10HM4nYMTtw3K+Hh+WDtlU7vc00UXsJkuSiZL75JCDI3xvl+BrM233j+Sw1zOfGvAFWtgvFcNeJ+BzXsc8avbNmcjQqDIx6X1seNrLV7DFcZzAOoXjx+wQeC2o8x4n7L18flOUqBfd2sgT+UZjv6cqiA1jix4nOovGmulRjhRcfaJZAbSB8lRbRmeWGRAd6nKI4ZSMw1X7Q6WuBwrY2K6cp01NPU05JAtDhEBJO5p6mnJYsYeXDYnKgIbO2YsTbtUWTw6C5zXuBxrYI4hCZD8v4R7+y1OEXxmXmHIVIyMsJjQo8fstjKV+y1XCpojD7x3J9s6hV15jTTfW0RxL9WeY+FOHZnXA7y/rPpOQH82k00HTgr2NwzrI9mX7MKgymZB2k1uHaHwqATwsxuNKr8ZgEz7fCqZZX3BXGZ/UKDfKpphiFnY3ZkiEKtsxVfA3eIY2A1jBDuc1u9pZr6A1yzWtkVt+sjgCPa9LlPJVixxHkvEhvl/bOmddGZUWG+uxZ2ifOkekhdkZAVtcDMyjKBoSOXE3qiL9M+nxzNzbpOYpPa2Rad4Kg5lrYQG1JwFDjvBWvsTEnEoDJhmjIa6tGGK5veAIBU668d4rz4lij2Q/wD88SbdApTRcJLZbCDoCtuuBuxWyPHmO9a+iw2rjUAjeLWzEgi/Q8SOgqiznxo/iHyuGIkfNShE67RXAZSJmaCSquvedQxFy1mW2beSQC3LXQA+deY+EfxDmwyDMnAieJJHmIlLO7PaF2dF85FgNnJK4Zi0x8az/avzF0a566ivdZF+qw4YENpDcpNYB/xI31WO5ZrxvVOuZ6rUTQWGIkVOAEQiUeRWMVlf9Q+oMxghx/a/2c7orgxn8R5fAVcFWawmSQ8nnlufQPb5Ug/WrUSfFsxbrlLheaOqiYTD6Xg7z8qaPAn2sLAfN3Yfsx+VbmfWIbvVfbuB/pJUTAP8IO/7K1DhQN2Dwo8msfg0IrU23QX4RTv+JzXBCI/Q3vcrO7Q4Ekc07AgfFlPwFXCtfE6/BXcP0dPlc9jhGPfwyg/jw+g/Vky/Ol6KMH/8vvNJQzi3ktDD4KJbGNEUcMgAHyqpz3u9RVgY0YBWqgppREoiURKIoZS/shT5sR+ymoOLsgOP2UHF/wCkDj9lUxEbuLS4eNx0fNbyzILGqXNc8SewHfPqAqntc8SewHfPqAsubZaA5lWaEjcQO0A8srE1ndAbiA5vPoSVQ6C3GTgePQk8JLh5JCMhMc45HxD0NnB661wl58pIdqz9iOaiS8+UkO1Z/I5lRHaZQ2OcEezJe4HSS27o4t1rJaGw4lHgzGGkbDLDU4SKNtboRlXYfnHe4b1Ps/ERO/aQsEk0zLuDDhmW+nRhffvO6scFzrO69DO7IjWK3dRE28ZLRCiQI777DJ2esa8iNBG44q3iMArwTQqCC12WM+y3i7p90sL9CTu3D1WmHHgvhsocbpyOPAnMUx2LkaygwXQ251G3HrVQYzZ5KNChKh5LseSFQWHw09a8q2sc2MWMpN3AXK9Va+zB8EwxQHHZOo34bFQkwbzuqIpTDReHcucjiDwHI2POskANc+81pLRhlvnpOZAJAlgcKItndHcGDyw289mgDI7xk4W5hEoF2uq+FEssan8xOrX4k35VpiRY0UC4fLlKQaP9zsTraJ6JK4tgQgL2AwGQ9p7TPQoWxo4MFv7lgT+t9SfJTVbPpUMv8SM+Z1GX/J3mKg+3ZNMuHv7NK4KK1ls2Y6ro8jHLYmxkKqRuuLV7UKC1okxvInm6Q5Ktt503SJ00J5uk0aqKtJiHusGIGWUkZHZiqKxFh3QMupuP1Zd511CFEcPTxd7Ci3MssV4MSGwloxBd/a2lMd08MNWGCVwcnZRNGSCixnNfzzWsQQQdd4qi02WKWTZdBFRIZ7Z+yoNniwyJFoB0N+/stbZ9yLmVn6WQDpuW/wA6nYLSLRDvh0yKEUoeHeCsENzcSTw9gvn9kDIcTByygeQeSMfyCP41ot7rsC9rHUL1LSZtZE7wB6zUOJxajEXLKuWS/eBb7rDpuRe85BnvYcq3Q2Xsu56clXFd4dnnpEuLjgBU+lZd5ZB2r5rZi5V2EeaWYAIFEfe0jKjvPpc3sBaslptUHxhZWHzUmAA6laEuoNNGmg11zGHEf5agYTJlIDGjcp1qZ4KpLGjXJZpAGbO0a3CpxN2N7kgpGb3sL8bH1WlzRKUtp9h8KnwoT/LO8ZUDQKnaZ7XVxplMVZtkQzOJSgihHdTtC8kkuXfkjXVuIuLW531FrI0QtLWuJ2AADa4qt0KFZT+ZCbe1mf8AwFDpxOsSx+k2Rt0vE8jr9WwMC5VK2RpSNAFyk2Th3WvewzHWqItkIeGAzectG3/AUYVtbdLy2gzPsMOuya3mxsadk5GRWKhRa1rg2FuZJJ8ga+ca11ot0xW7PgJjmTvAWh0QBs3ZpPtCHsY8QxyJMIz3/DeQArmtcKdbZt1602n6UYr3Bg8wxGRl76xXbJViO24HHA+6yvpRsY4hMtkYKPDIveX+8Hey+uvE2vav6d9WdYn3I5MtM6t/dk5v81ZZ6RXabN4zaS714r5HZ2x5MM2UI2uthlzW6d09p+nTf3q+tiWiHHbMEe3238F5kOC6EZS+fvu4r6LCzGQBRJnvoEdsreWWYSIx6BqxubdrLvdIjgtTXXqT73zB4qyT2ejZoeWZJIR/HC7Rn+Gq/Xr4Hk4T5qfpxpxHMGSuQSzWzKxkXmBFiF8rpkc/A1Q+DBNHNHCXWYVgc/EHoekipsLtQlsnZoze7G5jk9YZQhHxNQ/BQmi80S3U4t+FJsdxMjXfXgZdVsw4kNpldTyZSP5vD8DUS2StDpqeoqSURKIlESiKvIJT4Si+YLf5hVbr+RHD7hVuDzgRwn7hcdlN/ap6Rn+rmo3Yubhw+65diZuHD7riUOurTqvmqj9zXHXm4v5LjrzcX9FX+u+7iY28kzf4XqHi6HjhPoVX4uh44fBUM+KLaM0Lj8UUn+pqLnkiRIP+0rjnkiRIP+0/KzcYyWsTGOQvIov0V42F6yxSy7Iy5gcCCFS9ocJS69C0jkqEez7sGVVfyZlI8mFiT6gVgBgX53mn/dXjiszbE4uvXZ8RzoZ7xsX0kGi6MwI8Pa2BHkw09Dvqx7YQAdAiAOGAcZcD7VB5r2oYcGydM7ceSsY+HQPuawDAC4NyN+osOZ5Vo+pWVrmeMZ3pAGQnMTGOFNNRTFSaVWnw/aLYliPwOvyBW3xrFDdAcKtL/wDc0y2CgHXWuRIZeJEyXzeP2ES9xG9h7UkgJ6WO7n7Q3VCJ4LnTM2/uPvhzXjRvpri6bQds58lbwGxpgLqzW/5ZQfNZNa3wLM+U2mmqXs5Sh2SIwSqNlOjlbfZLNbOs7WNxco1iNxF5N4rQID873Ef+yvbCeP4uP/ZUJ9llWJmEpiAJElhmTnmAJuN2o5bq6bO3O9wB6TVos7HASv3tEgZ7JT4LMhSzWdu6bdlJbLG432OdSRcaZtQp5jWuGz2cep5GogDq1XOsdjlMvc3SHNaJcWCezPavpdm4WDSSNQynQhlW6keJSALBhv8AQ20rBGhCx2lsVtWOoc+G6olocMSF1lkhMEgAdBpXgFQxj9ltMKAMk8IYW3FlaMWH6UB9a9H6s8CwOcKyLTT9wXssaIlhnm1wG4z9ysw4lpJcUsSXZ7xZ72C9qxQ7jmJyw305HUWreLQyHZGx4hpIGQxNBKWVSZTPAquKXMbD8NtRIzIpQAiudXYDeRNc7YCI+SR+1cnc3dUEkliqjwi4Kg6mwk4gVm+lF8UvjtYG3jlUmWJLjUieGDZASABVUGzQ2s8W0GYGZw2AYE6qn01lNV5Zu1j8WSG+a+4vcW7RraKDuUC+gsu4mvXbDF6XqOj797VKLaHQxe9DRSZFf2taeZdnUjBaOy9iqwMk5ZY8veU6SSqNR2hH3cWmkdwNNb1XH+pQ4DhCaZvyArLYBn/MV4xh+MS8i63WanW4nphqkjRvj8QjMvZYPDkdnGRlzPa4JA07q623AFRvJtn+o238BYyWmUR9J6NPAT2yJ/hJrhwzaIoJHkbgO+8BpCsfSYZ5oE3b3I4jRmjHTuxTHzNc+iWfwbO6K4Sc4S2D+HdNs9c1O1OvRGt398CuNjWmw+Fw8tzFisIY/wAskGoI65Sx/uxXqx5w4r4jcWunuPfNUwpPhsY7BzZbx3yV/wCiOIcocJiD9vBdVfiyqbetgV8wyHedPP8Aqtig2j8wYGoIxadW3RhQiUgr7JFcPy3Yjn30kc1qTQW7joHQ+zbTzTk3G3w6/KQI1r+mRhDeL0M4EZbBl+2uluhbnNbECq4rYiuuZftVI3E2cDkJPatr3ZL+Yr6yBa2vaHNNDgRhw+FjfA39ePsVSgjxMd/q8naKvihlFnX9JO7f4SAeFXuMN3rEtYw72zKrF9voM9R7+y4ixuEka80bYWUb3UvFblmZcuW/JxY8L1Lw4zRJhvDRQ8BXlUalG/CJm4XTpqOOHOi+jTABlyyMJ03jtVRj01AA+V+tZPEkZtodU1quTEjUa13Hgcn3buB7rEuv83eHkCBQvvYhdDJYFXBVamlESiJREoiURRTQht9/IMR+xF6i5oOKi5odiq8eFVdVhUHmQoPxFyazgEHyQxvkOk1xsKG2oA4L2dyou0ioPQf4r1CJ48qva0d6aclJz2tE3FZ+JxSAXJdvPMAf4mVT6CsEazl3riuPEdC0Ks2ljcu9/ssybGOD9miqeo1PkMt/lXm//EMDpgmeuR6tn1VbrbEwa0Dj0oeRU2HGMYjPIIwTYXVVJ8gQSfIgVthfT4oMi8gbhwkJ8gqmxLU53mIA2dMZ7wFvRYKw77sx46lR8Aa9L/46CRJ8z/ud0mtzS4CpVUYgRX5HPbldWsPLeBfoKyWOL4cZ7XHEuPBxHQgbkiODWzK4xE/bRI8BjzsCQsgvfL4l5gg6aca1xQ20Qg5oaScA4cRtCzGM6JCDoJEzhPmNqq7O2sjsY5Q+HlGhDElTysWuNeHyvWGHDs8QljwYbsJTMt06cq5TULPb75uRBddoPz005TFVZ2jB2Yz6HrbKf4xoPW1UxPoDwb0CKWnZLm2XMFenDN8yI768FmYb6UR3t2jD8wWZfLPETY+ZrVDhfUYNCbw1yPMSP/ErQ+wRBWXtydIrbwW10k3FW6xsHHwHeHwrU22kUjMLTxHzxAWV8F7PUJKltDYiurdjls2rRE2RjzFtYn/EvqDW+HGa8TaZjSFfCtRaRf45jVrGo7iF8W2PfBzBJFbkMwAa3AaaNbg63HA6HKsY1lhRmESAJz99y9P8BAtLPEYADpHzjtB263bW0pExBwGKj1VZrX90SixB/UFt+avEL5WeJZolCJS3EGXCo/l2LPAvQmx4D6Eie9pB6TWds/ESQti2ii7QfWHKvvUXv4QO9I/feyrfebkaVrhwGuZChRjINEg0eokTAJyaA0Tm7GYIBos9qtBtBhsg4hoBJoB80AwppIWHjMBKJB9ZI7TKrOg9kDVQSPG17X3KCd2uvtwS254cKjW0luz1y05VwVrrRZLIy9MvfkT1AwY3RKp2r6vYX0ceUiWcaDVEOir+I8Wc/IADSvJttqjWlvg2I3WfqiadTcyNYkDkV5EnRX+LHqchkO/8rR2ke0YQR2IDWJsMpddTpuyR+I82yrzrZYbBCsjb0q4z7zORxlMzKqjPMQ3B39hnrkFPLNDCUiLd2xIABdnF7k2UEsWbfzANeJaIbrfbxP0MqRlqHLDQNa3QIDrkmDf8krGnxLS4hpRGQPtSpkIjGWKPsbcWBDyyaFR4h1t9WPLCu7OZn0aFh8IGLMkYuwr6RLZi45+y8weGMezMO41bCy59OIDsGHkUc/CrXvvWl4P6hLkJcwsrWltnaRi0z515Fbe3cLZkxUZsRlu3Ae6x/DqVb8LX9kVlgvoYbu9XuNY1rTGbURB3r9jq2LWwWJWaO9rG5DKd6sN4PUHj5GssaCDNjqjqr2PvCa5MZjOZdQd459ejdePzryxBdZHF0OrDiNGsa9OnbU2Tmu8RhklAOoI8Lroynof3B0O4ivUhRQRebUHn3yVbmB2Kq8QmIVWO5JQLA30seMb8N9jw35RdiJs3jvEdOahnJ+494HvUreFwSR/djIPdXRfRdw9LVW57neqqm1gbgrNRUkoiURKIlESiJRFxI9huJ6D/AN6VwmQXCZBZk+JdiVB1G9YrEj80jd1dOFr8r1ldEeTLkPcmg2Y6JrK57yZch7uNBsx0TVWCIsboMx4lDf44h7k/pFVtbM+Wuz3cancq2CZ8vL3eancrI2eFBeRwo45bg+shu7fEb6t8EN8zjLZ84nkrvCDRecZd6cTxVdpjfs8NGEPFiO9Y8Tfwj82p5Cq7xndhCXeejfXUoXjO7CEu89G+Z1ZqrAojLSgljuec6km+kcIN7kk2v148KWgMm8V0u9mj365UCUOb8dLtOhrR77hPKqMZIMPisS7eO0cYBJCgXXQ8TmY97jlvVXjRBAixnHGg6U3nHOU1R40QQIsVxxoNWUxsOecp5q1ioL4UA3ukTMefcaMn5A1gY2bnB2TXk7nNPst9oYTY5OyAJ3VPGSp4G2cRSEhJySjDQx4iM5Xy8rkX9QOJrbD9XhvwfgdDhQy248l50ISf4bzR+eh4oSNEzUad61Y0E5MGJAWdBo4sM6+8vAg8VOn9NYAinwo3rGekaRq0hbGgRj4cYSeM9I0jUcwc1wMQ+FOVjdQL6hituhsSh/CbjlapDxINDhy45b5jWFY1sSFjhtpx/TvmNYXcu2MJIF7SNmLC4VoHY/DIa1w4ocZYHQe67l6EB0QuLWm64ZXgOFZEaxMLNn2Xs5zm+rTId+ZIcQh/lW1X+aUj7L0WxrW2l9p2uaepVSUpDrDjcVHbhNFJKtuVioIHkapNmhuM7oB0gy6K4NMT1wmH9rgPcjkqjfSjD4n7DFmHEJ7yJOjqd1wpj7p6h67dMETc+muXWnRXfgI1n/Ng3mHQS2XG9Xe1fR7K2XGsTIsiuj6rn0Y9HUjVgQDmsCeIJuT5ttZBtPoe0P2jdhoy0bKLyrTHMR94iRwIy3atVdVKC7Nh5ALKBfUggEgE7zw4crG2gOtxkZZbRDiYTvTmQcMJ1OBdpkSAKAkrKTSi+fm2NPE/aLFFI51DTyWVW4FlA77/AAVdyjex9+GGtheFISzkKbBPLSTVxq7ICVjs1nc4vjuOoATO2eE90hgNfk+J2iSEkngS6s7GC5CovE5kJAvoLNc62rRCY31SnoGk94q62RbGwXIIdM4l36RpEjjomOil2X9GyY1kmIIa2WJlz2W97DOzAZt5FtCeFUW61FjSG1PUnuips0UMm5okZSFZSGWAFcyZ1OxbON2aqI8ryS2CliquUXujcMljbS2+qLHZ/CaGDEmp0k+wwGoKX4ow2zkKZkT6rMwGx40L3jXMmGXMxAJ7R85Y3Otxb+avQe+dRm7kJSWNsSIPKTg3qSTzqtH6Pwh8M8Z3MSD+pVJ/eox3ERA4d1UYLQYd0qL6HT9ph2gk1aFmhcHW4Ggv5rXbUJRL7c6hcsxmy67Kirwu2Fla9yEAz8S8O5JOrJ4G5gA8KkQIjRy25jfiOCiJw3ddmR3YHUvqEYEAgggi4I1BBrGtaiKZTddRxH9RWXwzCJczDMe4+M13FS6MOBB9Qa0tcCJhcXQrqJREoiURKIlESiJRFDid1rE34A2+J4D/AHrUX4YKL8MFWTZ+YDtLZRujXSMeY9v106CqRAn68NAw+++moKkQJjz4aMvvvpqCtSyBFvbdoAN55ACrnENE1c5waJrLCvK5ubFd7b1i/CvBpLb34Vlk57q5ctQ16TksoDojq5ctQ0nScuS9hgEoyr3YAdTxlPHXfl5njXWsEQSFGf1fbrsUmtDxIen+r7ddmNHablwuTQMckAGm/RpPQXA5XvVEcl8rudG+7uGHHNZ45L5Xc6N93cMNVc17t/CKI4cMvhHDnujF/WS/mKWqE24yCMO2+6WqE0MZBGGH9v8ActKFAzsp3ZZQfIsKwWA37fHacpjifsvVeJsAKwosCZIjGdWASVCNDni+zkA5XyA+bVqbBvsuHGhG0eU9Oa8VkEuZcNTIEbW+U7MBxWqkYxUSm+WVNzjQg6EHyIsbf6VqAFohg/qGfelag0WiGD+oZ96VFh8X2paGd3jkXQqtgHHNTlvryvXYdqABbFoRz2fC0Wa0/oe0Xhpz9lDPsVQUMayOEBAV3e3oc1w3mLVnc8EyhsJbsoNk6jdRIkMyIaBI1lSn7Ti3YJDYstsNHHmzRw6ass+RXUH3TJ3WF762A8qq8e3uBZCleGE6/E9spKyDbLUXXIbnOP8ADOTvg8tqmONwypmWIEWB0RY1F93ebs04HcTuqEKyW6P/AKsfaJEdC09Qt8ExI7pXiDoJM/8Axqd8pa1jz/S91Yrh4IkW/j1OvHuhV1tr4rHnW5n0iEDNzjPYOpBPNeoz6WyU4rzPQJdZmm6epfS7IxrSRF5M5W1y0gyC1uES62PJjf0IJy2qHAhnw2tvO1kkbxORJyHGS8q0ww191st1eJzOym+i2JCygMz2vpraw5AjcfTX0qcQWqGBFLtoyHYoSNE8JrIADRfDbafEwuwclo2buh0GIjLG9kKOcyE30CtqLWU629SyxmR2zFDnq7x2L3LO6A6FeA8w0G67cRQ7SKfqIWfhcPHmBmwceQOzST4U3Q3BAjFsvYquhIJDd0cW19ExJNm06mjq7ae8F57oEWI+54hLjJzw7Mj0tE53gMcJSkf1FfW4LZmDlUpHLIuYhgolcPoDuzknLqd2mleWJvieI4UFB7n2GrarIke0NN97QZU9IlypNQbR+jOQxxpicQe1e1ncsMoBZjpbcB862QnSm6WA+yy2i2+IAwsaJkYDRXnKSYPZbquJftmbKZF7zTEsEX/rW3kjUHdy0rpNWDupVTrQ1wiOuiuptJAD+HTPCXutj6LeCQcnX5xRGuWjEb+pWaDnt9gqit9Xx5G5JwPK5vY/xgj+9XnU5eJB2d9OhVfojbe+9oWptnBM6h47drGbpfc3vIfwsNOmh4VTCeAZOwOPzuVsRhIm3Edy3qpsOTJZVv2MlzFffG2ueJuViDblZl4C84wnU+oY69Y9+OahCMqDA4atXxwyW5WdaF4BSSL2iJREoiURKIlESiJREoiURRYlWK2U2J0ze7zI68qi8EiQUXgkSas/sQ57BBaKO2c+8Trkvx35mPG45ms90OPht9Ix16vc/wCVnuhx8NvpGOvV7nTxUmMbtG7BNBYGQjgvBfNv2qUQ3z4Y37NG/opv858Mb/jf03KlswibEPKPu4R2cfK/tEftVUL8yMX5NoFVC/Mil+QoO+6LvGHNiVHJo1+AeQ/stdiVjDaB1Pwuv80UbQORPwr2FX7V+g/dn/0rLYocrXGds/qeVtOAVDwOW9yc3/JOB/mIPpWn0unodyd91g9Lp6HcnS9zyXOQQTn3G1OpAysenuufhJ0qJYGRDPD2+x5FdH5UQ6Pb7HkdSn21srtQpjUB1Nw18trcNAb/AC86ti2ZpHkEiMFdGgiIJzqMO/fLQRMHEn2rbMMXiJI8o+7iATNYC921YHje6ixqVntF4+G71d89WeIotNij+IRCDBfnKZ04yAwnKsqk4iYVG5kBaHDLBHcWxE5JdjwKE3bNfda9+FaYkJj/AFVlhq2aF6UazwnyEZ19wwDaXd4lLXhrU8uyibSTs7FjZS4LSOeUcJJtz75sBvUWvXWgihrLPv2kuQ4haLgkZZ0Ev3OAx/aBPSVGMEGbSyqmrN4goW9wD/xHB5WRSO6Cy3Hn/UfqIswDG1iOwGO+XQYk6pq0xiBLEn36T/8AJ2ZkZGLDbU7WQSkFcLCU7NNbySSMFQk7yWYk9ACT4qlY7EYTb8T1nlp2k5ncKYzfZxDZcFXunPUAJnlzoMFo7Yx31jE/U3+4nikVSBqk0UkgDX/uyQOaCt4oJqmzwfBhfiG+ppBI0tIHzwK5+jmNeWJocSoMsRMcqsAQ6glQSDvVrGx4Howrwbcx9gifiYQmzMaB8aP4TT0ky5bILYcQRIJk11WnRnLd3UKdtkmEmaBnyHeVu0i8wyn79Bus3fXUKdwHtQbQy0Q2vYZgineXc1WyO2IPDeBPkT/adnlNJjNedjBIAZFWLPYrLFYwyHhdWBVXuNzC/JjVtRgpXojDJlZZH1DhWWwy0hVyk8U7EMXEC2JAaVVLjN9275wMo1CsbaWFjaraeHtPRZA6FHjzNABqFTrAlOQzGa62ftb/APjkDRlrrMS8ZEgDSFj31HfQ68QQAL3qTm/nAbBwos/gSs1+cpgukaYzNDgeM9S1vovKrdtlIYBohcG+vYw3qEcUadR/qKqhgtc5pGBH9IVrbOzu1yEaMpIBtcgNYgjykWJ/7uowolyY77kSN6RYd6XfdZHctGMkgEixtqOVUq0LhcOoLaeIhiOFxbXodB6i9dJJXJBS1xdSiJREoiURKIlESiJREoiURKIvG3ab6IqOIkGHi7ouxNlHF3c8epJJPrVDiILJDHLWT3MqhxEFkhjlrJ7md5VPHH6vARe8khOZuJJBLH0UG3pVUU+DClOpz68sFXFIhQ5Tqc+ZPDDcFe2PhOyiVbWO9vNtTV0CHcYAroLLjAFnYE5plbm8z+gyxr8gaoh1iA6S49AOSoh1iA6bx6AclrYZe8562+Gv+au2VvniH+bvqtpVLFQ5pJY/7SEEdCpYf5l+FTe2b3N0t6f5CzPbN7m6R0/yFxim7WBJrXKi7DmCMsi/v8BUXm/CD9GI6jvNccb8MPlUZdR3mu8FeROyMjDJbVTYujDuHNvFxy1uN9WwH0unLmMirbNElTGWGzI/51rPxexoQ2WCMNLe7FiSoB4u2/NY6Ed+9je1zSLAETzZ9f8AGRyOGg3xoZjfmPMqS/dIzApoNQf0nDQbSJkYD7/Ekb20EaniQLiNeGly1uNiRc0G7VWtmWVozmfk8hqnJV1gzlmzFr915fCZDxjjt93ECNSNTY6k3NQtEcQWXpVyGk98qq1z7gAlLQNGs6T3qWdt61uwUaDx5QB7tkA4b0FuBeMcWrJYrDdiG0RaxDno2d0GuZN9lBn4hxyn1PPcDqSTZ4WTC4cgWR1nktuzgMw9FEeUdCtelPEqTYxLIkUZi6NmB4zntBVDHxMIsPMB31ibEjzWaKVvissnxNdAqeC0wXAvfDOE7nFpA4FoW3tjD5JY8ZCAc4UNus2YALc8nFkv7wiO4GoyDgWu77+VhgPvQzAflyl8VOy9mQtbBTrYSIbxvz3jhryItY+XQ15LIRsUSQ9DuR07NO46ScURha4tdiFHjdmEFpIAt2+8ib7uXncey/4hv4g8PVB0q2HGBAbEywOY+Rq4SXy+Ed1wk74ZgGkzlsPILFO17sWU7/B2YF7qbaWrZ5TGa12AkOGPOaoiD8hz3jzOmQ4ZzwnyngRnNaG14MPNhJsilZoYWWxvHKllsA1jcqbdVPWq4Dj47Sc3Dqu2lsWBZ3MB8paZZg0y18xqWpsrCSRSy3tICyd8gK9giKL2AVt3DL5VU902t7zK55CXECVcMsBv6raqpRSiJREoiURKIlESiJREoiURKIlESiJREoiqLh80naN7Nwg5X8TeZ3Dp5mqrk33jlh895bVXcm+8csPnvLaVVxmF7WVb+EW+CkM3xYRjyVudVRId+IJ4dnmZcCqokK+8TwH+eZluBWjPJlVm5An4C9aHOuglXuddBJWPsWMh0U71wyFuhdmJ+YNZLMCHAHEMHMn4WWzzDg04hjec/ha+H3E82b9yP6VdZx5SdbupW0qrjtJoW4XdT+oXHzFIlIjDtHL7KiJR7TtHL7LnZvdaWI7g2YcssmtvjekKjnM1z4/eaQ6Oc3XPj95qgn2Ln/kmzdYZDcH9DXPkDWefhu/bj+0/B5ArOT4bqfpx/afg8gVoYmYg9jABnOrG1xGD7Tc2OthxPQE16C9RjRK/Ew66h7nJV2wo1gQkL4p5L95r+zm99hvI8K2ta62FwAmVZ4n/AOjsf0jIa5aBlpOM6zlxknZoCoAJskK7gNN9uACgsR7qHlWeGzxH+I/cNGvaeSrhtvuN7DEnvMmm0rM2JhQ8gbUqtnud5LXMd/xWZpWHvSr7orU4rVaH3WyzNPmWqgaNTTpXJbNJPL7seJPwIiH/ANDfxGmUl2UmsZpLfn+7krUsAAwakd0q0J8miJ/8YFc0qtryfEcMaO/5fdVvoiwlwsmFl1MLvA45qPCf4T8q6/GYVlu8kcRmUvScO9qj2biDh5GjlN1LBZCeDNpHL0WQWDcnB51x7A9siF2MwRWBzMZTGzNu1uX8uxfR5LqYyd4IB6HT4j/Ss8ElhuHLDWPkZ8V5pEwqe2NkLMFKnJIhUrIBquUhgCNzLcDunStLH3SptfIXTVsxMbOm1UsRhxiR2WITssQAQjoSAw4mN+K+9G17cQRYnrXXSHBaHi4w+EZsOIOW0adDhuIMwNrChxcPYn3hpm814H1I8t1VrM+7ObVPRRSiJREoiURKIlESiJREoiURKIlESiJREoiURKIocbDnjZPeBU+TaH5GoRG32lumig9t5pbpXEUNpHe29UX0XMf85rgZJ5dsHCfygbJ5dsHCfyrCrb/fOpgSU1n7c0jV/ckib0zAH5E1RaaMB0EdR7Ki0GTJ6COonyTEdzExtwkV0PmO+vyD0f5YzTpBHuPdHm7FadMx7jkCm0orOko4XR7i4yPxI42bKfLNSK2Tmv3HYfgy3TSK2T2v3HYfvLdNWMBhREuUa6nU6lupPE2sPQbhpVzRISV8zIA5UGzvjip+zG63G/rvrpE8UmsPa4zsc2iWKdAgGedj0Kqsd94JbnUwtsA3R5ccd+DRx82ui0NjRFYgzCzyEu45F9cv6RZfJRXCqI7gXybgKDdnvx3qgdnkGdP7SFwPNnnb/wAgrs1eIwNx2hw6NHsmNnBw+FmG4Ph2v0eyf56AVISGwiLEhnQ4cK+yrLeDaB0OTEKPINr+xW3nMtdxapn82yDS3v34NKvbf2fnAlVc5UFXT+1ibxpbifaXqLaXNcaZKmzRbpuEynUH+EjA+x1VyCl2OSFEbNnCgGKTfnjPhJPFwDYnjofasOOANVG0SLrwEtI0HPdo0YZTWnXFnUc0KuLML8fIjcQd4PUUXQ4jBSCi4lESiJREoiURKIlESiJREoiURKIlESiJREoiURKIlESiJRFX2jBnikQb2VgPO2nzquMy/Dc3SCq4rb7C3SCo8YueNXG9Sjj0sT8VuPWuRBeaDoke9yPF5oOw99FadAQQRcEWI6GrCARIqZExIr1RYAb+tdXV7RFVx2EEgtbfYH8hILj9QFq6CrIb7hn3PLgrVcVa8tRFl7VwVsHJGnsRnIOqDMg9CBXQarTBiTtAe7M134qxj8CJcjaArex+DD4OsbfpoCq4cUsmNP8AjoSN6u1xVLlEAFgLDX560Qma6oiURKIlESiJREoiURKIlESiJREoiURKIlESiJREoiURKIlESiJREoi8Aoi9oiURKIlESiJRF4RREAtoKIvaIlESiJREoiURKIlESiJREoiURKIlESiJREoiURKIlESiJREoiURKIlESiJREoiURKIlESiJREoiURKIlESiJREoiURKIlESiJREoiURKIlESiJREoiURKIlESiJREoiURKIlESiJREoiURKIlESiJREoiURKIlESiJREoiURKIlESiJREoiURKIlESiL/9k="/>
          <p:cNvSpPr>
            <a:spLocks noChangeAspect="1" noChangeArrowheads="1"/>
          </p:cNvSpPr>
          <p:nvPr/>
        </p:nvSpPr>
        <p:spPr bwMode="auto">
          <a:xfrm>
            <a:off x="155575" y="-2376488"/>
            <a:ext cx="7943850" cy="496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0" name="AutoShape 4" descr="data:image/jpeg;base64,/9j/4AAQSkZJRgABAQAAAQABAAD/2wCEAAkGBxMSEhUSEhMWFRUWFxYaFxcWGRgXHBgbFx0XGRseHhgaHCggGhsmGxgYITEhJikrLi8uGB8zODUsNygtLisBCgoKDg0OGxAQGywlICUsLCwuLDQsLzQ3LDYvLCwvMi0sLCwsNCwsLC8sLCwvLCwsLCwvLCwtLCwsLCwsLC0sLP/AABEIALEBHAMBEQACEQEDEQH/xAAbAAEAAwEBAQEAAAAAAAAAAAAAAwQFAgEGB//EAEQQAAIBAgMFBQQIAwYGAwEAAAECAwARBBIhBTFBUWETIjJxgUJSkaEGFCMzYnKCsZKiwVODssLR8ENjc5PD4aOz0iT/xAAaAQEAAwEBAQAAAAAAAAAAAAAAAgMEAQUG/8QAPxEAAQIDBAgFAgQFBAIDAQAAAQACAxEhBBIxQVFhcYGRobHwEyIywdEF4RQjQnJSYrLC8TOCouKS0hU0QyT/2gAMAwEAAhEDEQA/AP3GiJREoiURKIlESiJREoiURKIlESiJREoiURKIlESiJREoiURKIlESiJREoiURKIlESiKNo9b3NEQRn3jRE7M+8aIvch94/KiL1RbjeiLqiJREoiURKIlESiJREoiURKIlESiJREoiURKIlESiJREoiURKIlESiJREoiURKIlESiJREoiURKIlESiJREoiURKIlESiJREoiURKIlESiJREoiURKIlESiJREoiURKIlESiJREoiURKIlESiJREoiURKIlESiJREoiURKIlESiJREoiURKIuJWsNOYHz1+V6g912W0BF3U0SiJRF4DRF7REoiURKIuJL7xw4c6g+8BNvDSi9VgRcV1rg4TCKNMSpKgHxLmU8wLX/AHX41O6Vy8FBtTHdiua1/F8VR3+eS3qKnDZfMu8ZKL33RNXAb1WpqPEzrGjOxsqKWJ5BRc/IV1rS4hozXHODQSclUnxbLHHm0kkKL+oi7H9Kh2/TU2sBJlgK975KBdICeJV5mAtfibCq1YuqIo42J14cOvWq4by/zZZfPxqRSVYiURKIlESiJREoiURKIlESiJREoiURL0RRxy3LL7pHzF6iHTJC4DMkLoOLkcQAfjf/AErs6ySdZLhzd1HK5/oP61Q8zjNbomfYdSpZKWtC4osTOEUs24fEk6ADqTYDzqL3hgmVF7g0TKpPKzFYb98jNKQfAp4A8z4R0BPCqS5xIh54nUPvgN5VReSRDzxOoffAbytDQDgAPQACr8FfgvIZAwuNx3dRzoDMTXAZiYXddXUoi8Joi4nmCqW1IGptrpxNuNt9dAmZLhMhNRdoF7wN0bW41GvEHlWOIfw75n0nHUdOw58dKkKhYW0s8Tsqi5UnEQfitft4vMqzEfn/AAV68O65sz+0+x+dmtY3zaZDaPcfG3Ur+2yJcKZE1AySC3EKVcj1UEepqqFNsSR1jjRWxZOhzG33U30dkzYaG5zEIFJ5lO6T6kXqMf8A1Dtnxquwf9MKL6Td6IQ/20iRn8rG7/yBh61KzmTr2gE/HOS5Hq27pIHzymqGJlM20EQeGFWJ5X7pJvzzdmvl2lWNFyATp+/35Ksm9GA0d/HNauBbtW7Y+DURDmvF/wBXD8NveIql/kFzPP43ddgVzPMb2WXzv6bVYzZzYeEb+v8A6/35+cXeO66PSMdZ0bNOnDbbgrFbFxKIvAaIvaIlESiJREoiURKIlESiJREoiURU8bJkeJuBYof1AkfzKo9aqiOuuadJly+QFVEddc3WZcvkKoJyuMZODqlupAlJ+Siqb5FoLdIH93wqr5EctyIH93wrmDN2lP4wB5BV/rmq6HVzjr9h7zVsOrnHX7D3mu8Obsx62Hpp+4NUQHX40R2ig3Y85q44KxWxcWHj8XmkzWusRsq/2kx3DyUX9T0FYosSb55DAaXfbrsWOI+b55DAaXfA61yV/ZuE7JCXN3clpG5n/wDIGg6Cr4MPw21xNSe8hlqV0GH4YMzMmpPeQwGoKvG5xLX3QKf+6R/4wf4j031gmOZ/pH/L7ddmNbXGOZ/oH/L/AK9dmNxsTdsiakeI8F8/xdP2q7xAXXW79X31K++C66N+pWasU0oi4aVQQpNidwPHy512RK5MLExuLbCSA2Jgc2txjP4eY/B6r7taGMEVv8w57fnjpVD3GGdXTZ8cNC8hkEB0YNhZTdCNRC54f9MnUe6bjda0IrBHaWuHmGOv7jntxNPhmY9J5fbpswlx8DMuRdJEOeE/iXXL5EX9D0ry7DaDBi/h4u7WNG0YjVrBV0Vl5sxiovo9Krq8O5CM6Dkkl8y+auHU+letHaQQ7dwz3iSpgkEFu/j8Ga4+grn6uyNvjllQ/pP/ALv61K1+u8MwCuWU+SWgkKztWYDERk+GKOaVv5VHrq3wqENs2EDEkDvkpRDJ4ngAT3zWRsDDl0Obx4lmaQjhGpOa3LMxK+RJ4VfGcA6mDcNv2CphNJFcXY7P8r6SeS57NNw0NtLfhHLTfyHU18/ao5iRPw8M1/UdGraeQ1kLcBmrUaWFhW+HDbDaGtwC4oMdjo4VzSNYcBqSx5Ko1Y9BVrGOeZBRe8MEysXE7XYkCQPHm8GHj708nV8ptEvqOrDVa0tgiXlkdLjgNmk9gZrO6KZ1poAxO3QOyclo4SGVwDIBEvCKM6gficendWwHNhVLywUbXWfYfPAK5occaavv8c1pCqlYlESiJREoiURKIlESiJRFl7QxLROGsSp+fNfze0vPvLvtWaNEdDcDl3TbmNNRjJZosR0Mg5d026NOGMloxShlDKQQQCCOINaGuDhMYLQ1wcARgqW3Y7wsRvQq46ZGDX+VU2kThk6JHgZqm0icMnRI8DP2WdtBx9bw7e8BbrcSD9mqiLL8Qw94O+VTEH57D3g75WngZMsbuffmPorsP2FXNeGQ3POALjwJWiD6TtPUqTZ6kLrv4+dhf53rP9MB8AOdianbnzmr3YrnaeIKLZfG5yr05nyAua1xnlokMTQd6lRFcQJDE0HzuVLY2GDESewgKxX4+8/mx/3pVNnYD5shQfO9VQGA+bIUHzv6LuQnEsVBtCp7xH/EPIH3evH4X6fzjIenr9uqkfzjL9PX7ddmKXENJ9nAQka6PLpYAcE4Xtx3Aelcc90TywzIZu9h84DWuOc6J5YZkM3fHzgNaYF8wCYcZYhe8u/MeOS/iN97nTz4IRvC7Co3Tp2adp5qMIhwuwhJunTs063HHXldxUgiiZhuQXN77hqdd97X1rWBKi2w2XnBozVbaYkjjd0kFlVjlcX3AnRhYg9TmqxpaaOHDv4UWMcXgNzOB+f8qtjNpDIqzx5MzRi72aMgstznGg0v4sp00FSEMznDM+vD4mogtJLYgljs47dMkaIkSIB28IIVo3N3F1Vu658QsymzG/JtAK6Hic/S7T8jLdwUXwnNaMwcuWO7PisBn+rtkDdrhZdGUg50sQGzAkENqo3A3PO1tH+pqcOezumxZ2i4CcWYbCdPdduOxhZdBEWzWGaGTjIg13/2icuXrXhfWrLEiQTGgiT21lr7w3jArRAeAbhNMjpHyPuqss3YzLLuUkluQDW7UeXglH5XrZ9MtjbfZbw9WBGvLjgNRCqijwok8u5/O4q9sMZMVjI/xRyD+8U3+YrXGrCY7aOCQqRHt2His3b+IzSyIp7ztFCPJB2jfzyID0q2C2TQTgJnjToCq4zpuIGJkPfqQtLZpCR513uAI7+zEmik+ereb14v1n6h+FhyFXnAa8zuoNZkM1qs7J1y9hh8rUwMGVbneflx+JOp61R9LsjoEEGL6zU7+669QErXGZoqO1NtqmZY8pZdGZjZEPJiNWb8C6npXtQ4JdU/c/bWVniRgKD7DvQqGDwE0rdpdkvvmcDtGHKNN0K7+ut6sc9jRLHVlvOZ5KtrHOM+ee4ZBaS/VsGNWVSdST3nfqd7Nr+9VfmRTp6D2Ct/LhDuZ9yuV2jPKbQwFF/tJzlHmsYu7euTzrvhw2jzOmdA+cOE1y+93pbLWfjHjJXsNh2GryF28sqjyUcPzFj1qpzgcBLvvQrGg5lWaipJREoiURKIlEUbORvGnMcPMVU55ZiKavj4RcTSHLdRnHEC1yOnC/Q12+C282oXHEgUCz49o5BmuXhvYtY54jydd9uu8cedUCPKuLdObdox9xnpWYR5VxbzbtGPuM6VWjNEsqEGzKw4fEEH5g1oc1r2yNQVoc1r2yNQVjbPxBw831eQ917mNuBP9CeXO9uNZYTjCieG7A4d912rLDcYT7jsDh3117VuyIGBU7iCD61sImJFayJiRXzExNsMTvidkP6WUf4b/GvOdP8ALJyMuBAXnkn8snIy5gey01b7AjnLIP8A5GJ+QNZ/qcUw7BEliSRxdLot1mE+J6laGE8APPX46/1rfYARZmE4kT4191Y7FYrk4iUgeG1r8o76nzci35R1qs/nPph7f9uiwH85+r2/7dAreJYyHsYzkjUfaMOVvCvpx5VLxDFcWMo0Yn2HuVe+bvIKDP47wHKtiJ1ZbDuYcaaeKU+6o93meOvC9cc4ObLBn9WoauuxVOcHDQz+rUNXXZjNFgjKAJRkjHhhHEc3587eV+sxC8Sj6D+H5+MFPwvEHnFP4fnTsw2q/Ni0jsu9raIoubeQ3DqbCr3RGspnoVrojW0z0LH2wZZLowEayxTLYnMxIW4Btoptn3FuPpEeK/8AlHE/A5q6ziK7zemRB0n/ANRWWTkxbB9nPOLlnwrOCxJPejJ0vu37hVzIYa+unvsK+BZxCtjWTweBPHPvUosbJNnwajJIC5awuhskT6E3YHVl5a23bxawwnAmo5/Huoww8NiuoaS0YuG2eGpQ7EnAQyKxw5kkkYBl+xZc5VNR3QcoXUEHzFqtIJofN1+eIKzWgNhvugFsgKHCcq4GWM8CDpXL4gMHnkBR5ABHpmjljAsqX0DZiSwLZWGccBRoIoKgcR3qmF2K0FwhmTTgTkduzCWOjFZ84bDghswAIZgNWifcHS/jW+gPtDutra+hsoneOo6PbEUWB/kJxA4ka9fvgaq7NL9agfs7GVBmCruY2JAB91he3R2HA1806CfpVu8QT8N857Mx+5p8wGfmAEpLVe/EQaYjvge81B9DNodtiFe5u2GMb30OfDShbkcykqH1r6W1sDYVML0xscMtUwVlsr7z56pcDnuKxsHi/rGLbflMkyj1d7kecYtfmgqdqc2y2a+7IDoJDbew2qmGTFikaz1PtzAX3hdIwZZWVETeToARuA6L8zXyFisr7XaPHiCZyGsezdObpmkgvXe9rG1oFlS7VlxVxCMkV7F2OW/mw1H5V73Mrur6R4hWZt6MR3t6mmgFYvEfGozDvuQrpIVrB4WKEiwaaVR3RlAy391N0YPM7+JNYzbTGpDFNOA3k1O4HUFc2E1mNT3gMl1jJpd886YZDuVCDIRx754/lFaITdAvHkO9J4Ljyf1G6OfH44qLBSxrrhsNJKx17RxlzHie0k1v6VN4cf8AUcBq+wootLR6Gk6/uarrF4ycazYjDYVeWjv/ABOyqD+k11jGH0Nc495CvNHOePU4NHeZ+FPgGhaxEkuIPvMHKH+FRF8BUIgcMQBq7qpsunMnvgtqqFclESiJREoiURDRFTV0diFbK43jcfVTw62tWR0Nj3EsN13eIzXGxGky5Kpi8Oc2fwyWtnQeIDg6e0PK56CssSK6G6cUSP8AEMDtH+dyg+AHG+2jtPzp7kquDxTRtZRobkxqbhubRHnxKb9/pZBjDFlQchgdbT1CzguhulLdp1t9x/k6GPwqYqLQ9Ucb1Yf7sRWmIxseHQ7CrYjGxmU3HvmmxsaXUpJpLHo458iOhpZ4peC13qGPyuWeKXgtd6hQ/O9ZG3u4X6Okg8mVlP8AMo+NZLV5CdodyI6hZbSbhO0O5EdRzV2NrpYcHnb+Ygf468/6rOJCbCGZeeoHNwXoWbAnWepUm3cX2aLEurP3QBvtu+J0Hr0r17REENgYM6d9FntUW626MT3zw55KPDLkjIBA4u/Dr+hdwHG1t16xtf4k4bDQep3sNQw5ZFWsZ4TJnHEnvIZKGSXPZFUlDqse5pPxufZS/Pf+2iYIDGimQ06zoHXksxffpKmQ06zoHXkrixrEQ8zBpNyqo8PREGvrV4DWG88zOXwArpBhvPM3d0A71r3FSORmdhCo3C4zt0vuW/IXO7WoRi+7eNJZZnVv31kuucSJvN0c+OW7ivcNLYWw8Jsdcz9wHqSQXY9betSY+n5Td5p9zw3rjTISht3mn35b1S2yjWikeRT2cyXCC2USXiOtySbSHl5VawOfi/h2eUlrszIji5pdKbTgMZeaVZnLKSpqcuzJFykkRTISNbZM689ALVoYwB2PE+61yDLY0gEzc06TWRzMyuNp7UCOrZZF7PDSN4H1Y5AhNhu0Op01rhsbH1pPTOR40KqhPaWkOBq4D0k0rPCfBWvrUSwJDnMedRGVt2eXMvetnAsBru6VndZLSDOE8nbI8xXmqvxDHRC8nOdc+OKikwisc0RQKhYBQLxl7WJyMSh0JHdIOp15ZI31S0WX/wCzDnrBkef/ALHYo+FJpDDK9wI0S21yWTtNZBZClkGiZu9GGI1bMdUW1h2ZupJbcLNW6xfWLFaJFkSp00J6B20VWZ8IsbJw71GRlvBbKiyNjxSwYlTFckqSYzvlS9yy62LAm4IJU3K31Bf2rbCh2qzFjzLQ7+E5bsiKGWUqNwQr8OLeaN2kavap25u+02ZgkSWXERC/aoXVeT2Aa35rJcHio6185YbS+7+FiUummoTq3Y04anUovS8MBxiNz7557Fm4TZqYFQyo0sthHGqAFi1gZCCdAC1ySd1yOVQ+pW0Wy0iG94a0EmfUgYkgENaADWeU5VwoIgMmBM4d76lZu0sGXdZNpSqANYsLHmcC3EgaueZIPw0q0/UbQW/hvpMKUqF7pTH9rBomS7+WaqdBaTftTtjR3M9FpYfbqHuwxi4FhckkdBHEGcDoclTs/wBEcyUS2Pvv05cXS5U1KZtYPlhjvYJnjJXY4sS4tlkC+6CmGXXyLSH4ivS/KZhLr8BcAiO09PkqxhtiSg3BhhPvIhlf/uSH+lRdGacZnaZDgPlTbCcKiQ3TPE/CsPsZD99NLJzDyZV/hWwqHjO/SAN3uVLwh+ok7/hSYTBYOI3jSFW5jLm/i30c+K8ScSeK61kJhm0ALSSQHcQfI3qqRCsmF1XF1KIlESiJREoigxBkGqBT+Frr/ML/ALVB179Mu9f2UXXv0y770LJxG0IZDknjZSu47yvUMhzL8Aayviw3m7EaRLukqjksjokOIbsRpp3MEVG2ilhLgfZSCdB7LkZh+rn5ipAEjyEOGg/PyrGFwH5brw1/PzxUMyJNdRdX91u64tuIvo9eTabI+rrKZOxumk/Y9f5slaIkOL5HiujPd8hQRySQkt4veO7N+cey34vjzqmyfVnB12OLrs9G/QdBwOvFQdAiQzeZUdduvWN4zU+NkzBcXBq0ekicWT2lI94bx/XSvYim9KPCxGI0jMbcws8YkgR4WLcRmRmNuY+6qfSxleKOdDdWsLjkxVlJ8mW36qpt5DobYgwMuoI6c1Tby10NsRuBlwmDPlLepNgy5oyW0syg39Hb01+VYGu8WK0HIt63jyAW2xPnAvHvuazsPP28smLc5Y17kd9O706njyufTDbLbEixD4WJMgdA+SJnUJ6lmskojnWuLRo9OwZ95kq3HM05NrKiaktoq29pwdMwG6PhoWr17MzyXBQNx0DWfZuQlequOjOtDicGjTlrdr0NyxdWitDGKgtGSM2pkYFnk6qm8j8RstXxbXBs7Zl10HM4nYMTtw3K+Hh+WDtlU7vc00UXsJkuSiZL75JCDI3xvl+BrM233j+Sw1zOfGvAFWtgvFcNeJ+BzXsc8avbNmcjQqDIx6X1seNrLV7DFcZzAOoXjx+wQeC2o8x4n7L18flOUqBfd2sgT+UZjv6cqiA1jix4nOovGmulRjhRcfaJZAbSB8lRbRmeWGRAd6nKI4ZSMw1X7Q6WuBwrY2K6cp01NPU05JAtDhEBJO5p6mnJYsYeXDYnKgIbO2YsTbtUWTw6C5zXuBxrYI4hCZD8v4R7+y1OEXxmXmHIVIyMsJjQo8fstjKV+y1XCpojD7x3J9s6hV15jTTfW0RxL9WeY+FOHZnXA7y/rPpOQH82k00HTgr2NwzrI9mX7MKgymZB2k1uHaHwqATwsxuNKr8ZgEz7fCqZZX3BXGZ/UKDfKpphiFnY3ZkiEKtsxVfA3eIY2A1jBDuc1u9pZr6A1yzWtkVt+sjgCPa9LlPJVixxHkvEhvl/bOmddGZUWG+uxZ2ifOkekhdkZAVtcDMyjKBoSOXE3qiL9M+nxzNzbpOYpPa2Rad4Kg5lrYQG1JwFDjvBWvsTEnEoDJhmjIa6tGGK5veAIBU668d4rz4lij2Q/wD88SbdApTRcJLZbCDoCtuuBuxWyPHmO9a+iw2rjUAjeLWzEgi/Q8SOgqiznxo/iHyuGIkfNShE67RXAZSJmaCSquvedQxFy1mW2beSQC3LXQA+deY+EfxDmwyDMnAieJJHmIlLO7PaF2dF85FgNnJK4Zi0x8az/avzF0a566ivdZF+qw4YENpDcpNYB/xI31WO5ZrxvVOuZ6rUTQWGIkVOAEQiUeRWMVlf9Q+oMxghx/a/2c7orgxn8R5fAVcFWawmSQ8nnlufQPb5Ug/WrUSfFsxbrlLheaOqiYTD6Xg7z8qaPAn2sLAfN3Yfsx+VbmfWIbvVfbuB/pJUTAP8IO/7K1DhQN2Dwo8msfg0IrU23QX4RTv+JzXBCI/Q3vcrO7Q4Ekc07AgfFlPwFXCtfE6/BXcP0dPlc9jhGPfwyg/jw+g/Vky/Ol6KMH/8vvNJQzi3ktDD4KJbGNEUcMgAHyqpz3u9RVgY0YBWqgppREoiURKIoZS/shT5sR+ymoOLsgOP2UHF/wCkDj9lUxEbuLS4eNx0fNbyzILGqXNc8SewHfPqAqntc8SewHfPqAsubZaA5lWaEjcQO0A8srE1ndAbiA5vPoSVQ6C3GTgePQk8JLh5JCMhMc45HxD0NnB661wl58pIdqz9iOaiS8+UkO1Z/I5lRHaZQ2OcEezJe4HSS27o4t1rJaGw4lHgzGGkbDLDU4SKNtboRlXYfnHe4b1Ps/ERO/aQsEk0zLuDDhmW+nRhffvO6scFzrO69DO7IjWK3dRE28ZLRCiQI777DJ2esa8iNBG44q3iMArwTQqCC12WM+y3i7p90sL9CTu3D1WmHHgvhsocbpyOPAnMUx2LkaygwXQ251G3HrVQYzZ5KNChKh5LseSFQWHw09a8q2sc2MWMpN3AXK9Va+zB8EwxQHHZOo34bFQkwbzuqIpTDReHcucjiDwHI2POskANc+81pLRhlvnpOZAJAlgcKItndHcGDyw289mgDI7xk4W5hEoF2uq+FEssan8xOrX4k35VpiRY0UC4fLlKQaP9zsTraJ6JK4tgQgL2AwGQ9p7TPQoWxo4MFv7lgT+t9SfJTVbPpUMv8SM+Z1GX/J3mKg+3ZNMuHv7NK4KK1ls2Y6ro8jHLYmxkKqRuuLV7UKC1okxvInm6Q5Ktt503SJ00J5uk0aqKtJiHusGIGWUkZHZiqKxFh3QMupuP1Zd511CFEcPTxd7Ci3MssV4MSGwloxBd/a2lMd08MNWGCVwcnZRNGSCixnNfzzWsQQQdd4qi02WKWTZdBFRIZ7Z+yoNniwyJFoB0N+/stbZ9yLmVn6WQDpuW/wA6nYLSLRDvh0yKEUoeHeCsENzcSTw9gvn9kDIcTByygeQeSMfyCP41ot7rsC9rHUL1LSZtZE7wB6zUOJxajEXLKuWS/eBb7rDpuRe85BnvYcq3Q2Xsu56clXFd4dnnpEuLjgBU+lZd5ZB2r5rZi5V2EeaWYAIFEfe0jKjvPpc3sBaslptUHxhZWHzUmAA6laEuoNNGmg11zGHEf5agYTJlIDGjcp1qZ4KpLGjXJZpAGbO0a3CpxN2N7kgpGb3sL8bH1WlzRKUtp9h8KnwoT/LO8ZUDQKnaZ7XVxplMVZtkQzOJSgihHdTtC8kkuXfkjXVuIuLW531FrI0QtLWuJ2AADa4qt0KFZT+ZCbe1mf8AwFDpxOsSx+k2Rt0vE8jr9WwMC5VK2RpSNAFyk2Th3WvewzHWqItkIeGAzectG3/AUYVtbdLy2gzPsMOuya3mxsadk5GRWKhRa1rg2FuZJJ8ga+ca11ot0xW7PgJjmTvAWh0QBs3ZpPtCHsY8QxyJMIz3/DeQArmtcKdbZt1602n6UYr3Bg8wxGRl76xXbJViO24HHA+6yvpRsY4hMtkYKPDIveX+8Hey+uvE2vav6d9WdYn3I5MtM6t/dk5v81ZZ6RXabN4zaS714r5HZ2x5MM2UI2uthlzW6d09p+nTf3q+tiWiHHbMEe3238F5kOC6EZS+fvu4r6LCzGQBRJnvoEdsreWWYSIx6BqxubdrLvdIjgtTXXqT73zB4qyT2ejZoeWZJIR/HC7Rn+Gq/Xr4Hk4T5qfpxpxHMGSuQSzWzKxkXmBFiF8rpkc/A1Q+DBNHNHCXWYVgc/EHoekipsLtQlsnZoze7G5jk9YZQhHxNQ/BQmi80S3U4t+FJsdxMjXfXgZdVsw4kNpldTyZSP5vD8DUS2StDpqeoqSURKIlESiKvIJT4Si+YLf5hVbr+RHD7hVuDzgRwn7hcdlN/ap6Rn+rmo3Yubhw+65diZuHD7riUOurTqvmqj9zXHXm4v5LjrzcX9FX+u+7iY28kzf4XqHi6HjhPoVX4uh44fBUM+KLaM0Lj8UUn+pqLnkiRIP+0rjnkiRIP+0/KzcYyWsTGOQvIov0V42F6yxSy7Iy5gcCCFS9ocJS69C0jkqEez7sGVVfyZlI8mFiT6gVgBgX53mn/dXjiszbE4uvXZ8RzoZ7xsX0kGi6MwI8Pa2BHkw09Dvqx7YQAdAiAOGAcZcD7VB5r2oYcGydM7ceSsY+HQPuawDAC4NyN+osOZ5Vo+pWVrmeMZ3pAGQnMTGOFNNRTFSaVWnw/aLYliPwOvyBW3xrFDdAcKtL/wDc0y2CgHXWuRIZeJEyXzeP2ES9xG9h7UkgJ6WO7n7Q3VCJ4LnTM2/uPvhzXjRvpri6bQds58lbwGxpgLqzW/5ZQfNZNa3wLM+U2mmqXs5Sh2SIwSqNlOjlbfZLNbOs7WNxco1iNxF5N4rQID873Ef+yvbCeP4uP/ZUJ9llWJmEpiAJElhmTnmAJuN2o5bq6bO3O9wB6TVos7HASv3tEgZ7JT4LMhSzWdu6bdlJbLG432OdSRcaZtQp5jWuGz2cep5GogDq1XOsdjlMvc3SHNaJcWCezPavpdm4WDSSNQynQhlW6keJSALBhv8AQ20rBGhCx2lsVtWOoc+G6olocMSF1lkhMEgAdBpXgFQxj9ltMKAMk8IYW3FlaMWH6UB9a9H6s8CwOcKyLTT9wXssaIlhnm1wG4z9ysw4lpJcUsSXZ7xZ72C9qxQ7jmJyw305HUWreLQyHZGx4hpIGQxNBKWVSZTPAquKXMbD8NtRIzIpQAiudXYDeRNc7YCI+SR+1cnc3dUEkliqjwi4Kg6mwk4gVm+lF8UvjtYG3jlUmWJLjUieGDZASABVUGzQ2s8W0GYGZw2AYE6qn01lNV5Zu1j8WSG+a+4vcW7RraKDuUC+gsu4mvXbDF6XqOj797VKLaHQxe9DRSZFf2taeZdnUjBaOy9iqwMk5ZY8veU6SSqNR2hH3cWmkdwNNb1XH+pQ4DhCaZvyArLYBn/MV4xh+MS8i63WanW4nphqkjRvj8QjMvZYPDkdnGRlzPa4JA07q623AFRvJtn+o238BYyWmUR9J6NPAT2yJ/hJrhwzaIoJHkbgO+8BpCsfSYZ5oE3b3I4jRmjHTuxTHzNc+iWfwbO6K4Sc4S2D+HdNs9c1O1OvRGt398CuNjWmw+Fw8tzFisIY/wAskGoI65Sx/uxXqx5w4r4jcWunuPfNUwpPhsY7BzZbx3yV/wCiOIcocJiD9vBdVfiyqbetgV8wyHedPP8Aqtig2j8wYGoIxadW3RhQiUgr7JFcPy3Yjn30kc1qTQW7joHQ+zbTzTk3G3w6/KQI1r+mRhDeL0M4EZbBl+2uluhbnNbECq4rYiuuZftVI3E2cDkJPatr3ZL+Yr6yBa2vaHNNDgRhw+FjfA39ePsVSgjxMd/q8naKvihlFnX9JO7f4SAeFXuMN3rEtYw72zKrF9voM9R7+y4ixuEka80bYWUb3UvFblmZcuW/JxY8L1Lw4zRJhvDRQ8BXlUalG/CJm4XTpqOOHOi+jTABlyyMJ03jtVRj01AA+V+tZPEkZtodU1quTEjUa13Hgcn3buB7rEuv83eHkCBQvvYhdDJYFXBVamlESiJREoiURRTQht9/IMR+xF6i5oOKi5odiq8eFVdVhUHmQoPxFyazgEHyQxvkOk1xsKG2oA4L2dyou0ioPQf4r1CJ48qva0d6aclJz2tE3FZ+JxSAXJdvPMAf4mVT6CsEazl3riuPEdC0Ks2ljcu9/ssybGOD9miqeo1PkMt/lXm//EMDpgmeuR6tn1VbrbEwa0Dj0oeRU2HGMYjPIIwTYXVVJ8gQSfIgVthfT4oMi8gbhwkJ8gqmxLU53mIA2dMZ7wFvRYKw77sx46lR8Aa9L/46CRJ8z/ud0mtzS4CpVUYgRX5HPbldWsPLeBfoKyWOL4cZ7XHEuPBxHQgbkiODWzK4xE/bRI8BjzsCQsgvfL4l5gg6aca1xQ20Qg5oaScA4cRtCzGM6JCDoJEzhPmNqq7O2sjsY5Q+HlGhDElTysWuNeHyvWGHDs8QljwYbsJTMt06cq5TULPb75uRBddoPz005TFVZ2jB2Yz6HrbKf4xoPW1UxPoDwb0CKWnZLm2XMFenDN8yI768FmYb6UR3t2jD8wWZfLPETY+ZrVDhfUYNCbw1yPMSP/ErQ+wRBWXtydIrbwW10k3FW6xsHHwHeHwrU22kUjMLTxHzxAWV8F7PUJKltDYiurdjls2rRE2RjzFtYn/EvqDW+HGa8TaZjSFfCtRaRf45jVrGo7iF8W2PfBzBJFbkMwAa3AaaNbg63HA6HKsY1lhRmESAJz99y9P8BAtLPEYADpHzjtB263bW0pExBwGKj1VZrX90SixB/UFt+avEL5WeJZolCJS3EGXCo/l2LPAvQmx4D6Eie9pB6TWds/ESQti2ii7QfWHKvvUXv4QO9I/feyrfebkaVrhwGuZChRjINEg0eokTAJyaA0Tm7GYIBos9qtBtBhsg4hoBJoB80AwppIWHjMBKJB9ZI7TKrOg9kDVQSPG17X3KCd2uvtwS254cKjW0luz1y05VwVrrRZLIy9MvfkT1AwY3RKp2r6vYX0ceUiWcaDVEOir+I8Wc/IADSvJttqjWlvg2I3WfqiadTcyNYkDkV5EnRX+LHqchkO/8rR2ke0YQR2IDWJsMpddTpuyR+I82yrzrZYbBCsjb0q4z7zORxlMzKqjPMQ3B39hnrkFPLNDCUiLd2xIABdnF7k2UEsWbfzANeJaIbrfbxP0MqRlqHLDQNa3QIDrkmDf8krGnxLS4hpRGQPtSpkIjGWKPsbcWBDyyaFR4h1t9WPLCu7OZn0aFh8IGLMkYuwr6RLZi45+y8weGMezMO41bCy59OIDsGHkUc/CrXvvWl4P6hLkJcwsrWltnaRi0z515Fbe3cLZkxUZsRlu3Ae6x/DqVb8LX9kVlgvoYbu9XuNY1rTGbURB3r9jq2LWwWJWaO9rG5DKd6sN4PUHj5GssaCDNjqjqr2PvCa5MZjOZdQd459ejdePzryxBdZHF0OrDiNGsa9OnbU2Tmu8RhklAOoI8Lroynof3B0O4ivUhRQRebUHn3yVbmB2Kq8QmIVWO5JQLA30seMb8N9jw35RdiJs3jvEdOahnJ+494HvUreFwSR/djIPdXRfRdw9LVW57neqqm1gbgrNRUkoiURKIlESiJRFxI9huJ6D/AN6VwmQXCZBZk+JdiVB1G9YrEj80jd1dOFr8r1ldEeTLkPcmg2Y6JrK57yZch7uNBsx0TVWCIsboMx4lDf44h7k/pFVtbM+Wuz3cancq2CZ8vL3eancrI2eFBeRwo45bg+shu7fEb6t8EN8zjLZ84nkrvCDRecZd6cTxVdpjfs8NGEPFiO9Y8Tfwj82p5Cq7xndhCXeejfXUoXjO7CEu89G+Z1ZqrAojLSgljuec6km+kcIN7kk2v148KWgMm8V0u9mj365UCUOb8dLtOhrR77hPKqMZIMPisS7eO0cYBJCgXXQ8TmY97jlvVXjRBAixnHGg6U3nHOU1R40QQIsVxxoNWUxsOecp5q1ioL4UA3ukTMefcaMn5A1gY2bnB2TXk7nNPst9oYTY5OyAJ3VPGSp4G2cRSEhJySjDQx4iM5Xy8rkX9QOJrbD9XhvwfgdDhQy248l50ISf4bzR+eh4oSNEzUad61Y0E5MGJAWdBo4sM6+8vAg8VOn9NYAinwo3rGekaRq0hbGgRj4cYSeM9I0jUcwc1wMQ+FOVjdQL6hituhsSh/CbjlapDxINDhy45b5jWFY1sSFjhtpx/TvmNYXcu2MJIF7SNmLC4VoHY/DIa1w4ocZYHQe67l6EB0QuLWm64ZXgOFZEaxMLNn2Xs5zm+rTId+ZIcQh/lW1X+aUj7L0WxrW2l9p2uaepVSUpDrDjcVHbhNFJKtuVioIHkapNmhuM7oB0gy6K4NMT1wmH9rgPcjkqjfSjD4n7DFmHEJ7yJOjqd1wpj7p6h67dMETc+muXWnRXfgI1n/Ng3mHQS2XG9Xe1fR7K2XGsTIsiuj6rn0Y9HUjVgQDmsCeIJuT5ttZBtPoe0P2jdhoy0bKLyrTHMR94iRwIy3atVdVKC7Nh5ALKBfUggEgE7zw4crG2gOtxkZZbRDiYTvTmQcMJ1OBdpkSAKAkrKTSi+fm2NPE/aLFFI51DTyWVW4FlA77/AAVdyjex9+GGtheFISzkKbBPLSTVxq7ICVjs1nc4vjuOoATO2eE90hgNfk+J2iSEkngS6s7GC5CovE5kJAvoLNc62rRCY31SnoGk94q62RbGwXIIdM4l36RpEjjomOil2X9GyY1kmIIa2WJlz2W97DOzAZt5FtCeFUW61FjSG1PUnuips0UMm5okZSFZSGWAFcyZ1OxbON2aqI8ryS2CliquUXujcMljbS2+qLHZ/CaGDEmp0k+wwGoKX4ow2zkKZkT6rMwGx40L3jXMmGXMxAJ7R85Y3Otxb+avQe+dRm7kJSWNsSIPKTg3qSTzqtH6Pwh8M8Z3MSD+pVJ/eox3ERA4d1UYLQYd0qL6HT9ph2gk1aFmhcHW4Ggv5rXbUJRL7c6hcsxmy67Kirwu2Fla9yEAz8S8O5JOrJ4G5gA8KkQIjRy25jfiOCiJw3ddmR3YHUvqEYEAgggi4I1BBrGtaiKZTddRxH9RWXwzCJczDMe4+M13FS6MOBB9Qa0tcCJhcXQrqJREoiURKIlESiJRFDid1rE34A2+J4D/AHrUX4YKL8MFWTZ+YDtLZRujXSMeY9v106CqRAn68NAw+++moKkQJjz4aMvvvpqCtSyBFvbdoAN55ACrnENE1c5waJrLCvK5ubFd7b1i/CvBpLb34Vlk57q5ctQ16TksoDojq5ctQ0nScuS9hgEoyr3YAdTxlPHXfl5njXWsEQSFGf1fbrsUmtDxIen+r7ddmNHablwuTQMckAGm/RpPQXA5XvVEcl8rudG+7uGHHNZ45L5Xc6N93cMNVc17t/CKI4cMvhHDnujF/WS/mKWqE24yCMO2+6WqE0MZBGGH9v8ActKFAzsp3ZZQfIsKwWA37fHacpjifsvVeJsAKwosCZIjGdWASVCNDni+zkA5XyA+bVqbBvsuHGhG0eU9Oa8VkEuZcNTIEbW+U7MBxWqkYxUSm+WVNzjQg6EHyIsbf6VqAFohg/qGfelag0WiGD+oZ96VFh8X2paGd3jkXQqtgHHNTlvryvXYdqABbFoRz2fC0Wa0/oe0Xhpz9lDPsVQUMayOEBAV3e3oc1w3mLVnc8EyhsJbsoNk6jdRIkMyIaBI1lSn7Ti3YJDYstsNHHmzRw6ass+RXUH3TJ3WF762A8qq8e3uBZCleGE6/E9spKyDbLUXXIbnOP8ADOTvg8tqmONwypmWIEWB0RY1F93ebs04HcTuqEKyW6P/AKsfaJEdC09Qt8ExI7pXiDoJM/8Axqd8pa1jz/S91Yrh4IkW/j1OvHuhV1tr4rHnW5n0iEDNzjPYOpBPNeoz6WyU4rzPQJdZmm6epfS7IxrSRF5M5W1y0gyC1uES62PJjf0IJy2qHAhnw2tvO1kkbxORJyHGS8q0ww191st1eJzOym+i2JCygMz2vpraw5AjcfTX0qcQWqGBFLtoyHYoSNE8JrIADRfDbafEwuwclo2buh0GIjLG9kKOcyE30CtqLWU629SyxmR2zFDnq7x2L3LO6A6FeA8w0G67cRQ7SKfqIWfhcPHmBmwceQOzST4U3Q3BAjFsvYquhIJDd0cW19ExJNm06mjq7ae8F57oEWI+54hLjJzw7Mj0tE53gMcJSkf1FfW4LZmDlUpHLIuYhgolcPoDuzknLqd2mleWJvieI4UFB7n2GrarIke0NN97QZU9IlypNQbR+jOQxxpicQe1e1ncsMoBZjpbcB862QnSm6WA+yy2i2+IAwsaJkYDRXnKSYPZbquJftmbKZF7zTEsEX/rW3kjUHdy0rpNWDupVTrQ1wiOuiuptJAD+HTPCXutj6LeCQcnX5xRGuWjEb+pWaDnt9gqit9Xx5G5JwPK5vY/xgj+9XnU5eJB2d9OhVfojbe+9oWptnBM6h47drGbpfc3vIfwsNOmh4VTCeAZOwOPzuVsRhIm3Edy3qpsOTJZVv2MlzFffG2ueJuViDblZl4C84wnU+oY69Y9+OahCMqDA4atXxwyW5WdaF4BSSL2iJREoiURKIlESiJREoiURRYlWK2U2J0ze7zI68qi8EiQUXgkSas/sQ57BBaKO2c+8Trkvx35mPG45ms90OPht9Ix16vc/wCVnuhx8NvpGOvV7nTxUmMbtG7BNBYGQjgvBfNv2qUQ3z4Y37NG/opv858Mb/jf03KlswibEPKPu4R2cfK/tEftVUL8yMX5NoFVC/Mil+QoO+6LvGHNiVHJo1+AeQ/stdiVjDaB1Pwuv80UbQORPwr2FX7V+g/dn/0rLYocrXGds/qeVtOAVDwOW9yc3/JOB/mIPpWn0unodyd91g9Lp6HcnS9zyXOQQTn3G1OpAysenuufhJ0qJYGRDPD2+x5FdH5UQ6Pb7HkdSn21srtQpjUB1Nw18trcNAb/AC86ti2ZpHkEiMFdGgiIJzqMO/fLQRMHEn2rbMMXiJI8o+7iATNYC921YHje6ixqVntF4+G71d89WeIotNij+IRCDBfnKZ04yAwnKsqk4iYVG5kBaHDLBHcWxE5JdjwKE3bNfda9+FaYkJj/AFVlhq2aF6UazwnyEZ19wwDaXd4lLXhrU8uyibSTs7FjZS4LSOeUcJJtz75sBvUWvXWgihrLPv2kuQ4haLgkZZ0Ev3OAx/aBPSVGMEGbSyqmrN4goW9wD/xHB5WRSO6Cy3Hn/UfqIswDG1iOwGO+XQYk6pq0xiBLEn36T/8AJ2ZkZGLDbU7WQSkFcLCU7NNbySSMFQk7yWYk9ACT4qlY7EYTb8T1nlp2k5ncKYzfZxDZcFXunPUAJnlzoMFo7Yx31jE/U3+4nikVSBqk0UkgDX/uyQOaCt4oJqmzwfBhfiG+ppBI0tIHzwK5+jmNeWJocSoMsRMcqsAQ6glQSDvVrGx4Howrwbcx9gifiYQmzMaB8aP4TT0ky5bILYcQRIJk11WnRnLd3UKdtkmEmaBnyHeVu0i8wyn79Bus3fXUKdwHtQbQy0Q2vYZgineXc1WyO2IPDeBPkT/adnlNJjNedjBIAZFWLPYrLFYwyHhdWBVXuNzC/JjVtRgpXojDJlZZH1DhWWwy0hVyk8U7EMXEC2JAaVVLjN9275wMo1CsbaWFjaraeHtPRZA6FHjzNABqFTrAlOQzGa62ftb/APjkDRlrrMS8ZEgDSFj31HfQ68QQAL3qTm/nAbBwos/gSs1+cpgukaYzNDgeM9S1vovKrdtlIYBohcG+vYw3qEcUadR/qKqhgtc5pGBH9IVrbOzu1yEaMpIBtcgNYgjykWJ/7uowolyY77kSN6RYd6XfdZHctGMkgEixtqOVUq0LhcOoLaeIhiOFxbXodB6i9dJJXJBS1xdSiJREoiURKIlESiJREoiURKIvG3ab6IqOIkGHi7ouxNlHF3c8epJJPrVDiILJDHLWT3MqhxEFkhjlrJ7md5VPHH6vARe8khOZuJJBLH0UG3pVUU+DClOpz68sFXFIhQ5Tqc+ZPDDcFe2PhOyiVbWO9vNtTV0CHcYAroLLjAFnYE5plbm8z+gyxr8gaoh1iA6S49AOSoh1iA6bx6AclrYZe8562+Gv+au2VvniH+bvqtpVLFQ5pJY/7SEEdCpYf5l+FTe2b3N0t6f5CzPbN7m6R0/yFxim7WBJrXKi7DmCMsi/v8BUXm/CD9GI6jvNccb8MPlUZdR3mu8FeROyMjDJbVTYujDuHNvFxy1uN9WwH0unLmMirbNElTGWGzI/51rPxexoQ2WCMNLe7FiSoB4u2/NY6Ed+9je1zSLAETzZ9f8AGRyOGg3xoZjfmPMqS/dIzApoNQf0nDQbSJkYD7/Ekb20EaniQLiNeGly1uNiRc0G7VWtmWVozmfk8hqnJV1gzlmzFr915fCZDxjjt93ECNSNTY6k3NQtEcQWXpVyGk98qq1z7gAlLQNGs6T3qWdt61uwUaDx5QB7tkA4b0FuBeMcWrJYrDdiG0RaxDno2d0GuZN9lBn4hxyn1PPcDqSTZ4WTC4cgWR1nktuzgMw9FEeUdCtelPEqTYxLIkUZi6NmB4zntBVDHxMIsPMB31ibEjzWaKVvissnxNdAqeC0wXAvfDOE7nFpA4FoW3tjD5JY8ZCAc4UNus2YALc8nFkv7wiO4GoyDgWu77+VhgPvQzAflyl8VOy9mQtbBTrYSIbxvz3jhryItY+XQ15LIRsUSQ9DuR07NO46ScURha4tdiFHjdmEFpIAt2+8ib7uXncey/4hv4g8PVB0q2HGBAbEywOY+Rq4SXy+Ed1wk74ZgGkzlsPILFO17sWU7/B2YF7qbaWrZ5TGa12AkOGPOaoiD8hz3jzOmQ4ZzwnyngRnNaG14MPNhJsilZoYWWxvHKllsA1jcqbdVPWq4Dj47Sc3Dqu2lsWBZ3MB8paZZg0y18xqWpsrCSRSy3tICyd8gK9giKL2AVt3DL5VU902t7zK55CXECVcMsBv6raqpRSiJREoiURKIlESiJREoiURKIlESiJREoiqLh80naN7Nwg5X8TeZ3Dp5mqrk33jlh895bVXcm+8csPnvLaVVxmF7WVb+EW+CkM3xYRjyVudVRId+IJ4dnmZcCqokK+8TwH+eZluBWjPJlVm5An4C9aHOuglXuddBJWPsWMh0U71wyFuhdmJ+YNZLMCHAHEMHMn4WWzzDg04hjec/ha+H3E82b9yP6VdZx5SdbupW0qrjtJoW4XdT+oXHzFIlIjDtHL7KiJR7TtHL7LnZvdaWI7g2YcssmtvjekKjnM1z4/eaQ6Oc3XPj95qgn2Ln/kmzdYZDcH9DXPkDWefhu/bj+0/B5ArOT4bqfpx/afg8gVoYmYg9jABnOrG1xGD7Tc2OthxPQE16C9RjRK/Ew66h7nJV2wo1gQkL4p5L95r+zm99hvI8K2ta62FwAmVZ4n/AOjsf0jIa5aBlpOM6zlxknZoCoAJskK7gNN9uACgsR7qHlWeGzxH+I/cNGvaeSrhtvuN7DEnvMmm0rM2JhQ8gbUqtnud5LXMd/xWZpWHvSr7orU4rVaH3WyzNPmWqgaNTTpXJbNJPL7seJPwIiH/ANDfxGmUl2UmsZpLfn+7krUsAAwakd0q0J8miJ/8YFc0qtryfEcMaO/5fdVvoiwlwsmFl1MLvA45qPCf4T8q6/GYVlu8kcRmUvScO9qj2biDh5GjlN1LBZCeDNpHL0WQWDcnB51x7A9siF2MwRWBzMZTGzNu1uX8uxfR5LqYyd4IB6HT4j/Ss8ElhuHLDWPkZ8V5pEwqe2NkLMFKnJIhUrIBquUhgCNzLcDunStLH3SptfIXTVsxMbOm1UsRhxiR2WITssQAQjoSAw4mN+K+9G17cQRYnrXXSHBaHi4w+EZsOIOW0adDhuIMwNrChxcPYn3hpm814H1I8t1VrM+7ObVPRRSiJREoiURKIlESiJREoiURKIlESiJREoiURKIocbDnjZPeBU+TaH5GoRG32lumig9t5pbpXEUNpHe29UX0XMf85rgZJ5dsHCfygbJ5dsHCfyrCrb/fOpgSU1n7c0jV/ckib0zAH5E1RaaMB0EdR7Ki0GTJ6COonyTEdzExtwkV0PmO+vyD0f5YzTpBHuPdHm7FadMx7jkCm0orOko4XR7i4yPxI42bKfLNSK2Tmv3HYfgy3TSK2T2v3HYfvLdNWMBhREuUa6nU6lupPE2sPQbhpVzRISV8zIA5UGzvjip+zG63G/rvrpE8UmsPa4zsc2iWKdAgGedj0Kqsd94JbnUwtsA3R5ccd+DRx82ui0NjRFYgzCzyEu45F9cv6RZfJRXCqI7gXybgKDdnvx3qgdnkGdP7SFwPNnnb/wAgrs1eIwNx2hw6NHsmNnBw+FmG4Ph2v0eyf56AVISGwiLEhnQ4cK+yrLeDaB0OTEKPINr+xW3nMtdxapn82yDS3v34NKvbf2fnAlVc5UFXT+1ibxpbifaXqLaXNcaZKmzRbpuEynUH+EjA+x1VyCl2OSFEbNnCgGKTfnjPhJPFwDYnjofasOOANVG0SLrwEtI0HPdo0YZTWnXFnUc0KuLML8fIjcQd4PUUXQ4jBSCi4lESiJREoiURKIlESiJREoiURKIlESiJREoiURKIlESiJRFX2jBnikQb2VgPO2nzquMy/Dc3SCq4rb7C3SCo8YueNXG9Sjj0sT8VuPWuRBeaDoke9yPF5oOw99FadAQQRcEWI6GrCARIqZExIr1RYAb+tdXV7RFVx2EEgtbfYH8hILj9QFq6CrIb7hn3PLgrVcVa8tRFl7VwVsHJGnsRnIOqDMg9CBXQarTBiTtAe7M134qxj8CJcjaArex+DD4OsbfpoCq4cUsmNP8AjoSN6u1xVLlEAFgLDX560Qma6oiURKIlESiJREoiURKIlESiJREoiURKIlESiJREoiURKIlESiJREoi8Aoi9oiURKIlESiJRF4RREAtoKIvaIlESiJREoiURKIlESiJREoiURKIlESiJREoiURKIlESiJREoiURKIlESiJREoiURKIlESiJREoiURKIlESiJREoiURKIlESiJREoiURKIlESiJREoiURKIlESiJREoiURKIlESiJREoiURKIlESiJREoiURKIlESiJREoiURKIlESiJREoiURKIlESiL/9k="/>
          <p:cNvSpPr>
            <a:spLocks noChangeAspect="1" noChangeArrowheads="1"/>
          </p:cNvSpPr>
          <p:nvPr/>
        </p:nvSpPr>
        <p:spPr bwMode="auto">
          <a:xfrm>
            <a:off x="155575" y="-2376488"/>
            <a:ext cx="7943850" cy="496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4" name="AutoShape 8" descr="http://www.clker.com/cliparts/M/S/L/R/l/6/firework-border.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6" name="AutoShape 10" descr="http://www.clker.com/cliparts/M/S/L/R/l/6/firework-border.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8" name="AutoShape 12" descr="http://www.clker.com/cliparts/M/S/L/R/l/6/firework-border.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85651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3">
                                            <p:txEl>
                                              <p:pRg st="2" end="2"/>
                                            </p:txEl>
                                          </p:spTgt>
                                        </p:tgtEl>
                                        <p:attrNameLst>
                                          <p:attrName>r</p:attrName>
                                        </p:attrNameLst>
                                      </p:cBhvr>
                                    </p:animRot>
                                  </p:childTnLst>
                                </p:cTn>
                              </p:par>
                            </p:childTnLst>
                          </p:cTn>
                        </p:par>
                        <p:par>
                          <p:cTn id="11" fill="hold">
                            <p:stCondLst>
                              <p:cond delay="2000"/>
                            </p:stCondLst>
                            <p:childTnLst>
                              <p:par>
                                <p:cTn id="12" presetID="26" presetClass="emph" presetSubtype="0" fill="hold" nodeType="afterEffect">
                                  <p:stCondLst>
                                    <p:cond delay="0"/>
                                  </p:stCondLst>
                                  <p:childTnLst>
                                    <p:animEffect transition="out" filter="fade">
                                      <p:cBhvr>
                                        <p:cTn id="13" dur="2000" tmFilter="0, 0; .2, .5; .8, .5; 1, 0"/>
                                        <p:tgtEl>
                                          <p:spTgt spid="3">
                                            <p:txEl>
                                              <p:pRg st="2" end="2"/>
                                            </p:txEl>
                                          </p:spTgt>
                                        </p:tgtEl>
                                      </p:cBhvr>
                                    </p:animEffect>
                                    <p:animScale>
                                      <p:cBhvr>
                                        <p:cTn id="14" dur="1000" autoRev="1" fill="hold"/>
                                        <p:tgtEl>
                                          <p:spTgt spid="3">
                                            <p:txEl>
                                              <p:pRg st="2" end="2"/>
                                            </p:txEl>
                                          </p:spTgt>
                                        </p:tgtEl>
                                      </p:cBhvr>
                                      <p:by x="105000" y="105000"/>
                                    </p:animScale>
                                  </p:childTnLst>
                                </p:cTn>
                              </p:par>
                            </p:childTnLst>
                          </p:cTn>
                        </p:par>
                        <p:par>
                          <p:cTn id="15" fill="hold">
                            <p:stCondLst>
                              <p:cond delay="4000"/>
                            </p:stCondLst>
                            <p:childTnLst>
                              <p:par>
                                <p:cTn id="16" presetID="9" presetClass="entr" presetSubtype="0" fill="hold" nodeType="afterEffect">
                                  <p:stCondLst>
                                    <p:cond delay="0"/>
                                  </p:stCondLst>
                                  <p:childTnLst>
                                    <p:set>
                                      <p:cBhvr>
                                        <p:cTn id="17" dur="1" fill="hold">
                                          <p:stCondLst>
                                            <p:cond delay="0"/>
                                          </p:stCondLst>
                                        </p:cTn>
                                        <p:tgtEl>
                                          <p:spTgt spid="34830"/>
                                        </p:tgtEl>
                                        <p:attrNameLst>
                                          <p:attrName>style.visibility</p:attrName>
                                        </p:attrNameLst>
                                      </p:cBhvr>
                                      <p:to>
                                        <p:strVal val="visible"/>
                                      </p:to>
                                    </p:set>
                                    <p:animEffect transition="in" filter="dissolve">
                                      <p:cBhvr>
                                        <p:cTn id="18" dur="500"/>
                                        <p:tgtEl>
                                          <p:spTgt spid="3483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120759" cy="1206230"/>
          </a:xfrm>
        </p:spPr>
        <p:txBody>
          <a:bodyPr>
            <a:normAutofit fontScale="90000"/>
          </a:bodyPr>
          <a:lstStyle/>
          <a:p>
            <a:r>
              <a:rPr lang="en-US" dirty="0" smtClean="0"/>
              <a:t>Research Publications </a:t>
            </a:r>
            <a:br>
              <a:rPr lang="en-US" dirty="0" smtClean="0"/>
            </a:br>
            <a:r>
              <a:rPr lang="en-US" dirty="0" smtClean="0"/>
              <a:t>We Reviewed</a:t>
            </a:r>
            <a:endParaRPr lang="en-US" dirty="0"/>
          </a:p>
        </p:txBody>
      </p:sp>
      <p:sp>
        <p:nvSpPr>
          <p:cNvPr id="3" name="Content Placeholder 2"/>
          <p:cNvSpPr>
            <a:spLocks noGrp="1"/>
          </p:cNvSpPr>
          <p:nvPr>
            <p:ph idx="1"/>
          </p:nvPr>
        </p:nvSpPr>
        <p:spPr>
          <a:xfrm>
            <a:off x="0" y="1342416"/>
            <a:ext cx="9144000" cy="4939390"/>
          </a:xfrm>
        </p:spPr>
        <p:txBody>
          <a:bodyPr>
            <a:normAutofit fontScale="85000" lnSpcReduction="20000"/>
          </a:bodyPr>
          <a:lstStyle/>
          <a:p>
            <a:pPr marL="514350" lvl="0" indent="-514350">
              <a:spcAft>
                <a:spcPts val="100"/>
              </a:spcAft>
              <a:buFont typeface="+mj-lt"/>
              <a:buAutoNum type="arabicPeriod"/>
            </a:pPr>
            <a:r>
              <a:rPr lang="en-US" b="1" dirty="0"/>
              <a:t>Guidepost for Success by NCWD with ODEP</a:t>
            </a:r>
            <a:r>
              <a:rPr lang="en-US" dirty="0"/>
              <a:t>: High expectations,  Remain involved,  Help access information,  Active role in transition,  Access to support networks,  Understand disability impact,  Learn about rights and responsibilities, Learn how to access services,  Understand individual planning tools </a:t>
            </a:r>
          </a:p>
          <a:p>
            <a:pPr marL="514350" lvl="0" indent="-514350">
              <a:spcAft>
                <a:spcPts val="100"/>
              </a:spcAft>
              <a:buFont typeface="+mj-lt"/>
              <a:buAutoNum type="arabicPeriod"/>
            </a:pPr>
            <a:r>
              <a:rPr lang="en-US" b="1" dirty="0"/>
              <a:t>CEC's Effective Partnership</a:t>
            </a:r>
            <a:r>
              <a:rPr lang="en-US" dirty="0"/>
              <a:t>: Communication,  Competence,  Respect,  Commitment,  Equality,  </a:t>
            </a:r>
            <a:r>
              <a:rPr lang="en-US" dirty="0" smtClean="0"/>
              <a:t>     Advocacy, Trust</a:t>
            </a:r>
            <a:endParaRPr lang="en-US" dirty="0"/>
          </a:p>
          <a:p>
            <a:pPr marL="514350" lvl="0" indent="-514350">
              <a:spcAft>
                <a:spcPts val="100"/>
              </a:spcAft>
              <a:buFont typeface="+mj-lt"/>
              <a:buAutoNum type="arabicPeriod"/>
            </a:pPr>
            <a:r>
              <a:rPr lang="en-US" b="1" dirty="0"/>
              <a:t>It Takes a Parent (Appleseed): </a:t>
            </a:r>
            <a:r>
              <a:rPr lang="en-US" dirty="0"/>
              <a:t>Information,  Engagement,  Advocacy  </a:t>
            </a:r>
          </a:p>
          <a:p>
            <a:pPr marL="514350" lvl="0" indent="-514350">
              <a:spcAft>
                <a:spcPts val="100"/>
              </a:spcAft>
              <a:buFont typeface="+mj-lt"/>
              <a:buAutoNum type="arabicPeriod"/>
            </a:pPr>
            <a:r>
              <a:rPr lang="en-US" b="1" dirty="0"/>
              <a:t>PTA National Standards</a:t>
            </a:r>
            <a:r>
              <a:rPr lang="en-US" dirty="0"/>
              <a:t>: Welcoming,  Communicating,  Supporting,  Speaking up/Advocacy,  Sharing Power,  Collaborating</a:t>
            </a:r>
          </a:p>
          <a:p>
            <a:pPr marL="514350" lvl="0" indent="-514350">
              <a:spcAft>
                <a:spcPts val="100"/>
              </a:spcAft>
              <a:buFont typeface="+mj-lt"/>
              <a:buAutoNum type="arabicPeriod"/>
            </a:pPr>
            <a:r>
              <a:rPr lang="en-US" b="1" dirty="0"/>
              <a:t>Dual Capacity-Building:</a:t>
            </a:r>
            <a:r>
              <a:rPr lang="en-US" dirty="0"/>
              <a:t> Capabilities (skills/knowledge), Connections (networks), Cognition (beliefs/values), Confidence (self-efficacy</a:t>
            </a:r>
            <a:r>
              <a:rPr lang="en-US" dirty="0" smtClean="0"/>
              <a:t>)</a:t>
            </a:r>
            <a:endParaRPr lang="en-US" dirty="0"/>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fld id="{4DAE6870-AD18-448A-9B2A-0EFE6DC7B06B}" type="datetime1">
              <a:rPr lang="en-US" smtClean="0"/>
              <a:pPr/>
              <a:t>9/1/2015</a:t>
            </a:fld>
            <a:endParaRPr lang="en-US"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B63E4CEF-BB1E-48C7-AE93-F39F6AA99AD7}" type="slidenum">
              <a:rPr lang="en-US" smtClean="0"/>
              <a:pPr/>
              <a:t>6</a:t>
            </a:fld>
            <a:endParaRPr lang="en-US" dirty="0"/>
          </a:p>
        </p:txBody>
      </p:sp>
    </p:spTree>
    <p:extLst>
      <p:ext uri="{BB962C8B-B14F-4D97-AF65-F5344CB8AC3E}">
        <p14:creationId xmlns:p14="http://schemas.microsoft.com/office/powerpoint/2010/main" val="3385255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Statements</a:t>
            </a:r>
            <a:endParaRPr lang="en-US" dirty="0"/>
          </a:p>
        </p:txBody>
      </p:sp>
      <p:sp>
        <p:nvSpPr>
          <p:cNvPr id="3" name="Content Placeholder 2"/>
          <p:cNvSpPr>
            <a:spLocks noGrp="1"/>
          </p:cNvSpPr>
          <p:nvPr>
            <p:ph idx="1"/>
          </p:nvPr>
        </p:nvSpPr>
        <p:spPr/>
        <p:txBody>
          <a:bodyPr>
            <a:normAutofit/>
          </a:bodyPr>
          <a:lstStyle/>
          <a:p>
            <a:pPr marL="0" indent="0">
              <a:buNone/>
            </a:pPr>
            <a:endParaRPr lang="en-US" sz="1400" b="1" u="sng" dirty="0" smtClean="0"/>
          </a:p>
          <a:p>
            <a:pPr marL="0" indent="0">
              <a:buNone/>
            </a:pPr>
            <a:r>
              <a:rPr lang="en-US" dirty="0" smtClean="0"/>
              <a:t>Students with disabilities, who had one or more parents who participated in a greater percentage of IEP meetings during the 11th and 12th year, were more likely to be engaged in post-school employment and had greater stability in their employment status.</a:t>
            </a:r>
          </a:p>
          <a:p>
            <a:pPr marL="0" indent="0" algn="ctr">
              <a:buNone/>
            </a:pPr>
            <a:r>
              <a:rPr lang="en-US" dirty="0" smtClean="0"/>
              <a:t>Source</a:t>
            </a:r>
            <a:r>
              <a:rPr lang="en-US" dirty="0"/>
              <a:t>:  </a:t>
            </a:r>
            <a:r>
              <a:rPr lang="en-US" dirty="0" smtClean="0"/>
              <a:t>CEC’s </a:t>
            </a:r>
            <a:r>
              <a:rPr lang="en-US" dirty="0"/>
              <a:t>DCDT Fast Facts</a:t>
            </a:r>
          </a:p>
        </p:txBody>
      </p:sp>
      <p:sp>
        <p:nvSpPr>
          <p:cNvPr id="4" name="Date Placeholder 3"/>
          <p:cNvSpPr>
            <a:spLocks noGrp="1"/>
          </p:cNvSpPr>
          <p:nvPr>
            <p:ph type="dt" sz="half" idx="2"/>
          </p:nvPr>
        </p:nvSpPr>
        <p:spPr/>
        <p:txBody>
          <a:bodyPr/>
          <a:lstStyle/>
          <a:p>
            <a:fld id="{4DAE6870-AD18-448A-9B2A-0EFE6DC7B06B}" type="datetime1">
              <a:rPr lang="en-US" smtClean="0"/>
              <a:pPr/>
              <a:t>9/1/2015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a:t>
            </a:fld>
            <a:endParaRPr lang="en-US" dirty="0"/>
          </a:p>
        </p:txBody>
      </p:sp>
    </p:spTree>
    <p:extLst>
      <p:ext uri="{BB962C8B-B14F-4D97-AF65-F5344CB8AC3E}">
        <p14:creationId xmlns:p14="http://schemas.microsoft.com/office/powerpoint/2010/main" val="1526839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Statements</a:t>
            </a: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When </a:t>
            </a:r>
            <a:r>
              <a:rPr lang="en-US" dirty="0"/>
              <a:t>parents have access to community resources then they can connect their child to service learning projects in the community.  </a:t>
            </a:r>
          </a:p>
          <a:p>
            <a:pPr marL="0" indent="0" algn="ctr">
              <a:buNone/>
            </a:pPr>
            <a:endParaRPr lang="en-US" dirty="0" smtClean="0"/>
          </a:p>
          <a:p>
            <a:pPr marL="0" indent="0" algn="ctr">
              <a:buNone/>
            </a:pPr>
            <a:r>
              <a:rPr lang="en-US" dirty="0" smtClean="0"/>
              <a:t>Source</a:t>
            </a:r>
            <a:r>
              <a:rPr lang="en-US" dirty="0"/>
              <a:t>:  Appleseed</a:t>
            </a:r>
          </a:p>
        </p:txBody>
      </p:sp>
      <p:sp>
        <p:nvSpPr>
          <p:cNvPr id="4" name="Date Placeholder 3"/>
          <p:cNvSpPr>
            <a:spLocks noGrp="1"/>
          </p:cNvSpPr>
          <p:nvPr>
            <p:ph type="dt" sz="half" idx="2"/>
          </p:nvPr>
        </p:nvSpPr>
        <p:spPr/>
        <p:txBody>
          <a:bodyPr/>
          <a:lstStyle/>
          <a:p>
            <a:fld id="{4DAE6870-AD18-448A-9B2A-0EFE6DC7B06B}" type="datetime1">
              <a:rPr lang="en-US" smtClean="0"/>
              <a:pPr/>
              <a:t>9/1/2015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a:t>
            </a:fld>
            <a:endParaRPr lang="en-US" dirty="0"/>
          </a:p>
        </p:txBody>
      </p:sp>
    </p:spTree>
    <p:extLst>
      <p:ext uri="{BB962C8B-B14F-4D97-AF65-F5344CB8AC3E}">
        <p14:creationId xmlns:p14="http://schemas.microsoft.com/office/powerpoint/2010/main" val="2360705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Statements</a:t>
            </a:r>
          </a:p>
        </p:txBody>
      </p:sp>
      <p:sp>
        <p:nvSpPr>
          <p:cNvPr id="3" name="Content Placeholder 2"/>
          <p:cNvSpPr>
            <a:spLocks noGrp="1"/>
          </p:cNvSpPr>
          <p:nvPr>
            <p:ph idx="1"/>
          </p:nvPr>
        </p:nvSpPr>
        <p:spPr/>
        <p:txBody>
          <a:bodyPr/>
          <a:lstStyle/>
          <a:p>
            <a:pPr marL="0" indent="0">
              <a:buNone/>
            </a:pPr>
            <a:r>
              <a:rPr lang="en-US" b="1" u="sng" dirty="0" smtClean="0"/>
              <a:t>  </a:t>
            </a:r>
            <a:endParaRPr lang="en-US" b="1" u="sng" dirty="0"/>
          </a:p>
          <a:p>
            <a:pPr marL="0" indent="0">
              <a:buNone/>
            </a:pPr>
            <a:r>
              <a:rPr lang="en-US" dirty="0" smtClean="0"/>
              <a:t>When family and school staff collaborate with community members to connect student, family and staff then they have expanded learning, community services and civic participation opportunities.</a:t>
            </a:r>
            <a:endParaRPr lang="en-US" dirty="0"/>
          </a:p>
          <a:p>
            <a:pPr marL="0" indent="0" algn="ctr">
              <a:buNone/>
            </a:pPr>
            <a:r>
              <a:rPr lang="en-US" dirty="0"/>
              <a:t>Source:  </a:t>
            </a:r>
            <a:r>
              <a:rPr lang="en-US" dirty="0" smtClean="0"/>
              <a:t>National PTA Standards</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9/1/2015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9</a:t>
            </a:fld>
            <a:endParaRPr lang="en-US" dirty="0"/>
          </a:p>
        </p:txBody>
      </p:sp>
    </p:spTree>
    <p:extLst>
      <p:ext uri="{BB962C8B-B14F-4D97-AF65-F5344CB8AC3E}">
        <p14:creationId xmlns:p14="http://schemas.microsoft.com/office/powerpoint/2010/main" val="767355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PowerPoint-Templat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olicy_x0020_Reference xmlns="d71578b4-8a9a-43b8-9dd8-3834e0439734"/>
    <Document_x0020_Category xmlns="d71578b4-8a9a-43b8-9dd8-3834e0439734">Template</Document_x0020_Category>
    <Sub_x002d_Category xmlns="d71578b4-8a9a-43b8-9dd8-3834e0439734" xsi:nil="true"/>
    <Category xmlns="d71578b4-8a9a-43b8-9dd8-3834e0439734">Communications</Catego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F9C8662C74564AA813A60BD0601687" ma:contentTypeVersion="5" ma:contentTypeDescription="Create a new document." ma:contentTypeScope="" ma:versionID="7540033b98abb10ad759ea7e00e726f9">
  <xsd:schema xmlns:xsd="http://www.w3.org/2001/XMLSchema" xmlns:xs="http://www.w3.org/2001/XMLSchema" xmlns:p="http://schemas.microsoft.com/office/2006/metadata/properties" xmlns:ns2="d71578b4-8a9a-43b8-9dd8-3834e0439734" targetNamespace="http://schemas.microsoft.com/office/2006/metadata/properties" ma:root="true" ma:fieldsID="940b83434bccf7a8e30b86f6a0aa9c4c" ns2:_="">
    <xsd:import namespace="d71578b4-8a9a-43b8-9dd8-3834e0439734"/>
    <xsd:element name="properties">
      <xsd:complexType>
        <xsd:sequence>
          <xsd:element name="documentManagement">
            <xsd:complexType>
              <xsd:all>
                <xsd:element ref="ns2:Document_x0020_Category"/>
                <xsd:element ref="ns2:Category"/>
                <xsd:element ref="ns2:Sub_x002d_Category" minOccurs="0"/>
                <xsd:element ref="ns2:Policy_x0020_Refer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1578b4-8a9a-43b8-9dd8-3834e0439734" elementFormDefault="qualified">
    <xsd:import namespace="http://schemas.microsoft.com/office/2006/documentManagement/types"/>
    <xsd:import namespace="http://schemas.microsoft.com/office/infopath/2007/PartnerControls"/>
    <xsd:element name="Document_x0020_Category" ma:index="8" ma:displayName="Type of Document" ma:format="Dropdown" ma:internalName="Document_x0020_Category">
      <xsd:simpleType>
        <xsd:restriction base="dms:Choice">
          <xsd:enumeration value="Form"/>
          <xsd:enumeration value="Guidance"/>
          <xsd:enumeration value="Template"/>
          <xsd:enumeration value="Concept Paper Template"/>
          <xsd:enumeration value="Easy Reference"/>
          <xsd:enumeration value="Logo/Emblems"/>
        </xsd:restriction>
      </xsd:simpleType>
    </xsd:element>
    <xsd:element name="Category" ma:index="9" ma:displayName="Category" ma:default="(Choose One)" ma:format="Dropdown" ma:internalName="Category">
      <xsd:simpleType>
        <xsd:restriction base="dms:Choice">
          <xsd:enumeration value="(Choose One)"/>
          <xsd:enumeration value="Communications"/>
          <xsd:enumeration value="SBOE Approval Process"/>
          <xsd:enumeration value="Human Resources/Legal"/>
          <xsd:enumeration value="Operations"/>
          <xsd:enumeration value="Program Management"/>
          <xsd:enumeration value="Internal Audits &amp; Controls"/>
        </xsd:restriction>
      </xsd:simpleType>
    </xsd:element>
    <xsd:element name="Sub_x002d_Category" ma:index="10" nillable="true" ma:displayName="Sub-Category" ma:internalName="Sub_x002d_Category">
      <xsd:simpleType>
        <xsd:restriction base="dms:Text">
          <xsd:maxLength value="255"/>
        </xsd:restriction>
      </xsd:simpleType>
    </xsd:element>
    <xsd:element name="Policy_x0020_Reference" ma:index="11" nillable="true" ma:displayName="Policy Reference" ma:list="{5d4ab52c-5c5b-46b6-a9b7-51bccb2839cc}" ma:internalName="Policy_x0020_Reference" ma:showField="I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9AC933-011D-45F1-B4B4-722E2E1CE80B}">
  <ds:schemaRefs>
    <ds:schemaRef ds:uri="http://schemas.microsoft.com/sharepoint/v3/contenttype/forms"/>
  </ds:schemaRefs>
</ds:datastoreItem>
</file>

<file path=customXml/itemProps2.xml><?xml version="1.0" encoding="utf-8"?>
<ds:datastoreItem xmlns:ds="http://schemas.openxmlformats.org/officeDocument/2006/customXml" ds:itemID="{3E861535-7753-48C9-B868-0900BA82A391}">
  <ds:schemaRefs>
    <ds:schemaRef ds:uri="http://schemas.microsoft.com/office/2006/documentManagement/types"/>
    <ds:schemaRef ds:uri="d71578b4-8a9a-43b8-9dd8-3834e0439734"/>
    <ds:schemaRef ds:uri="http://schemas.microsoft.com/office/infopath/2007/PartnerControls"/>
    <ds:schemaRef ds:uri="http://purl.org/dc/dcmitype/"/>
    <ds:schemaRef ds:uri="http://purl.org/dc/elements/1.1/"/>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F88F560-F5D1-4F7F-80E5-70337D3AC4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1578b4-8a9a-43b8-9dd8-3834e04397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GaDOE-PowerPoint-Template (1)</Template>
  <TotalTime>5968</TotalTime>
  <Words>2405</Words>
  <Application>Microsoft Office PowerPoint</Application>
  <PresentationFormat>On-screen Show (4:3)</PresentationFormat>
  <Paragraphs>364</Paragraphs>
  <Slides>27</Slides>
  <Notes>21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GaDOE-PowerPoint-Template (1)</vt:lpstr>
      <vt:lpstr>         Building a GaPMP Family Engagement Framework</vt:lpstr>
      <vt:lpstr>Our Work vs. System</vt:lpstr>
      <vt:lpstr>Our Work Aligns!</vt:lpstr>
      <vt:lpstr>PowerPoint Presentation</vt:lpstr>
      <vt:lpstr>Within What We Do and  in the Research we found</vt:lpstr>
      <vt:lpstr>Research Publications  We Reviewed</vt:lpstr>
      <vt:lpstr>Evidence Statements</vt:lpstr>
      <vt:lpstr>Evidence Statements</vt:lpstr>
      <vt:lpstr>Evidence Statements</vt:lpstr>
      <vt:lpstr>Explore the Research</vt:lpstr>
      <vt:lpstr>PowerPoint Presentation</vt:lpstr>
      <vt:lpstr>Our Work in Terms of Objectives</vt:lpstr>
      <vt:lpstr>FY 16 Work </vt:lpstr>
      <vt:lpstr>Goals must be SMART!</vt:lpstr>
      <vt:lpstr>Measuring Success</vt:lpstr>
      <vt:lpstr>Vital Behaviors </vt:lpstr>
      <vt:lpstr>Vital Behavior Activity</vt:lpstr>
      <vt:lpstr>Tying it All Together</vt:lpstr>
      <vt:lpstr>Setting Stage for Success</vt:lpstr>
      <vt:lpstr>Setting Stage for Success</vt:lpstr>
      <vt:lpstr>Setting Stage for Success</vt:lpstr>
      <vt:lpstr>Setting Stage for Success</vt:lpstr>
      <vt:lpstr>Individual Family Data</vt:lpstr>
      <vt:lpstr>Working Goals</vt:lpstr>
      <vt:lpstr>PowerPoint Presentation</vt:lpstr>
      <vt:lpstr>FY16 Tools and Resources</vt:lpstr>
      <vt:lpstr>Imagine the      Possibilities!!!</vt:lpstr>
    </vt:vector>
  </TitlesOfParts>
  <Company>GADOE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Ladd</dc:creator>
  <cp:lastModifiedBy>Jane Grillo</cp:lastModifiedBy>
  <cp:revision>118</cp:revision>
  <cp:lastPrinted>2015-02-17T02:46:10Z</cp:lastPrinted>
  <dcterms:created xsi:type="dcterms:W3CDTF">2015-01-12T20:33:49Z</dcterms:created>
  <dcterms:modified xsi:type="dcterms:W3CDTF">2015-09-01T15:03:52Z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0x01010008F9C8662C74564AA813A60BD0601687</vt:lpwstr>
  </property>
</Properties>
</file>