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Lst>
  <p:notesMasterIdLst>
    <p:notesMasterId r:id="rId32"/>
  </p:notesMasterIdLst>
  <p:sldIdLst>
    <p:sldId id="256" r:id="rId5"/>
    <p:sldId id="274" r:id="rId6"/>
    <p:sldId id="275" r:id="rId7"/>
    <p:sldId id="257" r:id="rId8"/>
    <p:sldId id="276" r:id="rId9"/>
    <p:sldId id="277" r:id="rId10"/>
    <p:sldId id="280" r:id="rId11"/>
    <p:sldId id="282" r:id="rId12"/>
    <p:sldId id="283" r:id="rId13"/>
    <p:sldId id="258" r:id="rId14"/>
    <p:sldId id="259" r:id="rId15"/>
    <p:sldId id="278" r:id="rId16"/>
    <p:sldId id="279" r:id="rId17"/>
    <p:sldId id="260" r:id="rId18"/>
    <p:sldId id="261" r:id="rId19"/>
    <p:sldId id="263" r:id="rId20"/>
    <p:sldId id="264" r:id="rId21"/>
    <p:sldId id="265" r:id="rId22"/>
    <p:sldId id="266" r:id="rId23"/>
    <p:sldId id="267" r:id="rId24"/>
    <p:sldId id="268" r:id="rId25"/>
    <p:sldId id="269" r:id="rId26"/>
    <p:sldId id="270" r:id="rId27"/>
    <p:sldId id="271" r:id="rId28"/>
    <p:sldId id="272" r:id="rId29"/>
    <p:sldId id="273" r:id="rId30"/>
    <p:sldId id="284" r:id="rId3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B1D62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000" autoAdjust="0"/>
    <p:restoredTop sz="97713" autoAdjust="0"/>
  </p:normalViewPr>
  <p:slideViewPr>
    <p:cSldViewPr snapToGrid="0">
      <p:cViewPr>
        <p:scale>
          <a:sx n="100" d="100"/>
          <a:sy n="100" d="100"/>
        </p:scale>
        <p:origin x="-306" y="1572"/>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viewProps" Target="view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notesMaster" Target="notesMasters/notesMaster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theme" Target="theme/theme1.xml"/><Relationship Id="rId8" Type="http://schemas.openxmlformats.org/officeDocument/2006/relationships/slide" Target="slides/slide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D8AB1433-BF8B-45C5-81D6-089F21EECCF9}" type="datetimeFigureOut">
              <a:rPr lang="en-US" smtClean="0"/>
              <a:t>9/10/2015</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6530340-F5C0-43BA-9CC1-D63E860F355B}" type="slidenum">
              <a:rPr lang="en-US" smtClean="0"/>
              <a:t>‹#›</a:t>
            </a:fld>
            <a:endParaRPr lang="en-US"/>
          </a:p>
        </p:txBody>
      </p:sp>
    </p:spTree>
    <p:extLst>
      <p:ext uri="{BB962C8B-B14F-4D97-AF65-F5344CB8AC3E}">
        <p14:creationId xmlns:p14="http://schemas.microsoft.com/office/powerpoint/2010/main" val="191223622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B4DAC4C-6F02-440C-8FAD-7D9E8D0445C3}" type="slidenum">
              <a:rPr lang="en-US" smtClean="0"/>
              <a:t>10</a:t>
            </a:fld>
            <a:endParaRPr lang="en-US"/>
          </a:p>
        </p:txBody>
      </p:sp>
    </p:spTree>
    <p:extLst>
      <p:ext uri="{BB962C8B-B14F-4D97-AF65-F5344CB8AC3E}">
        <p14:creationId xmlns:p14="http://schemas.microsoft.com/office/powerpoint/2010/main" val="117407308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NOT FINAL </a:t>
            </a:r>
            <a:r>
              <a:rPr lang="en-US" dirty="0" smtClean="0"/>
              <a:t>but a glimpse</a:t>
            </a:r>
            <a:r>
              <a:rPr lang="en-US" baseline="0" dirty="0" smtClean="0"/>
              <a:t> at what we have captured…..</a:t>
            </a:r>
            <a:r>
              <a:rPr lang="en-US" dirty="0" smtClean="0"/>
              <a:t>Pass</a:t>
            </a:r>
            <a:r>
              <a:rPr lang="en-US" baseline="0" dirty="0" smtClean="0"/>
              <a:t> c</a:t>
            </a:r>
            <a:r>
              <a:rPr lang="en-US" dirty="0" smtClean="0"/>
              <a:t>opies of each one (3)</a:t>
            </a:r>
          </a:p>
          <a:p>
            <a:r>
              <a:rPr lang="en-US" dirty="0" smtClean="0"/>
              <a:t>April----- introduce the E2P</a:t>
            </a:r>
            <a:r>
              <a:rPr lang="en-US" baseline="0" dirty="0" smtClean="0"/>
              <a:t> sheets and walk-thru quickly</a:t>
            </a:r>
            <a:endParaRPr lang="en-US" dirty="0" smtClean="0"/>
          </a:p>
          <a:p>
            <a:r>
              <a:rPr lang="en-US" strike="sngStrike" dirty="0" smtClean="0"/>
              <a:t>Activity:</a:t>
            </a:r>
          </a:p>
          <a:p>
            <a:r>
              <a:rPr lang="en-US" strike="sngStrike" dirty="0" smtClean="0"/>
              <a:t>Discuss a mock plan</a:t>
            </a:r>
            <a:r>
              <a:rPr lang="en-US" strike="sngStrike" baseline="0" dirty="0" smtClean="0"/>
              <a:t> in pairs of two</a:t>
            </a:r>
          </a:p>
          <a:p>
            <a:r>
              <a:rPr lang="en-US" strike="sngStrike" baseline="0" dirty="0" smtClean="0"/>
              <a:t>Activity sheet with just the Goal/VB sections of plan form</a:t>
            </a:r>
          </a:p>
          <a:p>
            <a:r>
              <a:rPr lang="en-US" strike="sngStrike" baseline="0" dirty="0" smtClean="0"/>
              <a:t>Table Facilitators will be Team Members</a:t>
            </a:r>
            <a:endParaRPr lang="en-US" strike="sngStrike" dirty="0"/>
          </a:p>
        </p:txBody>
      </p:sp>
      <p:sp>
        <p:nvSpPr>
          <p:cNvPr id="4" name="Slide Number Placeholder 3"/>
          <p:cNvSpPr>
            <a:spLocks noGrp="1"/>
          </p:cNvSpPr>
          <p:nvPr>
            <p:ph type="sldNum" sz="quarter" idx="10"/>
          </p:nvPr>
        </p:nvSpPr>
        <p:spPr/>
        <p:txBody>
          <a:bodyPr/>
          <a:lstStyle/>
          <a:p>
            <a:fld id="{E6530340-F5C0-43BA-9CC1-D63E860F355B}" type="slidenum">
              <a:rPr lang="en-US" smtClean="0"/>
              <a:pPr/>
              <a:t>24</a:t>
            </a:fld>
            <a:endParaRPr lang="en-US"/>
          </a:p>
        </p:txBody>
      </p:sp>
    </p:spTree>
    <p:extLst>
      <p:ext uri="{BB962C8B-B14F-4D97-AF65-F5344CB8AC3E}">
        <p14:creationId xmlns:p14="http://schemas.microsoft.com/office/powerpoint/2010/main" val="150224084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E6530340-F5C0-43BA-9CC1-D63E860F355B}" type="slidenum">
              <a:rPr lang="en-US" smtClean="0"/>
              <a:pPr/>
              <a:t>26</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hyperlink" Target="http://www.gadoe.org/" TargetMode="Externa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hyperlink" Target="http://www.gadoe.org/" TargetMode="Externa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hyperlink" Target="http://www.gadoe.org/" TargetMode="Externa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hyperlink" Target="http://www.gadoe.org/" TargetMode="Externa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hyperlink" Target="http://www.gadoe.org/" TargetMode="Externa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hyperlink" Target="http://www.gadoe.org/" TargetMode="Externa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hyperlink" Target="http://www.gadoe.org/" TargetMode="External"/></Relationships>
</file>

<file path=ppt/slideLayouts/_rels/slideLayout7.xml.rels><?xml version="1.0" encoding="UTF-8" standalone="yes"?>
<Relationships xmlns="http://schemas.openxmlformats.org/package/2006/relationships"><Relationship Id="rId3" Type="http://schemas.openxmlformats.org/officeDocument/2006/relationships/hyperlink" Target="http://www.gadoe.org/" TargetMode="External"/><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1.png"/></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hyperlink" Target="http://www.gadoe.org/" TargetMode="Externa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hyperlink" Target="http://www.gadoe.org/" TargetMode="Externa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userDrawn="1"/>
        </p:nvSpPr>
        <p:spPr>
          <a:xfrm>
            <a:off x="0" y="0"/>
            <a:ext cx="9144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26400"/>
              </a:solidFill>
            </a:endParaRPr>
          </a:p>
        </p:txBody>
      </p:sp>
      <p:pic>
        <p:nvPicPr>
          <p:cNvPr id="17" name="Picture 16"/>
          <p:cNvPicPr>
            <a:picLocks noChangeAspect="1"/>
          </p:cNvPicPr>
          <p:nvPr userDrawn="1"/>
        </p:nvPicPr>
        <p:blipFill>
          <a:blip r:embed="rId2"/>
          <a:stretch>
            <a:fillRect/>
          </a:stretch>
        </p:blipFill>
        <p:spPr>
          <a:xfrm>
            <a:off x="119105" y="1434648"/>
            <a:ext cx="8856454" cy="4537566"/>
          </a:xfrm>
          <a:prstGeom prst="rect">
            <a:avLst/>
          </a:prstGeom>
        </p:spPr>
      </p:pic>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smtClean="0"/>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8" name="Rectangle 7"/>
          <p:cNvSpPr/>
          <p:nvPr userDrawn="1"/>
        </p:nvSpPr>
        <p:spPr>
          <a:xfrm>
            <a:off x="0" y="6314359"/>
            <a:ext cx="9144000" cy="47542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bg1"/>
                </a:solidFill>
              </a:defRPr>
            </a:lvl1pPr>
          </a:lstStyle>
          <a:p>
            <a:fld id="{14E1784F-24CF-40F5-8E66-5A671CE0558F}" type="datetime1">
              <a:rPr lang="en-US" smtClean="0"/>
              <a:t>9/10/2015</a:t>
            </a:fld>
            <a:endParaRPr lang="en-US" dirty="0"/>
          </a:p>
        </p:txBody>
      </p:sp>
      <p:sp>
        <p:nvSpPr>
          <p:cNvPr id="10"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bg1"/>
                </a:solidFill>
              </a:defRPr>
            </a:lvl1pPr>
          </a:lstStyle>
          <a:p>
            <a:endParaRPr lang="en-US" dirty="0"/>
          </a:p>
        </p:txBody>
      </p:sp>
      <p:sp>
        <p:nvSpPr>
          <p:cNvPr id="11"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bg1"/>
                </a:solidFill>
              </a:defRPr>
            </a:lvl1pPr>
          </a:lstStyle>
          <a:p>
            <a:fld id="{B63E4CEF-BB1E-48C7-AE93-F39F6AA99AD7}" type="slidenum">
              <a:rPr lang="en-US" smtClean="0"/>
              <a:pPr/>
              <a:t>‹#›</a:t>
            </a:fld>
            <a:endParaRPr lang="en-US" dirty="0"/>
          </a:p>
        </p:txBody>
      </p:sp>
      <p:sp>
        <p:nvSpPr>
          <p:cNvPr id="12" name="Rectangle 11"/>
          <p:cNvSpPr/>
          <p:nvPr userDrawn="1"/>
        </p:nvSpPr>
        <p:spPr>
          <a:xfrm flipV="1">
            <a:off x="-16415" y="6236140"/>
            <a:ext cx="9160416" cy="51907"/>
          </a:xfrm>
          <a:prstGeom prst="rect">
            <a:avLst/>
          </a:prstGeom>
          <a:solidFill>
            <a:srgbClr val="EC026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userDrawn="1"/>
        </p:nvSpPr>
        <p:spPr>
          <a:xfrm>
            <a:off x="0" y="0"/>
            <a:ext cx="9144000" cy="1025869"/>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 name="Picture 13"/>
          <p:cNvPicPr>
            <a:picLocks noChangeAspect="1"/>
          </p:cNvPicPr>
          <p:nvPr userDrawn="1"/>
        </p:nvPicPr>
        <p:blipFill>
          <a:blip r:embed="rId3" cstate="print">
            <a:lum bright="70000" contrast="-70000"/>
            <a:extLst>
              <a:ext uri="{28A0092B-C50C-407E-A947-70E740481C1C}">
                <a14:useLocalDpi xmlns:a14="http://schemas.microsoft.com/office/drawing/2010/main" val="0"/>
              </a:ext>
            </a:extLst>
          </a:blip>
          <a:stretch>
            <a:fillRect/>
          </a:stretch>
        </p:blipFill>
        <p:spPr>
          <a:xfrm>
            <a:off x="0" y="15442"/>
            <a:ext cx="1978056" cy="1052325"/>
          </a:xfrm>
          <a:prstGeom prst="rect">
            <a:avLst/>
          </a:prstGeom>
        </p:spPr>
      </p:pic>
      <p:sp>
        <p:nvSpPr>
          <p:cNvPr id="15" name="Date Placeholder 3"/>
          <p:cNvSpPr txBox="1">
            <a:spLocks/>
          </p:cNvSpPr>
          <p:nvPr userDrawn="1"/>
        </p:nvSpPr>
        <p:spPr>
          <a:xfrm>
            <a:off x="3157025" y="213626"/>
            <a:ext cx="5878691" cy="644503"/>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en-US" sz="1400" b="1" dirty="0" smtClean="0">
                <a:solidFill>
                  <a:schemeClr val="bg1"/>
                </a:solidFill>
              </a:rPr>
              <a:t>Richard</a:t>
            </a:r>
            <a:r>
              <a:rPr lang="en-US" sz="1400" b="1" baseline="0" dirty="0" smtClean="0">
                <a:solidFill>
                  <a:schemeClr val="bg1"/>
                </a:solidFill>
              </a:rPr>
              <a:t> Woods, Georgia’s School Superintendent</a:t>
            </a:r>
          </a:p>
          <a:p>
            <a:pPr algn="r"/>
            <a:r>
              <a:rPr lang="en-US" sz="1200" b="1" i="1" u="none" baseline="0" dirty="0" smtClean="0">
                <a:solidFill>
                  <a:schemeClr val="bg1"/>
                </a:solidFill>
              </a:rPr>
              <a:t>“Educating Georgia’s Future”</a:t>
            </a:r>
          </a:p>
          <a:p>
            <a:pPr algn="r"/>
            <a:r>
              <a:rPr lang="en-US" sz="1200" b="1" baseline="0" dirty="0" smtClean="0">
                <a:solidFill>
                  <a:schemeClr val="bg1"/>
                </a:solidFill>
                <a:hlinkClick r:id="rId4"/>
              </a:rPr>
              <a:t>gadoe.org</a:t>
            </a:r>
            <a:endParaRPr lang="en-US" sz="1200" b="1" dirty="0">
              <a:solidFill>
                <a:schemeClr val="bg1"/>
              </a:solidFill>
            </a:endParaRPr>
          </a:p>
        </p:txBody>
      </p:sp>
      <p:sp>
        <p:nvSpPr>
          <p:cNvPr id="16" name="Rectangle 15"/>
          <p:cNvSpPr/>
          <p:nvPr userDrawn="1"/>
        </p:nvSpPr>
        <p:spPr>
          <a:xfrm flipV="1">
            <a:off x="1" y="1042277"/>
            <a:ext cx="9144000" cy="45719"/>
          </a:xfrm>
          <a:prstGeom prst="rect">
            <a:avLst/>
          </a:prstGeom>
          <a:solidFill>
            <a:srgbClr val="EC026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54381302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pic>
        <p:nvPicPr>
          <p:cNvPr id="13" name="Picture 12"/>
          <p:cNvPicPr>
            <a:picLocks noChangeAspect="1"/>
          </p:cNvPicPr>
          <p:nvPr userDrawn="1"/>
        </p:nvPicPr>
        <p:blipFill>
          <a:blip r:embed="rId2"/>
          <a:stretch>
            <a:fillRect/>
          </a:stretch>
        </p:blipFill>
        <p:spPr>
          <a:xfrm>
            <a:off x="119105" y="1434648"/>
            <a:ext cx="8856454" cy="4537566"/>
          </a:xfrm>
          <a:prstGeom prst="rect">
            <a:avLst/>
          </a:prstGeom>
        </p:spPr>
      </p:pic>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8" name="Rectangle 7"/>
          <p:cNvSpPr/>
          <p:nvPr userDrawn="1"/>
        </p:nvSpPr>
        <p:spPr>
          <a:xfrm>
            <a:off x="0" y="6314359"/>
            <a:ext cx="9144000" cy="47542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bg1"/>
                </a:solidFill>
              </a:defRPr>
            </a:lvl1pPr>
          </a:lstStyle>
          <a:p>
            <a:fld id="{0FD5ACBA-BC96-4E48-BAD5-E7E116EC4687}" type="datetime1">
              <a:rPr lang="en-US" smtClean="0"/>
              <a:t>9/10/2015</a:t>
            </a:fld>
            <a:endParaRPr lang="en-US" dirty="0"/>
          </a:p>
        </p:txBody>
      </p:sp>
      <p:sp>
        <p:nvSpPr>
          <p:cNvPr id="10"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bg1"/>
                </a:solidFill>
              </a:defRPr>
            </a:lvl1pPr>
          </a:lstStyle>
          <a:p>
            <a:endParaRPr lang="en-US" dirty="0"/>
          </a:p>
        </p:txBody>
      </p:sp>
      <p:sp>
        <p:nvSpPr>
          <p:cNvPr id="11"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bg1"/>
                </a:solidFill>
              </a:defRPr>
            </a:lvl1pPr>
          </a:lstStyle>
          <a:p>
            <a:fld id="{B63E4CEF-BB1E-48C7-AE93-F39F6AA99AD7}" type="slidenum">
              <a:rPr lang="en-US" smtClean="0"/>
              <a:pPr/>
              <a:t>‹#›</a:t>
            </a:fld>
            <a:endParaRPr lang="en-US" dirty="0"/>
          </a:p>
        </p:txBody>
      </p:sp>
      <p:sp>
        <p:nvSpPr>
          <p:cNvPr id="12" name="Rectangle 11"/>
          <p:cNvSpPr/>
          <p:nvPr userDrawn="1"/>
        </p:nvSpPr>
        <p:spPr>
          <a:xfrm flipV="1">
            <a:off x="-16415" y="6236140"/>
            <a:ext cx="9160416" cy="51907"/>
          </a:xfrm>
          <a:prstGeom prst="rect">
            <a:avLst/>
          </a:prstGeom>
          <a:solidFill>
            <a:srgbClr val="EC026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 name="Picture 13"/>
          <p:cNvPicPr>
            <a:picLocks noChangeAspect="1"/>
          </p:cNvPicPr>
          <p:nvPr userDrawn="1"/>
        </p:nvPicPr>
        <p:blipFill rotWithShape="1">
          <a:blip r:embed="rId3" cstate="print">
            <a:extLst>
              <a:ext uri="{28A0092B-C50C-407E-A947-70E740481C1C}">
                <a14:useLocalDpi xmlns:a14="http://schemas.microsoft.com/office/drawing/2010/main" val="0"/>
              </a:ext>
            </a:extLst>
          </a:blip>
          <a:srcRect b="19613"/>
          <a:stretch/>
        </p:blipFill>
        <p:spPr>
          <a:xfrm>
            <a:off x="6920613" y="50571"/>
            <a:ext cx="2212566" cy="946227"/>
          </a:xfrm>
          <a:prstGeom prst="rect">
            <a:avLst/>
          </a:prstGeom>
        </p:spPr>
      </p:pic>
      <p:sp>
        <p:nvSpPr>
          <p:cNvPr id="15" name="Date Placeholder 3"/>
          <p:cNvSpPr txBox="1">
            <a:spLocks/>
          </p:cNvSpPr>
          <p:nvPr userDrawn="1"/>
        </p:nvSpPr>
        <p:spPr>
          <a:xfrm>
            <a:off x="7055141" y="1019660"/>
            <a:ext cx="2078037" cy="644503"/>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en-US" sz="1000" b="1" dirty="0" smtClean="0">
                <a:solidFill>
                  <a:schemeClr val="tx1">
                    <a:lumMod val="65000"/>
                    <a:lumOff val="35000"/>
                  </a:schemeClr>
                </a:solidFill>
              </a:rPr>
              <a:t>Richard</a:t>
            </a:r>
            <a:r>
              <a:rPr lang="en-US" sz="1000" b="1" baseline="0" dirty="0" smtClean="0">
                <a:solidFill>
                  <a:schemeClr val="tx1">
                    <a:lumMod val="65000"/>
                    <a:lumOff val="35000"/>
                  </a:schemeClr>
                </a:solidFill>
              </a:rPr>
              <a:t> Woods, </a:t>
            </a:r>
          </a:p>
          <a:p>
            <a:pPr algn="r"/>
            <a:r>
              <a:rPr lang="en-US" sz="1000" b="1" baseline="0" dirty="0" smtClean="0">
                <a:solidFill>
                  <a:schemeClr val="tx1">
                    <a:lumMod val="65000"/>
                    <a:lumOff val="35000"/>
                  </a:schemeClr>
                </a:solidFill>
              </a:rPr>
              <a:t>Georgia’s School Superintendent</a:t>
            </a:r>
          </a:p>
          <a:p>
            <a:pPr algn="r"/>
            <a:r>
              <a:rPr lang="en-US" sz="1000" b="1" i="1" u="none" baseline="0" dirty="0" smtClean="0">
                <a:solidFill>
                  <a:schemeClr val="tx1">
                    <a:lumMod val="65000"/>
                    <a:lumOff val="35000"/>
                  </a:schemeClr>
                </a:solidFill>
              </a:rPr>
              <a:t>“Educating Georgia’s Future”</a:t>
            </a:r>
          </a:p>
          <a:p>
            <a:pPr algn="r"/>
            <a:r>
              <a:rPr lang="en-US" sz="1000" b="1" baseline="0" dirty="0" smtClean="0">
                <a:solidFill>
                  <a:schemeClr val="tx1">
                    <a:lumMod val="65000"/>
                    <a:lumOff val="35000"/>
                  </a:schemeClr>
                </a:solidFill>
                <a:hlinkClick r:id="rId4"/>
              </a:rPr>
              <a:t>gadoe.org</a:t>
            </a:r>
            <a:endParaRPr lang="en-US" sz="1000" b="1" dirty="0">
              <a:solidFill>
                <a:schemeClr val="tx1">
                  <a:lumMod val="65000"/>
                  <a:lumOff val="35000"/>
                </a:schemeClr>
              </a:solidFill>
            </a:endParaRPr>
          </a:p>
        </p:txBody>
      </p:sp>
    </p:spTree>
    <p:extLst>
      <p:ext uri="{BB962C8B-B14F-4D97-AF65-F5344CB8AC3E}">
        <p14:creationId xmlns:p14="http://schemas.microsoft.com/office/powerpoint/2010/main" val="30636078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7" name="Rectangle 6"/>
          <p:cNvSpPr/>
          <p:nvPr userDrawn="1"/>
        </p:nvSpPr>
        <p:spPr>
          <a:xfrm>
            <a:off x="0" y="0"/>
            <a:ext cx="9144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26400"/>
              </a:solidFill>
            </a:endParaRPr>
          </a:p>
        </p:txBody>
      </p:sp>
      <p:pic>
        <p:nvPicPr>
          <p:cNvPr id="13" name="Picture 12"/>
          <p:cNvPicPr>
            <a:picLocks noChangeAspect="1"/>
          </p:cNvPicPr>
          <p:nvPr userDrawn="1"/>
        </p:nvPicPr>
        <p:blipFill>
          <a:blip r:embed="rId2"/>
          <a:stretch>
            <a:fillRect/>
          </a:stretch>
        </p:blipFill>
        <p:spPr>
          <a:xfrm>
            <a:off x="119105" y="1434648"/>
            <a:ext cx="8856454" cy="4537566"/>
          </a:xfrm>
          <a:prstGeom prst="rect">
            <a:avLst/>
          </a:prstGeom>
        </p:spPr>
      </p:pic>
      <p:sp>
        <p:nvSpPr>
          <p:cNvPr id="2" name="Vertical Title 1"/>
          <p:cNvSpPr>
            <a:spLocks noGrp="1"/>
          </p:cNvSpPr>
          <p:nvPr>
            <p:ph type="title" orient="vert"/>
          </p:nvPr>
        </p:nvSpPr>
        <p:spPr>
          <a:xfrm>
            <a:off x="6543675" y="365125"/>
            <a:ext cx="1971675" cy="5811838"/>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8" name="Rectangle 7"/>
          <p:cNvSpPr/>
          <p:nvPr userDrawn="1"/>
        </p:nvSpPr>
        <p:spPr>
          <a:xfrm>
            <a:off x="0" y="6314359"/>
            <a:ext cx="9144000" cy="47542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bg1"/>
                </a:solidFill>
              </a:defRPr>
            </a:lvl1pPr>
          </a:lstStyle>
          <a:p>
            <a:fld id="{98194362-26A2-411B-A63E-F202E3AFF173}" type="datetime1">
              <a:rPr lang="en-US" smtClean="0"/>
              <a:t>9/10/2015</a:t>
            </a:fld>
            <a:endParaRPr lang="en-US" dirty="0"/>
          </a:p>
        </p:txBody>
      </p:sp>
      <p:sp>
        <p:nvSpPr>
          <p:cNvPr id="10"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bg1"/>
                </a:solidFill>
              </a:defRPr>
            </a:lvl1pPr>
          </a:lstStyle>
          <a:p>
            <a:endParaRPr lang="en-US" dirty="0"/>
          </a:p>
        </p:txBody>
      </p:sp>
      <p:sp>
        <p:nvSpPr>
          <p:cNvPr id="11"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bg1"/>
                </a:solidFill>
              </a:defRPr>
            </a:lvl1pPr>
          </a:lstStyle>
          <a:p>
            <a:fld id="{B63E4CEF-BB1E-48C7-AE93-F39F6AA99AD7}" type="slidenum">
              <a:rPr lang="en-US" smtClean="0"/>
              <a:pPr/>
              <a:t>‹#›</a:t>
            </a:fld>
            <a:endParaRPr lang="en-US" dirty="0"/>
          </a:p>
        </p:txBody>
      </p:sp>
      <p:sp>
        <p:nvSpPr>
          <p:cNvPr id="12" name="Rectangle 11"/>
          <p:cNvSpPr/>
          <p:nvPr userDrawn="1"/>
        </p:nvSpPr>
        <p:spPr>
          <a:xfrm flipV="1">
            <a:off x="-16415" y="6236140"/>
            <a:ext cx="9160416" cy="51907"/>
          </a:xfrm>
          <a:prstGeom prst="rect">
            <a:avLst/>
          </a:prstGeom>
          <a:solidFill>
            <a:srgbClr val="EC026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23512688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14" name="Picture 13"/>
          <p:cNvPicPr>
            <a:picLocks noChangeAspect="1"/>
          </p:cNvPicPr>
          <p:nvPr userDrawn="1"/>
        </p:nvPicPr>
        <p:blipFill>
          <a:blip r:embed="rId2"/>
          <a:stretch>
            <a:fillRect/>
          </a:stretch>
        </p:blipFill>
        <p:spPr>
          <a:xfrm>
            <a:off x="119105" y="1434648"/>
            <a:ext cx="8856454" cy="4537566"/>
          </a:xfrm>
          <a:prstGeom prst="rect">
            <a:avLst/>
          </a:prstGeom>
        </p:spPr>
      </p:pic>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8" name="Rectangle 7"/>
          <p:cNvSpPr/>
          <p:nvPr userDrawn="1"/>
        </p:nvSpPr>
        <p:spPr>
          <a:xfrm>
            <a:off x="0" y="6314359"/>
            <a:ext cx="9144000" cy="47542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bg1"/>
                </a:solidFill>
              </a:defRPr>
            </a:lvl1pPr>
          </a:lstStyle>
          <a:p>
            <a:fld id="{4DAE6870-AD18-448A-9B2A-0EFE6DC7B06B}" type="datetime1">
              <a:rPr lang="en-US" smtClean="0"/>
              <a:t>9/10/2015</a:t>
            </a:fld>
            <a:endParaRPr lang="en-US" dirty="0"/>
          </a:p>
        </p:txBody>
      </p:sp>
      <p:sp>
        <p:nvSpPr>
          <p:cNvPr id="10"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bg1"/>
                </a:solidFill>
              </a:defRPr>
            </a:lvl1pPr>
          </a:lstStyle>
          <a:p>
            <a:endParaRPr lang="en-US" dirty="0"/>
          </a:p>
        </p:txBody>
      </p:sp>
      <p:sp>
        <p:nvSpPr>
          <p:cNvPr id="11"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bg1"/>
                </a:solidFill>
              </a:defRPr>
            </a:lvl1pPr>
          </a:lstStyle>
          <a:p>
            <a:fld id="{B63E4CEF-BB1E-48C7-AE93-F39F6AA99AD7}" type="slidenum">
              <a:rPr lang="en-US" smtClean="0"/>
              <a:pPr/>
              <a:t>‹#›</a:t>
            </a:fld>
            <a:endParaRPr lang="en-US" dirty="0"/>
          </a:p>
        </p:txBody>
      </p:sp>
      <p:sp>
        <p:nvSpPr>
          <p:cNvPr id="12" name="Rectangle 11"/>
          <p:cNvSpPr/>
          <p:nvPr userDrawn="1"/>
        </p:nvSpPr>
        <p:spPr>
          <a:xfrm flipV="1">
            <a:off x="-16415" y="6236140"/>
            <a:ext cx="9160416" cy="51907"/>
          </a:xfrm>
          <a:prstGeom prst="rect">
            <a:avLst/>
          </a:prstGeom>
          <a:solidFill>
            <a:srgbClr val="EC026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6" name="Picture 15"/>
          <p:cNvPicPr>
            <a:picLocks noChangeAspect="1"/>
          </p:cNvPicPr>
          <p:nvPr userDrawn="1"/>
        </p:nvPicPr>
        <p:blipFill rotWithShape="1">
          <a:blip r:embed="rId3" cstate="print">
            <a:extLst>
              <a:ext uri="{28A0092B-C50C-407E-A947-70E740481C1C}">
                <a14:useLocalDpi xmlns:a14="http://schemas.microsoft.com/office/drawing/2010/main" val="0"/>
              </a:ext>
            </a:extLst>
          </a:blip>
          <a:srcRect b="19613"/>
          <a:stretch/>
        </p:blipFill>
        <p:spPr>
          <a:xfrm>
            <a:off x="6920613" y="50571"/>
            <a:ext cx="2212566" cy="946227"/>
          </a:xfrm>
          <a:prstGeom prst="rect">
            <a:avLst/>
          </a:prstGeom>
        </p:spPr>
      </p:pic>
      <p:sp>
        <p:nvSpPr>
          <p:cNvPr id="17" name="Date Placeholder 3"/>
          <p:cNvSpPr txBox="1">
            <a:spLocks/>
          </p:cNvSpPr>
          <p:nvPr userDrawn="1"/>
        </p:nvSpPr>
        <p:spPr>
          <a:xfrm>
            <a:off x="7206143" y="1019660"/>
            <a:ext cx="1927035" cy="644503"/>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en-US" sz="1000" b="1" dirty="0" smtClean="0">
                <a:solidFill>
                  <a:schemeClr val="tx1">
                    <a:lumMod val="65000"/>
                    <a:lumOff val="35000"/>
                  </a:schemeClr>
                </a:solidFill>
              </a:rPr>
              <a:t>Richard</a:t>
            </a:r>
            <a:r>
              <a:rPr lang="en-US" sz="1000" b="1" baseline="0" dirty="0" smtClean="0">
                <a:solidFill>
                  <a:schemeClr val="tx1">
                    <a:lumMod val="65000"/>
                    <a:lumOff val="35000"/>
                  </a:schemeClr>
                </a:solidFill>
              </a:rPr>
              <a:t> Woods, </a:t>
            </a:r>
          </a:p>
          <a:p>
            <a:pPr algn="r"/>
            <a:r>
              <a:rPr lang="en-US" sz="1000" b="1" baseline="0" dirty="0" smtClean="0">
                <a:solidFill>
                  <a:schemeClr val="tx1">
                    <a:lumMod val="65000"/>
                    <a:lumOff val="35000"/>
                  </a:schemeClr>
                </a:solidFill>
              </a:rPr>
              <a:t>Georgia’s School Superintendent</a:t>
            </a:r>
          </a:p>
          <a:p>
            <a:pPr algn="r"/>
            <a:r>
              <a:rPr lang="en-US" sz="1000" b="1" i="1" u="none" baseline="0" dirty="0" smtClean="0">
                <a:solidFill>
                  <a:schemeClr val="tx1">
                    <a:lumMod val="65000"/>
                    <a:lumOff val="35000"/>
                  </a:schemeClr>
                </a:solidFill>
              </a:rPr>
              <a:t>“Educating Georgia’s Future”</a:t>
            </a:r>
          </a:p>
          <a:p>
            <a:pPr algn="r"/>
            <a:r>
              <a:rPr lang="en-US" sz="1000" b="1" baseline="0" dirty="0" smtClean="0">
                <a:solidFill>
                  <a:schemeClr val="tx1">
                    <a:lumMod val="65000"/>
                    <a:lumOff val="35000"/>
                  </a:schemeClr>
                </a:solidFill>
                <a:hlinkClick r:id="rId4"/>
              </a:rPr>
              <a:t>gadoe.org</a:t>
            </a:r>
            <a:endParaRPr lang="en-US" sz="1000" b="1" dirty="0">
              <a:solidFill>
                <a:schemeClr val="tx1">
                  <a:lumMod val="65000"/>
                  <a:lumOff val="35000"/>
                </a:schemeClr>
              </a:solidFill>
            </a:endParaRPr>
          </a:p>
        </p:txBody>
      </p:sp>
    </p:spTree>
    <p:extLst>
      <p:ext uri="{BB962C8B-B14F-4D97-AF65-F5344CB8AC3E}">
        <p14:creationId xmlns:p14="http://schemas.microsoft.com/office/powerpoint/2010/main" val="111204051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7" name="Rectangle 6"/>
          <p:cNvSpPr/>
          <p:nvPr userDrawn="1"/>
        </p:nvSpPr>
        <p:spPr>
          <a:xfrm>
            <a:off x="0" y="0"/>
            <a:ext cx="9144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26400"/>
              </a:solidFill>
            </a:endParaRPr>
          </a:p>
        </p:txBody>
      </p:sp>
      <p:pic>
        <p:nvPicPr>
          <p:cNvPr id="17" name="Picture 16"/>
          <p:cNvPicPr>
            <a:picLocks noChangeAspect="1"/>
          </p:cNvPicPr>
          <p:nvPr userDrawn="1"/>
        </p:nvPicPr>
        <p:blipFill>
          <a:blip r:embed="rId2"/>
          <a:stretch>
            <a:fillRect/>
          </a:stretch>
        </p:blipFill>
        <p:spPr>
          <a:xfrm>
            <a:off x="119105" y="1434648"/>
            <a:ext cx="8856454" cy="4537566"/>
          </a:xfrm>
          <a:prstGeom prst="rect">
            <a:avLst/>
          </a:prstGeom>
        </p:spPr>
      </p:pic>
      <p:sp>
        <p:nvSpPr>
          <p:cNvPr id="2" name="Title 1"/>
          <p:cNvSpPr>
            <a:spLocks noGrp="1"/>
          </p:cNvSpPr>
          <p:nvPr>
            <p:ph type="title"/>
          </p:nvPr>
        </p:nvSpPr>
        <p:spPr>
          <a:xfrm>
            <a:off x="623888" y="1709739"/>
            <a:ext cx="7886700" cy="2852737"/>
          </a:xfrm>
        </p:spPr>
        <p:txBody>
          <a:bodyPr anchor="b"/>
          <a:lstStyle>
            <a:lvl1pPr>
              <a:defRPr sz="6000"/>
            </a:lvl1pPr>
          </a:lstStyle>
          <a:p>
            <a:r>
              <a:rPr lang="en-US" smtClean="0"/>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8" name="Rectangle 7"/>
          <p:cNvSpPr/>
          <p:nvPr userDrawn="1"/>
        </p:nvSpPr>
        <p:spPr>
          <a:xfrm>
            <a:off x="0" y="6314359"/>
            <a:ext cx="9144000" cy="47542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bg1"/>
                </a:solidFill>
              </a:defRPr>
            </a:lvl1pPr>
          </a:lstStyle>
          <a:p>
            <a:fld id="{535B3B41-2E1F-40FB-8308-AA0E18F0B9DC}" type="datetime1">
              <a:rPr lang="en-US" smtClean="0"/>
              <a:t>9/10/2015</a:t>
            </a:fld>
            <a:endParaRPr lang="en-US" dirty="0"/>
          </a:p>
        </p:txBody>
      </p:sp>
      <p:sp>
        <p:nvSpPr>
          <p:cNvPr id="10"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bg1"/>
                </a:solidFill>
              </a:defRPr>
            </a:lvl1pPr>
          </a:lstStyle>
          <a:p>
            <a:endParaRPr lang="en-US" dirty="0"/>
          </a:p>
        </p:txBody>
      </p:sp>
      <p:sp>
        <p:nvSpPr>
          <p:cNvPr id="11"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bg1"/>
                </a:solidFill>
              </a:defRPr>
            </a:lvl1pPr>
          </a:lstStyle>
          <a:p>
            <a:fld id="{B63E4CEF-BB1E-48C7-AE93-F39F6AA99AD7}" type="slidenum">
              <a:rPr lang="en-US" smtClean="0"/>
              <a:pPr/>
              <a:t>‹#›</a:t>
            </a:fld>
            <a:endParaRPr lang="en-US" dirty="0"/>
          </a:p>
        </p:txBody>
      </p:sp>
      <p:sp>
        <p:nvSpPr>
          <p:cNvPr id="12" name="Rectangle 11"/>
          <p:cNvSpPr/>
          <p:nvPr userDrawn="1"/>
        </p:nvSpPr>
        <p:spPr>
          <a:xfrm flipV="1">
            <a:off x="-16415" y="6236140"/>
            <a:ext cx="9160416" cy="51907"/>
          </a:xfrm>
          <a:prstGeom prst="rect">
            <a:avLst/>
          </a:prstGeom>
          <a:solidFill>
            <a:srgbClr val="EC026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userDrawn="1"/>
        </p:nvSpPr>
        <p:spPr>
          <a:xfrm>
            <a:off x="0" y="0"/>
            <a:ext cx="9144000" cy="1025869"/>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 name="Picture 13"/>
          <p:cNvPicPr>
            <a:picLocks noChangeAspect="1"/>
          </p:cNvPicPr>
          <p:nvPr userDrawn="1"/>
        </p:nvPicPr>
        <p:blipFill>
          <a:blip r:embed="rId3" cstate="print">
            <a:lum bright="70000" contrast="-70000"/>
            <a:extLst>
              <a:ext uri="{28A0092B-C50C-407E-A947-70E740481C1C}">
                <a14:useLocalDpi xmlns:a14="http://schemas.microsoft.com/office/drawing/2010/main" val="0"/>
              </a:ext>
            </a:extLst>
          </a:blip>
          <a:stretch>
            <a:fillRect/>
          </a:stretch>
        </p:blipFill>
        <p:spPr>
          <a:xfrm>
            <a:off x="0" y="15442"/>
            <a:ext cx="1978056" cy="1052325"/>
          </a:xfrm>
          <a:prstGeom prst="rect">
            <a:avLst/>
          </a:prstGeom>
        </p:spPr>
      </p:pic>
      <p:sp>
        <p:nvSpPr>
          <p:cNvPr id="15" name="Date Placeholder 3"/>
          <p:cNvSpPr txBox="1">
            <a:spLocks/>
          </p:cNvSpPr>
          <p:nvPr userDrawn="1"/>
        </p:nvSpPr>
        <p:spPr>
          <a:xfrm>
            <a:off x="3157025" y="213626"/>
            <a:ext cx="5878691" cy="644503"/>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en-US" sz="1400" b="1" dirty="0" smtClean="0">
                <a:solidFill>
                  <a:schemeClr val="bg1"/>
                </a:solidFill>
              </a:rPr>
              <a:t>Richard</a:t>
            </a:r>
            <a:r>
              <a:rPr lang="en-US" sz="1400" b="1" baseline="0" dirty="0" smtClean="0">
                <a:solidFill>
                  <a:schemeClr val="bg1"/>
                </a:solidFill>
              </a:rPr>
              <a:t> Woods, Georgia’s School Superintendent</a:t>
            </a:r>
          </a:p>
          <a:p>
            <a:pPr algn="r"/>
            <a:r>
              <a:rPr lang="en-US" sz="1200" b="1" i="1" u="none" baseline="0" dirty="0" smtClean="0">
                <a:solidFill>
                  <a:schemeClr val="bg1"/>
                </a:solidFill>
              </a:rPr>
              <a:t>“Educating Georgia’s Future”</a:t>
            </a:r>
          </a:p>
          <a:p>
            <a:pPr algn="r"/>
            <a:r>
              <a:rPr lang="en-US" sz="1200" b="1" baseline="0" dirty="0" smtClean="0">
                <a:solidFill>
                  <a:schemeClr val="bg1"/>
                </a:solidFill>
                <a:hlinkClick r:id="rId4"/>
              </a:rPr>
              <a:t>gadoe.org</a:t>
            </a:r>
            <a:endParaRPr lang="en-US" sz="1200" b="1" dirty="0">
              <a:solidFill>
                <a:schemeClr val="bg1"/>
              </a:solidFill>
            </a:endParaRPr>
          </a:p>
        </p:txBody>
      </p:sp>
      <p:sp>
        <p:nvSpPr>
          <p:cNvPr id="16" name="Rectangle 15"/>
          <p:cNvSpPr/>
          <p:nvPr userDrawn="1"/>
        </p:nvSpPr>
        <p:spPr>
          <a:xfrm flipV="1">
            <a:off x="1" y="1042277"/>
            <a:ext cx="9144000" cy="45719"/>
          </a:xfrm>
          <a:prstGeom prst="rect">
            <a:avLst/>
          </a:prstGeom>
          <a:solidFill>
            <a:srgbClr val="EC026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5342314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pic>
        <p:nvPicPr>
          <p:cNvPr id="14" name="Picture 13"/>
          <p:cNvPicPr>
            <a:picLocks noChangeAspect="1"/>
          </p:cNvPicPr>
          <p:nvPr userDrawn="1"/>
        </p:nvPicPr>
        <p:blipFill>
          <a:blip r:embed="rId2"/>
          <a:stretch>
            <a:fillRect/>
          </a:stretch>
        </p:blipFill>
        <p:spPr>
          <a:xfrm>
            <a:off x="119105" y="1434648"/>
            <a:ext cx="8856454" cy="4537566"/>
          </a:xfrm>
          <a:prstGeom prst="rect">
            <a:avLst/>
          </a:prstGeom>
        </p:spPr>
      </p:pic>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9" name="Rectangle 8"/>
          <p:cNvSpPr/>
          <p:nvPr userDrawn="1"/>
        </p:nvSpPr>
        <p:spPr>
          <a:xfrm>
            <a:off x="0" y="6314359"/>
            <a:ext cx="9144000" cy="47542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Date Placeholder 3"/>
          <p:cNvSpPr>
            <a:spLocks noGrp="1"/>
          </p:cNvSpPr>
          <p:nvPr>
            <p:ph type="dt" sz="half" idx="10"/>
          </p:nvPr>
        </p:nvSpPr>
        <p:spPr>
          <a:xfrm>
            <a:off x="628650" y="6356351"/>
            <a:ext cx="2057400" cy="365125"/>
          </a:xfrm>
          <a:prstGeom prst="rect">
            <a:avLst/>
          </a:prstGeom>
        </p:spPr>
        <p:txBody>
          <a:bodyPr vert="horz" lIns="91440" tIns="45720" rIns="91440" bIns="45720" rtlCol="0" anchor="ctr"/>
          <a:lstStyle>
            <a:lvl1pPr algn="l">
              <a:defRPr sz="1200">
                <a:solidFill>
                  <a:schemeClr val="bg1"/>
                </a:solidFill>
              </a:defRPr>
            </a:lvl1pPr>
          </a:lstStyle>
          <a:p>
            <a:fld id="{33CB0378-FFD4-4CBB-858D-32EE1C82268A}" type="datetime1">
              <a:rPr lang="en-US" smtClean="0"/>
              <a:t>9/10/2015</a:t>
            </a:fld>
            <a:endParaRPr lang="en-US" dirty="0"/>
          </a:p>
        </p:txBody>
      </p:sp>
      <p:sp>
        <p:nvSpPr>
          <p:cNvPr id="11"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bg1"/>
                </a:solidFill>
              </a:defRPr>
            </a:lvl1pPr>
          </a:lstStyle>
          <a:p>
            <a:endParaRPr lang="en-US" dirty="0"/>
          </a:p>
        </p:txBody>
      </p:sp>
      <p:sp>
        <p:nvSpPr>
          <p:cNvPr id="12"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bg1"/>
                </a:solidFill>
              </a:defRPr>
            </a:lvl1pPr>
          </a:lstStyle>
          <a:p>
            <a:fld id="{B63E4CEF-BB1E-48C7-AE93-F39F6AA99AD7}" type="slidenum">
              <a:rPr lang="en-US" smtClean="0"/>
              <a:pPr/>
              <a:t>‹#›</a:t>
            </a:fld>
            <a:endParaRPr lang="en-US" dirty="0"/>
          </a:p>
        </p:txBody>
      </p:sp>
      <p:sp>
        <p:nvSpPr>
          <p:cNvPr id="13" name="Rectangle 12"/>
          <p:cNvSpPr/>
          <p:nvPr userDrawn="1"/>
        </p:nvSpPr>
        <p:spPr>
          <a:xfrm flipV="1">
            <a:off x="-16415" y="6236140"/>
            <a:ext cx="9160416" cy="51907"/>
          </a:xfrm>
          <a:prstGeom prst="rect">
            <a:avLst/>
          </a:prstGeom>
          <a:solidFill>
            <a:srgbClr val="EC026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7" name="Picture 16"/>
          <p:cNvPicPr>
            <a:picLocks noChangeAspect="1"/>
          </p:cNvPicPr>
          <p:nvPr userDrawn="1"/>
        </p:nvPicPr>
        <p:blipFill rotWithShape="1">
          <a:blip r:embed="rId3" cstate="print">
            <a:extLst>
              <a:ext uri="{28A0092B-C50C-407E-A947-70E740481C1C}">
                <a14:useLocalDpi xmlns:a14="http://schemas.microsoft.com/office/drawing/2010/main" val="0"/>
              </a:ext>
            </a:extLst>
          </a:blip>
          <a:srcRect b="19613"/>
          <a:stretch/>
        </p:blipFill>
        <p:spPr>
          <a:xfrm>
            <a:off x="6920613" y="50571"/>
            <a:ext cx="2212566" cy="946227"/>
          </a:xfrm>
          <a:prstGeom prst="rect">
            <a:avLst/>
          </a:prstGeom>
        </p:spPr>
      </p:pic>
      <p:sp>
        <p:nvSpPr>
          <p:cNvPr id="18" name="Date Placeholder 3"/>
          <p:cNvSpPr txBox="1">
            <a:spLocks/>
          </p:cNvSpPr>
          <p:nvPr userDrawn="1"/>
        </p:nvSpPr>
        <p:spPr>
          <a:xfrm>
            <a:off x="7105475" y="1019660"/>
            <a:ext cx="2027703" cy="644503"/>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en-US" sz="1000" b="1" dirty="0" smtClean="0">
                <a:solidFill>
                  <a:schemeClr val="tx1">
                    <a:lumMod val="65000"/>
                    <a:lumOff val="35000"/>
                  </a:schemeClr>
                </a:solidFill>
              </a:rPr>
              <a:t>Richard</a:t>
            </a:r>
            <a:r>
              <a:rPr lang="en-US" sz="1000" b="1" baseline="0" dirty="0" smtClean="0">
                <a:solidFill>
                  <a:schemeClr val="tx1">
                    <a:lumMod val="65000"/>
                    <a:lumOff val="35000"/>
                  </a:schemeClr>
                </a:solidFill>
              </a:rPr>
              <a:t> Woods, </a:t>
            </a:r>
          </a:p>
          <a:p>
            <a:pPr algn="r"/>
            <a:r>
              <a:rPr lang="en-US" sz="1000" b="1" baseline="0" dirty="0" smtClean="0">
                <a:solidFill>
                  <a:schemeClr val="tx1">
                    <a:lumMod val="65000"/>
                    <a:lumOff val="35000"/>
                  </a:schemeClr>
                </a:solidFill>
              </a:rPr>
              <a:t>Georgia’s School Superintendent</a:t>
            </a:r>
          </a:p>
          <a:p>
            <a:pPr algn="r"/>
            <a:r>
              <a:rPr lang="en-US" sz="1000" b="1" i="1" u="none" baseline="0" dirty="0" smtClean="0">
                <a:solidFill>
                  <a:schemeClr val="tx1">
                    <a:lumMod val="65000"/>
                    <a:lumOff val="35000"/>
                  </a:schemeClr>
                </a:solidFill>
              </a:rPr>
              <a:t>“Educating Georgia’s Future”</a:t>
            </a:r>
          </a:p>
          <a:p>
            <a:pPr algn="r"/>
            <a:r>
              <a:rPr lang="en-US" sz="1000" b="1" baseline="0" dirty="0" smtClean="0">
                <a:solidFill>
                  <a:schemeClr val="tx1">
                    <a:lumMod val="65000"/>
                    <a:lumOff val="35000"/>
                  </a:schemeClr>
                </a:solidFill>
                <a:hlinkClick r:id="rId4"/>
              </a:rPr>
              <a:t>gadoe.org</a:t>
            </a:r>
            <a:endParaRPr lang="en-US" sz="1000" b="1" dirty="0">
              <a:solidFill>
                <a:schemeClr val="tx1">
                  <a:lumMod val="65000"/>
                  <a:lumOff val="35000"/>
                </a:schemeClr>
              </a:solidFill>
            </a:endParaRPr>
          </a:p>
        </p:txBody>
      </p:sp>
    </p:spTree>
    <p:extLst>
      <p:ext uri="{BB962C8B-B14F-4D97-AF65-F5344CB8AC3E}">
        <p14:creationId xmlns:p14="http://schemas.microsoft.com/office/powerpoint/2010/main" val="152682066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pic>
        <p:nvPicPr>
          <p:cNvPr id="16" name="Picture 15"/>
          <p:cNvPicPr>
            <a:picLocks noChangeAspect="1"/>
          </p:cNvPicPr>
          <p:nvPr userDrawn="1"/>
        </p:nvPicPr>
        <p:blipFill>
          <a:blip r:embed="rId2"/>
          <a:stretch>
            <a:fillRect/>
          </a:stretch>
        </p:blipFill>
        <p:spPr>
          <a:xfrm>
            <a:off x="119105" y="1434648"/>
            <a:ext cx="8856454" cy="4537566"/>
          </a:xfrm>
          <a:prstGeom prst="rect">
            <a:avLst/>
          </a:prstGeom>
        </p:spPr>
      </p:pic>
      <p:sp>
        <p:nvSpPr>
          <p:cNvPr id="2" name="Title 1"/>
          <p:cNvSpPr>
            <a:spLocks noGrp="1"/>
          </p:cNvSpPr>
          <p:nvPr>
            <p:ph type="title"/>
          </p:nvPr>
        </p:nvSpPr>
        <p:spPr>
          <a:xfrm>
            <a:off x="629841" y="365126"/>
            <a:ext cx="6290772" cy="1325563"/>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1" name="Rectangle 10"/>
          <p:cNvSpPr/>
          <p:nvPr userDrawn="1"/>
        </p:nvSpPr>
        <p:spPr>
          <a:xfrm>
            <a:off x="0" y="6314359"/>
            <a:ext cx="9144000" cy="47542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Date Placeholder 3"/>
          <p:cNvSpPr>
            <a:spLocks noGrp="1"/>
          </p:cNvSpPr>
          <p:nvPr>
            <p:ph type="dt" sz="half" idx="10"/>
          </p:nvPr>
        </p:nvSpPr>
        <p:spPr>
          <a:xfrm>
            <a:off x="628650" y="6356351"/>
            <a:ext cx="2057400" cy="365125"/>
          </a:xfrm>
          <a:prstGeom prst="rect">
            <a:avLst/>
          </a:prstGeom>
        </p:spPr>
        <p:txBody>
          <a:bodyPr vert="horz" lIns="91440" tIns="45720" rIns="91440" bIns="45720" rtlCol="0" anchor="ctr"/>
          <a:lstStyle>
            <a:lvl1pPr algn="l">
              <a:defRPr sz="1200">
                <a:solidFill>
                  <a:schemeClr val="bg1"/>
                </a:solidFill>
              </a:defRPr>
            </a:lvl1pPr>
          </a:lstStyle>
          <a:p>
            <a:fld id="{6DE48FE1-C959-4842-929B-B952E86448B4}" type="datetime1">
              <a:rPr lang="en-US" smtClean="0"/>
              <a:t>9/10/2015</a:t>
            </a:fld>
            <a:endParaRPr lang="en-US" dirty="0"/>
          </a:p>
        </p:txBody>
      </p:sp>
      <p:sp>
        <p:nvSpPr>
          <p:cNvPr id="13" name="Footer Placeholder 4"/>
          <p:cNvSpPr>
            <a:spLocks noGrp="1"/>
          </p:cNvSpPr>
          <p:nvPr>
            <p:ph type="ftr" sz="quarter" idx="11"/>
          </p:nvPr>
        </p:nvSpPr>
        <p:spPr>
          <a:xfrm>
            <a:off x="3028950" y="6356351"/>
            <a:ext cx="3086100" cy="365125"/>
          </a:xfrm>
          <a:prstGeom prst="rect">
            <a:avLst/>
          </a:prstGeom>
        </p:spPr>
        <p:txBody>
          <a:bodyPr vert="horz" lIns="91440" tIns="45720" rIns="91440" bIns="45720" rtlCol="0" anchor="ctr"/>
          <a:lstStyle>
            <a:lvl1pPr algn="ctr">
              <a:defRPr sz="1200">
                <a:solidFill>
                  <a:schemeClr val="bg1"/>
                </a:solidFill>
              </a:defRPr>
            </a:lvl1pPr>
          </a:lstStyle>
          <a:p>
            <a:endParaRPr lang="en-US" dirty="0"/>
          </a:p>
        </p:txBody>
      </p:sp>
      <p:sp>
        <p:nvSpPr>
          <p:cNvPr id="14" name="Slide Number Placeholder 5"/>
          <p:cNvSpPr>
            <a:spLocks noGrp="1"/>
          </p:cNvSpPr>
          <p:nvPr>
            <p:ph type="sldNum" sz="quarter" idx="12"/>
          </p:nvPr>
        </p:nvSpPr>
        <p:spPr>
          <a:xfrm>
            <a:off x="6457950" y="6356351"/>
            <a:ext cx="2057400" cy="365125"/>
          </a:xfrm>
          <a:prstGeom prst="rect">
            <a:avLst/>
          </a:prstGeom>
        </p:spPr>
        <p:txBody>
          <a:bodyPr vert="horz" lIns="91440" tIns="45720" rIns="91440" bIns="45720" rtlCol="0" anchor="ctr"/>
          <a:lstStyle>
            <a:lvl1pPr algn="r">
              <a:defRPr sz="1200">
                <a:solidFill>
                  <a:schemeClr val="bg1"/>
                </a:solidFill>
              </a:defRPr>
            </a:lvl1pPr>
          </a:lstStyle>
          <a:p>
            <a:fld id="{B63E4CEF-BB1E-48C7-AE93-F39F6AA99AD7}" type="slidenum">
              <a:rPr lang="en-US" smtClean="0"/>
              <a:pPr/>
              <a:t>‹#›</a:t>
            </a:fld>
            <a:endParaRPr lang="en-US" dirty="0"/>
          </a:p>
        </p:txBody>
      </p:sp>
      <p:sp>
        <p:nvSpPr>
          <p:cNvPr id="15" name="Rectangle 14"/>
          <p:cNvSpPr/>
          <p:nvPr userDrawn="1"/>
        </p:nvSpPr>
        <p:spPr>
          <a:xfrm flipV="1">
            <a:off x="-16415" y="6236140"/>
            <a:ext cx="9160416" cy="51907"/>
          </a:xfrm>
          <a:prstGeom prst="rect">
            <a:avLst/>
          </a:prstGeom>
          <a:solidFill>
            <a:srgbClr val="EC026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9" name="Picture 18"/>
          <p:cNvPicPr>
            <a:picLocks noChangeAspect="1"/>
          </p:cNvPicPr>
          <p:nvPr userDrawn="1"/>
        </p:nvPicPr>
        <p:blipFill rotWithShape="1">
          <a:blip r:embed="rId3" cstate="print">
            <a:extLst>
              <a:ext uri="{28A0092B-C50C-407E-A947-70E740481C1C}">
                <a14:useLocalDpi xmlns:a14="http://schemas.microsoft.com/office/drawing/2010/main" val="0"/>
              </a:ext>
            </a:extLst>
          </a:blip>
          <a:srcRect b="19613"/>
          <a:stretch/>
        </p:blipFill>
        <p:spPr>
          <a:xfrm>
            <a:off x="6920613" y="50571"/>
            <a:ext cx="2212566" cy="946227"/>
          </a:xfrm>
          <a:prstGeom prst="rect">
            <a:avLst/>
          </a:prstGeom>
        </p:spPr>
      </p:pic>
      <p:sp>
        <p:nvSpPr>
          <p:cNvPr id="20" name="Date Placeholder 3"/>
          <p:cNvSpPr txBox="1">
            <a:spLocks/>
          </p:cNvSpPr>
          <p:nvPr userDrawn="1"/>
        </p:nvSpPr>
        <p:spPr>
          <a:xfrm>
            <a:off x="7080308" y="1019660"/>
            <a:ext cx="2052870" cy="644503"/>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en-US" sz="1000" b="1" dirty="0" smtClean="0">
                <a:solidFill>
                  <a:schemeClr val="tx1">
                    <a:lumMod val="65000"/>
                    <a:lumOff val="35000"/>
                  </a:schemeClr>
                </a:solidFill>
              </a:rPr>
              <a:t>Richard</a:t>
            </a:r>
            <a:r>
              <a:rPr lang="en-US" sz="1000" b="1" baseline="0" dirty="0" smtClean="0">
                <a:solidFill>
                  <a:schemeClr val="tx1">
                    <a:lumMod val="65000"/>
                    <a:lumOff val="35000"/>
                  </a:schemeClr>
                </a:solidFill>
              </a:rPr>
              <a:t> Woods, </a:t>
            </a:r>
          </a:p>
          <a:p>
            <a:pPr algn="r"/>
            <a:r>
              <a:rPr lang="en-US" sz="1000" b="1" baseline="0" dirty="0" smtClean="0">
                <a:solidFill>
                  <a:schemeClr val="tx1">
                    <a:lumMod val="65000"/>
                    <a:lumOff val="35000"/>
                  </a:schemeClr>
                </a:solidFill>
              </a:rPr>
              <a:t>Georgia’s School Superintendent</a:t>
            </a:r>
          </a:p>
          <a:p>
            <a:pPr algn="r"/>
            <a:r>
              <a:rPr lang="en-US" sz="1000" b="1" i="1" u="none" baseline="0" dirty="0" smtClean="0">
                <a:solidFill>
                  <a:schemeClr val="tx1">
                    <a:lumMod val="65000"/>
                    <a:lumOff val="35000"/>
                  </a:schemeClr>
                </a:solidFill>
              </a:rPr>
              <a:t>“Educating Georgia’s Future”</a:t>
            </a:r>
          </a:p>
          <a:p>
            <a:pPr algn="r"/>
            <a:r>
              <a:rPr lang="en-US" sz="1000" b="1" baseline="0" dirty="0" smtClean="0">
                <a:solidFill>
                  <a:schemeClr val="tx1">
                    <a:lumMod val="65000"/>
                    <a:lumOff val="35000"/>
                  </a:schemeClr>
                </a:solidFill>
                <a:hlinkClick r:id="rId4"/>
              </a:rPr>
              <a:t>gadoe.org</a:t>
            </a:r>
            <a:endParaRPr lang="en-US" sz="1000" b="1" dirty="0">
              <a:solidFill>
                <a:schemeClr val="tx1">
                  <a:lumMod val="65000"/>
                  <a:lumOff val="35000"/>
                </a:schemeClr>
              </a:solidFill>
            </a:endParaRPr>
          </a:p>
        </p:txBody>
      </p:sp>
    </p:spTree>
    <p:extLst>
      <p:ext uri="{BB962C8B-B14F-4D97-AF65-F5344CB8AC3E}">
        <p14:creationId xmlns:p14="http://schemas.microsoft.com/office/powerpoint/2010/main" val="352140659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pic>
        <p:nvPicPr>
          <p:cNvPr id="12" name="Picture 11"/>
          <p:cNvPicPr>
            <a:picLocks noChangeAspect="1"/>
          </p:cNvPicPr>
          <p:nvPr userDrawn="1"/>
        </p:nvPicPr>
        <p:blipFill>
          <a:blip r:embed="rId2"/>
          <a:stretch>
            <a:fillRect/>
          </a:stretch>
        </p:blipFill>
        <p:spPr>
          <a:xfrm>
            <a:off x="119105" y="1434648"/>
            <a:ext cx="8856454" cy="4537566"/>
          </a:xfrm>
          <a:prstGeom prst="rect">
            <a:avLst/>
          </a:prstGeom>
        </p:spPr>
      </p:pic>
      <p:sp>
        <p:nvSpPr>
          <p:cNvPr id="2" name="Title 1"/>
          <p:cNvSpPr>
            <a:spLocks noGrp="1"/>
          </p:cNvSpPr>
          <p:nvPr>
            <p:ph type="title"/>
          </p:nvPr>
        </p:nvSpPr>
        <p:spPr/>
        <p:txBody>
          <a:bodyPr/>
          <a:lstStyle/>
          <a:p>
            <a:r>
              <a:rPr lang="en-US" smtClean="0"/>
              <a:t>Click to edit Master title style</a:t>
            </a:r>
            <a:endParaRPr lang="en-US" dirty="0"/>
          </a:p>
        </p:txBody>
      </p:sp>
      <p:sp>
        <p:nvSpPr>
          <p:cNvPr id="7" name="Rectangle 6"/>
          <p:cNvSpPr/>
          <p:nvPr userDrawn="1"/>
        </p:nvSpPr>
        <p:spPr>
          <a:xfrm>
            <a:off x="0" y="6314359"/>
            <a:ext cx="9144000" cy="47542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bg1"/>
                </a:solidFill>
              </a:defRPr>
            </a:lvl1pPr>
          </a:lstStyle>
          <a:p>
            <a:fld id="{16A82E43-F334-4B83-9151-C0C24AE8A2BC}" type="datetime1">
              <a:rPr lang="en-US" smtClean="0"/>
              <a:t>9/10/2015</a:t>
            </a:fld>
            <a:endParaRPr lang="en-US" dirty="0"/>
          </a:p>
        </p:txBody>
      </p:sp>
      <p:sp>
        <p:nvSpPr>
          <p:cNvPr id="9"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bg1"/>
                </a:solidFill>
              </a:defRPr>
            </a:lvl1pPr>
          </a:lstStyle>
          <a:p>
            <a:endParaRPr lang="en-US" dirty="0"/>
          </a:p>
        </p:txBody>
      </p:sp>
      <p:sp>
        <p:nvSpPr>
          <p:cNvPr id="10"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bg1"/>
                </a:solidFill>
              </a:defRPr>
            </a:lvl1pPr>
          </a:lstStyle>
          <a:p>
            <a:fld id="{B63E4CEF-BB1E-48C7-AE93-F39F6AA99AD7}" type="slidenum">
              <a:rPr lang="en-US" smtClean="0"/>
              <a:pPr/>
              <a:t>‹#›</a:t>
            </a:fld>
            <a:endParaRPr lang="en-US" dirty="0"/>
          </a:p>
        </p:txBody>
      </p:sp>
      <p:sp>
        <p:nvSpPr>
          <p:cNvPr id="11" name="Rectangle 10"/>
          <p:cNvSpPr/>
          <p:nvPr userDrawn="1"/>
        </p:nvSpPr>
        <p:spPr>
          <a:xfrm flipV="1">
            <a:off x="-16415" y="6236140"/>
            <a:ext cx="9160416" cy="51907"/>
          </a:xfrm>
          <a:prstGeom prst="rect">
            <a:avLst/>
          </a:prstGeom>
          <a:solidFill>
            <a:srgbClr val="EC026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5" name="Picture 14"/>
          <p:cNvPicPr>
            <a:picLocks noChangeAspect="1"/>
          </p:cNvPicPr>
          <p:nvPr userDrawn="1"/>
        </p:nvPicPr>
        <p:blipFill rotWithShape="1">
          <a:blip r:embed="rId3" cstate="print">
            <a:extLst>
              <a:ext uri="{28A0092B-C50C-407E-A947-70E740481C1C}">
                <a14:useLocalDpi xmlns:a14="http://schemas.microsoft.com/office/drawing/2010/main" val="0"/>
              </a:ext>
            </a:extLst>
          </a:blip>
          <a:srcRect b="19613"/>
          <a:stretch/>
        </p:blipFill>
        <p:spPr>
          <a:xfrm>
            <a:off x="6920613" y="50571"/>
            <a:ext cx="2212566" cy="946227"/>
          </a:xfrm>
          <a:prstGeom prst="rect">
            <a:avLst/>
          </a:prstGeom>
        </p:spPr>
      </p:pic>
      <p:sp>
        <p:nvSpPr>
          <p:cNvPr id="16" name="Date Placeholder 3"/>
          <p:cNvSpPr txBox="1">
            <a:spLocks/>
          </p:cNvSpPr>
          <p:nvPr userDrawn="1"/>
        </p:nvSpPr>
        <p:spPr>
          <a:xfrm>
            <a:off x="7063530" y="1019660"/>
            <a:ext cx="2069648" cy="644503"/>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en-US" sz="1000" b="1" dirty="0" smtClean="0">
                <a:solidFill>
                  <a:schemeClr val="tx1">
                    <a:lumMod val="65000"/>
                    <a:lumOff val="35000"/>
                  </a:schemeClr>
                </a:solidFill>
              </a:rPr>
              <a:t>Richard</a:t>
            </a:r>
            <a:r>
              <a:rPr lang="en-US" sz="1000" b="1" baseline="0" dirty="0" smtClean="0">
                <a:solidFill>
                  <a:schemeClr val="tx1">
                    <a:lumMod val="65000"/>
                    <a:lumOff val="35000"/>
                  </a:schemeClr>
                </a:solidFill>
              </a:rPr>
              <a:t> Woods, </a:t>
            </a:r>
          </a:p>
          <a:p>
            <a:pPr algn="r"/>
            <a:r>
              <a:rPr lang="en-US" sz="1000" b="1" baseline="0" dirty="0" smtClean="0">
                <a:solidFill>
                  <a:schemeClr val="tx1">
                    <a:lumMod val="65000"/>
                    <a:lumOff val="35000"/>
                  </a:schemeClr>
                </a:solidFill>
              </a:rPr>
              <a:t>Georgia’s School Superintendent</a:t>
            </a:r>
          </a:p>
          <a:p>
            <a:pPr algn="r"/>
            <a:r>
              <a:rPr lang="en-US" sz="1000" b="1" i="1" u="none" baseline="0" dirty="0" smtClean="0">
                <a:solidFill>
                  <a:schemeClr val="tx1">
                    <a:lumMod val="65000"/>
                    <a:lumOff val="35000"/>
                  </a:schemeClr>
                </a:solidFill>
              </a:rPr>
              <a:t>“Educating Georgia’s Future”</a:t>
            </a:r>
          </a:p>
          <a:p>
            <a:pPr algn="r"/>
            <a:r>
              <a:rPr lang="en-US" sz="1000" b="1" baseline="0" dirty="0" smtClean="0">
                <a:solidFill>
                  <a:schemeClr val="tx1">
                    <a:lumMod val="65000"/>
                    <a:lumOff val="35000"/>
                  </a:schemeClr>
                </a:solidFill>
                <a:hlinkClick r:id="rId4"/>
              </a:rPr>
              <a:t>gadoe.org</a:t>
            </a:r>
            <a:endParaRPr lang="en-US" sz="1000" b="1" dirty="0">
              <a:solidFill>
                <a:schemeClr val="tx1">
                  <a:lumMod val="65000"/>
                  <a:lumOff val="35000"/>
                </a:schemeClr>
              </a:solidFill>
            </a:endParaRPr>
          </a:p>
        </p:txBody>
      </p:sp>
    </p:spTree>
    <p:extLst>
      <p:ext uri="{BB962C8B-B14F-4D97-AF65-F5344CB8AC3E}">
        <p14:creationId xmlns:p14="http://schemas.microsoft.com/office/powerpoint/2010/main" val="358891857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Rectangle 4"/>
          <p:cNvSpPr/>
          <p:nvPr userDrawn="1"/>
        </p:nvSpPr>
        <p:spPr>
          <a:xfrm>
            <a:off x="0" y="0"/>
            <a:ext cx="9144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26400"/>
              </a:solidFill>
            </a:endParaRPr>
          </a:p>
        </p:txBody>
      </p:sp>
      <p:sp>
        <p:nvSpPr>
          <p:cNvPr id="6" name="Rectangle 5"/>
          <p:cNvSpPr/>
          <p:nvPr userDrawn="1"/>
        </p:nvSpPr>
        <p:spPr>
          <a:xfrm>
            <a:off x="0" y="6314359"/>
            <a:ext cx="9144000" cy="47542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bg1"/>
                </a:solidFill>
              </a:defRPr>
            </a:lvl1pPr>
          </a:lstStyle>
          <a:p>
            <a:fld id="{F0D42744-81F0-410B-A1C2-96529C47C04D}" type="datetime1">
              <a:rPr lang="en-US" smtClean="0"/>
              <a:t>9/10/2015</a:t>
            </a:fld>
            <a:endParaRPr lang="en-US" dirty="0"/>
          </a:p>
        </p:txBody>
      </p:sp>
      <p:sp>
        <p:nvSpPr>
          <p:cNvPr id="8"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bg1"/>
                </a:solidFill>
              </a:defRPr>
            </a:lvl1pPr>
          </a:lstStyle>
          <a:p>
            <a:endParaRPr lang="en-US" dirty="0"/>
          </a:p>
        </p:txBody>
      </p:sp>
      <p:sp>
        <p:nvSpPr>
          <p:cNvPr id="9"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bg1"/>
                </a:solidFill>
              </a:defRPr>
            </a:lvl1pPr>
          </a:lstStyle>
          <a:p>
            <a:fld id="{B63E4CEF-BB1E-48C7-AE93-F39F6AA99AD7}" type="slidenum">
              <a:rPr lang="en-US" smtClean="0"/>
              <a:pPr/>
              <a:t>‹#›</a:t>
            </a:fld>
            <a:endParaRPr lang="en-US" dirty="0"/>
          </a:p>
        </p:txBody>
      </p:sp>
      <p:sp>
        <p:nvSpPr>
          <p:cNvPr id="10" name="Rectangle 9"/>
          <p:cNvSpPr/>
          <p:nvPr userDrawn="1"/>
        </p:nvSpPr>
        <p:spPr>
          <a:xfrm flipV="1">
            <a:off x="-16415" y="6236140"/>
            <a:ext cx="9160416" cy="51907"/>
          </a:xfrm>
          <a:prstGeom prst="rect">
            <a:avLst/>
          </a:prstGeom>
          <a:solidFill>
            <a:srgbClr val="EC026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userDrawn="1"/>
        </p:nvSpPr>
        <p:spPr>
          <a:xfrm>
            <a:off x="0" y="0"/>
            <a:ext cx="9144000" cy="1025869"/>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p:cNvPicPr>
            <a:picLocks noChangeAspect="1"/>
          </p:cNvPicPr>
          <p:nvPr userDrawn="1"/>
        </p:nvPicPr>
        <p:blipFill>
          <a:blip r:embed="rId2" cstate="print">
            <a:lum bright="70000" contrast="-70000"/>
            <a:extLst>
              <a:ext uri="{28A0092B-C50C-407E-A947-70E740481C1C}">
                <a14:useLocalDpi xmlns:a14="http://schemas.microsoft.com/office/drawing/2010/main" val="0"/>
              </a:ext>
            </a:extLst>
          </a:blip>
          <a:stretch>
            <a:fillRect/>
          </a:stretch>
        </p:blipFill>
        <p:spPr>
          <a:xfrm>
            <a:off x="0" y="15442"/>
            <a:ext cx="1978056" cy="1052325"/>
          </a:xfrm>
          <a:prstGeom prst="rect">
            <a:avLst/>
          </a:prstGeom>
        </p:spPr>
      </p:pic>
      <p:sp>
        <p:nvSpPr>
          <p:cNvPr id="13" name="Date Placeholder 3"/>
          <p:cNvSpPr txBox="1">
            <a:spLocks/>
          </p:cNvSpPr>
          <p:nvPr userDrawn="1"/>
        </p:nvSpPr>
        <p:spPr>
          <a:xfrm>
            <a:off x="3157025" y="213626"/>
            <a:ext cx="5878691" cy="644503"/>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en-US" sz="1400" b="1" dirty="0" smtClean="0">
                <a:solidFill>
                  <a:schemeClr val="bg1"/>
                </a:solidFill>
              </a:rPr>
              <a:t>Richard</a:t>
            </a:r>
            <a:r>
              <a:rPr lang="en-US" sz="1400" b="1" baseline="0" dirty="0" smtClean="0">
                <a:solidFill>
                  <a:schemeClr val="bg1"/>
                </a:solidFill>
              </a:rPr>
              <a:t> Woods, Georgia’s School Superintendent</a:t>
            </a:r>
          </a:p>
          <a:p>
            <a:pPr algn="r"/>
            <a:r>
              <a:rPr lang="en-US" sz="1200" b="1" i="1" u="none" baseline="0" dirty="0" smtClean="0">
                <a:solidFill>
                  <a:schemeClr val="bg1"/>
                </a:solidFill>
              </a:rPr>
              <a:t>“Educating Georgia’s Future”</a:t>
            </a:r>
          </a:p>
          <a:p>
            <a:pPr algn="r"/>
            <a:r>
              <a:rPr lang="en-US" sz="1200" b="1" baseline="0" dirty="0" smtClean="0">
                <a:solidFill>
                  <a:schemeClr val="bg1"/>
                </a:solidFill>
                <a:hlinkClick r:id="rId3"/>
              </a:rPr>
              <a:t>gadoe.org</a:t>
            </a:r>
            <a:endParaRPr lang="en-US" sz="1200" b="1" dirty="0">
              <a:solidFill>
                <a:schemeClr val="bg1"/>
              </a:solidFill>
            </a:endParaRPr>
          </a:p>
        </p:txBody>
      </p:sp>
      <p:sp>
        <p:nvSpPr>
          <p:cNvPr id="14" name="Rectangle 13"/>
          <p:cNvSpPr/>
          <p:nvPr userDrawn="1"/>
        </p:nvSpPr>
        <p:spPr>
          <a:xfrm flipV="1">
            <a:off x="1" y="1042277"/>
            <a:ext cx="9144000" cy="45719"/>
          </a:xfrm>
          <a:prstGeom prst="rect">
            <a:avLst/>
          </a:prstGeom>
          <a:solidFill>
            <a:srgbClr val="EC026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5" name="Picture 14"/>
          <p:cNvPicPr>
            <a:picLocks noChangeAspect="1"/>
          </p:cNvPicPr>
          <p:nvPr userDrawn="1"/>
        </p:nvPicPr>
        <p:blipFill>
          <a:blip r:embed="rId4"/>
          <a:stretch>
            <a:fillRect/>
          </a:stretch>
        </p:blipFill>
        <p:spPr>
          <a:xfrm>
            <a:off x="119105" y="1434648"/>
            <a:ext cx="8856454" cy="4537566"/>
          </a:xfrm>
          <a:prstGeom prst="rect">
            <a:avLst/>
          </a:prstGeom>
        </p:spPr>
      </p:pic>
    </p:spTree>
    <p:extLst>
      <p:ext uri="{BB962C8B-B14F-4D97-AF65-F5344CB8AC3E}">
        <p14:creationId xmlns:p14="http://schemas.microsoft.com/office/powerpoint/2010/main" val="79106881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pic>
        <p:nvPicPr>
          <p:cNvPr id="14" name="Picture 13"/>
          <p:cNvPicPr>
            <a:picLocks noChangeAspect="1"/>
          </p:cNvPicPr>
          <p:nvPr userDrawn="1"/>
        </p:nvPicPr>
        <p:blipFill>
          <a:blip r:embed="rId2"/>
          <a:stretch>
            <a:fillRect/>
          </a:stretch>
        </p:blipFill>
        <p:spPr>
          <a:xfrm>
            <a:off x="119105" y="1434648"/>
            <a:ext cx="8856454" cy="4537566"/>
          </a:xfrm>
          <a:prstGeom prst="rect">
            <a:avLst/>
          </a:prstGeom>
        </p:spPr>
      </p:pic>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3887391" y="1664163"/>
            <a:ext cx="4629150" cy="4196888"/>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9" name="Rectangle 8"/>
          <p:cNvSpPr/>
          <p:nvPr userDrawn="1"/>
        </p:nvSpPr>
        <p:spPr>
          <a:xfrm>
            <a:off x="0" y="6314359"/>
            <a:ext cx="9144000" cy="47542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Date Placeholder 3"/>
          <p:cNvSpPr>
            <a:spLocks noGrp="1"/>
          </p:cNvSpPr>
          <p:nvPr>
            <p:ph type="dt" sz="half" idx="10"/>
          </p:nvPr>
        </p:nvSpPr>
        <p:spPr>
          <a:xfrm>
            <a:off x="628650" y="6356351"/>
            <a:ext cx="2057400" cy="365125"/>
          </a:xfrm>
          <a:prstGeom prst="rect">
            <a:avLst/>
          </a:prstGeom>
        </p:spPr>
        <p:txBody>
          <a:bodyPr vert="horz" lIns="91440" tIns="45720" rIns="91440" bIns="45720" rtlCol="0" anchor="ctr"/>
          <a:lstStyle>
            <a:lvl1pPr algn="l">
              <a:defRPr sz="1200">
                <a:solidFill>
                  <a:schemeClr val="bg1"/>
                </a:solidFill>
              </a:defRPr>
            </a:lvl1pPr>
          </a:lstStyle>
          <a:p>
            <a:fld id="{55BC54F9-6F4B-41F9-912C-6E88152A8FF5}" type="datetime1">
              <a:rPr lang="en-US" smtClean="0"/>
              <a:t>9/10/2015</a:t>
            </a:fld>
            <a:endParaRPr lang="en-US" dirty="0"/>
          </a:p>
        </p:txBody>
      </p:sp>
      <p:sp>
        <p:nvSpPr>
          <p:cNvPr id="11"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bg1"/>
                </a:solidFill>
              </a:defRPr>
            </a:lvl1pPr>
          </a:lstStyle>
          <a:p>
            <a:endParaRPr lang="en-US" dirty="0"/>
          </a:p>
        </p:txBody>
      </p:sp>
      <p:sp>
        <p:nvSpPr>
          <p:cNvPr id="12"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bg1"/>
                </a:solidFill>
              </a:defRPr>
            </a:lvl1pPr>
          </a:lstStyle>
          <a:p>
            <a:fld id="{B63E4CEF-BB1E-48C7-AE93-F39F6AA99AD7}" type="slidenum">
              <a:rPr lang="en-US" smtClean="0"/>
              <a:pPr/>
              <a:t>‹#›</a:t>
            </a:fld>
            <a:endParaRPr lang="en-US" dirty="0"/>
          </a:p>
        </p:txBody>
      </p:sp>
      <p:sp>
        <p:nvSpPr>
          <p:cNvPr id="13" name="Rectangle 12"/>
          <p:cNvSpPr/>
          <p:nvPr userDrawn="1"/>
        </p:nvSpPr>
        <p:spPr>
          <a:xfrm flipV="1">
            <a:off x="-16415" y="6236140"/>
            <a:ext cx="9160416" cy="51907"/>
          </a:xfrm>
          <a:prstGeom prst="rect">
            <a:avLst/>
          </a:prstGeom>
          <a:solidFill>
            <a:srgbClr val="EC026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7" name="Picture 16"/>
          <p:cNvPicPr>
            <a:picLocks noChangeAspect="1"/>
          </p:cNvPicPr>
          <p:nvPr userDrawn="1"/>
        </p:nvPicPr>
        <p:blipFill rotWithShape="1">
          <a:blip r:embed="rId3" cstate="print">
            <a:extLst>
              <a:ext uri="{28A0092B-C50C-407E-A947-70E740481C1C}">
                <a14:useLocalDpi xmlns:a14="http://schemas.microsoft.com/office/drawing/2010/main" val="0"/>
              </a:ext>
            </a:extLst>
          </a:blip>
          <a:srcRect b="19613"/>
          <a:stretch/>
        </p:blipFill>
        <p:spPr>
          <a:xfrm>
            <a:off x="6920613" y="50571"/>
            <a:ext cx="2212566" cy="946227"/>
          </a:xfrm>
          <a:prstGeom prst="rect">
            <a:avLst/>
          </a:prstGeom>
        </p:spPr>
      </p:pic>
      <p:sp>
        <p:nvSpPr>
          <p:cNvPr id="18" name="Date Placeholder 3"/>
          <p:cNvSpPr txBox="1">
            <a:spLocks/>
          </p:cNvSpPr>
          <p:nvPr userDrawn="1"/>
        </p:nvSpPr>
        <p:spPr>
          <a:xfrm>
            <a:off x="7063530" y="1019660"/>
            <a:ext cx="2069648" cy="644503"/>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en-US" sz="1000" b="1" dirty="0" smtClean="0">
                <a:solidFill>
                  <a:schemeClr val="tx1">
                    <a:lumMod val="65000"/>
                    <a:lumOff val="35000"/>
                  </a:schemeClr>
                </a:solidFill>
              </a:rPr>
              <a:t>Richard</a:t>
            </a:r>
            <a:r>
              <a:rPr lang="en-US" sz="1000" b="1" baseline="0" dirty="0" smtClean="0">
                <a:solidFill>
                  <a:schemeClr val="tx1">
                    <a:lumMod val="65000"/>
                    <a:lumOff val="35000"/>
                  </a:schemeClr>
                </a:solidFill>
              </a:rPr>
              <a:t> Woods, </a:t>
            </a:r>
          </a:p>
          <a:p>
            <a:pPr algn="r"/>
            <a:r>
              <a:rPr lang="en-US" sz="1000" b="1" baseline="0" dirty="0" smtClean="0">
                <a:solidFill>
                  <a:schemeClr val="tx1">
                    <a:lumMod val="65000"/>
                    <a:lumOff val="35000"/>
                  </a:schemeClr>
                </a:solidFill>
              </a:rPr>
              <a:t>Georgia’s School Superintendent</a:t>
            </a:r>
          </a:p>
          <a:p>
            <a:pPr algn="r"/>
            <a:r>
              <a:rPr lang="en-US" sz="1000" b="1" i="1" u="none" baseline="0" dirty="0" smtClean="0">
                <a:solidFill>
                  <a:schemeClr val="tx1">
                    <a:lumMod val="65000"/>
                    <a:lumOff val="35000"/>
                  </a:schemeClr>
                </a:solidFill>
              </a:rPr>
              <a:t>“Educating Georgia’s Future”</a:t>
            </a:r>
          </a:p>
          <a:p>
            <a:pPr algn="r"/>
            <a:r>
              <a:rPr lang="en-US" sz="1000" b="1" baseline="0" dirty="0" smtClean="0">
                <a:solidFill>
                  <a:schemeClr val="tx1">
                    <a:lumMod val="65000"/>
                    <a:lumOff val="35000"/>
                  </a:schemeClr>
                </a:solidFill>
                <a:hlinkClick r:id="rId4"/>
              </a:rPr>
              <a:t>gadoe.org</a:t>
            </a:r>
            <a:endParaRPr lang="en-US" sz="1000" b="1" dirty="0">
              <a:solidFill>
                <a:schemeClr val="tx1">
                  <a:lumMod val="65000"/>
                  <a:lumOff val="35000"/>
                </a:schemeClr>
              </a:solidFill>
            </a:endParaRPr>
          </a:p>
        </p:txBody>
      </p:sp>
    </p:spTree>
    <p:extLst>
      <p:ext uri="{BB962C8B-B14F-4D97-AF65-F5344CB8AC3E}">
        <p14:creationId xmlns:p14="http://schemas.microsoft.com/office/powerpoint/2010/main" val="277671455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14" name="Picture 13"/>
          <p:cNvPicPr>
            <a:picLocks noChangeAspect="1"/>
          </p:cNvPicPr>
          <p:nvPr userDrawn="1"/>
        </p:nvPicPr>
        <p:blipFill>
          <a:blip r:embed="rId2"/>
          <a:stretch>
            <a:fillRect/>
          </a:stretch>
        </p:blipFill>
        <p:spPr>
          <a:xfrm>
            <a:off x="119105" y="1434648"/>
            <a:ext cx="8856454" cy="4537566"/>
          </a:xfrm>
          <a:prstGeom prst="rect">
            <a:avLst/>
          </a:prstGeom>
        </p:spPr>
      </p:pic>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3887391" y="1801091"/>
            <a:ext cx="4629150" cy="4059960"/>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9" name="Rectangle 8"/>
          <p:cNvSpPr/>
          <p:nvPr userDrawn="1"/>
        </p:nvSpPr>
        <p:spPr>
          <a:xfrm>
            <a:off x="0" y="6314359"/>
            <a:ext cx="9144000" cy="47542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Date Placeholder 3"/>
          <p:cNvSpPr>
            <a:spLocks noGrp="1"/>
          </p:cNvSpPr>
          <p:nvPr>
            <p:ph type="dt" sz="half" idx="10"/>
          </p:nvPr>
        </p:nvSpPr>
        <p:spPr>
          <a:xfrm>
            <a:off x="628650" y="6356351"/>
            <a:ext cx="2057400" cy="365125"/>
          </a:xfrm>
          <a:prstGeom prst="rect">
            <a:avLst/>
          </a:prstGeom>
        </p:spPr>
        <p:txBody>
          <a:bodyPr vert="horz" lIns="91440" tIns="45720" rIns="91440" bIns="45720" rtlCol="0" anchor="ctr"/>
          <a:lstStyle>
            <a:lvl1pPr algn="l">
              <a:defRPr sz="1200">
                <a:solidFill>
                  <a:schemeClr val="bg1"/>
                </a:solidFill>
              </a:defRPr>
            </a:lvl1pPr>
          </a:lstStyle>
          <a:p>
            <a:fld id="{383A17E0-28EC-493A-A2BA-E1070EBF6E76}" type="datetime1">
              <a:rPr lang="en-US" smtClean="0"/>
              <a:t>9/10/2015</a:t>
            </a:fld>
            <a:endParaRPr lang="en-US" dirty="0"/>
          </a:p>
        </p:txBody>
      </p:sp>
      <p:sp>
        <p:nvSpPr>
          <p:cNvPr id="11"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bg1"/>
                </a:solidFill>
              </a:defRPr>
            </a:lvl1pPr>
          </a:lstStyle>
          <a:p>
            <a:endParaRPr lang="en-US" dirty="0"/>
          </a:p>
        </p:txBody>
      </p:sp>
      <p:sp>
        <p:nvSpPr>
          <p:cNvPr id="12"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bg1"/>
                </a:solidFill>
              </a:defRPr>
            </a:lvl1pPr>
          </a:lstStyle>
          <a:p>
            <a:fld id="{B63E4CEF-BB1E-48C7-AE93-F39F6AA99AD7}" type="slidenum">
              <a:rPr lang="en-US" smtClean="0"/>
              <a:pPr/>
              <a:t>‹#›</a:t>
            </a:fld>
            <a:endParaRPr lang="en-US" dirty="0"/>
          </a:p>
        </p:txBody>
      </p:sp>
      <p:sp>
        <p:nvSpPr>
          <p:cNvPr id="13" name="Rectangle 12"/>
          <p:cNvSpPr/>
          <p:nvPr userDrawn="1"/>
        </p:nvSpPr>
        <p:spPr>
          <a:xfrm flipV="1">
            <a:off x="-16415" y="6236140"/>
            <a:ext cx="9160416" cy="51907"/>
          </a:xfrm>
          <a:prstGeom prst="rect">
            <a:avLst/>
          </a:prstGeom>
          <a:solidFill>
            <a:srgbClr val="EC026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7" name="Picture 16"/>
          <p:cNvPicPr>
            <a:picLocks noChangeAspect="1"/>
          </p:cNvPicPr>
          <p:nvPr userDrawn="1"/>
        </p:nvPicPr>
        <p:blipFill rotWithShape="1">
          <a:blip r:embed="rId3" cstate="print">
            <a:extLst>
              <a:ext uri="{28A0092B-C50C-407E-A947-70E740481C1C}">
                <a14:useLocalDpi xmlns:a14="http://schemas.microsoft.com/office/drawing/2010/main" val="0"/>
              </a:ext>
            </a:extLst>
          </a:blip>
          <a:srcRect b="19613"/>
          <a:stretch/>
        </p:blipFill>
        <p:spPr>
          <a:xfrm>
            <a:off x="6920613" y="50571"/>
            <a:ext cx="2212566" cy="946227"/>
          </a:xfrm>
          <a:prstGeom prst="rect">
            <a:avLst/>
          </a:prstGeom>
        </p:spPr>
      </p:pic>
      <p:sp>
        <p:nvSpPr>
          <p:cNvPr id="18" name="Date Placeholder 3"/>
          <p:cNvSpPr txBox="1">
            <a:spLocks/>
          </p:cNvSpPr>
          <p:nvPr userDrawn="1"/>
        </p:nvSpPr>
        <p:spPr>
          <a:xfrm>
            <a:off x="7080308" y="1019660"/>
            <a:ext cx="2052870" cy="644503"/>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en-US" sz="1000" b="1" dirty="0" smtClean="0">
                <a:solidFill>
                  <a:schemeClr val="tx1">
                    <a:lumMod val="65000"/>
                    <a:lumOff val="35000"/>
                  </a:schemeClr>
                </a:solidFill>
              </a:rPr>
              <a:t>Richard</a:t>
            </a:r>
            <a:r>
              <a:rPr lang="en-US" sz="1000" b="1" baseline="0" dirty="0" smtClean="0">
                <a:solidFill>
                  <a:schemeClr val="tx1">
                    <a:lumMod val="65000"/>
                    <a:lumOff val="35000"/>
                  </a:schemeClr>
                </a:solidFill>
              </a:rPr>
              <a:t> Woods, </a:t>
            </a:r>
          </a:p>
          <a:p>
            <a:pPr algn="r"/>
            <a:r>
              <a:rPr lang="en-US" sz="1000" b="1" baseline="0" dirty="0" smtClean="0">
                <a:solidFill>
                  <a:schemeClr val="tx1">
                    <a:lumMod val="65000"/>
                    <a:lumOff val="35000"/>
                  </a:schemeClr>
                </a:solidFill>
              </a:rPr>
              <a:t>Georgia’s School Superintendent</a:t>
            </a:r>
          </a:p>
          <a:p>
            <a:pPr algn="r"/>
            <a:r>
              <a:rPr lang="en-US" sz="1000" b="1" i="1" u="none" baseline="0" dirty="0" smtClean="0">
                <a:solidFill>
                  <a:schemeClr val="tx1">
                    <a:lumMod val="65000"/>
                    <a:lumOff val="35000"/>
                  </a:schemeClr>
                </a:solidFill>
              </a:rPr>
              <a:t>“Educating Georgia’s Future”</a:t>
            </a:r>
          </a:p>
          <a:p>
            <a:pPr algn="r"/>
            <a:r>
              <a:rPr lang="en-US" sz="1000" b="1" baseline="0" dirty="0" smtClean="0">
                <a:solidFill>
                  <a:schemeClr val="tx1">
                    <a:lumMod val="65000"/>
                    <a:lumOff val="35000"/>
                  </a:schemeClr>
                </a:solidFill>
                <a:hlinkClick r:id="rId4"/>
              </a:rPr>
              <a:t>gadoe.org</a:t>
            </a:r>
            <a:endParaRPr lang="en-US" sz="1000" b="1" dirty="0">
              <a:solidFill>
                <a:schemeClr val="tx1">
                  <a:lumMod val="65000"/>
                  <a:lumOff val="35000"/>
                </a:schemeClr>
              </a:solidFill>
            </a:endParaRPr>
          </a:p>
        </p:txBody>
      </p:sp>
    </p:spTree>
    <p:extLst>
      <p:ext uri="{BB962C8B-B14F-4D97-AF65-F5344CB8AC3E}">
        <p14:creationId xmlns:p14="http://schemas.microsoft.com/office/powerpoint/2010/main" val="4267385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hyperlink" Target="http://www.gadoe.org/" TargetMode="Externa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11" name="Picture 10"/>
          <p:cNvPicPr>
            <a:picLocks noChangeAspect="1"/>
          </p:cNvPicPr>
          <p:nvPr/>
        </p:nvPicPr>
        <p:blipFill>
          <a:blip r:embed="rId13"/>
          <a:stretch>
            <a:fillRect/>
          </a:stretch>
        </p:blipFill>
        <p:spPr>
          <a:xfrm>
            <a:off x="119105" y="1434648"/>
            <a:ext cx="8856454" cy="4537566"/>
          </a:xfrm>
          <a:prstGeom prst="rect">
            <a:avLst/>
          </a:prstGeom>
        </p:spPr>
      </p:pic>
      <p:sp>
        <p:nvSpPr>
          <p:cNvPr id="8" name="Rectangle 7"/>
          <p:cNvSpPr/>
          <p:nvPr/>
        </p:nvSpPr>
        <p:spPr>
          <a:xfrm>
            <a:off x="0" y="6314359"/>
            <a:ext cx="9144000" cy="47542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603983" y="334016"/>
            <a:ext cx="6316630" cy="1325563"/>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bg1"/>
                </a:solidFill>
              </a:defRPr>
            </a:lvl1pPr>
          </a:lstStyle>
          <a:p>
            <a:fld id="{BF81D28A-6477-4EA0-9A4C-03300D2262AB}" type="datetime1">
              <a:rPr lang="en-US" smtClean="0"/>
              <a:t>9/10/2015</a:t>
            </a:fld>
            <a:endParaRPr lang="en-US" dirty="0"/>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bg1"/>
                </a:solidFill>
              </a:defRPr>
            </a:lvl1pPr>
          </a:lstStyle>
          <a:p>
            <a:endParaRPr lang="en-US" dirty="0"/>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bg1"/>
                </a:solidFill>
              </a:defRPr>
            </a:lvl1pPr>
          </a:lstStyle>
          <a:p>
            <a:fld id="{B63E4CEF-BB1E-48C7-AE93-F39F6AA99AD7}" type="slidenum">
              <a:rPr lang="en-US" smtClean="0"/>
              <a:pPr/>
              <a:t>‹#›</a:t>
            </a:fld>
            <a:endParaRPr lang="en-US" dirty="0"/>
          </a:p>
        </p:txBody>
      </p:sp>
      <p:sp>
        <p:nvSpPr>
          <p:cNvPr id="9" name="Rectangle 8"/>
          <p:cNvSpPr/>
          <p:nvPr/>
        </p:nvSpPr>
        <p:spPr>
          <a:xfrm flipV="1">
            <a:off x="-16415" y="6236140"/>
            <a:ext cx="9160416" cy="51907"/>
          </a:xfrm>
          <a:prstGeom prst="rect">
            <a:avLst/>
          </a:prstGeom>
          <a:solidFill>
            <a:srgbClr val="EC026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p:cNvPicPr>
            <a:picLocks noChangeAspect="1"/>
          </p:cNvPicPr>
          <p:nvPr/>
        </p:nvPicPr>
        <p:blipFill rotWithShape="1">
          <a:blip r:embed="rId14" cstate="print">
            <a:extLst>
              <a:ext uri="{28A0092B-C50C-407E-A947-70E740481C1C}">
                <a14:useLocalDpi xmlns:a14="http://schemas.microsoft.com/office/drawing/2010/main" val="0"/>
              </a:ext>
            </a:extLst>
          </a:blip>
          <a:srcRect b="19613"/>
          <a:stretch/>
        </p:blipFill>
        <p:spPr>
          <a:xfrm>
            <a:off x="6920613" y="50571"/>
            <a:ext cx="2212566" cy="946227"/>
          </a:xfrm>
          <a:prstGeom prst="rect">
            <a:avLst/>
          </a:prstGeom>
        </p:spPr>
      </p:pic>
      <p:sp>
        <p:nvSpPr>
          <p:cNvPr id="13" name="Date Placeholder 3"/>
          <p:cNvSpPr txBox="1">
            <a:spLocks/>
          </p:cNvSpPr>
          <p:nvPr/>
        </p:nvSpPr>
        <p:spPr>
          <a:xfrm>
            <a:off x="7172587" y="1019660"/>
            <a:ext cx="1960591" cy="644503"/>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en-US" sz="1000" b="1" dirty="0" smtClean="0">
                <a:solidFill>
                  <a:schemeClr val="tx1">
                    <a:lumMod val="65000"/>
                    <a:lumOff val="35000"/>
                  </a:schemeClr>
                </a:solidFill>
              </a:rPr>
              <a:t>Richard</a:t>
            </a:r>
            <a:r>
              <a:rPr lang="en-US" sz="1000" b="1" baseline="0" dirty="0" smtClean="0">
                <a:solidFill>
                  <a:schemeClr val="tx1">
                    <a:lumMod val="65000"/>
                    <a:lumOff val="35000"/>
                  </a:schemeClr>
                </a:solidFill>
              </a:rPr>
              <a:t> Woods, </a:t>
            </a:r>
          </a:p>
          <a:p>
            <a:pPr algn="r"/>
            <a:r>
              <a:rPr lang="en-US" sz="1000" b="1" baseline="0" dirty="0" smtClean="0">
                <a:solidFill>
                  <a:schemeClr val="tx1">
                    <a:lumMod val="65000"/>
                    <a:lumOff val="35000"/>
                  </a:schemeClr>
                </a:solidFill>
              </a:rPr>
              <a:t>Georgia’s School Superintendent</a:t>
            </a:r>
          </a:p>
          <a:p>
            <a:pPr algn="r"/>
            <a:r>
              <a:rPr lang="en-US" sz="1000" b="1" i="1" u="none" baseline="0" dirty="0" smtClean="0">
                <a:solidFill>
                  <a:schemeClr val="tx1">
                    <a:lumMod val="65000"/>
                    <a:lumOff val="35000"/>
                  </a:schemeClr>
                </a:solidFill>
              </a:rPr>
              <a:t>“Educating Georgia’s Future”</a:t>
            </a:r>
          </a:p>
          <a:p>
            <a:pPr algn="r"/>
            <a:r>
              <a:rPr lang="en-US" sz="1000" b="1" baseline="0" dirty="0" smtClean="0">
                <a:solidFill>
                  <a:schemeClr val="tx1">
                    <a:lumMod val="65000"/>
                    <a:lumOff val="35000"/>
                  </a:schemeClr>
                </a:solidFill>
                <a:hlinkClick r:id="rId15"/>
              </a:rPr>
              <a:t>gadoe.org</a:t>
            </a:r>
            <a:endParaRPr lang="en-US" sz="1000" b="1" dirty="0">
              <a:solidFill>
                <a:schemeClr val="tx1">
                  <a:lumMod val="65000"/>
                  <a:lumOff val="35000"/>
                </a:schemeClr>
              </a:solidFill>
            </a:endParaRPr>
          </a:p>
        </p:txBody>
      </p:sp>
    </p:spTree>
    <p:extLst>
      <p:ext uri="{BB962C8B-B14F-4D97-AF65-F5344CB8AC3E}">
        <p14:creationId xmlns:p14="http://schemas.microsoft.com/office/powerpoint/2010/main" val="21499818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ftr="0"/>
  <p:txStyles>
    <p:titleStyle>
      <a:lvl1pPr algn="l" defTabSz="914400" rtl="0" eaLnBrk="1" latinLnBrk="0" hangingPunct="1">
        <a:lnSpc>
          <a:spcPct val="90000"/>
        </a:lnSpc>
        <a:spcBef>
          <a:spcPct val="0"/>
        </a:spcBef>
        <a:buNone/>
        <a:defRPr sz="4400" b="1" kern="1200">
          <a:solidFill>
            <a:schemeClr val="tx1"/>
          </a:solidFill>
          <a:latin typeface="Arial Rounded MT Bold" panose="020F0704030504030204" pitchFamily="34"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png"/><Relationship Id="rId1" Type="http://schemas.openxmlformats.org/officeDocument/2006/relationships/slideLayout" Target="../slideLayouts/slideLayout2.xml"/><Relationship Id="rId4" Type="http://schemas.openxmlformats.org/officeDocument/2006/relationships/image" Target="../media/image3.jpeg"/></Relationships>
</file>

<file path=ppt/slides/_rels/slide6.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ctrTitle"/>
          </p:nvPr>
        </p:nvSpPr>
        <p:spPr/>
        <p:txBody>
          <a:bodyPr/>
          <a:lstStyle/>
          <a:p>
            <a:r>
              <a:rPr lang="en-US" dirty="0"/>
              <a:t>2015 </a:t>
            </a:r>
            <a:r>
              <a:rPr lang="en-US" dirty="0" smtClean="0"/>
              <a:t>GaPMP Kickoff Conference</a:t>
            </a:r>
            <a:endParaRPr lang="en-US" dirty="0"/>
          </a:p>
        </p:txBody>
      </p:sp>
      <p:sp>
        <p:nvSpPr>
          <p:cNvPr id="9" name="Subtitle 8"/>
          <p:cNvSpPr>
            <a:spLocks noGrp="1"/>
          </p:cNvSpPr>
          <p:nvPr>
            <p:ph type="subTitle" idx="1"/>
          </p:nvPr>
        </p:nvSpPr>
        <p:spPr>
          <a:xfrm>
            <a:off x="1200785" y="3522184"/>
            <a:ext cx="6858000" cy="2086135"/>
          </a:xfrm>
        </p:spPr>
        <p:txBody>
          <a:bodyPr>
            <a:normAutofit/>
          </a:bodyPr>
          <a:lstStyle/>
          <a:p>
            <a:r>
              <a:rPr lang="en-US" sz="3600" b="1" i="1" dirty="0" smtClean="0">
                <a:solidFill>
                  <a:schemeClr val="accent2"/>
                </a:solidFill>
                <a:latin typeface="Times New Roman" pitchFamily="18" charset="0"/>
                <a:cs typeface="Times New Roman" pitchFamily="18" charset="0"/>
              </a:rPr>
              <a:t>Inform. Imagine. Inspire.</a:t>
            </a:r>
          </a:p>
          <a:p>
            <a:endParaRPr lang="en-US" sz="3600" b="1" i="1" dirty="0">
              <a:solidFill>
                <a:schemeClr val="accent2"/>
              </a:solidFill>
              <a:latin typeface="Times New Roman" pitchFamily="18" charset="0"/>
              <a:cs typeface="Times New Roman" pitchFamily="18" charset="0"/>
            </a:endParaRPr>
          </a:p>
        </p:txBody>
      </p:sp>
      <p:sp>
        <p:nvSpPr>
          <p:cNvPr id="6" name="Date Placeholder 5"/>
          <p:cNvSpPr>
            <a:spLocks noGrp="1"/>
          </p:cNvSpPr>
          <p:nvPr>
            <p:ph type="dt" sz="half" idx="2"/>
          </p:nvPr>
        </p:nvSpPr>
        <p:spPr/>
        <p:txBody>
          <a:bodyPr/>
          <a:lstStyle/>
          <a:p>
            <a:fld id="{494CCCB8-5C83-404E-A3A7-8BF440FEC32E}" type="datetime1">
              <a:rPr lang="en-US" smtClean="0"/>
              <a:pPr/>
              <a:t>9/10/2015</a:t>
            </a:fld>
            <a:endParaRPr lang="en-US" dirty="0"/>
          </a:p>
        </p:txBody>
      </p:sp>
      <p:sp>
        <p:nvSpPr>
          <p:cNvPr id="7" name="Slide Number Placeholder 6"/>
          <p:cNvSpPr>
            <a:spLocks noGrp="1"/>
          </p:cNvSpPr>
          <p:nvPr>
            <p:ph type="sldNum" sz="quarter" idx="4"/>
          </p:nvPr>
        </p:nvSpPr>
        <p:spPr/>
        <p:txBody>
          <a:bodyPr/>
          <a:lstStyle/>
          <a:p>
            <a:fld id="{B63E4CEF-BB1E-48C7-AE93-F39F6AA99AD7}" type="slidenum">
              <a:rPr lang="en-US" smtClean="0"/>
              <a:pPr/>
              <a:t>1</a:t>
            </a:fld>
            <a:endParaRPr lang="en-US" dirty="0"/>
          </a:p>
        </p:txBody>
      </p:sp>
      <p:pic>
        <p:nvPicPr>
          <p:cNvPr id="14" name="Picture 13"/>
          <p:cNvPicPr/>
          <p:nvPr/>
        </p:nvPicPr>
        <p:blipFill>
          <a:blip r:embed="rId2" cstate="print">
            <a:extLst>
              <a:ext uri="{28A0092B-C50C-407E-A947-70E740481C1C}">
                <a14:useLocalDpi xmlns:a14="http://schemas.microsoft.com/office/drawing/2010/main" val="0"/>
              </a:ext>
            </a:extLst>
          </a:blip>
          <a:srcRect l="3705" t="3236" r="3558" b="9723"/>
          <a:stretch>
            <a:fillRect/>
          </a:stretch>
        </p:blipFill>
        <p:spPr bwMode="auto">
          <a:xfrm>
            <a:off x="3898265" y="4426266"/>
            <a:ext cx="1280160" cy="1371600"/>
          </a:xfrm>
          <a:prstGeom prst="rect">
            <a:avLst/>
          </a:prstGeom>
          <a:noFill/>
          <a:ln>
            <a:noFill/>
          </a:ln>
          <a:effectLst/>
          <a:extLst/>
        </p:spPr>
      </p:pic>
    </p:spTree>
    <p:extLst>
      <p:ext uri="{BB962C8B-B14F-4D97-AF65-F5344CB8AC3E}">
        <p14:creationId xmlns:p14="http://schemas.microsoft.com/office/powerpoint/2010/main" val="281144348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z="6000" b="1" i="1" dirty="0" smtClean="0">
                <a:solidFill>
                  <a:srgbClr val="0070C0"/>
                </a:solidFill>
              </a:rPr>
              <a:t>  Parking</a:t>
            </a:r>
            <a:r>
              <a:rPr lang="en-US" dirty="0" smtClean="0"/>
              <a:t> </a:t>
            </a:r>
            <a:endParaRPr lang="en-US" dirty="0"/>
          </a:p>
        </p:txBody>
      </p:sp>
      <p:sp>
        <p:nvSpPr>
          <p:cNvPr id="3" name="Subtitle 2"/>
          <p:cNvSpPr>
            <a:spLocks noGrp="1"/>
          </p:cNvSpPr>
          <p:nvPr>
            <p:ph idx="1"/>
          </p:nvPr>
        </p:nvSpPr>
        <p:spPr/>
        <p:txBody>
          <a:bodyPr/>
          <a:lstStyle/>
          <a:p>
            <a:pPr marL="457200" indent="-457200" algn="l">
              <a:buFont typeface="Arial" panose="020B0604020202020204" pitchFamily="34" charset="0"/>
              <a:buChar char="•"/>
            </a:pPr>
            <a:endParaRPr lang="en-US" dirty="0" smtClean="0"/>
          </a:p>
          <a:p>
            <a:pPr marL="342900" indent="-342900" algn="l">
              <a:buFont typeface="Arial" panose="020B0604020202020204" pitchFamily="34" charset="0"/>
              <a:buChar char="•"/>
            </a:pPr>
            <a:r>
              <a:rPr lang="en-US" dirty="0">
                <a:solidFill>
                  <a:schemeClr val="tx1"/>
                </a:solidFill>
              </a:rPr>
              <a:t>If you are not staying at the Marriot City Center, you will want to parking in the numbered areas on the attached map. </a:t>
            </a:r>
          </a:p>
          <a:p>
            <a:pPr marL="457200" indent="-457200" algn="l">
              <a:buFont typeface="Arial" panose="020B0604020202020204" pitchFamily="34" charset="0"/>
              <a:buChar char="•"/>
            </a:pPr>
            <a:endParaRPr lang="en-US" dirty="0"/>
          </a:p>
          <a:p>
            <a:pPr marL="342900" indent="-342900" algn="l">
              <a:buFont typeface="Arial" panose="020B0604020202020204" pitchFamily="34" charset="0"/>
              <a:buChar char="•"/>
            </a:pPr>
            <a:r>
              <a:rPr lang="en-US" dirty="0">
                <a:solidFill>
                  <a:schemeClr val="tx1"/>
                </a:solidFill>
              </a:rPr>
              <a:t>For conference registration and opening events each day, use the entrance closest to numbers 8 and 12 . </a:t>
            </a:r>
          </a:p>
        </p:txBody>
      </p:sp>
      <p:pic>
        <p:nvPicPr>
          <p:cNvPr id="12" name="Picture 9" descr="C:\Users\stevenson.allison\AppData\Local\Microsoft\Windows\Temporary Internet Files\Content.IE5\8AP7660J\Parking-Sign-12085-large[1].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65092" y="381000"/>
            <a:ext cx="1371600" cy="142352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4015100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3600" b="1" i="1" dirty="0" smtClean="0">
                <a:solidFill>
                  <a:srgbClr val="7030A0"/>
                </a:solidFill>
              </a:rPr>
              <a:t>Things to Remember </a:t>
            </a:r>
            <a:br>
              <a:rPr lang="en-US" sz="3600" b="1" i="1" dirty="0" smtClean="0">
                <a:solidFill>
                  <a:srgbClr val="7030A0"/>
                </a:solidFill>
              </a:rPr>
            </a:br>
            <a:r>
              <a:rPr lang="en-US" sz="3600" b="1" i="1" dirty="0" smtClean="0">
                <a:solidFill>
                  <a:srgbClr val="7030A0"/>
                </a:solidFill>
              </a:rPr>
              <a:t>for the Sessions</a:t>
            </a:r>
            <a:endParaRPr lang="en-US" sz="3600" b="1" i="1" dirty="0">
              <a:solidFill>
                <a:srgbClr val="7030A0"/>
              </a:solidFill>
            </a:endParaRPr>
          </a:p>
        </p:txBody>
      </p:sp>
      <p:sp>
        <p:nvSpPr>
          <p:cNvPr id="3" name="Content Placeholder 2"/>
          <p:cNvSpPr>
            <a:spLocks noGrp="1"/>
          </p:cNvSpPr>
          <p:nvPr>
            <p:ph idx="1"/>
          </p:nvPr>
        </p:nvSpPr>
        <p:spPr>
          <a:xfrm>
            <a:off x="416859" y="1981200"/>
            <a:ext cx="8229600" cy="4525963"/>
          </a:xfrm>
        </p:spPr>
        <p:txBody>
          <a:bodyPr/>
          <a:lstStyle/>
          <a:p>
            <a:r>
              <a:rPr lang="en-US" dirty="0" smtClean="0"/>
              <a:t>Please be </a:t>
            </a:r>
            <a:r>
              <a:rPr lang="en-US" u="sng" dirty="0" smtClean="0"/>
              <a:t>ON</a:t>
            </a:r>
            <a:r>
              <a:rPr lang="en-US" dirty="0" smtClean="0"/>
              <a:t> time and stay the </a:t>
            </a:r>
            <a:r>
              <a:rPr lang="en-US" u="sng" dirty="0" smtClean="0"/>
              <a:t>ENTIRE</a:t>
            </a:r>
            <a:r>
              <a:rPr lang="en-US" dirty="0" smtClean="0"/>
              <a:t> time.</a:t>
            </a:r>
          </a:p>
          <a:p>
            <a:endParaRPr lang="en-US" dirty="0" smtClean="0"/>
          </a:p>
          <a:p>
            <a:r>
              <a:rPr lang="en-US" dirty="0" smtClean="0"/>
              <a:t>When you arrive early, please fill up the front rows and sit towards the middle of the row. </a:t>
            </a:r>
          </a:p>
          <a:p>
            <a:pPr lvl="1"/>
            <a:r>
              <a:rPr lang="en-US" dirty="0" smtClean="0"/>
              <a:t>When you leave spaces in the back or the sides for the late comers, there is less disruption.</a:t>
            </a:r>
          </a:p>
          <a:p>
            <a:pPr marL="457200" lvl="1" indent="0">
              <a:buNone/>
            </a:pPr>
            <a:endParaRPr lang="en-US" dirty="0"/>
          </a:p>
          <a:p>
            <a:pPr marL="342900" lvl="1" indent="-342900">
              <a:buFont typeface="Arial" panose="020B0604020202020204" pitchFamily="34" charset="0"/>
              <a:buChar char="•"/>
            </a:pPr>
            <a:r>
              <a:rPr lang="en-US" sz="3200" dirty="0"/>
              <a:t>Handouts will be put on the </a:t>
            </a:r>
            <a:r>
              <a:rPr lang="en-US" sz="3200" dirty="0" err="1"/>
              <a:t>GaPMP</a:t>
            </a:r>
            <a:r>
              <a:rPr lang="en-US" sz="3200" dirty="0"/>
              <a:t> </a:t>
            </a:r>
            <a:r>
              <a:rPr lang="en-US" sz="3200" dirty="0" smtClean="0"/>
              <a:t>website.</a:t>
            </a:r>
            <a:endParaRPr lang="en-US" sz="3200" dirty="0"/>
          </a:p>
          <a:p>
            <a:pPr marL="342900" lvl="1" indent="-342900">
              <a:buFont typeface="Arial" panose="020B0604020202020204" pitchFamily="34" charset="0"/>
              <a:buChar char="•"/>
            </a:pPr>
            <a:endParaRPr lang="en-US" sz="3200" dirty="0"/>
          </a:p>
          <a:p>
            <a:pPr marL="457200" lvl="1" indent="0">
              <a:buNone/>
            </a:pPr>
            <a:endParaRPr lang="en-US" dirty="0"/>
          </a:p>
        </p:txBody>
      </p:sp>
      <p:pic>
        <p:nvPicPr>
          <p:cNvPr id="2059" name="Picture 11" descr="C:\Users\stevenson.allison\AppData\Local\Microsoft\Windows\Temporary Internet Files\Content.IE5\0EGMWZJ9\Picture_Cartoon_Character_with_a_String_Tied_around_Its_Finger_to_Help_Remember_in_an_Illustrated_Stock_Photo_111209-153839-316001[1].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43841" y="726948"/>
            <a:ext cx="1280160" cy="114645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6616091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Volunteer               Opportunities</a:t>
            </a:r>
            <a:endParaRPr lang="en-US" dirty="0"/>
          </a:p>
        </p:txBody>
      </p:sp>
      <p:sp>
        <p:nvSpPr>
          <p:cNvPr id="3" name="Content Placeholder 2"/>
          <p:cNvSpPr>
            <a:spLocks noGrp="1"/>
          </p:cNvSpPr>
          <p:nvPr>
            <p:ph idx="1"/>
          </p:nvPr>
        </p:nvSpPr>
        <p:spPr>
          <a:xfrm>
            <a:off x="457200" y="1828800"/>
            <a:ext cx="8229600" cy="4525963"/>
          </a:xfrm>
        </p:spPr>
        <p:txBody>
          <a:bodyPr/>
          <a:lstStyle/>
          <a:p>
            <a:r>
              <a:rPr lang="en-US" dirty="0" smtClean="0"/>
              <a:t>There are several areas that you may serve to help the conference run smoothly.</a:t>
            </a:r>
          </a:p>
          <a:p>
            <a:pPr lvl="1"/>
            <a:r>
              <a:rPr lang="en-US" dirty="0" smtClean="0"/>
              <a:t>Room host </a:t>
            </a:r>
          </a:p>
          <a:p>
            <a:pPr lvl="1"/>
            <a:r>
              <a:rPr lang="en-US" dirty="0" smtClean="0"/>
              <a:t>Phil Pickens Award luncheon </a:t>
            </a:r>
            <a:r>
              <a:rPr lang="en-US" dirty="0" smtClean="0"/>
              <a:t>photographer</a:t>
            </a:r>
            <a:endParaRPr lang="en-US" dirty="0"/>
          </a:p>
          <a:p>
            <a:pPr lvl="1"/>
            <a:r>
              <a:rPr lang="en-US" dirty="0" smtClean="0"/>
              <a:t>Phil Pickens Award  nominee poster set up</a:t>
            </a:r>
          </a:p>
          <a:p>
            <a:pPr lvl="1"/>
            <a:endParaRPr lang="en-US" sz="1600" dirty="0"/>
          </a:p>
          <a:p>
            <a:pPr marL="342900" lvl="1" indent="-342900">
              <a:buFont typeface="Arial" panose="020B0604020202020204" pitchFamily="34" charset="0"/>
              <a:buChar char="•"/>
            </a:pPr>
            <a:r>
              <a:rPr lang="en-US" sz="3200" dirty="0"/>
              <a:t>There will be a survey sent out to sign up.</a:t>
            </a:r>
          </a:p>
        </p:txBody>
      </p:sp>
      <p:pic>
        <p:nvPicPr>
          <p:cNvPr id="1026" name="Picture 2" descr="C:\Users\stevenson.allison\AppData\Local\Microsoft\Windows\Temporary Internet Files\Content.IE5\SRKGCWAZ\Volunteering-SVG[1].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429000" y="4678623"/>
            <a:ext cx="1371600" cy="1371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0637400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Parent Mentors Logo_final_web-01.jpg"/>
          <p:cNvPicPr/>
          <p:nvPr/>
        </p:nvPicPr>
        <p:blipFill>
          <a:blip r:embed="rId2" cstate="print"/>
          <a:stretch>
            <a:fillRect/>
          </a:stretch>
        </p:blipFill>
        <p:spPr>
          <a:xfrm rot="20402571">
            <a:off x="70018" y="515540"/>
            <a:ext cx="2345525" cy="822960"/>
          </a:xfrm>
          <a:prstGeom prst="rect">
            <a:avLst/>
          </a:prstGeom>
        </p:spPr>
      </p:pic>
      <p:sp>
        <p:nvSpPr>
          <p:cNvPr id="2" name="Title 1"/>
          <p:cNvSpPr>
            <a:spLocks noGrp="1"/>
          </p:cNvSpPr>
          <p:nvPr>
            <p:ph type="title"/>
          </p:nvPr>
        </p:nvSpPr>
        <p:spPr>
          <a:xfrm>
            <a:off x="575408" y="225692"/>
            <a:ext cx="6316630" cy="1325563"/>
          </a:xfrm>
        </p:spPr>
        <p:txBody>
          <a:bodyPr>
            <a:normAutofit/>
          </a:bodyPr>
          <a:lstStyle/>
          <a:p>
            <a:r>
              <a:rPr lang="en-US" sz="4000" dirty="0" smtClean="0"/>
              <a:t>          </a:t>
            </a:r>
            <a:br>
              <a:rPr lang="en-US" sz="4000" dirty="0" smtClean="0"/>
            </a:br>
            <a:r>
              <a:rPr lang="en-US" sz="4000" dirty="0" smtClean="0"/>
              <a:t>           Partnership Tables</a:t>
            </a:r>
            <a:endParaRPr lang="en-US" sz="4000" dirty="0"/>
          </a:p>
        </p:txBody>
      </p:sp>
      <p:sp>
        <p:nvSpPr>
          <p:cNvPr id="3" name="Content Placeholder 2"/>
          <p:cNvSpPr>
            <a:spLocks noGrp="1"/>
          </p:cNvSpPr>
          <p:nvPr>
            <p:ph idx="1"/>
          </p:nvPr>
        </p:nvSpPr>
        <p:spPr>
          <a:xfrm>
            <a:off x="457200" y="1676400"/>
            <a:ext cx="8229600" cy="4724400"/>
          </a:xfrm>
        </p:spPr>
        <p:txBody>
          <a:bodyPr>
            <a:normAutofit fontScale="85000" lnSpcReduction="20000"/>
          </a:bodyPr>
          <a:lstStyle/>
          <a:p>
            <a:r>
              <a:rPr lang="en-US" sz="4100" dirty="0" smtClean="0"/>
              <a:t>Instead of “Region Tables”, this year we are featuring items from the entire partnership in the following areas:</a:t>
            </a:r>
          </a:p>
          <a:p>
            <a:pPr lvl="1"/>
            <a:r>
              <a:rPr lang="en-US" dirty="0" smtClean="0"/>
              <a:t>IEP Awareness</a:t>
            </a:r>
          </a:p>
          <a:p>
            <a:pPr lvl="1"/>
            <a:r>
              <a:rPr lang="en-US" dirty="0" smtClean="0"/>
              <a:t>Communication</a:t>
            </a:r>
          </a:p>
          <a:p>
            <a:pPr lvl="1"/>
            <a:r>
              <a:rPr lang="en-US" dirty="0" smtClean="0"/>
              <a:t>Academics</a:t>
            </a:r>
          </a:p>
          <a:p>
            <a:pPr lvl="1"/>
            <a:r>
              <a:rPr lang="en-US" dirty="0" smtClean="0"/>
              <a:t>Caring Adult</a:t>
            </a:r>
          </a:p>
          <a:p>
            <a:pPr lvl="1"/>
            <a:r>
              <a:rPr lang="en-US" dirty="0" smtClean="0"/>
              <a:t>Attendance/Importance of School</a:t>
            </a:r>
          </a:p>
          <a:p>
            <a:pPr lvl="1"/>
            <a:r>
              <a:rPr lang="en-US" dirty="0" smtClean="0"/>
              <a:t>Behavior</a:t>
            </a:r>
          </a:p>
          <a:p>
            <a:pPr lvl="1"/>
            <a:endParaRPr lang="en-US" dirty="0"/>
          </a:p>
          <a:p>
            <a:pPr marL="342900" lvl="1" indent="-342900">
              <a:buFont typeface="Arial" panose="020B0604020202020204" pitchFamily="34" charset="0"/>
              <a:buChar char="•"/>
            </a:pPr>
            <a:r>
              <a:rPr lang="en-US" sz="4100" dirty="0" smtClean="0"/>
              <a:t>There </a:t>
            </a:r>
            <a:r>
              <a:rPr lang="en-US" sz="4100" dirty="0"/>
              <a:t>will be a survey, similar to last year’s Region Table sign up, that will be sent out following the webinar. </a:t>
            </a:r>
          </a:p>
        </p:txBody>
      </p:sp>
    </p:spTree>
    <p:extLst>
      <p:ext uri="{BB962C8B-B14F-4D97-AF65-F5344CB8AC3E}">
        <p14:creationId xmlns:p14="http://schemas.microsoft.com/office/powerpoint/2010/main" val="424931396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i="1" dirty="0" smtClean="0">
                <a:solidFill>
                  <a:schemeClr val="accent2">
                    <a:lumMod val="75000"/>
                  </a:schemeClr>
                </a:solidFill>
              </a:rPr>
              <a:t>Dinner Tuesday Night</a:t>
            </a:r>
            <a:endParaRPr lang="en-US" b="1" i="1" dirty="0">
              <a:solidFill>
                <a:schemeClr val="accent2">
                  <a:lumMod val="75000"/>
                </a:schemeClr>
              </a:solidFill>
            </a:endParaRPr>
          </a:p>
        </p:txBody>
      </p:sp>
      <p:sp>
        <p:nvSpPr>
          <p:cNvPr id="3" name="Content Placeholder 2"/>
          <p:cNvSpPr>
            <a:spLocks noGrp="1"/>
          </p:cNvSpPr>
          <p:nvPr>
            <p:ph idx="1"/>
          </p:nvPr>
        </p:nvSpPr>
        <p:spPr>
          <a:xfrm>
            <a:off x="457200" y="2209800"/>
            <a:ext cx="8229600" cy="4114800"/>
          </a:xfrm>
        </p:spPr>
        <p:txBody>
          <a:bodyPr/>
          <a:lstStyle/>
          <a:p>
            <a:r>
              <a:rPr lang="en-US" dirty="0" smtClean="0"/>
              <a:t>Dinner is on your own. </a:t>
            </a:r>
          </a:p>
          <a:p>
            <a:endParaRPr lang="en-US" dirty="0" smtClean="0"/>
          </a:p>
          <a:p>
            <a:r>
              <a:rPr lang="en-US" dirty="0" smtClean="0"/>
              <a:t>In your registration packet, there will a list of area restaurants and gathering places to try. </a:t>
            </a:r>
          </a:p>
          <a:p>
            <a:pPr lvl="1"/>
            <a:r>
              <a:rPr lang="en-US" dirty="0" smtClean="0"/>
              <a:t>Per our locals PMs, Do not walk to these places.</a:t>
            </a:r>
          </a:p>
          <a:p>
            <a:pPr lvl="1"/>
            <a:r>
              <a:rPr lang="en-US" dirty="0" smtClean="0"/>
              <a:t>Consider carpooling with a group.</a:t>
            </a:r>
          </a:p>
          <a:p>
            <a:pPr marL="0" indent="0">
              <a:buNone/>
            </a:pPr>
            <a:endParaRPr lang="en-US" dirty="0"/>
          </a:p>
          <a:p>
            <a:pPr marL="0" indent="0">
              <a:buNone/>
            </a:pPr>
            <a:endParaRPr lang="en-US" dirty="0" smtClean="0"/>
          </a:p>
          <a:p>
            <a:endParaRPr lang="en-US" dirty="0"/>
          </a:p>
        </p:txBody>
      </p:sp>
      <p:pic>
        <p:nvPicPr>
          <p:cNvPr id="3074" name="Picture 2" descr="C:\Users\stevenson.allison\AppData\Local\Microsoft\Windows\Temporary Internet Files\Content.IE5\8AP7660J\large-Dinner-Plate-with-Spoon-and-Fork-66.6-5832[1].gi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797976" y="1497106"/>
            <a:ext cx="1861904" cy="1371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5466844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0902" y="335599"/>
            <a:ext cx="6316630" cy="1325563"/>
          </a:xfrm>
        </p:spPr>
        <p:txBody>
          <a:bodyPr/>
          <a:lstStyle/>
          <a:p>
            <a:r>
              <a:rPr lang="en-US" b="1" i="1" dirty="0" smtClean="0">
                <a:solidFill>
                  <a:srgbClr val="0070C0"/>
                </a:solidFill>
              </a:rPr>
              <a:t>Hotel Accommodations</a:t>
            </a:r>
            <a:endParaRPr lang="en-US" b="1" i="1" dirty="0">
              <a:solidFill>
                <a:srgbClr val="0070C0"/>
              </a:solidFill>
            </a:endParaRPr>
          </a:p>
        </p:txBody>
      </p:sp>
      <p:sp>
        <p:nvSpPr>
          <p:cNvPr id="3" name="Content Placeholder 2"/>
          <p:cNvSpPr>
            <a:spLocks noGrp="1"/>
          </p:cNvSpPr>
          <p:nvPr>
            <p:ph idx="1"/>
          </p:nvPr>
        </p:nvSpPr>
        <p:spPr>
          <a:xfrm>
            <a:off x="457200" y="1722120"/>
            <a:ext cx="8229600" cy="4754880"/>
          </a:xfrm>
        </p:spPr>
        <p:txBody>
          <a:bodyPr>
            <a:normAutofit/>
          </a:bodyPr>
          <a:lstStyle/>
          <a:p>
            <a:r>
              <a:rPr lang="en-US" dirty="0" smtClean="0"/>
              <a:t>The Marriott City Center is full.</a:t>
            </a:r>
          </a:p>
          <a:p>
            <a:endParaRPr lang="en-US" dirty="0" smtClean="0"/>
          </a:p>
          <a:p>
            <a:r>
              <a:rPr lang="en-US" dirty="0" smtClean="0"/>
              <a:t>The other hotels mentioned on the Conference website are still available.</a:t>
            </a:r>
          </a:p>
          <a:p>
            <a:endParaRPr lang="en-US" dirty="0" smtClean="0"/>
          </a:p>
          <a:p>
            <a:r>
              <a:rPr lang="en-US" dirty="0" smtClean="0"/>
              <a:t>Check to see if there is a shuttle from your hotel to the Conference Center.</a:t>
            </a:r>
          </a:p>
          <a:p>
            <a:endParaRPr lang="en-US" dirty="0" smtClean="0"/>
          </a:p>
          <a:p>
            <a:r>
              <a:rPr lang="en-US" dirty="0" smtClean="0"/>
              <a:t>Otherwise, consider carpooling.</a:t>
            </a:r>
            <a:endParaRPr lang="en-US" dirty="0"/>
          </a:p>
        </p:txBody>
      </p:sp>
      <p:pic>
        <p:nvPicPr>
          <p:cNvPr id="4108" name="Picture 12" descr="C:\Users\stevenson.allison\AppData\Local\Microsoft\Windows\Temporary Internet Files\Content.IE5\OEDORQXO\hotel-clip-art2[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958840" y="944881"/>
            <a:ext cx="1355464" cy="1371600"/>
          </a:xfrm>
          <a:prstGeom prst="rect">
            <a:avLst/>
          </a:prstGeom>
          <a:solidFill>
            <a:schemeClr val="accent1"/>
          </a:solidFill>
          <a:ln>
            <a:noFill/>
          </a:ln>
          <a:effectLst>
            <a:glow rad="127000">
              <a:schemeClr val="accent1"/>
            </a:glow>
          </a:effectLst>
        </p:spPr>
      </p:pic>
    </p:spTree>
    <p:extLst>
      <p:ext uri="{BB962C8B-B14F-4D97-AF65-F5344CB8AC3E}">
        <p14:creationId xmlns:p14="http://schemas.microsoft.com/office/powerpoint/2010/main" val="423423462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Main Page </a:t>
            </a:r>
          </a:p>
        </p:txBody>
      </p:sp>
      <p:sp>
        <p:nvSpPr>
          <p:cNvPr id="4" name="Date Placeholder 3"/>
          <p:cNvSpPr>
            <a:spLocks noGrp="1"/>
          </p:cNvSpPr>
          <p:nvPr>
            <p:ph type="dt" sz="half" idx="2"/>
          </p:nvPr>
        </p:nvSpPr>
        <p:spPr/>
        <p:txBody>
          <a:bodyPr/>
          <a:lstStyle/>
          <a:p>
            <a:fld id="{4DAE6870-AD18-448A-9B2A-0EFE6DC7B06B}" type="datetime1">
              <a:rPr lang="en-US" smtClean="0"/>
              <a:t>9/10/2015</a:t>
            </a:fld>
            <a:endParaRPr lang="en-US" dirty="0"/>
          </a:p>
        </p:txBody>
      </p:sp>
      <p:sp>
        <p:nvSpPr>
          <p:cNvPr id="5" name="Slide Number Placeholder 4"/>
          <p:cNvSpPr>
            <a:spLocks noGrp="1"/>
          </p:cNvSpPr>
          <p:nvPr>
            <p:ph type="sldNum" sz="quarter" idx="4"/>
          </p:nvPr>
        </p:nvSpPr>
        <p:spPr/>
        <p:txBody>
          <a:bodyPr/>
          <a:lstStyle/>
          <a:p>
            <a:fld id="{B63E4CEF-BB1E-48C7-AE93-F39F6AA99AD7}" type="slidenum">
              <a:rPr lang="en-US" smtClean="0"/>
              <a:pPr/>
              <a:t>16</a:t>
            </a:fld>
            <a:endParaRPr lang="en-US" dirty="0"/>
          </a:p>
        </p:txBody>
      </p:sp>
      <p:pic>
        <p:nvPicPr>
          <p:cNvPr id="6" name="Content Placeholder 5"/>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546466" y="1505585"/>
            <a:ext cx="5551707" cy="4351338"/>
          </a:xfrm>
          <a:prstGeom prst="rect">
            <a:avLst/>
          </a:prstGeom>
        </p:spPr>
      </p:pic>
      <p:sp>
        <p:nvSpPr>
          <p:cNvPr id="7" name="Subtitle 2"/>
          <p:cNvSpPr txBox="1">
            <a:spLocks/>
          </p:cNvSpPr>
          <p:nvPr/>
        </p:nvSpPr>
        <p:spPr>
          <a:xfrm>
            <a:off x="6324601" y="3657601"/>
            <a:ext cx="1981200" cy="2407920"/>
          </a:xfrm>
          <a:prstGeom prst="rect">
            <a:avLst/>
          </a:prstGeom>
        </p:spPr>
        <p:txBody>
          <a:bodyPr vert="horz" lIns="91440" tIns="45720" rIns="91440" bIns="45720" rtlCol="0">
            <a:normAutofit fontScale="700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smtClean="0">
                <a:solidFill>
                  <a:schemeClr val="accent1">
                    <a:lumMod val="75000"/>
                  </a:schemeClr>
                </a:solidFill>
              </a:rPr>
              <a:t>There will be more features posted on this page in the next few days.  Look for them under Related Pages in a tab on the right. </a:t>
            </a:r>
            <a:endParaRPr lang="en-US" dirty="0">
              <a:solidFill>
                <a:schemeClr val="accent1">
                  <a:lumMod val="75000"/>
                </a:schemeClr>
              </a:solidFill>
            </a:endParaRPr>
          </a:p>
        </p:txBody>
      </p:sp>
      <p:sp>
        <p:nvSpPr>
          <p:cNvPr id="10" name="Rounded Rectangle 9"/>
          <p:cNvSpPr/>
          <p:nvPr/>
        </p:nvSpPr>
        <p:spPr>
          <a:xfrm>
            <a:off x="6499860" y="2377440"/>
            <a:ext cx="1630681" cy="914400"/>
          </a:xfrm>
          <a:prstGeom prst="roundRect">
            <a:avLst/>
          </a:prstGeom>
          <a:solidFill>
            <a:schemeClr val="tx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Conference Tools</a:t>
            </a:r>
            <a:endParaRPr lang="en-US" dirty="0">
              <a:solidFill>
                <a:schemeClr val="tx1"/>
              </a:solidFill>
            </a:endParaRPr>
          </a:p>
        </p:txBody>
      </p:sp>
      <p:sp>
        <p:nvSpPr>
          <p:cNvPr id="11" name="Down Arrow 10"/>
          <p:cNvSpPr/>
          <p:nvPr/>
        </p:nvSpPr>
        <p:spPr>
          <a:xfrm>
            <a:off x="7010400" y="1173480"/>
            <a:ext cx="609600" cy="1066800"/>
          </a:xfrm>
          <a:prstGeom prst="downArrow">
            <a:avLst>
              <a:gd name="adj1" fmla="val 60000"/>
              <a:gd name="adj2" fmla="val 5000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870079471"/>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Main Page Features</a:t>
            </a:r>
            <a:endParaRPr lang="en-US"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521189" y="1600200"/>
            <a:ext cx="6101621" cy="4525963"/>
          </a:xfrm>
        </p:spPr>
      </p:pic>
      <p:sp>
        <p:nvSpPr>
          <p:cNvPr id="5" name="Left Arrow 4"/>
          <p:cNvSpPr/>
          <p:nvPr/>
        </p:nvSpPr>
        <p:spPr>
          <a:xfrm>
            <a:off x="6705600" y="5181600"/>
            <a:ext cx="2133600" cy="685800"/>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p:cNvSpPr txBox="1"/>
          <p:nvPr/>
        </p:nvSpPr>
        <p:spPr>
          <a:xfrm>
            <a:off x="7010400" y="1905000"/>
            <a:ext cx="1676400" cy="646331"/>
          </a:xfrm>
          <a:prstGeom prst="rect">
            <a:avLst/>
          </a:prstGeom>
          <a:noFill/>
        </p:spPr>
        <p:txBody>
          <a:bodyPr wrap="square" rtlCol="0">
            <a:spAutoFit/>
          </a:bodyPr>
          <a:lstStyle/>
          <a:p>
            <a:r>
              <a:rPr lang="en-US" dirty="0" smtClean="0"/>
              <a:t>Registration information </a:t>
            </a:r>
            <a:endParaRPr lang="en-US" dirty="0"/>
          </a:p>
        </p:txBody>
      </p:sp>
      <p:sp>
        <p:nvSpPr>
          <p:cNvPr id="7" name="Left Arrow 6"/>
          <p:cNvSpPr/>
          <p:nvPr/>
        </p:nvSpPr>
        <p:spPr>
          <a:xfrm>
            <a:off x="5867400" y="2667000"/>
            <a:ext cx="2819400" cy="381000"/>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7016931" y="3505200"/>
            <a:ext cx="1676400" cy="1477328"/>
          </a:xfrm>
          <a:prstGeom prst="rect">
            <a:avLst/>
          </a:prstGeom>
          <a:noFill/>
        </p:spPr>
        <p:txBody>
          <a:bodyPr wrap="square" rtlCol="0">
            <a:spAutoFit/>
          </a:bodyPr>
          <a:lstStyle/>
          <a:p>
            <a:r>
              <a:rPr lang="en-US" dirty="0" smtClean="0"/>
              <a:t>Download the Yearbooks and draft agenda in preparation for Kickoff</a:t>
            </a:r>
            <a:endParaRPr lang="en-US" dirty="0"/>
          </a:p>
        </p:txBody>
      </p:sp>
    </p:spTree>
    <p:extLst>
      <p:ext uri="{BB962C8B-B14F-4D97-AF65-F5344CB8AC3E}">
        <p14:creationId xmlns:p14="http://schemas.microsoft.com/office/powerpoint/2010/main" val="615401908"/>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Coming Soon to a Webpage near you…</a:t>
            </a:r>
            <a:endParaRPr lang="en-US"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914400" y="1371600"/>
            <a:ext cx="6719740" cy="4525963"/>
          </a:xfrm>
        </p:spPr>
      </p:pic>
    </p:spTree>
    <p:extLst>
      <p:ext uri="{BB962C8B-B14F-4D97-AF65-F5344CB8AC3E}">
        <p14:creationId xmlns:p14="http://schemas.microsoft.com/office/powerpoint/2010/main" val="3502065891"/>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249362"/>
          </a:xfrm>
        </p:spPr>
        <p:txBody>
          <a:bodyPr/>
          <a:lstStyle/>
          <a:p>
            <a:r>
              <a:rPr lang="en-US" dirty="0" smtClean="0">
                <a:solidFill>
                  <a:schemeClr val="accent1">
                    <a:lumMod val="75000"/>
                  </a:schemeClr>
                </a:solidFill>
              </a:rPr>
              <a:t>“Tools” will include: </a:t>
            </a:r>
            <a:endParaRPr lang="en-US" dirty="0">
              <a:solidFill>
                <a:schemeClr val="accent1">
                  <a:lumMod val="75000"/>
                </a:schemeClr>
              </a:solidFill>
            </a:endParaRPr>
          </a:p>
        </p:txBody>
      </p:sp>
      <p:sp>
        <p:nvSpPr>
          <p:cNvPr id="6" name="Content Placeholder 5"/>
          <p:cNvSpPr>
            <a:spLocks noGrp="1"/>
          </p:cNvSpPr>
          <p:nvPr>
            <p:ph idx="1"/>
          </p:nvPr>
        </p:nvSpPr>
        <p:spPr/>
        <p:txBody>
          <a:bodyPr/>
          <a:lstStyle/>
          <a:p>
            <a:r>
              <a:rPr lang="en-US" b="1" dirty="0" smtClean="0">
                <a:solidFill>
                  <a:srgbClr val="FFC000"/>
                </a:solidFill>
              </a:rPr>
              <a:t>Information about speakers and sessions</a:t>
            </a:r>
          </a:p>
          <a:p>
            <a:endParaRPr lang="en-US" b="1" dirty="0" smtClean="0">
              <a:solidFill>
                <a:srgbClr val="FFC000"/>
              </a:solidFill>
            </a:endParaRPr>
          </a:p>
          <a:p>
            <a:r>
              <a:rPr lang="en-US" b="1" dirty="0" smtClean="0">
                <a:solidFill>
                  <a:schemeClr val="tx2">
                    <a:lumMod val="75000"/>
                  </a:schemeClr>
                </a:solidFill>
              </a:rPr>
              <a:t>FY16 Toolkit</a:t>
            </a:r>
          </a:p>
          <a:p>
            <a:endParaRPr lang="en-US" b="1" dirty="0" smtClean="0">
              <a:solidFill>
                <a:schemeClr val="tx2">
                  <a:lumMod val="75000"/>
                </a:schemeClr>
              </a:solidFill>
            </a:endParaRPr>
          </a:p>
          <a:p>
            <a:r>
              <a:rPr lang="en-US" b="1" dirty="0" smtClean="0">
                <a:solidFill>
                  <a:schemeClr val="accent4">
                    <a:lumMod val="75000"/>
                  </a:schemeClr>
                </a:solidFill>
              </a:rPr>
              <a:t>Downloads from speakers/sessions</a:t>
            </a:r>
          </a:p>
          <a:p>
            <a:pPr marL="0" indent="0">
              <a:buNone/>
            </a:pPr>
            <a:endParaRPr lang="en-US" b="1" dirty="0" smtClean="0">
              <a:solidFill>
                <a:schemeClr val="tx2">
                  <a:lumMod val="60000"/>
                  <a:lumOff val="40000"/>
                </a:schemeClr>
              </a:solidFill>
            </a:endParaRPr>
          </a:p>
          <a:p>
            <a:r>
              <a:rPr lang="en-US" b="1" dirty="0" smtClean="0">
                <a:solidFill>
                  <a:srgbClr val="FF0000"/>
                </a:solidFill>
              </a:rPr>
              <a:t>Other important updates and information</a:t>
            </a:r>
            <a:endParaRPr lang="en-US" b="1" dirty="0">
              <a:solidFill>
                <a:srgbClr val="FF0000"/>
              </a:solidFill>
            </a:endParaRPr>
          </a:p>
        </p:txBody>
      </p:sp>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962400" y="2324100"/>
            <a:ext cx="2153280" cy="1600200"/>
          </a:xfrm>
          <a:prstGeom prst="rect">
            <a:avLst/>
          </a:prstGeom>
        </p:spPr>
      </p:pic>
    </p:spTree>
    <p:extLst>
      <p:ext uri="{BB962C8B-B14F-4D97-AF65-F5344CB8AC3E}">
        <p14:creationId xmlns:p14="http://schemas.microsoft.com/office/powerpoint/2010/main" val="209055647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67690" y="1520031"/>
            <a:ext cx="7886700" cy="4351338"/>
          </a:xfrm>
        </p:spPr>
        <p:txBody>
          <a:bodyPr>
            <a:normAutofit fontScale="92500" lnSpcReduction="20000"/>
          </a:bodyPr>
          <a:lstStyle/>
          <a:p>
            <a:r>
              <a:rPr lang="en-US" b="1" dirty="0" smtClean="0"/>
              <a:t>7:30 – 8:30 am 	  Registration</a:t>
            </a:r>
          </a:p>
          <a:p>
            <a:r>
              <a:rPr lang="en-US" b="1" dirty="0" smtClean="0"/>
              <a:t>8:30 </a:t>
            </a:r>
            <a:r>
              <a:rPr lang="en-US" b="1" dirty="0"/>
              <a:t>– 9:15 am      </a:t>
            </a:r>
            <a:r>
              <a:rPr lang="en-US" b="1" dirty="0" smtClean="0"/>
              <a:t>Welcome &amp; Opening Remarks</a:t>
            </a:r>
          </a:p>
          <a:p>
            <a:pPr marL="0" indent="0">
              <a:buNone/>
            </a:pPr>
            <a:endParaRPr lang="en-US" dirty="0" smtClean="0"/>
          </a:p>
          <a:p>
            <a:pPr marL="0" indent="0">
              <a:buNone/>
            </a:pPr>
            <a:endParaRPr lang="en-US" dirty="0"/>
          </a:p>
          <a:p>
            <a:pPr marL="0" indent="0">
              <a:buNone/>
            </a:pPr>
            <a:r>
              <a:rPr lang="en-US" dirty="0" smtClean="0"/>
              <a:t>                    </a:t>
            </a:r>
          </a:p>
          <a:p>
            <a:endParaRPr lang="en-US" dirty="0" smtClean="0"/>
          </a:p>
          <a:p>
            <a:pPr marL="0" indent="0">
              <a:buNone/>
            </a:pPr>
            <a:endParaRPr lang="en-US" sz="3900" b="1" dirty="0" smtClean="0"/>
          </a:p>
          <a:p>
            <a:pPr marL="0" indent="0">
              <a:buNone/>
            </a:pPr>
            <a:r>
              <a:rPr lang="en-US" sz="3900" b="1" dirty="0" smtClean="0"/>
              <a:t>Ruth Ryder</a:t>
            </a:r>
            <a:r>
              <a:rPr lang="en-US" sz="3900" dirty="0" smtClean="0"/>
              <a:t>,</a:t>
            </a:r>
            <a:r>
              <a:rPr lang="en-US" sz="3900" dirty="0"/>
              <a:t> Deputy Director of the Office of Special Education Programs (OSEP), U.S. Department of Education.</a:t>
            </a:r>
          </a:p>
        </p:txBody>
      </p:sp>
      <p:sp>
        <p:nvSpPr>
          <p:cNvPr id="2" name="Title 1"/>
          <p:cNvSpPr>
            <a:spLocks noGrp="1"/>
          </p:cNvSpPr>
          <p:nvPr>
            <p:ph type="title"/>
          </p:nvPr>
        </p:nvSpPr>
        <p:spPr/>
        <p:txBody>
          <a:bodyPr>
            <a:normAutofit/>
          </a:bodyPr>
          <a:lstStyle/>
          <a:p>
            <a:r>
              <a:rPr lang="en-US" sz="3200" dirty="0" smtClean="0"/>
              <a:t>Tuesday, September 22, 2015</a:t>
            </a:r>
            <a:endParaRPr lang="en-US" sz="3200" dirty="0"/>
          </a:p>
        </p:txBody>
      </p:sp>
      <p:sp>
        <p:nvSpPr>
          <p:cNvPr id="4" name="Date Placeholder 3"/>
          <p:cNvSpPr>
            <a:spLocks noGrp="1"/>
          </p:cNvSpPr>
          <p:nvPr>
            <p:ph type="dt" sz="half" idx="2"/>
          </p:nvPr>
        </p:nvSpPr>
        <p:spPr/>
        <p:txBody>
          <a:bodyPr/>
          <a:lstStyle/>
          <a:p>
            <a:fld id="{4DAE6870-AD18-448A-9B2A-0EFE6DC7B06B}" type="datetime1">
              <a:rPr lang="en-US" smtClean="0"/>
              <a:t>9/10/2015</a:t>
            </a:fld>
            <a:endParaRPr lang="en-US" dirty="0"/>
          </a:p>
        </p:txBody>
      </p:sp>
      <p:sp>
        <p:nvSpPr>
          <p:cNvPr id="5" name="Slide Number Placeholder 4"/>
          <p:cNvSpPr>
            <a:spLocks noGrp="1"/>
          </p:cNvSpPr>
          <p:nvPr>
            <p:ph type="sldNum" sz="quarter" idx="4"/>
          </p:nvPr>
        </p:nvSpPr>
        <p:spPr/>
        <p:txBody>
          <a:bodyPr/>
          <a:lstStyle/>
          <a:p>
            <a:fld id="{B63E4CEF-BB1E-48C7-AE93-F39F6AA99AD7}" type="slidenum">
              <a:rPr lang="en-US" smtClean="0"/>
              <a:pPr/>
              <a:t>2</a:t>
            </a:fld>
            <a:endParaRPr lang="en-US" dirty="0"/>
          </a:p>
        </p:txBody>
      </p:sp>
      <p:sp>
        <p:nvSpPr>
          <p:cNvPr id="7" name="Explosion 2 6"/>
          <p:cNvSpPr/>
          <p:nvPr/>
        </p:nvSpPr>
        <p:spPr>
          <a:xfrm>
            <a:off x="609600" y="2364105"/>
            <a:ext cx="4434840" cy="1828800"/>
          </a:xfrm>
          <a:prstGeom prst="irregularSeal2">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smtClean="0">
                <a:solidFill>
                  <a:schemeClr val="tx1"/>
                </a:solidFill>
              </a:rPr>
              <a:t>Featuring!</a:t>
            </a:r>
            <a:endParaRPr lang="en-US" sz="3200" dirty="0">
              <a:solidFill>
                <a:schemeClr val="tx1"/>
              </a:solidFill>
            </a:endParaRPr>
          </a:p>
        </p:txBody>
      </p:sp>
      <p:pic>
        <p:nvPicPr>
          <p:cNvPr id="3074" name="Picture 2" descr="C:\Users\anne.ladd\Pictures\Ryder- Head shot flag.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835015" y="2455545"/>
            <a:ext cx="1292354" cy="1828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00925850"/>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tx2">
                    <a:lumMod val="75000"/>
                  </a:schemeClr>
                </a:solidFill>
              </a:rPr>
              <a:t>Phil Pickens Award</a:t>
            </a:r>
            <a:endParaRPr lang="en-US" dirty="0">
              <a:solidFill>
                <a:schemeClr val="tx2">
                  <a:lumMod val="75000"/>
                </a:schemeClr>
              </a:solidFill>
            </a:endParaRPr>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524000" y="1600200"/>
            <a:ext cx="6644674" cy="4525963"/>
          </a:xfrm>
        </p:spPr>
      </p:pic>
    </p:spTree>
    <p:extLst>
      <p:ext uri="{BB962C8B-B14F-4D97-AF65-F5344CB8AC3E}">
        <p14:creationId xmlns:p14="http://schemas.microsoft.com/office/powerpoint/2010/main" val="724742553"/>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tx2">
                    <a:lumMod val="75000"/>
                  </a:schemeClr>
                </a:solidFill>
              </a:rPr>
              <a:t>PPA Downloads</a:t>
            </a:r>
            <a:endParaRPr lang="en-US" dirty="0">
              <a:solidFill>
                <a:schemeClr val="tx2">
                  <a:lumMod val="75000"/>
                </a:schemeClr>
              </a:solidFill>
            </a:endParaRPr>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401724" y="1600200"/>
            <a:ext cx="6340552" cy="4525963"/>
          </a:xfrm>
        </p:spPr>
      </p:pic>
    </p:spTree>
    <p:extLst>
      <p:ext uri="{BB962C8B-B14F-4D97-AF65-F5344CB8AC3E}">
        <p14:creationId xmlns:p14="http://schemas.microsoft.com/office/powerpoint/2010/main" val="1471041793"/>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tx2">
                    <a:lumMod val="75000"/>
                  </a:schemeClr>
                </a:solidFill>
              </a:rPr>
              <a:t>Learning Curve</a:t>
            </a:r>
            <a:endParaRPr lang="en-US" dirty="0">
              <a:solidFill>
                <a:schemeClr val="tx2">
                  <a:lumMod val="75000"/>
                </a:schemeClr>
              </a:solidFill>
            </a:endParaRPr>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685800" y="1447800"/>
            <a:ext cx="5975504" cy="4525963"/>
          </a:xfrm>
        </p:spPr>
      </p:pic>
      <p:sp>
        <p:nvSpPr>
          <p:cNvPr id="5" name="Left Arrow 4"/>
          <p:cNvSpPr/>
          <p:nvPr/>
        </p:nvSpPr>
        <p:spPr>
          <a:xfrm>
            <a:off x="3505200" y="5410200"/>
            <a:ext cx="2743200" cy="304800"/>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Left Arrow 5"/>
          <p:cNvSpPr/>
          <p:nvPr/>
        </p:nvSpPr>
        <p:spPr>
          <a:xfrm>
            <a:off x="2971800" y="2476500"/>
            <a:ext cx="2209800" cy="228600"/>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Left Arrow 6"/>
          <p:cNvSpPr/>
          <p:nvPr/>
        </p:nvSpPr>
        <p:spPr>
          <a:xfrm>
            <a:off x="4572000" y="3853543"/>
            <a:ext cx="2895600" cy="609600"/>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Left Arrow 7"/>
          <p:cNvSpPr/>
          <p:nvPr/>
        </p:nvSpPr>
        <p:spPr>
          <a:xfrm>
            <a:off x="6629400" y="2809603"/>
            <a:ext cx="1905000" cy="228600"/>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7010400" y="914400"/>
            <a:ext cx="1676400" cy="1200329"/>
          </a:xfrm>
          <a:prstGeom prst="rect">
            <a:avLst/>
          </a:prstGeom>
          <a:noFill/>
        </p:spPr>
        <p:txBody>
          <a:bodyPr wrap="square" rtlCol="0">
            <a:spAutoFit/>
          </a:bodyPr>
          <a:lstStyle/>
          <a:p>
            <a:r>
              <a:rPr lang="en-US" b="1" dirty="0" smtClean="0">
                <a:solidFill>
                  <a:srgbClr val="FFC000"/>
                </a:solidFill>
              </a:rPr>
              <a:t>Follow the curve to get where you need to go</a:t>
            </a:r>
            <a:endParaRPr lang="en-US" b="1" dirty="0">
              <a:solidFill>
                <a:srgbClr val="FFC000"/>
              </a:solidFill>
            </a:endParaRPr>
          </a:p>
        </p:txBody>
      </p:sp>
    </p:spTree>
    <p:extLst>
      <p:ext uri="{BB962C8B-B14F-4D97-AF65-F5344CB8AC3E}">
        <p14:creationId xmlns:p14="http://schemas.microsoft.com/office/powerpoint/2010/main" val="2844499562"/>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21920" y="853440"/>
            <a:ext cx="8631337" cy="5078313"/>
          </a:xfrm>
          <a:prstGeom prst="rect">
            <a:avLst/>
          </a:prstGeom>
          <a:noFill/>
        </p:spPr>
        <p:txBody>
          <a:bodyPr wrap="square" lIns="91440" tIns="45720" rIns="91440" bIns="45720">
            <a:spAutoFit/>
          </a:bodyPr>
          <a:lstStyle/>
          <a:p>
            <a:pPr algn="ctr"/>
            <a:r>
              <a:rPr lang="en-US" sz="5400"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2015-2016 Family Engagement Framework</a:t>
            </a:r>
          </a:p>
          <a:p>
            <a:pPr algn="ctr"/>
            <a:endParaRPr lang="en-US" sz="5400"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ndParaRPr>
          </a:p>
          <a:p>
            <a:pPr algn="ctr"/>
            <a:r>
              <a:rPr lang="en-US" sz="5400"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Implementing the Evidence during FY16</a:t>
            </a:r>
          </a:p>
          <a:p>
            <a:pPr algn="ctr"/>
            <a:endParaRPr lang="en-US" sz="54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ndParaRPr>
          </a:p>
        </p:txBody>
      </p:sp>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dirty="0" smtClean="0"/>
          </a:p>
          <a:p>
            <a:pPr marL="0" indent="0">
              <a:buNone/>
            </a:pPr>
            <a:endParaRPr lang="en-US" dirty="0"/>
          </a:p>
        </p:txBody>
      </p:sp>
    </p:spTree>
    <p:extLst>
      <p:ext uri="{BB962C8B-B14F-4D97-AF65-F5344CB8AC3E}">
        <p14:creationId xmlns:p14="http://schemas.microsoft.com/office/powerpoint/2010/main" val="1714619878"/>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4294967295"/>
          </p:nvPr>
        </p:nvSpPr>
        <p:spPr>
          <a:xfrm>
            <a:off x="457200" y="6356350"/>
            <a:ext cx="2133600" cy="365125"/>
          </a:xfrm>
          <a:prstGeom prst="rect">
            <a:avLst/>
          </a:prstGeom>
        </p:spPr>
        <p:txBody>
          <a:bodyPr/>
          <a:lstStyle/>
          <a:p>
            <a:fld id="{4DAE6870-AD18-448A-9B2A-0EFE6DC7B06B}" type="datetime1">
              <a:rPr lang="en-US" smtClean="0"/>
              <a:pPr/>
              <a:t>9/10/2015</a:t>
            </a:fld>
            <a:endParaRPr lang="en-US" dirty="0"/>
          </a:p>
        </p:txBody>
      </p:sp>
      <p:sp>
        <p:nvSpPr>
          <p:cNvPr id="5" name="Slide Number Placeholder 4"/>
          <p:cNvSpPr>
            <a:spLocks noGrp="1"/>
          </p:cNvSpPr>
          <p:nvPr>
            <p:ph type="sldNum" sz="quarter" idx="4294967295"/>
          </p:nvPr>
        </p:nvSpPr>
        <p:spPr>
          <a:xfrm>
            <a:off x="6553200" y="6356350"/>
            <a:ext cx="2133600" cy="365125"/>
          </a:xfrm>
          <a:prstGeom prst="rect">
            <a:avLst/>
          </a:prstGeom>
        </p:spPr>
        <p:txBody>
          <a:bodyPr/>
          <a:lstStyle/>
          <a:p>
            <a:fld id="{B63E4CEF-BB1E-48C7-AE93-F39F6AA99AD7}" type="slidenum">
              <a:rPr lang="en-US" smtClean="0"/>
              <a:pPr/>
              <a:t>24</a:t>
            </a:fld>
            <a:endParaRPr lang="en-US" dirty="0"/>
          </a:p>
        </p:txBody>
      </p:sp>
      <p:pic>
        <p:nvPicPr>
          <p:cNvPr id="7" name="Content Placeholder 6" descr="E2P Graduation.jpg"/>
          <p:cNvPicPr>
            <a:picLocks noGrp="1" noChangeAspect="1"/>
          </p:cNvPicPr>
          <p:nvPr>
            <p:ph idx="1"/>
          </p:nvPr>
        </p:nvPicPr>
        <p:blipFill>
          <a:blip r:embed="rId3" cstate="print"/>
          <a:stretch>
            <a:fillRect/>
          </a:stretch>
        </p:blipFill>
        <p:spPr>
          <a:xfrm>
            <a:off x="0" y="0"/>
            <a:ext cx="9149082" cy="7069746"/>
          </a:xfrm>
        </p:spPr>
      </p:pic>
    </p:spTree>
    <p:extLst>
      <p:ext uri="{BB962C8B-B14F-4D97-AF65-F5344CB8AC3E}">
        <p14:creationId xmlns:p14="http://schemas.microsoft.com/office/powerpoint/2010/main" val="345000824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33CB0378-FFD4-4CBB-858D-32EE1C82268A}" type="datetime1">
              <a:rPr lang="en-US" smtClean="0"/>
              <a:pPr/>
              <a:t>9/10/2015</a:t>
            </a:fld>
            <a:endParaRPr lang="en-US" dirty="0"/>
          </a:p>
        </p:txBody>
      </p:sp>
      <p:sp>
        <p:nvSpPr>
          <p:cNvPr id="6" name="Slide Number Placeholder 5"/>
          <p:cNvSpPr>
            <a:spLocks noGrp="1"/>
          </p:cNvSpPr>
          <p:nvPr>
            <p:ph type="sldNum" sz="quarter" idx="4294967295"/>
          </p:nvPr>
        </p:nvSpPr>
        <p:spPr>
          <a:xfrm>
            <a:off x="6457950" y="6356351"/>
            <a:ext cx="2057400" cy="365125"/>
          </a:xfrm>
          <a:prstGeom prst="rect">
            <a:avLst/>
          </a:prstGeom>
        </p:spPr>
        <p:txBody>
          <a:bodyPr/>
          <a:lstStyle/>
          <a:p>
            <a:fld id="{B63E4CEF-BB1E-48C7-AE93-F39F6AA99AD7}" type="slidenum">
              <a:rPr lang="en-US" smtClean="0"/>
              <a:pPr/>
              <a:t>25</a:t>
            </a:fld>
            <a:endParaRPr lang="en-US" dirty="0"/>
          </a:p>
        </p:txBody>
      </p:sp>
      <p:pic>
        <p:nvPicPr>
          <p:cNvPr id="7" name="Content Placeholder 6" descr="FINAL FY16 Toolkit Contents 3.jpg"/>
          <p:cNvPicPr>
            <a:picLocks noGrp="1" noChangeAspect="1"/>
          </p:cNvPicPr>
          <p:nvPr>
            <p:ph sz="half" idx="1"/>
          </p:nvPr>
        </p:nvPicPr>
        <p:blipFill>
          <a:blip r:embed="rId2" cstate="print"/>
          <a:stretch>
            <a:fillRect/>
          </a:stretch>
        </p:blipFill>
        <p:spPr>
          <a:xfrm>
            <a:off x="502920" y="121920"/>
            <a:ext cx="7056120" cy="6736080"/>
          </a:xfrm>
        </p:spPr>
      </p:pic>
    </p:spTree>
    <p:extLst>
      <p:ext uri="{BB962C8B-B14F-4D97-AF65-F5344CB8AC3E}">
        <p14:creationId xmlns:p14="http://schemas.microsoft.com/office/powerpoint/2010/main" val="3462812617"/>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smtClean="0"/>
              <a:t>FY16 Tools and Resources</a:t>
            </a:r>
            <a:endParaRPr lang="en-US" dirty="0"/>
          </a:p>
        </p:txBody>
      </p:sp>
      <p:sp>
        <p:nvSpPr>
          <p:cNvPr id="5" name="Date Placeholder 4"/>
          <p:cNvSpPr>
            <a:spLocks noGrp="1"/>
          </p:cNvSpPr>
          <p:nvPr>
            <p:ph type="dt" sz="half" idx="4294967295"/>
          </p:nvPr>
        </p:nvSpPr>
        <p:spPr>
          <a:xfrm>
            <a:off x="628650" y="6356351"/>
            <a:ext cx="2057400" cy="365125"/>
          </a:xfrm>
          <a:prstGeom prst="rect">
            <a:avLst/>
          </a:prstGeom>
        </p:spPr>
        <p:txBody>
          <a:bodyPr/>
          <a:lstStyle/>
          <a:p>
            <a:fld id="{33CB0378-FFD4-4CBB-858D-32EE1C82268A}" type="datetime1">
              <a:rPr lang="en-US" smtClean="0"/>
              <a:pPr/>
              <a:t>9/10/2015</a:t>
            </a:fld>
            <a:endParaRPr lang="en-US" dirty="0"/>
          </a:p>
        </p:txBody>
      </p:sp>
      <p:sp>
        <p:nvSpPr>
          <p:cNvPr id="6" name="Slide Number Placeholder 5"/>
          <p:cNvSpPr>
            <a:spLocks noGrp="1"/>
          </p:cNvSpPr>
          <p:nvPr>
            <p:ph type="sldNum" sz="quarter" idx="4294967295"/>
          </p:nvPr>
        </p:nvSpPr>
        <p:spPr>
          <a:xfrm>
            <a:off x="6457950" y="6356351"/>
            <a:ext cx="2057400" cy="365125"/>
          </a:xfrm>
          <a:prstGeom prst="rect">
            <a:avLst/>
          </a:prstGeom>
        </p:spPr>
        <p:txBody>
          <a:bodyPr/>
          <a:lstStyle/>
          <a:p>
            <a:fld id="{B63E4CEF-BB1E-48C7-AE93-F39F6AA99AD7}" type="slidenum">
              <a:rPr lang="en-US" smtClean="0"/>
              <a:pPr/>
              <a:t>26</a:t>
            </a:fld>
            <a:endParaRPr lang="en-US" dirty="0"/>
          </a:p>
        </p:txBody>
      </p:sp>
      <p:sp>
        <p:nvSpPr>
          <p:cNvPr id="1026" name="Text Box 2"/>
          <p:cNvSpPr txBox="1">
            <a:spLocks noChangeArrowheads="1"/>
          </p:cNvSpPr>
          <p:nvPr/>
        </p:nvSpPr>
        <p:spPr bwMode="auto">
          <a:xfrm>
            <a:off x="449943" y="1582057"/>
            <a:ext cx="8258628" cy="4325937"/>
          </a:xfrm>
          <a:prstGeom prst="rect">
            <a:avLst/>
          </a:prstGeom>
          <a:noFill/>
          <a:ln w="9525" algn="in">
            <a:solidFill>
              <a:srgbClr val="0000FF"/>
            </a:solidFill>
            <a:miter lim="800000"/>
            <a:headEnd/>
            <a:tailEnd/>
          </a:ln>
          <a:effectLst/>
        </p:spPr>
        <p:txBody>
          <a:bodyPr vert="horz" wrap="square" lIns="36576" tIns="36576" rIns="36576" bIns="36576"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b="0" i="0" u="none" strike="noStrike" cap="none" normalizeH="0" baseline="0" dirty="0" smtClean="0">
                <a:ln>
                  <a:noFill/>
                </a:ln>
                <a:solidFill>
                  <a:schemeClr val="tx1"/>
                </a:solidFill>
                <a:effectLst/>
                <a:latin typeface="Arial" pitchFamily="34" charset="0"/>
                <a:cs typeface="Arial" pitchFamily="34" charset="0"/>
              </a:rPr>
              <a:t>.</a:t>
            </a:r>
            <a:r>
              <a:rPr kumimoji="0" lang="en-US" sz="2000" b="0" i="0" u="sng" strike="noStrike" cap="none" normalizeH="0" baseline="0" dirty="0" smtClean="0">
                <a:ln>
                  <a:noFill/>
                </a:ln>
                <a:solidFill>
                  <a:srgbClr val="0033CC"/>
                </a:solidFill>
                <a:effectLst/>
                <a:latin typeface="Book Antiqua" pitchFamily="18" charset="0"/>
                <a:cs typeface="Arial" pitchFamily="34" charset="0"/>
              </a:rPr>
              <a:t>Evidence to Practice Guides</a:t>
            </a:r>
            <a:r>
              <a:rPr kumimoji="0" lang="en-US" sz="2000" b="0" i="0" u="none" strike="noStrike" cap="none" normalizeH="0" baseline="0" dirty="0" smtClean="0">
                <a:ln>
                  <a:noFill/>
                </a:ln>
                <a:solidFill>
                  <a:srgbClr val="000000"/>
                </a:solidFill>
                <a:effectLst/>
                <a:latin typeface="Book Antiqua" pitchFamily="18" charset="0"/>
                <a:cs typeface="Arial" pitchFamily="34" charset="0"/>
              </a:rPr>
              <a:t>– Parent Mentors will use these guides to utilize family and community engagement research related to Parent Mentor initiatives. Data results will be demonstrated as Parent Mentor and their partners collaborate, using goals and vital behaviors to reach positive outcomes related to improving graduation rates.</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dirty="0" smtClean="0">
                <a:ln>
                  <a:noFill/>
                </a:ln>
                <a:solidFill>
                  <a:schemeClr val="tx1"/>
                </a:solidFill>
                <a:effectLst/>
                <a:latin typeface="Arial" pitchFamily="34" charset="0"/>
                <a:cs typeface="Arial" pitchFamily="34" charset="0"/>
              </a:rPr>
              <a:t>.</a:t>
            </a:r>
            <a:r>
              <a:rPr kumimoji="0" lang="en-US" sz="2000" b="0" i="0" u="none" strike="noStrike" cap="none" normalizeH="0" baseline="0" dirty="0" smtClean="0">
                <a:ln>
                  <a:noFill/>
                </a:ln>
                <a:solidFill>
                  <a:srgbClr val="000000"/>
                </a:solidFill>
                <a:effectLst/>
                <a:latin typeface="Book Antiqua" pitchFamily="18" charset="0"/>
                <a:cs typeface="Arial" pitchFamily="34" charset="0"/>
              </a:rPr>
              <a:t> </a:t>
            </a:r>
            <a:r>
              <a:rPr kumimoji="0" lang="en-US" sz="2000" b="0" i="0" u="sng" strike="noStrike" cap="none" normalizeH="0" baseline="0" dirty="0" smtClean="0">
                <a:ln>
                  <a:noFill/>
                </a:ln>
                <a:solidFill>
                  <a:srgbClr val="0033CC"/>
                </a:solidFill>
                <a:effectLst/>
                <a:latin typeface="Book Antiqua" pitchFamily="18" charset="0"/>
                <a:cs typeface="Arial" pitchFamily="34" charset="0"/>
              </a:rPr>
              <a:t>Parent Survey</a:t>
            </a:r>
            <a:r>
              <a:rPr kumimoji="0" lang="en-US" sz="2000" b="0" i="0" u="sng" strike="noStrike" cap="none" normalizeH="0" baseline="0" dirty="0" smtClean="0">
                <a:ln>
                  <a:noFill/>
                </a:ln>
                <a:solidFill>
                  <a:srgbClr val="800080"/>
                </a:solidFill>
                <a:effectLst/>
                <a:latin typeface="Book Antiqua" pitchFamily="18" charset="0"/>
                <a:cs typeface="Arial" pitchFamily="34" charset="0"/>
              </a:rPr>
              <a:t>– </a:t>
            </a:r>
            <a:r>
              <a:rPr kumimoji="0" lang="en-US" sz="2000" b="0" i="0" u="none" strike="noStrike" cap="none" normalizeH="0" baseline="0" dirty="0" smtClean="0">
                <a:ln>
                  <a:noFill/>
                </a:ln>
                <a:solidFill>
                  <a:srgbClr val="000000"/>
                </a:solidFill>
                <a:effectLst/>
                <a:latin typeface="Book Antiqua" pitchFamily="18" charset="0"/>
                <a:cs typeface="Arial" pitchFamily="34" charset="0"/>
              </a:rPr>
              <a:t>Data collection tool for end of the year evaluation of your target group. Will assist in validating the family engagement work during FY16.</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dirty="0" smtClean="0">
                <a:ln>
                  <a:noFill/>
                </a:ln>
                <a:solidFill>
                  <a:schemeClr val="tx1"/>
                </a:solidFill>
                <a:effectLst/>
                <a:latin typeface="Arial" pitchFamily="34" charset="0"/>
                <a:cs typeface="Arial" pitchFamily="34" charset="0"/>
              </a:rPr>
              <a:t>.</a:t>
            </a:r>
            <a:r>
              <a:rPr kumimoji="0" lang="en-US" sz="2000" b="0" i="0" u="none" strike="noStrike" cap="none" normalizeH="0" baseline="0" dirty="0" smtClean="0">
                <a:ln>
                  <a:noFill/>
                </a:ln>
                <a:solidFill>
                  <a:srgbClr val="000000"/>
                </a:solidFill>
                <a:effectLst/>
                <a:latin typeface="Book Antiqua" pitchFamily="18" charset="0"/>
                <a:cs typeface="Arial" pitchFamily="34" charset="0"/>
              </a:rPr>
              <a:t> </a:t>
            </a:r>
            <a:r>
              <a:rPr kumimoji="0" lang="en-US" sz="2000" b="0" i="0" u="sng" strike="noStrike" cap="none" normalizeH="0" baseline="0" dirty="0" smtClean="0">
                <a:ln>
                  <a:noFill/>
                </a:ln>
                <a:solidFill>
                  <a:srgbClr val="0033CC"/>
                </a:solidFill>
                <a:effectLst/>
                <a:latin typeface="Book Antiqua" pitchFamily="18" charset="0"/>
                <a:cs typeface="Arial" pitchFamily="34" charset="0"/>
              </a:rPr>
              <a:t>Pre and Post Survey</a:t>
            </a:r>
            <a:r>
              <a:rPr kumimoji="0" lang="en-US" sz="2000" b="0" i="0" u="sng" strike="noStrike" cap="none" normalizeH="0" baseline="0" dirty="0" smtClean="0">
                <a:ln>
                  <a:noFill/>
                </a:ln>
                <a:solidFill>
                  <a:srgbClr val="800080"/>
                </a:solidFill>
                <a:effectLst/>
                <a:latin typeface="Book Antiqua" pitchFamily="18" charset="0"/>
                <a:cs typeface="Arial" pitchFamily="34" charset="0"/>
              </a:rPr>
              <a:t>– </a:t>
            </a:r>
            <a:r>
              <a:rPr kumimoji="0" lang="en-US" sz="2000" b="0" i="0" u="none" strike="noStrike" cap="none" normalizeH="0" baseline="0" dirty="0" smtClean="0">
                <a:ln>
                  <a:noFill/>
                </a:ln>
                <a:solidFill>
                  <a:srgbClr val="000000"/>
                </a:solidFill>
                <a:effectLst/>
                <a:latin typeface="Book Antiqua" pitchFamily="18" charset="0"/>
                <a:cs typeface="Arial" pitchFamily="34" charset="0"/>
              </a:rPr>
              <a:t>Data collection tool for target group, administered prior to targeted activities and at the end of year, to  assist in identifying impact of family engagement work during FY16.</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dirty="0" smtClean="0">
                <a:ln>
                  <a:noFill/>
                </a:ln>
                <a:solidFill>
                  <a:schemeClr val="tx1"/>
                </a:solidFill>
                <a:effectLst/>
                <a:latin typeface="Arial" pitchFamily="34" charset="0"/>
                <a:cs typeface="Arial" pitchFamily="34" charset="0"/>
              </a:rPr>
              <a:t>.</a:t>
            </a:r>
            <a:r>
              <a:rPr kumimoji="0" lang="en-US" sz="2000" b="0" i="0" u="none" strike="noStrike" cap="none" normalizeH="0" baseline="0" dirty="0" smtClean="0">
                <a:ln>
                  <a:noFill/>
                </a:ln>
                <a:solidFill>
                  <a:srgbClr val="000000"/>
                </a:solidFill>
                <a:effectLst/>
                <a:latin typeface="Book Antiqua" pitchFamily="18" charset="0"/>
                <a:cs typeface="Arial" pitchFamily="34" charset="0"/>
              </a:rPr>
              <a:t> </a:t>
            </a:r>
            <a:r>
              <a:rPr kumimoji="0" lang="en-US" sz="2000" b="0" i="0" u="sng" strike="noStrike" cap="none" normalizeH="0" baseline="0" dirty="0" smtClean="0">
                <a:ln>
                  <a:noFill/>
                </a:ln>
                <a:solidFill>
                  <a:srgbClr val="0033CC"/>
                </a:solidFill>
                <a:effectLst/>
                <a:latin typeface="Book Antiqua" pitchFamily="18" charset="0"/>
                <a:cs typeface="Arial" pitchFamily="34" charset="0"/>
              </a:rPr>
              <a:t>Data Reporting Tool</a:t>
            </a:r>
            <a:r>
              <a:rPr kumimoji="0" lang="en-US" sz="2000" b="0" i="0" u="sng" strike="noStrike" cap="none" normalizeH="0" baseline="0" dirty="0" smtClean="0">
                <a:ln>
                  <a:noFill/>
                </a:ln>
                <a:solidFill>
                  <a:srgbClr val="800080"/>
                </a:solidFill>
                <a:effectLst/>
                <a:latin typeface="Book Antiqua" pitchFamily="18" charset="0"/>
                <a:cs typeface="Arial" pitchFamily="34" charset="0"/>
              </a:rPr>
              <a:t>– </a:t>
            </a:r>
            <a:r>
              <a:rPr kumimoji="0" lang="en-US" sz="2000" b="0" i="0" u="none" strike="noStrike" cap="none" normalizeH="0" baseline="0" dirty="0" smtClean="0">
                <a:ln>
                  <a:noFill/>
                </a:ln>
                <a:solidFill>
                  <a:srgbClr val="000000"/>
                </a:solidFill>
                <a:effectLst/>
                <a:latin typeface="Book Antiqua" pitchFamily="18" charset="0"/>
                <a:cs typeface="Arial" pitchFamily="34" charset="0"/>
              </a:rPr>
              <a:t>Shortened version of reporting form to record Parent Mentor related work.</a:t>
            </a:r>
            <a:endParaRPr kumimoji="0" lang="en-US" sz="2000" b="0" i="0" u="none" strike="noStrike" cap="none" normalizeH="0" baseline="0" dirty="0" smtClean="0">
              <a:ln>
                <a:noFill/>
              </a:ln>
              <a:solidFill>
                <a:schemeClr val="tx1"/>
              </a:solidFill>
              <a:effectLst/>
              <a:latin typeface="Arial" pitchFamily="34" charset="0"/>
              <a:cs typeface="Arial" pitchFamily="34" charset="0"/>
            </a:endParaRPr>
          </a:p>
        </p:txBody>
      </p:sp>
    </p:spTree>
    <p:extLst>
      <p:ext uri="{BB962C8B-B14F-4D97-AF65-F5344CB8AC3E}">
        <p14:creationId xmlns:p14="http://schemas.microsoft.com/office/powerpoint/2010/main" val="3039748689"/>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51633" y="1858016"/>
            <a:ext cx="6316630" cy="1325563"/>
          </a:xfrm>
        </p:spPr>
        <p:txBody>
          <a:bodyPr/>
          <a:lstStyle/>
          <a:p>
            <a:r>
              <a:rPr lang="en-US" dirty="0" smtClean="0"/>
              <a:t>Can’t Wait To See You!</a:t>
            </a:r>
            <a:endParaRPr lang="en-US" dirty="0"/>
          </a:p>
        </p:txBody>
      </p:sp>
      <p:sp>
        <p:nvSpPr>
          <p:cNvPr id="3" name="Date Placeholder 2"/>
          <p:cNvSpPr>
            <a:spLocks noGrp="1"/>
          </p:cNvSpPr>
          <p:nvPr>
            <p:ph type="dt" sz="half" idx="2"/>
          </p:nvPr>
        </p:nvSpPr>
        <p:spPr/>
        <p:txBody>
          <a:bodyPr/>
          <a:lstStyle/>
          <a:p>
            <a:fld id="{16A82E43-F334-4B83-9151-C0C24AE8A2BC}" type="datetime1">
              <a:rPr lang="en-US" smtClean="0"/>
              <a:t>9/10/2015</a:t>
            </a:fld>
            <a:endParaRPr lang="en-US" dirty="0"/>
          </a:p>
        </p:txBody>
      </p:sp>
      <p:sp>
        <p:nvSpPr>
          <p:cNvPr id="4" name="Slide Number Placeholder 3"/>
          <p:cNvSpPr>
            <a:spLocks noGrp="1"/>
          </p:cNvSpPr>
          <p:nvPr>
            <p:ph type="sldNum" sz="quarter" idx="4"/>
          </p:nvPr>
        </p:nvSpPr>
        <p:spPr/>
        <p:txBody>
          <a:bodyPr/>
          <a:lstStyle/>
          <a:p>
            <a:fld id="{B63E4CEF-BB1E-48C7-AE93-F39F6AA99AD7}" type="slidenum">
              <a:rPr lang="en-US" smtClean="0"/>
              <a:pPr/>
              <a:t>27</a:t>
            </a:fld>
            <a:endParaRPr lang="en-US" dirty="0"/>
          </a:p>
        </p:txBody>
      </p:sp>
      <p:pic>
        <p:nvPicPr>
          <p:cNvPr id="5" name="Picture 4"/>
          <p:cNvPicPr/>
          <p:nvPr/>
        </p:nvPicPr>
        <p:blipFill>
          <a:blip r:embed="rId2" cstate="print">
            <a:extLst>
              <a:ext uri="{28A0092B-C50C-407E-A947-70E740481C1C}">
                <a14:useLocalDpi xmlns:a14="http://schemas.microsoft.com/office/drawing/2010/main" val="0"/>
              </a:ext>
            </a:extLst>
          </a:blip>
          <a:srcRect l="3705" t="3236" r="3558" b="9723"/>
          <a:stretch>
            <a:fillRect/>
          </a:stretch>
        </p:blipFill>
        <p:spPr bwMode="auto">
          <a:xfrm>
            <a:off x="3602990" y="3397566"/>
            <a:ext cx="1645920" cy="1645920"/>
          </a:xfrm>
          <a:prstGeom prst="rect">
            <a:avLst/>
          </a:prstGeom>
          <a:noFill/>
          <a:ln>
            <a:noFill/>
          </a:ln>
          <a:effectLst/>
          <a:extLst/>
        </p:spPr>
      </p:pic>
    </p:spTree>
    <p:extLst>
      <p:ext uri="{BB962C8B-B14F-4D97-AF65-F5344CB8AC3E}">
        <p14:creationId xmlns:p14="http://schemas.microsoft.com/office/powerpoint/2010/main" val="27919735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C:\Users\anne.ladd\AppData\Local\Microsoft\Windows\Temporary Internet Files\Content.Outlook\ZSJD0ZSX\FullSizeRender (7).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38210" y="1500075"/>
            <a:ext cx="6513754" cy="457200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p:txBody>
          <a:bodyPr>
            <a:normAutofit fontScale="90000"/>
          </a:bodyPr>
          <a:lstStyle/>
          <a:p>
            <a:pPr algn="ctr"/>
            <a:r>
              <a:rPr lang="en-US" sz="3100" dirty="0"/>
              <a:t>Opening Presentation:  </a:t>
            </a:r>
            <a:r>
              <a:rPr lang="en-US" sz="3100" dirty="0" smtClean="0"/>
              <a:t/>
            </a:r>
            <a:br>
              <a:rPr lang="en-US" sz="3100" dirty="0" smtClean="0"/>
            </a:br>
            <a:r>
              <a:rPr lang="en-US" sz="3100" i="1" dirty="0" smtClean="0"/>
              <a:t>The </a:t>
            </a:r>
            <a:r>
              <a:rPr lang="en-US" sz="3100" i="1" dirty="0"/>
              <a:t>Baker County Story</a:t>
            </a:r>
            <a:r>
              <a:rPr lang="en-US" dirty="0"/>
              <a:t/>
            </a:r>
            <a:br>
              <a:rPr lang="en-US" dirty="0"/>
            </a:br>
            <a:endParaRPr lang="en-US" dirty="0"/>
          </a:p>
        </p:txBody>
      </p:sp>
      <p:sp>
        <p:nvSpPr>
          <p:cNvPr id="3" name="Content Placeholder 2"/>
          <p:cNvSpPr>
            <a:spLocks noGrp="1"/>
          </p:cNvSpPr>
          <p:nvPr>
            <p:ph idx="1"/>
          </p:nvPr>
        </p:nvSpPr>
        <p:spPr>
          <a:xfrm>
            <a:off x="445770" y="1856105"/>
            <a:ext cx="7886700" cy="4351338"/>
          </a:xfrm>
        </p:spPr>
        <p:txBody>
          <a:bodyPr/>
          <a:lstStyle/>
          <a:p>
            <a:pPr marL="0" indent="0">
              <a:buNone/>
            </a:pPr>
            <a:endParaRPr lang="en-US" dirty="0"/>
          </a:p>
        </p:txBody>
      </p:sp>
      <p:sp>
        <p:nvSpPr>
          <p:cNvPr id="4" name="Date Placeholder 3"/>
          <p:cNvSpPr>
            <a:spLocks noGrp="1"/>
          </p:cNvSpPr>
          <p:nvPr>
            <p:ph type="dt" sz="half" idx="2"/>
          </p:nvPr>
        </p:nvSpPr>
        <p:spPr/>
        <p:txBody>
          <a:bodyPr/>
          <a:lstStyle/>
          <a:p>
            <a:fld id="{4DAE6870-AD18-448A-9B2A-0EFE6DC7B06B}" type="datetime1">
              <a:rPr lang="en-US" smtClean="0"/>
              <a:t>9/10/2015</a:t>
            </a:fld>
            <a:endParaRPr lang="en-US" dirty="0"/>
          </a:p>
        </p:txBody>
      </p:sp>
      <p:sp>
        <p:nvSpPr>
          <p:cNvPr id="5" name="Slide Number Placeholder 4"/>
          <p:cNvSpPr>
            <a:spLocks noGrp="1"/>
          </p:cNvSpPr>
          <p:nvPr>
            <p:ph type="sldNum" sz="quarter" idx="4"/>
          </p:nvPr>
        </p:nvSpPr>
        <p:spPr/>
        <p:txBody>
          <a:bodyPr/>
          <a:lstStyle/>
          <a:p>
            <a:fld id="{B63E4CEF-BB1E-48C7-AE93-F39F6AA99AD7}" type="slidenum">
              <a:rPr lang="en-US" smtClean="0"/>
              <a:pPr/>
              <a:t>3</a:t>
            </a:fld>
            <a:endParaRPr lang="en-US" dirty="0"/>
          </a:p>
        </p:txBody>
      </p:sp>
    </p:spTree>
    <p:extLst>
      <p:ext uri="{BB962C8B-B14F-4D97-AF65-F5344CB8AC3E}">
        <p14:creationId xmlns:p14="http://schemas.microsoft.com/office/powerpoint/2010/main" val="123120347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Brittany Curry- </a:t>
            </a:r>
            <a:r>
              <a:rPr lang="en-US" dirty="0"/>
              <a:t>G</a:t>
            </a:r>
            <a:r>
              <a:rPr lang="en-US" dirty="0" smtClean="0"/>
              <a:t>raphic Facilitator</a:t>
            </a:r>
            <a:endParaRPr lang="en-US" dirty="0"/>
          </a:p>
        </p:txBody>
      </p:sp>
      <p:sp>
        <p:nvSpPr>
          <p:cNvPr id="3" name="Content Placeholder 2"/>
          <p:cNvSpPr>
            <a:spLocks noGrp="1"/>
          </p:cNvSpPr>
          <p:nvPr>
            <p:ph idx="1"/>
          </p:nvPr>
        </p:nvSpPr>
        <p:spPr/>
        <p:txBody>
          <a:bodyPr/>
          <a:lstStyle/>
          <a:p>
            <a:pPr marL="0" indent="0">
              <a:buNone/>
            </a:pPr>
            <a:endParaRPr lang="en-US" dirty="0"/>
          </a:p>
        </p:txBody>
      </p:sp>
      <p:sp>
        <p:nvSpPr>
          <p:cNvPr id="4" name="Date Placeholder 3"/>
          <p:cNvSpPr>
            <a:spLocks noGrp="1"/>
          </p:cNvSpPr>
          <p:nvPr>
            <p:ph type="dt" sz="half" idx="2"/>
          </p:nvPr>
        </p:nvSpPr>
        <p:spPr/>
        <p:txBody>
          <a:bodyPr/>
          <a:lstStyle/>
          <a:p>
            <a:fld id="{4DAE6870-AD18-448A-9B2A-0EFE6DC7B06B}" type="datetime1">
              <a:rPr lang="en-US" smtClean="0"/>
              <a:t>9/10/2015</a:t>
            </a:fld>
            <a:endParaRPr lang="en-US" dirty="0"/>
          </a:p>
        </p:txBody>
      </p:sp>
      <p:sp>
        <p:nvSpPr>
          <p:cNvPr id="5" name="Slide Number Placeholder 4"/>
          <p:cNvSpPr>
            <a:spLocks noGrp="1"/>
          </p:cNvSpPr>
          <p:nvPr>
            <p:ph type="sldNum" sz="quarter" idx="4"/>
          </p:nvPr>
        </p:nvSpPr>
        <p:spPr/>
        <p:txBody>
          <a:bodyPr/>
          <a:lstStyle/>
          <a:p>
            <a:fld id="{B63E4CEF-BB1E-48C7-AE93-F39F6AA99AD7}" type="slidenum">
              <a:rPr lang="en-US" smtClean="0"/>
              <a:pPr/>
              <a:t>4</a:t>
            </a:fld>
            <a:endParaRPr lang="en-US" dirty="0"/>
          </a:p>
        </p:txBody>
      </p:sp>
      <p:pic>
        <p:nvPicPr>
          <p:cNvPr id="2051" name="Picture 3" descr="C:\Users\anne.ladd\AppData\Local\Microsoft\Windows\Temporary Internet Files\Content.Outlook\ZSJD0ZSX\FullSizeRender (6).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46757" y="1638029"/>
            <a:ext cx="7635243" cy="4671331"/>
          </a:xfrm>
          <a:prstGeom prst="rect">
            <a:avLst/>
          </a:prstGeom>
          <a:noFill/>
          <a:extLst>
            <a:ext uri="{909E8E84-426E-40DD-AFC4-6F175D3DCCD1}">
              <a14:hiddenFill xmlns:a14="http://schemas.microsoft.com/office/drawing/2010/main">
                <a:solidFill>
                  <a:srgbClr val="FFFFFF"/>
                </a:solidFill>
              </a14:hiddenFill>
            </a:ext>
          </a:extLst>
        </p:spPr>
      </p:pic>
      <p:pic>
        <p:nvPicPr>
          <p:cNvPr id="2050" name="Picture 2" descr="C:\Users\anne.ladd\AppData\Local\Microsoft\Windows\Temporary Internet Files\Content.Outlook\ZSJD0ZSX\FullSizeRender (5).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rot="21339830">
            <a:off x="3167577" y="2015356"/>
            <a:ext cx="3676380" cy="384048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0294157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Regional Collaboration</a:t>
            </a:r>
            <a:endParaRPr lang="en-US" dirty="0"/>
          </a:p>
        </p:txBody>
      </p:sp>
      <p:sp>
        <p:nvSpPr>
          <p:cNvPr id="4" name="Date Placeholder 3"/>
          <p:cNvSpPr>
            <a:spLocks noGrp="1"/>
          </p:cNvSpPr>
          <p:nvPr>
            <p:ph type="dt" sz="half" idx="2"/>
          </p:nvPr>
        </p:nvSpPr>
        <p:spPr/>
        <p:txBody>
          <a:bodyPr/>
          <a:lstStyle/>
          <a:p>
            <a:fld id="{4DAE6870-AD18-448A-9B2A-0EFE6DC7B06B}" type="datetime1">
              <a:rPr lang="en-US" smtClean="0"/>
              <a:t>9/10/2015</a:t>
            </a:fld>
            <a:endParaRPr lang="en-US" dirty="0"/>
          </a:p>
        </p:txBody>
      </p:sp>
      <p:sp>
        <p:nvSpPr>
          <p:cNvPr id="5" name="Slide Number Placeholder 4"/>
          <p:cNvSpPr>
            <a:spLocks noGrp="1"/>
          </p:cNvSpPr>
          <p:nvPr>
            <p:ph type="sldNum" sz="quarter" idx="4"/>
          </p:nvPr>
        </p:nvSpPr>
        <p:spPr/>
        <p:txBody>
          <a:bodyPr/>
          <a:lstStyle/>
          <a:p>
            <a:fld id="{B63E4CEF-BB1E-48C7-AE93-F39F6AA99AD7}" type="slidenum">
              <a:rPr lang="en-US" smtClean="0"/>
              <a:pPr/>
              <a:t>5</a:t>
            </a:fld>
            <a:endParaRPr lang="en-US" dirty="0"/>
          </a:p>
        </p:txBody>
      </p:sp>
      <p:pic>
        <p:nvPicPr>
          <p:cNvPr id="6" name="Picture 9"/>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664051" y="3764235"/>
            <a:ext cx="4823460" cy="22268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 name="Picture 10" descr="C:\Users\Emmaundia.Ford\AppData\Local\Microsoft\Windows\Temporary Internet Files\Content.Outlook\I28YBLN6\Parent Mentors Logo_final_web-0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90800" y="1478598"/>
            <a:ext cx="5793423" cy="18860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7"/>
          <p:cNvPicPr/>
          <p:nvPr/>
        </p:nvPicPr>
        <p:blipFill>
          <a:blip r:embed="rId4" cstate="print">
            <a:extLst>
              <a:ext uri="{28A0092B-C50C-407E-A947-70E740481C1C}">
                <a14:useLocalDpi xmlns:a14="http://schemas.microsoft.com/office/drawing/2010/main" val="0"/>
              </a:ext>
            </a:extLst>
          </a:blip>
          <a:srcRect l="3705" t="3236" r="3558" b="9723"/>
          <a:stretch>
            <a:fillRect/>
          </a:stretch>
        </p:blipFill>
        <p:spPr bwMode="auto">
          <a:xfrm>
            <a:off x="6565265" y="3877626"/>
            <a:ext cx="1463040" cy="1554480"/>
          </a:xfrm>
          <a:prstGeom prst="rect">
            <a:avLst/>
          </a:prstGeom>
          <a:noFill/>
          <a:ln>
            <a:noFill/>
          </a:ln>
          <a:effectLst/>
          <a:extLst/>
        </p:spPr>
      </p:pic>
    </p:spTree>
    <p:extLst>
      <p:ext uri="{BB962C8B-B14F-4D97-AF65-F5344CB8AC3E}">
        <p14:creationId xmlns:p14="http://schemas.microsoft.com/office/powerpoint/2010/main" val="139777753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3983" y="334016"/>
            <a:ext cx="6316630" cy="970909"/>
          </a:xfrm>
        </p:spPr>
        <p:txBody>
          <a:bodyPr>
            <a:noAutofit/>
          </a:bodyPr>
          <a:lstStyle/>
          <a:p>
            <a:r>
              <a:rPr lang="en-US" sz="2800" dirty="0"/>
              <a:t>Special Olympics World Games: Will Crain</a:t>
            </a:r>
            <a:br>
              <a:rPr lang="en-US" sz="2800" dirty="0"/>
            </a:br>
            <a:endParaRPr lang="en-US" sz="2800" dirty="0"/>
          </a:p>
        </p:txBody>
      </p:sp>
      <p:pic>
        <p:nvPicPr>
          <p:cNvPr id="6" name="Content Placeholder 5"/>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831742" y="1368425"/>
            <a:ext cx="3251416" cy="4351338"/>
          </a:xfrm>
        </p:spPr>
      </p:pic>
      <p:sp>
        <p:nvSpPr>
          <p:cNvPr id="4" name="Date Placeholder 3"/>
          <p:cNvSpPr>
            <a:spLocks noGrp="1"/>
          </p:cNvSpPr>
          <p:nvPr>
            <p:ph type="dt" sz="half" idx="2"/>
          </p:nvPr>
        </p:nvSpPr>
        <p:spPr/>
        <p:txBody>
          <a:bodyPr/>
          <a:lstStyle/>
          <a:p>
            <a:fld id="{4DAE6870-AD18-448A-9B2A-0EFE6DC7B06B}" type="datetime1">
              <a:rPr lang="en-US" smtClean="0"/>
              <a:t>9/10/2015</a:t>
            </a:fld>
            <a:endParaRPr lang="en-US" dirty="0"/>
          </a:p>
        </p:txBody>
      </p:sp>
      <p:sp>
        <p:nvSpPr>
          <p:cNvPr id="5" name="Slide Number Placeholder 4"/>
          <p:cNvSpPr>
            <a:spLocks noGrp="1"/>
          </p:cNvSpPr>
          <p:nvPr>
            <p:ph type="sldNum" sz="quarter" idx="4"/>
          </p:nvPr>
        </p:nvSpPr>
        <p:spPr/>
        <p:txBody>
          <a:bodyPr/>
          <a:lstStyle/>
          <a:p>
            <a:fld id="{B63E4CEF-BB1E-48C7-AE93-F39F6AA99AD7}" type="slidenum">
              <a:rPr lang="en-US" smtClean="0"/>
              <a:pPr/>
              <a:t>6</a:t>
            </a:fld>
            <a:endParaRPr lang="en-US" dirty="0"/>
          </a:p>
        </p:txBody>
      </p:sp>
      <p:sp>
        <p:nvSpPr>
          <p:cNvPr id="7" name="TextBox 6"/>
          <p:cNvSpPr txBox="1"/>
          <p:nvPr/>
        </p:nvSpPr>
        <p:spPr>
          <a:xfrm>
            <a:off x="4924425" y="1800225"/>
            <a:ext cx="3305175" cy="4062651"/>
          </a:xfrm>
          <a:prstGeom prst="rect">
            <a:avLst/>
          </a:prstGeom>
          <a:noFill/>
        </p:spPr>
        <p:txBody>
          <a:bodyPr wrap="square" rtlCol="0">
            <a:spAutoFit/>
          </a:bodyPr>
          <a:lstStyle/>
          <a:p>
            <a:r>
              <a:rPr lang="en-US" sz="2400" b="1" dirty="0" smtClean="0"/>
              <a:t>Communities of Practice</a:t>
            </a:r>
          </a:p>
          <a:p>
            <a:pPr marL="285750" indent="-285750">
              <a:buFont typeface="Wingdings" pitchFamily="2" charset="2"/>
              <a:buChar char="Ø"/>
            </a:pPr>
            <a:r>
              <a:rPr lang="en-US" dirty="0" smtClean="0"/>
              <a:t>Mental Health in Schools</a:t>
            </a:r>
          </a:p>
          <a:p>
            <a:pPr marL="285750" indent="-285750">
              <a:buFont typeface="Wingdings" pitchFamily="2" charset="2"/>
              <a:buChar char="Ø"/>
            </a:pPr>
            <a:r>
              <a:rPr lang="en-US" dirty="0" smtClean="0"/>
              <a:t>Person Centered Planning</a:t>
            </a:r>
          </a:p>
          <a:p>
            <a:pPr marL="285750" indent="-285750">
              <a:buFont typeface="Wingdings" pitchFamily="2" charset="2"/>
              <a:buChar char="Ø"/>
            </a:pPr>
            <a:r>
              <a:rPr lang="en-US" dirty="0" smtClean="0"/>
              <a:t>Transition</a:t>
            </a:r>
          </a:p>
          <a:p>
            <a:pPr marL="285750" indent="-285750">
              <a:buFont typeface="Wingdings" pitchFamily="2" charset="2"/>
              <a:buChar char="Ø"/>
            </a:pPr>
            <a:r>
              <a:rPr lang="en-US" dirty="0" smtClean="0"/>
              <a:t>Cultural Competency</a:t>
            </a:r>
          </a:p>
          <a:p>
            <a:endParaRPr lang="en-US" dirty="0" smtClean="0"/>
          </a:p>
          <a:p>
            <a:r>
              <a:rPr lang="en-US" dirty="0"/>
              <a:t>A </a:t>
            </a:r>
            <a:r>
              <a:rPr lang="en-US" i="1" dirty="0"/>
              <a:t>Community of Practice (</a:t>
            </a:r>
            <a:r>
              <a:rPr lang="en-US" i="1" dirty="0" err="1"/>
              <a:t>CoP</a:t>
            </a:r>
            <a:r>
              <a:rPr lang="en-US" i="1" dirty="0"/>
              <a:t>)</a:t>
            </a:r>
            <a:r>
              <a:rPr lang="en-US" dirty="0"/>
              <a:t> is a group of people that agree to interact regularly to solve a persistent problem or improve practice in an area that is important to them. </a:t>
            </a:r>
          </a:p>
          <a:p>
            <a:endParaRPr lang="en-US" dirty="0" smtClean="0"/>
          </a:p>
          <a:p>
            <a:endParaRPr lang="en-US" dirty="0"/>
          </a:p>
        </p:txBody>
      </p:sp>
    </p:spTree>
    <p:extLst>
      <p:ext uri="{BB962C8B-B14F-4D97-AF65-F5344CB8AC3E}">
        <p14:creationId xmlns:p14="http://schemas.microsoft.com/office/powerpoint/2010/main" val="320922552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smtClean="0"/>
              <a:t>GaPMP Regional Meetings</a:t>
            </a:r>
            <a:endParaRPr lang="en-US" sz="3200" dirty="0"/>
          </a:p>
        </p:txBody>
      </p:sp>
      <p:sp>
        <p:nvSpPr>
          <p:cNvPr id="3" name="Content Placeholder 2"/>
          <p:cNvSpPr>
            <a:spLocks noGrp="1"/>
          </p:cNvSpPr>
          <p:nvPr>
            <p:ph idx="1"/>
          </p:nvPr>
        </p:nvSpPr>
        <p:spPr/>
        <p:txBody>
          <a:bodyPr/>
          <a:lstStyle/>
          <a:p>
            <a:pPr marL="0" indent="0" algn="ctr">
              <a:buNone/>
            </a:pPr>
            <a:r>
              <a:rPr lang="en-US" dirty="0">
                <a:effectLst>
                  <a:outerShdw blurRad="38100" dist="38100" dir="2700000" algn="tl">
                    <a:srgbClr val="000000">
                      <a:alpha val="43137"/>
                    </a:srgbClr>
                  </a:outerShdw>
                </a:effectLst>
              </a:rPr>
              <a:t>Graduation</a:t>
            </a:r>
            <a:r>
              <a:rPr lang="en-US" dirty="0"/>
              <a:t>, </a:t>
            </a:r>
            <a:r>
              <a:rPr lang="en-US" dirty="0">
                <a:effectLst>
                  <a:outerShdw blurRad="38100" dist="38100" dir="2700000" algn="tl">
                    <a:srgbClr val="000000">
                      <a:alpha val="43137"/>
                    </a:srgbClr>
                  </a:outerShdw>
                </a:effectLst>
              </a:rPr>
              <a:t>IEP Awareness/SD</a:t>
            </a:r>
            <a:r>
              <a:rPr lang="en-US" dirty="0"/>
              <a:t>, </a:t>
            </a:r>
            <a:r>
              <a:rPr lang="en-US" dirty="0">
                <a:effectLst>
                  <a:outerShdw blurRad="38100" dist="38100" dir="2700000" algn="tl">
                    <a:srgbClr val="000000">
                      <a:alpha val="43137"/>
                    </a:srgbClr>
                  </a:outerShdw>
                </a:effectLst>
              </a:rPr>
              <a:t>Communication</a:t>
            </a:r>
            <a:r>
              <a:rPr lang="en-US" dirty="0"/>
              <a:t>, </a:t>
            </a:r>
            <a:r>
              <a:rPr lang="en-US" dirty="0" smtClean="0"/>
              <a:t> </a:t>
            </a:r>
            <a:r>
              <a:rPr lang="en-US" dirty="0" smtClean="0">
                <a:effectLst>
                  <a:outerShdw blurRad="38100" dist="38100" dir="2700000" algn="tl">
                    <a:srgbClr val="000000">
                      <a:alpha val="43137"/>
                    </a:srgbClr>
                  </a:outerShdw>
                </a:effectLst>
              </a:rPr>
              <a:t>Partnerships</a:t>
            </a:r>
          </a:p>
          <a:p>
            <a:pPr>
              <a:buFont typeface="Wingdings" pitchFamily="2" charset="2"/>
              <a:buChar char="v"/>
            </a:pPr>
            <a:r>
              <a:rPr lang="en-US" dirty="0" smtClean="0"/>
              <a:t>District Teams</a:t>
            </a:r>
            <a:endParaRPr lang="en-US" dirty="0" smtClean="0">
              <a:effectLst>
                <a:outerShdw blurRad="38100" dist="38100" dir="2700000" algn="tl">
                  <a:srgbClr val="000000">
                    <a:alpha val="43137"/>
                  </a:srgbClr>
                </a:outerShdw>
              </a:effectLst>
            </a:endParaRPr>
          </a:p>
          <a:p>
            <a:pPr>
              <a:buFont typeface="Wingdings" pitchFamily="2" charset="2"/>
              <a:buChar char="v"/>
            </a:pPr>
            <a:r>
              <a:rPr lang="en-US" dirty="0" smtClean="0"/>
              <a:t>Problems </a:t>
            </a:r>
            <a:r>
              <a:rPr lang="en-US" dirty="0"/>
              <a:t>Come Bundled</a:t>
            </a:r>
          </a:p>
          <a:p>
            <a:pPr>
              <a:buFont typeface="Wingdings" pitchFamily="2" charset="2"/>
              <a:buChar char="v"/>
            </a:pPr>
            <a:r>
              <a:rPr lang="en-US" dirty="0" smtClean="0"/>
              <a:t>Who </a:t>
            </a:r>
            <a:r>
              <a:rPr lang="en-US" dirty="0"/>
              <a:t>E</a:t>
            </a:r>
            <a:r>
              <a:rPr lang="en-US" dirty="0" smtClean="0"/>
              <a:t>lse Cares?</a:t>
            </a:r>
          </a:p>
          <a:p>
            <a:pPr>
              <a:buFont typeface="Wingdings" pitchFamily="2" charset="2"/>
              <a:buChar char="v"/>
            </a:pPr>
            <a:r>
              <a:rPr lang="en-US" dirty="0" smtClean="0"/>
              <a:t>Problem Statements</a:t>
            </a:r>
          </a:p>
          <a:p>
            <a:pPr>
              <a:buFont typeface="Wingdings" pitchFamily="2" charset="2"/>
              <a:buChar char="v"/>
            </a:pPr>
            <a:r>
              <a:rPr lang="en-US" dirty="0" smtClean="0"/>
              <a:t>Research Statements</a:t>
            </a:r>
            <a:endParaRPr lang="en-US" dirty="0"/>
          </a:p>
        </p:txBody>
      </p:sp>
      <p:sp>
        <p:nvSpPr>
          <p:cNvPr id="4" name="Date Placeholder 3"/>
          <p:cNvSpPr>
            <a:spLocks noGrp="1"/>
          </p:cNvSpPr>
          <p:nvPr>
            <p:ph type="dt" sz="half" idx="2"/>
          </p:nvPr>
        </p:nvSpPr>
        <p:spPr/>
        <p:txBody>
          <a:bodyPr/>
          <a:lstStyle/>
          <a:p>
            <a:fld id="{4DAE6870-AD18-448A-9B2A-0EFE6DC7B06B}" type="datetime1">
              <a:rPr lang="en-US" smtClean="0"/>
              <a:t>9/10/2015</a:t>
            </a:fld>
            <a:endParaRPr lang="en-US" dirty="0"/>
          </a:p>
        </p:txBody>
      </p:sp>
      <p:sp>
        <p:nvSpPr>
          <p:cNvPr id="5" name="Slide Number Placeholder 4"/>
          <p:cNvSpPr>
            <a:spLocks noGrp="1"/>
          </p:cNvSpPr>
          <p:nvPr>
            <p:ph type="sldNum" sz="quarter" idx="4"/>
          </p:nvPr>
        </p:nvSpPr>
        <p:spPr/>
        <p:txBody>
          <a:bodyPr/>
          <a:lstStyle/>
          <a:p>
            <a:fld id="{B63E4CEF-BB1E-48C7-AE93-F39F6AA99AD7}" type="slidenum">
              <a:rPr lang="en-US" smtClean="0"/>
              <a:pPr/>
              <a:t>7</a:t>
            </a:fld>
            <a:endParaRPr lang="en-US" dirty="0"/>
          </a:p>
        </p:txBody>
      </p:sp>
      <p:sp>
        <p:nvSpPr>
          <p:cNvPr id="6" name="Flowchart: Punched Tape 5"/>
          <p:cNvSpPr/>
          <p:nvPr/>
        </p:nvSpPr>
        <p:spPr>
          <a:xfrm rot="556803">
            <a:off x="6000750" y="3457575"/>
            <a:ext cx="914400" cy="804672"/>
          </a:xfrm>
          <a:prstGeom prst="flowChartPunchedTap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Middle</a:t>
            </a:r>
            <a:endParaRPr lang="en-US" dirty="0"/>
          </a:p>
        </p:txBody>
      </p:sp>
      <p:sp>
        <p:nvSpPr>
          <p:cNvPr id="7" name="Flowchart: Punched Tape 6"/>
          <p:cNvSpPr/>
          <p:nvPr/>
        </p:nvSpPr>
        <p:spPr>
          <a:xfrm rot="20698303">
            <a:off x="7515225" y="2876550"/>
            <a:ext cx="1085850" cy="804672"/>
          </a:xfrm>
          <a:prstGeom prst="flowChartPunchedTap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smtClean="0"/>
              <a:t>Northeast</a:t>
            </a:r>
            <a:endParaRPr lang="en-US" sz="1600" dirty="0"/>
          </a:p>
        </p:txBody>
      </p:sp>
      <p:sp>
        <p:nvSpPr>
          <p:cNvPr id="8" name="Flowchart: Punched Tape 7"/>
          <p:cNvSpPr/>
          <p:nvPr/>
        </p:nvSpPr>
        <p:spPr>
          <a:xfrm rot="1013417">
            <a:off x="7515225" y="4262247"/>
            <a:ext cx="1085850" cy="804672"/>
          </a:xfrm>
          <a:prstGeom prst="flowChartPunchedTap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smtClean="0"/>
              <a:t>Southeast</a:t>
            </a:r>
            <a:endParaRPr lang="en-US" sz="1600" dirty="0"/>
          </a:p>
        </p:txBody>
      </p:sp>
      <p:sp>
        <p:nvSpPr>
          <p:cNvPr id="9" name="Flowchart: Punched Tape 8"/>
          <p:cNvSpPr/>
          <p:nvPr/>
        </p:nvSpPr>
        <p:spPr>
          <a:xfrm rot="20844137">
            <a:off x="4714876" y="4262247"/>
            <a:ext cx="1095374" cy="804672"/>
          </a:xfrm>
          <a:prstGeom prst="flowChartPunchedTap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smtClean="0"/>
              <a:t>Northwest</a:t>
            </a:r>
            <a:endParaRPr lang="en-US" sz="1600" dirty="0"/>
          </a:p>
        </p:txBody>
      </p:sp>
      <p:sp>
        <p:nvSpPr>
          <p:cNvPr id="10" name="Flowchart: Punched Tape 9"/>
          <p:cNvSpPr/>
          <p:nvPr/>
        </p:nvSpPr>
        <p:spPr>
          <a:xfrm rot="21116127">
            <a:off x="6181724" y="2390775"/>
            <a:ext cx="1095376" cy="804672"/>
          </a:xfrm>
          <a:prstGeom prst="flowChartPunchedTap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Metro</a:t>
            </a:r>
            <a:endParaRPr lang="en-US" dirty="0"/>
          </a:p>
        </p:txBody>
      </p:sp>
      <p:sp>
        <p:nvSpPr>
          <p:cNvPr id="11" name="Flowchart: Punched Tape 10"/>
          <p:cNvSpPr/>
          <p:nvPr/>
        </p:nvSpPr>
        <p:spPr>
          <a:xfrm rot="21415010">
            <a:off x="6181724" y="4991100"/>
            <a:ext cx="1095375" cy="804672"/>
          </a:xfrm>
          <a:prstGeom prst="flowChartPunchedTap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smtClean="0"/>
              <a:t>Southwest</a:t>
            </a:r>
            <a:endParaRPr lang="en-US" sz="1600" dirty="0"/>
          </a:p>
        </p:txBody>
      </p:sp>
    </p:spTree>
    <p:extLst>
      <p:ext uri="{BB962C8B-B14F-4D97-AF65-F5344CB8AC3E}">
        <p14:creationId xmlns:p14="http://schemas.microsoft.com/office/powerpoint/2010/main" val="196477653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3983" y="448317"/>
            <a:ext cx="6316630" cy="999484"/>
          </a:xfrm>
        </p:spPr>
        <p:txBody>
          <a:bodyPr>
            <a:normAutofit fontScale="90000"/>
          </a:bodyPr>
          <a:lstStyle/>
          <a:p>
            <a:pPr algn="ctr"/>
            <a:r>
              <a:rPr lang="en-US" sz="3200" dirty="0" smtClean="0"/>
              <a:t>Wednesday, </a:t>
            </a:r>
            <a:r>
              <a:rPr lang="en-US" sz="3200" dirty="0"/>
              <a:t>September 22, 2015 </a:t>
            </a:r>
            <a:r>
              <a:rPr lang="en-US" sz="3200" dirty="0" smtClean="0"/>
              <a:t>Breakouts</a:t>
            </a:r>
            <a:r>
              <a:rPr lang="en-US" sz="4000" dirty="0" smtClean="0"/>
              <a:t/>
            </a:r>
            <a:br>
              <a:rPr lang="en-US" sz="4000" dirty="0" smtClean="0"/>
            </a:br>
            <a:endParaRPr lang="en-US" sz="4000" dirty="0"/>
          </a:p>
        </p:txBody>
      </p:sp>
      <p:sp>
        <p:nvSpPr>
          <p:cNvPr id="3" name="Content Placeholder 2"/>
          <p:cNvSpPr>
            <a:spLocks noGrp="1"/>
          </p:cNvSpPr>
          <p:nvPr>
            <p:ph idx="1"/>
          </p:nvPr>
        </p:nvSpPr>
        <p:spPr/>
        <p:txBody>
          <a:bodyPr>
            <a:normAutofit/>
          </a:bodyPr>
          <a:lstStyle/>
          <a:p>
            <a:pPr>
              <a:buFont typeface="Wingdings" pitchFamily="2" charset="2"/>
              <a:buChar char="Ø"/>
            </a:pPr>
            <a:r>
              <a:rPr lang="en-US" sz="1600" dirty="0"/>
              <a:t>Increasing Student Success with Accessible Educational Material (AEM) </a:t>
            </a:r>
            <a:r>
              <a:rPr lang="en-US" sz="1600" dirty="0" smtClean="0"/>
              <a:t> and Technology</a:t>
            </a:r>
            <a:endParaRPr lang="en-US" sz="1600" dirty="0"/>
          </a:p>
          <a:p>
            <a:pPr>
              <a:buFont typeface="Wingdings" pitchFamily="2" charset="2"/>
              <a:buChar char="Ø"/>
            </a:pPr>
            <a:r>
              <a:rPr lang="en-US" sz="1600" dirty="0"/>
              <a:t>Groups at Work: Strategies and Structures for Professional </a:t>
            </a:r>
            <a:r>
              <a:rPr lang="en-US" sz="1600" dirty="0" smtClean="0"/>
              <a:t>Learning</a:t>
            </a:r>
          </a:p>
          <a:p>
            <a:pPr>
              <a:buFont typeface="Wingdings" pitchFamily="2" charset="2"/>
              <a:buChar char="Ø"/>
            </a:pPr>
            <a:r>
              <a:rPr lang="en-US" sz="1600" dirty="0"/>
              <a:t>Explore Work! SSI and SSDI transition age youth. How Social Security Work Incentives can </a:t>
            </a:r>
            <a:r>
              <a:rPr lang="en-US" sz="1600" dirty="0" smtClean="0"/>
              <a:t>help </a:t>
            </a:r>
          </a:p>
          <a:p>
            <a:pPr>
              <a:buFont typeface="Wingdings" pitchFamily="2" charset="2"/>
              <a:buChar char="Ø"/>
            </a:pPr>
            <a:r>
              <a:rPr lang="en-US" sz="1600" dirty="0"/>
              <a:t>Inclusive Post-Secondary Education Options</a:t>
            </a:r>
            <a:r>
              <a:rPr lang="en-US" sz="1600" dirty="0" smtClean="0"/>
              <a:t> </a:t>
            </a:r>
          </a:p>
          <a:p>
            <a:pPr>
              <a:buFont typeface="Wingdings" pitchFamily="2" charset="2"/>
              <a:buChar char="Ø"/>
            </a:pPr>
            <a:r>
              <a:rPr lang="en-US" sz="1600" dirty="0"/>
              <a:t>Keys to Help Your Teen Get a First </a:t>
            </a:r>
            <a:r>
              <a:rPr lang="en-US" sz="1600" dirty="0" smtClean="0"/>
              <a:t>Job</a:t>
            </a:r>
          </a:p>
          <a:p>
            <a:pPr>
              <a:buFont typeface="Wingdings" pitchFamily="2" charset="2"/>
              <a:buChar char="Ø"/>
            </a:pPr>
            <a:r>
              <a:rPr lang="en-US" sz="1600" dirty="0"/>
              <a:t>Graduation </a:t>
            </a:r>
            <a:r>
              <a:rPr lang="en-US" sz="1600" dirty="0" smtClean="0"/>
              <a:t>Requirements</a:t>
            </a:r>
          </a:p>
          <a:p>
            <a:pPr>
              <a:buFont typeface="Wingdings" pitchFamily="2" charset="2"/>
              <a:buChar char="Ø"/>
            </a:pPr>
            <a:r>
              <a:rPr lang="en-US" sz="1600" dirty="0"/>
              <a:t>Dispute </a:t>
            </a:r>
            <a:r>
              <a:rPr lang="en-US" sz="1600" dirty="0" smtClean="0"/>
              <a:t>Resolution</a:t>
            </a:r>
          </a:p>
          <a:p>
            <a:pPr>
              <a:buFont typeface="Wingdings" pitchFamily="2" charset="2"/>
              <a:buChar char="Ø"/>
            </a:pPr>
            <a:r>
              <a:rPr lang="en-US" sz="1600" dirty="0"/>
              <a:t>Effective Practice for Creating Family-School </a:t>
            </a:r>
            <a:r>
              <a:rPr lang="en-US" sz="1600" dirty="0" smtClean="0"/>
              <a:t>Partnerships</a:t>
            </a:r>
          </a:p>
          <a:p>
            <a:pPr>
              <a:buFont typeface="Wingdings" pitchFamily="2" charset="2"/>
              <a:buChar char="Ø"/>
            </a:pPr>
            <a:r>
              <a:rPr lang="en-US" sz="1600" dirty="0" smtClean="0"/>
              <a:t>Making a Collective Impact Through Community Stakeholder Collaboration</a:t>
            </a:r>
          </a:p>
          <a:p>
            <a:pPr>
              <a:buFont typeface="Wingdings" pitchFamily="2" charset="2"/>
              <a:buChar char="Ø"/>
            </a:pPr>
            <a:r>
              <a:rPr lang="en-US" sz="1600" dirty="0"/>
              <a:t>ASPIRE- Student Led </a:t>
            </a:r>
            <a:r>
              <a:rPr lang="en-US" sz="1600" dirty="0" smtClean="0"/>
              <a:t>IEP – Novice and Advanced</a:t>
            </a:r>
            <a:endParaRPr lang="en-US" sz="1600" dirty="0"/>
          </a:p>
          <a:p>
            <a:pPr>
              <a:buFont typeface="Wingdings" pitchFamily="2" charset="2"/>
              <a:buChar char="Ø"/>
            </a:pPr>
            <a:endParaRPr lang="en-US" sz="1600" dirty="0"/>
          </a:p>
        </p:txBody>
      </p:sp>
      <p:sp>
        <p:nvSpPr>
          <p:cNvPr id="4" name="Date Placeholder 3"/>
          <p:cNvSpPr>
            <a:spLocks noGrp="1"/>
          </p:cNvSpPr>
          <p:nvPr>
            <p:ph type="dt" sz="half" idx="2"/>
          </p:nvPr>
        </p:nvSpPr>
        <p:spPr/>
        <p:txBody>
          <a:bodyPr/>
          <a:lstStyle/>
          <a:p>
            <a:fld id="{4DAE6870-AD18-448A-9B2A-0EFE6DC7B06B}" type="datetime1">
              <a:rPr lang="en-US" smtClean="0"/>
              <a:t>9/10/2015</a:t>
            </a:fld>
            <a:endParaRPr lang="en-US" dirty="0"/>
          </a:p>
        </p:txBody>
      </p:sp>
      <p:sp>
        <p:nvSpPr>
          <p:cNvPr id="5" name="Slide Number Placeholder 4"/>
          <p:cNvSpPr>
            <a:spLocks noGrp="1"/>
          </p:cNvSpPr>
          <p:nvPr>
            <p:ph type="sldNum" sz="quarter" idx="4"/>
          </p:nvPr>
        </p:nvSpPr>
        <p:spPr/>
        <p:txBody>
          <a:bodyPr/>
          <a:lstStyle/>
          <a:p>
            <a:fld id="{B63E4CEF-BB1E-48C7-AE93-F39F6AA99AD7}" type="slidenum">
              <a:rPr lang="en-US" smtClean="0"/>
              <a:pPr/>
              <a:t>8</a:t>
            </a:fld>
            <a:endParaRPr lang="en-US" dirty="0"/>
          </a:p>
        </p:txBody>
      </p:sp>
    </p:spTree>
    <p:extLst>
      <p:ext uri="{BB962C8B-B14F-4D97-AF65-F5344CB8AC3E}">
        <p14:creationId xmlns:p14="http://schemas.microsoft.com/office/powerpoint/2010/main" val="80678495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You won’t want to miss the closing keynote!</a:t>
            </a:r>
            <a:endParaRPr lang="en-US" dirty="0"/>
          </a:p>
        </p:txBody>
      </p:sp>
      <p:sp>
        <p:nvSpPr>
          <p:cNvPr id="3" name="Content Placeholder 2"/>
          <p:cNvSpPr>
            <a:spLocks noGrp="1"/>
          </p:cNvSpPr>
          <p:nvPr>
            <p:ph idx="1"/>
          </p:nvPr>
        </p:nvSpPr>
        <p:spPr/>
        <p:txBody>
          <a:bodyPr>
            <a:normAutofit/>
          </a:bodyPr>
          <a:lstStyle/>
          <a:p>
            <a:pPr marL="0" indent="0" algn="ctr">
              <a:buNone/>
            </a:pPr>
            <a:r>
              <a:rPr lang="en-US" sz="4000" b="1" dirty="0" smtClean="0"/>
              <a:t>Life Lessons</a:t>
            </a:r>
          </a:p>
        </p:txBody>
      </p:sp>
      <p:sp>
        <p:nvSpPr>
          <p:cNvPr id="4" name="Date Placeholder 3"/>
          <p:cNvSpPr>
            <a:spLocks noGrp="1"/>
          </p:cNvSpPr>
          <p:nvPr>
            <p:ph type="dt" sz="half" idx="2"/>
          </p:nvPr>
        </p:nvSpPr>
        <p:spPr/>
        <p:txBody>
          <a:bodyPr/>
          <a:lstStyle/>
          <a:p>
            <a:fld id="{4DAE6870-AD18-448A-9B2A-0EFE6DC7B06B}" type="datetime1">
              <a:rPr lang="en-US" smtClean="0"/>
              <a:t>9/10/2015</a:t>
            </a:fld>
            <a:endParaRPr lang="en-US" dirty="0"/>
          </a:p>
        </p:txBody>
      </p:sp>
      <p:sp>
        <p:nvSpPr>
          <p:cNvPr id="5" name="Slide Number Placeholder 4"/>
          <p:cNvSpPr>
            <a:spLocks noGrp="1"/>
          </p:cNvSpPr>
          <p:nvPr>
            <p:ph type="sldNum" sz="quarter" idx="4"/>
          </p:nvPr>
        </p:nvSpPr>
        <p:spPr/>
        <p:txBody>
          <a:bodyPr/>
          <a:lstStyle/>
          <a:p>
            <a:fld id="{B63E4CEF-BB1E-48C7-AE93-F39F6AA99AD7}" type="slidenum">
              <a:rPr lang="en-US" smtClean="0"/>
              <a:pPr/>
              <a:t>9</a:t>
            </a:fld>
            <a:endParaRPr lang="en-US" dirty="0"/>
          </a:p>
        </p:txBody>
      </p:sp>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152792" y="2381250"/>
            <a:ext cx="2815695" cy="2103120"/>
          </a:xfrm>
          <a:prstGeom prst="rect">
            <a:avLst/>
          </a:prstGeom>
        </p:spPr>
      </p:pic>
      <p:sp>
        <p:nvSpPr>
          <p:cNvPr id="7" name="Rectangle 6"/>
          <p:cNvSpPr/>
          <p:nvPr/>
        </p:nvSpPr>
        <p:spPr>
          <a:xfrm>
            <a:off x="1790700" y="4806434"/>
            <a:ext cx="5524500" cy="1015663"/>
          </a:xfrm>
          <a:prstGeom prst="rect">
            <a:avLst/>
          </a:prstGeom>
        </p:spPr>
        <p:txBody>
          <a:bodyPr wrap="square">
            <a:spAutoFit/>
          </a:bodyPr>
          <a:lstStyle/>
          <a:p>
            <a:pPr algn="ctr"/>
            <a:r>
              <a:rPr lang="en-US" sz="3200" b="1" dirty="0"/>
              <a:t>Matthew </a:t>
            </a:r>
            <a:r>
              <a:rPr lang="en-US" sz="3200" b="1" dirty="0" smtClean="0"/>
              <a:t>Dooley</a:t>
            </a:r>
          </a:p>
          <a:p>
            <a:pPr algn="ctr"/>
            <a:r>
              <a:rPr lang="en-US" sz="2800" b="1" dirty="0" smtClean="0"/>
              <a:t>Student, Athens Technical College</a:t>
            </a:r>
            <a:endParaRPr lang="en-US" sz="2800" b="1" dirty="0"/>
          </a:p>
        </p:txBody>
      </p:sp>
    </p:spTree>
    <p:extLst>
      <p:ext uri="{BB962C8B-B14F-4D97-AF65-F5344CB8AC3E}">
        <p14:creationId xmlns:p14="http://schemas.microsoft.com/office/powerpoint/2010/main" val="4104871194"/>
      </p:ext>
    </p:extLst>
  </p:cSld>
  <p:clrMapOvr>
    <a:masterClrMapping/>
  </p:clrMapOvr>
  <p:timing>
    <p:tnLst>
      <p:par>
        <p:cTn id="1" dur="indefinite" restart="never" nodeType="tmRoot"/>
      </p:par>
    </p:tnLst>
  </p:timing>
</p:sld>
</file>

<file path=ppt/theme/theme1.xml><?xml version="1.0" encoding="utf-8"?>
<a:theme xmlns:a="http://schemas.openxmlformats.org/drawingml/2006/main" name="2015 GaPMP Kickoff Conferenc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Policy_x0020_Reference xmlns="d71578b4-8a9a-43b8-9dd8-3834e0439734"/>
    <Document_x0020_Category xmlns="d71578b4-8a9a-43b8-9dd8-3834e0439734">Template</Document_x0020_Category>
    <Sub_x002d_Category xmlns="d71578b4-8a9a-43b8-9dd8-3834e0439734" xsi:nil="true"/>
    <Category xmlns="d71578b4-8a9a-43b8-9dd8-3834e0439734">Communications</Category>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08F9C8662C74564AA813A60BD0601687" ma:contentTypeVersion="5" ma:contentTypeDescription="Create a new document." ma:contentTypeScope="" ma:versionID="7540033b98abb10ad759ea7e00e726f9">
  <xsd:schema xmlns:xsd="http://www.w3.org/2001/XMLSchema" xmlns:xs="http://www.w3.org/2001/XMLSchema" xmlns:p="http://schemas.microsoft.com/office/2006/metadata/properties" xmlns:ns2="d71578b4-8a9a-43b8-9dd8-3834e0439734" targetNamespace="http://schemas.microsoft.com/office/2006/metadata/properties" ma:root="true" ma:fieldsID="940b83434bccf7a8e30b86f6a0aa9c4c" ns2:_="">
    <xsd:import namespace="d71578b4-8a9a-43b8-9dd8-3834e0439734"/>
    <xsd:element name="properties">
      <xsd:complexType>
        <xsd:sequence>
          <xsd:element name="documentManagement">
            <xsd:complexType>
              <xsd:all>
                <xsd:element ref="ns2:Document_x0020_Category"/>
                <xsd:element ref="ns2:Category"/>
                <xsd:element ref="ns2:Sub_x002d_Category" minOccurs="0"/>
                <xsd:element ref="ns2:Policy_x0020_Referenc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d71578b4-8a9a-43b8-9dd8-3834e0439734" elementFormDefault="qualified">
    <xsd:import namespace="http://schemas.microsoft.com/office/2006/documentManagement/types"/>
    <xsd:import namespace="http://schemas.microsoft.com/office/infopath/2007/PartnerControls"/>
    <xsd:element name="Document_x0020_Category" ma:index="8" ma:displayName="Type of Document" ma:format="Dropdown" ma:internalName="Document_x0020_Category">
      <xsd:simpleType>
        <xsd:restriction base="dms:Choice">
          <xsd:enumeration value="Form"/>
          <xsd:enumeration value="Guidance"/>
          <xsd:enumeration value="Template"/>
          <xsd:enumeration value="Concept Paper Template"/>
          <xsd:enumeration value="Easy Reference"/>
          <xsd:enumeration value="Logo/Emblems"/>
        </xsd:restriction>
      </xsd:simpleType>
    </xsd:element>
    <xsd:element name="Category" ma:index="9" ma:displayName="Category" ma:default="(Choose One)" ma:format="Dropdown" ma:internalName="Category">
      <xsd:simpleType>
        <xsd:restriction base="dms:Choice">
          <xsd:enumeration value="(Choose One)"/>
          <xsd:enumeration value="Communications"/>
          <xsd:enumeration value="SBOE Approval Process"/>
          <xsd:enumeration value="Human Resources/Legal"/>
          <xsd:enumeration value="Operations"/>
          <xsd:enumeration value="Program Management"/>
          <xsd:enumeration value="Internal Audits &amp; Controls"/>
        </xsd:restriction>
      </xsd:simpleType>
    </xsd:element>
    <xsd:element name="Sub_x002d_Category" ma:index="10" nillable="true" ma:displayName="Sub-Category" ma:internalName="Sub_x002d_Category">
      <xsd:simpleType>
        <xsd:restriction base="dms:Text">
          <xsd:maxLength value="255"/>
        </xsd:restriction>
      </xsd:simpleType>
    </xsd:element>
    <xsd:element name="Policy_x0020_Reference" ma:index="11" nillable="true" ma:displayName="Policy Reference" ma:list="{5d4ab52c-5c5b-46b6-a9b7-51bccb2839cc}" ma:internalName="Policy_x0020_Reference" ma:showField="ID">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1CF00EE7-5F6E-409F-88CA-8BEF9EFD5F4F}">
  <ds:schemaRefs>
    <ds:schemaRef ds:uri="http://schemas.microsoft.com/sharepoint/v3/contenttype/forms"/>
  </ds:schemaRefs>
</ds:datastoreItem>
</file>

<file path=customXml/itemProps2.xml><?xml version="1.0" encoding="utf-8"?>
<ds:datastoreItem xmlns:ds="http://schemas.openxmlformats.org/officeDocument/2006/customXml" ds:itemID="{C088A7C3-2BB5-4A18-898A-30CE89B2372C}">
  <ds:schemaRefs>
    <ds:schemaRef ds:uri="http://purl.org/dc/dcmitype/"/>
    <ds:schemaRef ds:uri="http://www.w3.org/XML/1998/namespace"/>
    <ds:schemaRef ds:uri="http://schemas.microsoft.com/office/2006/metadata/properties"/>
    <ds:schemaRef ds:uri="http://schemas.microsoft.com/office/infopath/2007/PartnerControls"/>
    <ds:schemaRef ds:uri="http://purl.org/dc/elements/1.1/"/>
    <ds:schemaRef ds:uri="http://schemas.microsoft.com/office/2006/documentManagement/types"/>
    <ds:schemaRef ds:uri="http://schemas.openxmlformats.org/package/2006/metadata/core-properties"/>
    <ds:schemaRef ds:uri="d71578b4-8a9a-43b8-9dd8-3834e0439734"/>
    <ds:schemaRef ds:uri="http://purl.org/dc/terms/"/>
  </ds:schemaRefs>
</ds:datastoreItem>
</file>

<file path=customXml/itemProps3.xml><?xml version="1.0" encoding="utf-8"?>
<ds:datastoreItem xmlns:ds="http://schemas.openxmlformats.org/officeDocument/2006/customXml" ds:itemID="{A0750EE3-2CF7-415C-9DE1-4355DA477C58}">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d71578b4-8a9a-43b8-9dd8-3834e0439734"/>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2015 GaPMP Kickoff Conference</Template>
  <TotalTime>4</TotalTime>
  <Words>811</Words>
  <Application>Microsoft Office PowerPoint</Application>
  <PresentationFormat>On-screen Show (4:3)</PresentationFormat>
  <Paragraphs>160</Paragraphs>
  <Slides>27</Slides>
  <Notes>3</Notes>
  <HiddenSlides>0</HiddenSlides>
  <MMClips>0</MMClips>
  <ScaleCrop>false</ScaleCrop>
  <HeadingPairs>
    <vt:vector size="4" baseType="variant">
      <vt:variant>
        <vt:lpstr>Theme</vt:lpstr>
      </vt:variant>
      <vt:variant>
        <vt:i4>1</vt:i4>
      </vt:variant>
      <vt:variant>
        <vt:lpstr>Slide Titles</vt:lpstr>
      </vt:variant>
      <vt:variant>
        <vt:i4>27</vt:i4>
      </vt:variant>
    </vt:vector>
  </HeadingPairs>
  <TitlesOfParts>
    <vt:vector size="28" baseType="lpstr">
      <vt:lpstr>2015 GaPMP Kickoff Conference</vt:lpstr>
      <vt:lpstr>2015 GaPMP Kickoff Conference</vt:lpstr>
      <vt:lpstr>Tuesday, September 22, 2015</vt:lpstr>
      <vt:lpstr>Opening Presentation:   The Baker County Story </vt:lpstr>
      <vt:lpstr>Brittany Curry- Graphic Facilitator</vt:lpstr>
      <vt:lpstr>Regional Collaboration</vt:lpstr>
      <vt:lpstr>Special Olympics World Games: Will Crain </vt:lpstr>
      <vt:lpstr>GaPMP Regional Meetings</vt:lpstr>
      <vt:lpstr>Wednesday, September 22, 2015 Breakouts </vt:lpstr>
      <vt:lpstr>You won’t want to miss the closing keynote!</vt:lpstr>
      <vt:lpstr>  Parking </vt:lpstr>
      <vt:lpstr>Things to Remember  for the Sessions</vt:lpstr>
      <vt:lpstr>Volunteer               Opportunities</vt:lpstr>
      <vt:lpstr>                      Partnership Tables</vt:lpstr>
      <vt:lpstr>Dinner Tuesday Night</vt:lpstr>
      <vt:lpstr>Hotel Accommodations</vt:lpstr>
      <vt:lpstr>Main Page </vt:lpstr>
      <vt:lpstr>Main Page Features</vt:lpstr>
      <vt:lpstr>Coming Soon to a Webpage near you…</vt:lpstr>
      <vt:lpstr>“Tools” will include: </vt:lpstr>
      <vt:lpstr>Phil Pickens Award</vt:lpstr>
      <vt:lpstr>PPA Downloads</vt:lpstr>
      <vt:lpstr>Learning Curve</vt:lpstr>
      <vt:lpstr>PowerPoint Presentation</vt:lpstr>
      <vt:lpstr>PowerPoint Presentation</vt:lpstr>
      <vt:lpstr>PowerPoint Presentation</vt:lpstr>
      <vt:lpstr>FY16 Tools and Resources</vt:lpstr>
      <vt:lpstr>Can’t Wait To See You!</vt:lpstr>
    </vt:vector>
  </TitlesOfParts>
  <Company>White County Schools</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2015 GaPMP Kickoff Conference</dc:title>
  <dc:creator>Jane Grillo</dc:creator>
  <cp:lastModifiedBy>Jane Grillo</cp:lastModifiedBy>
  <cp:revision>1</cp:revision>
  <dcterms:created xsi:type="dcterms:W3CDTF">2015-09-10T12:05:29Z</dcterms:created>
  <dcterms:modified xsi:type="dcterms:W3CDTF">2015-09-10T12:09:36Z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0x01010008F9C8662C74564AA813A60BD0601687</vt:lpwstr>
  </property>
</Properties>
</file>