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7" r:id="rId2"/>
    <p:sldId id="258" r:id="rId3"/>
    <p:sldId id="259" r:id="rId4"/>
    <p:sldId id="260" r:id="rId5"/>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28"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0C21BCAE-7F0E-4539-904C-8C72584518C5}" type="datetimeFigureOut">
              <a:rPr lang="en-US" smtClean="0"/>
              <a:t>9/9/2014</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6C6189F4-8E3C-4C1A-9B5B-DA99DE173582}" type="slidenum">
              <a:rPr lang="en-US" smtClean="0"/>
              <a:t>‹#›</a:t>
            </a:fld>
            <a:endParaRPr lang="en-US"/>
          </a:p>
        </p:txBody>
      </p:sp>
    </p:spTree>
    <p:extLst>
      <p:ext uri="{BB962C8B-B14F-4D97-AF65-F5344CB8AC3E}">
        <p14:creationId xmlns:p14="http://schemas.microsoft.com/office/powerpoint/2010/main" val="3690688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5D613819-275C-48D0-A205-140A56CAE5A7}" type="datetimeFigureOut">
              <a:rPr lang="en-US" smtClean="0"/>
              <a:t>9/9/2014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58B145EA-CBDE-4A22-B958-D90019052BDE}" type="slidenum">
              <a:rPr lang="en-US" smtClean="0"/>
              <a:t>‹#›</a:t>
            </a:fld>
            <a:endParaRPr lang="en-US"/>
          </a:p>
        </p:txBody>
      </p:sp>
    </p:spTree>
    <p:extLst>
      <p:ext uri="{BB962C8B-B14F-4D97-AF65-F5344CB8AC3E}">
        <p14:creationId xmlns:p14="http://schemas.microsoft.com/office/powerpoint/2010/main" val="1822792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BCAC22-0B14-48D4-8B11-6A2DA04BEE8A}" type="slidenum">
              <a:rPr lang="en-US" smtClean="0"/>
              <a:pPr/>
              <a:t>1</a:t>
            </a:fld>
            <a:endParaRPr lang="en-US" dirty="0"/>
          </a:p>
        </p:txBody>
      </p:sp>
    </p:spTree>
    <p:extLst>
      <p:ext uri="{BB962C8B-B14F-4D97-AF65-F5344CB8AC3E}">
        <p14:creationId xmlns:p14="http://schemas.microsoft.com/office/powerpoint/2010/main" val="3369625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CAC22-0B14-48D4-8B11-6A2DA04BEE8A}" type="slidenum">
              <a:rPr lang="en-US" smtClean="0"/>
              <a:pPr/>
              <a:t>2</a:t>
            </a:fld>
            <a:endParaRPr lang="en-US"/>
          </a:p>
        </p:txBody>
      </p:sp>
    </p:spTree>
    <p:extLst>
      <p:ext uri="{BB962C8B-B14F-4D97-AF65-F5344CB8AC3E}">
        <p14:creationId xmlns:p14="http://schemas.microsoft.com/office/powerpoint/2010/main" val="2877929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CAC22-0B14-48D4-8B11-6A2DA04BEE8A}" type="slidenum">
              <a:rPr lang="en-US" smtClean="0"/>
              <a:pPr/>
              <a:t>3</a:t>
            </a:fld>
            <a:endParaRPr lang="en-US"/>
          </a:p>
        </p:txBody>
      </p:sp>
    </p:spTree>
    <p:extLst>
      <p:ext uri="{BB962C8B-B14F-4D97-AF65-F5344CB8AC3E}">
        <p14:creationId xmlns:p14="http://schemas.microsoft.com/office/powerpoint/2010/main" val="2000667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CAC22-0B14-48D4-8B11-6A2DA04BEE8A}" type="slidenum">
              <a:rPr lang="en-US" smtClean="0"/>
              <a:pPr/>
              <a:t>4</a:t>
            </a:fld>
            <a:endParaRPr lang="en-US"/>
          </a:p>
        </p:txBody>
      </p:sp>
    </p:spTree>
    <p:extLst>
      <p:ext uri="{BB962C8B-B14F-4D97-AF65-F5344CB8AC3E}">
        <p14:creationId xmlns:p14="http://schemas.microsoft.com/office/powerpoint/2010/main" val="371212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EF50E0-AA46-4851-A158-878D08A3004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1950344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F50E0-AA46-4851-A158-878D08A3004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2452187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F50E0-AA46-4851-A158-878D08A3004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297025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F50E0-AA46-4851-A158-878D08A3004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287280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EF50E0-AA46-4851-A158-878D08A3004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222456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EF50E0-AA46-4851-A158-878D08A30042}"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124907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EF50E0-AA46-4851-A158-878D08A30042}" type="datetimeFigureOut">
              <a:rPr lang="en-US" smtClean="0"/>
              <a:t>9/9/2014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324523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EF50E0-AA46-4851-A158-878D08A30042}" type="datetimeFigureOut">
              <a:rPr lang="en-US" smtClean="0"/>
              <a:t>9/9/2014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24403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F50E0-AA46-4851-A158-878D08A30042}" type="datetimeFigureOut">
              <a:rPr lang="en-US" smtClean="0"/>
              <a:t>9/9/2014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1445623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F50E0-AA46-4851-A158-878D08A30042}"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791672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F50E0-AA46-4851-A158-878D08A30042}"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D273A-E99A-442E-BFB5-FBC1D4F4F8A2}" type="slidenum">
              <a:rPr lang="en-US" smtClean="0"/>
              <a:t>‹#›</a:t>
            </a:fld>
            <a:endParaRPr lang="en-US"/>
          </a:p>
        </p:txBody>
      </p:sp>
    </p:spTree>
    <p:extLst>
      <p:ext uri="{BB962C8B-B14F-4D97-AF65-F5344CB8AC3E}">
        <p14:creationId xmlns:p14="http://schemas.microsoft.com/office/powerpoint/2010/main" val="2976246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F50E0-AA46-4851-A158-878D08A30042}" type="datetimeFigureOut">
              <a:rPr lang="en-US" smtClean="0"/>
              <a:t>9/9/2014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D273A-E99A-442E-BFB5-FBC1D4F4F8A2}" type="slidenum">
              <a:rPr lang="en-US" smtClean="0"/>
              <a:t>‹#›</a:t>
            </a:fld>
            <a:endParaRPr lang="en-US"/>
          </a:p>
        </p:txBody>
      </p:sp>
    </p:spTree>
    <p:extLst>
      <p:ext uri="{BB962C8B-B14F-4D97-AF65-F5344CB8AC3E}">
        <p14:creationId xmlns:p14="http://schemas.microsoft.com/office/powerpoint/2010/main" val="1245673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610600" cy="5791200"/>
          </a:xfrm>
        </p:spPr>
        <p:txBody>
          <a:bodyPr>
            <a:normAutofit fontScale="92500" lnSpcReduction="10000"/>
          </a:bodyPr>
          <a:lstStyle/>
          <a:p>
            <a:pPr marL="0" indent="0">
              <a:buNone/>
            </a:pPr>
            <a:r>
              <a:rPr lang="en-US" sz="2200" dirty="0" smtClean="0"/>
              <a:t>The policy environment around employment is changing.  Employment First efforts </a:t>
            </a:r>
            <a:r>
              <a:rPr lang="en-US" sz="2200" dirty="0"/>
              <a:t> </a:t>
            </a:r>
            <a:r>
              <a:rPr lang="en-US" sz="2200" dirty="0" smtClean="0"/>
              <a:t>have reinforced the belief that integrated employment is the first and most preferable option for </a:t>
            </a:r>
            <a:r>
              <a:rPr lang="en-US" sz="2200" u="sng" dirty="0" smtClean="0"/>
              <a:t>all </a:t>
            </a:r>
            <a:r>
              <a:rPr lang="en-US" sz="2200" dirty="0" smtClean="0"/>
              <a:t>individuals. </a:t>
            </a:r>
          </a:p>
          <a:p>
            <a:pPr marL="0" indent="0">
              <a:buNone/>
            </a:pPr>
            <a:endParaRPr lang="en-US" sz="800" dirty="0" smtClean="0"/>
          </a:p>
          <a:p>
            <a:pPr marL="0" indent="0">
              <a:buNone/>
            </a:pPr>
            <a:r>
              <a:rPr lang="en-US" sz="2200" dirty="0"/>
              <a:t>T</a:t>
            </a:r>
            <a:r>
              <a:rPr lang="en-US" sz="2200" dirty="0" smtClean="0"/>
              <a:t>here is a mismatch between the policy emphasis and practice in the field. Expectations for individuals with intellectual and developmental disabilities too often do not include integrated work options. Therefore, their academic, social and transition experiences differ significantly from students that are expected to engage in integrated employment.</a:t>
            </a:r>
          </a:p>
          <a:p>
            <a:pPr marL="0" indent="0">
              <a:buNone/>
            </a:pPr>
            <a:endParaRPr lang="en-US" sz="800" dirty="0"/>
          </a:p>
          <a:p>
            <a:pPr marL="0" indent="0">
              <a:buNone/>
            </a:pPr>
            <a:r>
              <a:rPr lang="en-US" sz="2200" dirty="0" smtClean="0"/>
              <a:t>Although there are issues in achieving competitive employment that earns a career wage for many students with disabilities, the data for individuals with intellectual and developmental disabilities is very concerning.  </a:t>
            </a:r>
          </a:p>
          <a:p>
            <a:pPr marL="0" indent="0">
              <a:buNone/>
            </a:pPr>
            <a:endParaRPr lang="en-US" sz="800" dirty="0"/>
          </a:p>
          <a:p>
            <a:pPr marL="0" indent="0">
              <a:buNone/>
            </a:pPr>
            <a:r>
              <a:rPr lang="en-US" sz="2200" dirty="0" smtClean="0"/>
              <a:t>Questions about how LRE applies to transition and landmark legal decisions have clarified that schools and communities </a:t>
            </a:r>
            <a:r>
              <a:rPr lang="en-US" sz="2200" u="sng" dirty="0" smtClean="0"/>
              <a:t>must</a:t>
            </a:r>
            <a:r>
              <a:rPr lang="en-US" sz="2200" dirty="0" smtClean="0"/>
              <a:t> examine their expectations and programmatic options to maximize opportunities for </a:t>
            </a:r>
            <a:r>
              <a:rPr lang="en-US" sz="2200" u="sng" dirty="0" smtClean="0"/>
              <a:t>all</a:t>
            </a:r>
            <a:r>
              <a:rPr lang="en-US" sz="2200" dirty="0" smtClean="0"/>
              <a:t> students with disabilities … including students with intellectual and developmental disabilities.</a:t>
            </a:r>
          </a:p>
          <a:p>
            <a:pPr marL="0" indent="0">
              <a:buNone/>
            </a:pPr>
            <a:endParaRPr lang="en-US" sz="2200" dirty="0" smtClean="0"/>
          </a:p>
          <a:p>
            <a:pPr marL="0" indent="0" algn="ctr">
              <a:buNone/>
            </a:pPr>
            <a:r>
              <a:rPr lang="en-US" sz="2200" b="1" dirty="0" smtClean="0">
                <a:solidFill>
                  <a:schemeClr val="accent2">
                    <a:lumMod val="75000"/>
                  </a:schemeClr>
                </a:solidFill>
              </a:rPr>
              <a:t>How could a convening approach help address this issue?</a:t>
            </a:r>
            <a:endParaRPr lang="en-US" sz="2200" b="1" dirty="0">
              <a:solidFill>
                <a:schemeClr val="accent2">
                  <a:lumMod val="75000"/>
                </a:schemeClr>
              </a:solidFill>
            </a:endParaRPr>
          </a:p>
        </p:txBody>
      </p:sp>
      <p:sp>
        <p:nvSpPr>
          <p:cNvPr id="2" name="Title 1"/>
          <p:cNvSpPr>
            <a:spLocks noGrp="1"/>
          </p:cNvSpPr>
          <p:nvPr>
            <p:ph type="title"/>
          </p:nvPr>
        </p:nvSpPr>
        <p:spPr>
          <a:xfrm>
            <a:off x="228600" y="152400"/>
            <a:ext cx="8839200" cy="685800"/>
          </a:xfrm>
        </p:spPr>
        <p:txBody>
          <a:bodyPr>
            <a:normAutofit fontScale="90000"/>
          </a:bodyPr>
          <a:lstStyle/>
          <a:p>
            <a:r>
              <a:rPr lang="en-US" sz="3600" b="1" i="1" dirty="0" smtClean="0">
                <a:solidFill>
                  <a:schemeClr val="accent2">
                    <a:lumMod val="75000"/>
                  </a:schemeClr>
                </a:solidFill>
              </a:rPr>
              <a:t/>
            </a:r>
            <a:br>
              <a:rPr lang="en-US" sz="3600" b="1" i="1" dirty="0" smtClean="0">
                <a:solidFill>
                  <a:schemeClr val="accent2">
                    <a:lumMod val="75000"/>
                  </a:schemeClr>
                </a:solidFill>
              </a:rPr>
            </a:br>
            <a:r>
              <a:rPr lang="en-US" sz="3300" b="1" i="1" dirty="0" smtClean="0">
                <a:solidFill>
                  <a:schemeClr val="accent2">
                    <a:lumMod val="75000"/>
                  </a:schemeClr>
                </a:solidFill>
              </a:rPr>
              <a:t>Here </a:t>
            </a:r>
            <a:r>
              <a:rPr lang="en-US" sz="3300" b="1" i="1" dirty="0">
                <a:solidFill>
                  <a:schemeClr val="accent2">
                    <a:lumMod val="75000"/>
                  </a:schemeClr>
                </a:solidFill>
              </a:rPr>
              <a:t>is a situation that </a:t>
            </a:r>
            <a:r>
              <a:rPr lang="en-US" sz="3300" b="1" i="1" dirty="0" smtClean="0">
                <a:solidFill>
                  <a:schemeClr val="accent2">
                    <a:lumMod val="75000"/>
                  </a:schemeClr>
                </a:solidFill>
              </a:rPr>
              <a:t>we currently face nationally….</a:t>
            </a:r>
            <a:r>
              <a:rPr lang="en-US" sz="2800" dirty="0"/>
              <a:t/>
            </a:r>
            <a:br>
              <a:rPr lang="en-US" sz="2800" dirty="0"/>
            </a:br>
            <a:endParaRPr lang="en-US" sz="2800" i="1" dirty="0"/>
          </a:p>
        </p:txBody>
      </p:sp>
    </p:spTree>
    <p:extLst>
      <p:ext uri="{BB962C8B-B14F-4D97-AF65-F5344CB8AC3E}">
        <p14:creationId xmlns:p14="http://schemas.microsoft.com/office/powerpoint/2010/main" val="1244417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62000"/>
          </a:xfrm>
        </p:spPr>
        <p:txBody>
          <a:bodyPr>
            <a:normAutofit/>
          </a:bodyPr>
          <a:lstStyle/>
          <a:p>
            <a:r>
              <a:rPr lang="en-US" sz="3200" b="1" i="1" dirty="0" smtClean="0">
                <a:solidFill>
                  <a:schemeClr val="accent2">
                    <a:lumMod val="75000"/>
                  </a:schemeClr>
                </a:solidFill>
              </a:rPr>
              <a:t>Here is a situation many SEAs face…</a:t>
            </a:r>
            <a:endParaRPr lang="en-US" sz="3200" b="1" i="1" dirty="0">
              <a:solidFill>
                <a:schemeClr val="accent2">
                  <a:lumMod val="75000"/>
                </a:schemeClr>
              </a:solidFill>
            </a:endParaRPr>
          </a:p>
        </p:txBody>
      </p:sp>
      <p:sp>
        <p:nvSpPr>
          <p:cNvPr id="3" name="Content Placeholder 2"/>
          <p:cNvSpPr>
            <a:spLocks noGrp="1"/>
          </p:cNvSpPr>
          <p:nvPr>
            <p:ph idx="1"/>
          </p:nvPr>
        </p:nvSpPr>
        <p:spPr>
          <a:xfrm>
            <a:off x="533400" y="990600"/>
            <a:ext cx="8229600" cy="5562600"/>
          </a:xfrm>
        </p:spPr>
        <p:txBody>
          <a:bodyPr>
            <a:normAutofit fontScale="92500" lnSpcReduction="10000"/>
          </a:bodyPr>
          <a:lstStyle/>
          <a:p>
            <a:pPr marL="0" indent="0">
              <a:buNone/>
            </a:pPr>
            <a:r>
              <a:rPr lang="en-US" sz="2000" dirty="0" smtClean="0"/>
              <a:t>The progress of students with disabilities is deeply connected to the quality of education provided to all students. Special Education needs to be included in the larger dialogue about policy, strategy and practice. </a:t>
            </a:r>
            <a:r>
              <a:rPr lang="en-US" sz="2000" dirty="0"/>
              <a:t>B</a:t>
            </a:r>
            <a:r>
              <a:rPr lang="en-US" sz="2000" dirty="0" smtClean="0"/>
              <a:t>ut, with so many divisions, initiatives and funding streams influencing SEA plans,  this  is difficult to accomplish. </a:t>
            </a:r>
          </a:p>
          <a:p>
            <a:pPr marL="0" indent="0">
              <a:buNone/>
            </a:pPr>
            <a:endParaRPr lang="en-US" sz="1000" dirty="0" smtClean="0"/>
          </a:p>
          <a:p>
            <a:pPr marL="0" indent="0">
              <a:buNone/>
            </a:pPr>
            <a:r>
              <a:rPr lang="en-US" sz="2000" dirty="0" smtClean="0"/>
              <a:t>This separation trickles down to the field. It is difficult to help general education leaders to see that they must be partners in  changing special education practice.  Evidenced –based approaches like </a:t>
            </a:r>
            <a:r>
              <a:rPr lang="en-US" sz="2000" i="1" dirty="0" smtClean="0"/>
              <a:t>Multi-Tiered Systems of Support (MTSS) </a:t>
            </a:r>
            <a:r>
              <a:rPr lang="en-US" sz="2000" dirty="0" smtClean="0"/>
              <a:t>and </a:t>
            </a:r>
            <a:r>
              <a:rPr lang="en-US" sz="2000" i="1" dirty="0" smtClean="0"/>
              <a:t>Positive Behavioral Interventions and Supports (PBIS) </a:t>
            </a:r>
            <a:r>
              <a:rPr lang="en-US" sz="2000" dirty="0" smtClean="0"/>
              <a:t>have strong connections to special education…but,  must have a general education identity to be successful.  </a:t>
            </a:r>
          </a:p>
          <a:p>
            <a:pPr marL="0" indent="0">
              <a:buNone/>
            </a:pPr>
            <a:endParaRPr lang="en-US" sz="1000" dirty="0" smtClean="0"/>
          </a:p>
          <a:p>
            <a:pPr marL="0" indent="0">
              <a:buNone/>
            </a:pPr>
            <a:r>
              <a:rPr lang="en-US" sz="2000" dirty="0" smtClean="0"/>
              <a:t>Many SEA strategies could be informed by special education research and TA. Likewise, special education practice could benefit significantly from greater general ed. collaboration. Yet, across the Dept., new initiative/proposals/grants continue to be developed independently and fail to build on our collective knowledge and existing efforts.</a:t>
            </a:r>
          </a:p>
          <a:p>
            <a:pPr marL="0" indent="0">
              <a:buNone/>
            </a:pPr>
            <a:endParaRPr lang="en-US" sz="1000" dirty="0" smtClean="0"/>
          </a:p>
          <a:p>
            <a:r>
              <a:rPr lang="en-US" sz="2000" b="1" dirty="0" smtClean="0">
                <a:solidFill>
                  <a:schemeClr val="accent1">
                    <a:lumMod val="50000"/>
                  </a:schemeClr>
                </a:solidFill>
              </a:rPr>
              <a:t>How could a convening approach help build understanding and appreciation for shared work?  </a:t>
            </a:r>
          </a:p>
          <a:p>
            <a:r>
              <a:rPr lang="en-US" sz="2000" b="1" dirty="0" smtClean="0">
                <a:solidFill>
                  <a:schemeClr val="accent1">
                    <a:lumMod val="50000"/>
                  </a:schemeClr>
                </a:solidFill>
              </a:rPr>
              <a:t>What issue have the most promise for shared leadership?</a:t>
            </a:r>
          </a:p>
        </p:txBody>
      </p:sp>
    </p:spTree>
    <p:extLst>
      <p:ext uri="{BB962C8B-B14F-4D97-AF65-F5344CB8AC3E}">
        <p14:creationId xmlns:p14="http://schemas.microsoft.com/office/powerpoint/2010/main" val="3968692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chemeClr val="accent2">
                    <a:lumMod val="75000"/>
                  </a:schemeClr>
                </a:solidFill>
              </a:rPr>
              <a:t>Here is a situation that many districts face…</a:t>
            </a:r>
            <a:endParaRPr lang="en-US" sz="3200" b="1" i="1" dirty="0">
              <a:solidFill>
                <a:schemeClr val="accent2">
                  <a:lumMod val="75000"/>
                </a:schemeClr>
              </a:solidFill>
            </a:endParaRPr>
          </a:p>
        </p:txBody>
      </p:sp>
      <p:sp>
        <p:nvSpPr>
          <p:cNvPr id="3" name="Content Placeholder 2"/>
          <p:cNvSpPr>
            <a:spLocks noGrp="1"/>
          </p:cNvSpPr>
          <p:nvPr>
            <p:ph idx="1"/>
          </p:nvPr>
        </p:nvSpPr>
        <p:spPr>
          <a:xfrm>
            <a:off x="381000" y="1219200"/>
            <a:ext cx="8229600" cy="5410200"/>
          </a:xfrm>
        </p:spPr>
        <p:txBody>
          <a:bodyPr>
            <a:normAutofit fontScale="62500" lnSpcReduction="20000"/>
          </a:bodyPr>
          <a:lstStyle/>
          <a:p>
            <a:pPr marL="0" indent="0">
              <a:buNone/>
            </a:pPr>
            <a:r>
              <a:rPr lang="en-US" dirty="0" smtClean="0"/>
              <a:t>The district has adopted and implemented school-wide PBIS.  Behavior referrals have declined. Teachers are able to focus on teaching and students can focus on learning. Still, many students have needs that surpass the school-wide approaches. There are numbers of students who are in need of ‘tier 2’ or ‘tier 3’ services.  The school staff cannot provide all that these students need.</a:t>
            </a:r>
          </a:p>
          <a:p>
            <a:pPr marL="0" indent="0">
              <a:buNone/>
            </a:pPr>
            <a:endParaRPr lang="en-US" sz="1050" dirty="0" smtClean="0"/>
          </a:p>
          <a:p>
            <a:pPr marL="0" indent="0">
              <a:buNone/>
            </a:pPr>
            <a:r>
              <a:rPr lang="en-US" dirty="0" smtClean="0"/>
              <a:t>	The district, in collaboration with the community services, proposes to work together to meet the needs of all the students. While the school staff knows they need help, they are skeptical about the ability to make the new collaboration work.  Community staff wonder how  their current approaches  will be received in a school setting.</a:t>
            </a:r>
          </a:p>
          <a:p>
            <a:pPr marL="0" indent="0">
              <a:buNone/>
            </a:pPr>
            <a:endParaRPr lang="en-US" sz="1050" dirty="0" smtClean="0"/>
          </a:p>
          <a:p>
            <a:pPr marL="0" indent="0">
              <a:buNone/>
            </a:pPr>
            <a:r>
              <a:rPr lang="en-US" dirty="0" smtClean="0"/>
              <a:t>	They  decide that their best chance for success is </a:t>
            </a:r>
            <a:r>
              <a:rPr lang="en-US" i="1" dirty="0" smtClean="0">
                <a:solidFill>
                  <a:schemeClr val="accent2">
                    <a:lumMod val="75000"/>
                  </a:schemeClr>
                </a:solidFill>
              </a:rPr>
              <a:t>authentic engagement</a:t>
            </a:r>
            <a:r>
              <a:rPr lang="en-US" dirty="0" smtClean="0"/>
              <a:t> of the potential partners and others that will be impacted by developing a new more </a:t>
            </a:r>
            <a:r>
              <a:rPr lang="en-US" i="1" dirty="0" smtClean="0">
                <a:solidFill>
                  <a:schemeClr val="accent2">
                    <a:lumMod val="75000"/>
                  </a:schemeClr>
                </a:solidFill>
              </a:rPr>
              <a:t>‘comprehensive’ </a:t>
            </a:r>
            <a:r>
              <a:rPr lang="en-US" dirty="0" smtClean="0"/>
              <a:t>system.</a:t>
            </a:r>
          </a:p>
          <a:p>
            <a:pPr marL="0" indent="0">
              <a:buNone/>
            </a:pPr>
            <a:endParaRPr lang="en-US" dirty="0"/>
          </a:p>
          <a:p>
            <a:pPr marL="0" indent="0" algn="ctr">
              <a:buNone/>
            </a:pPr>
            <a:r>
              <a:rPr lang="en-US" b="1" dirty="0" smtClean="0">
                <a:solidFill>
                  <a:schemeClr val="accent2">
                    <a:lumMod val="75000"/>
                  </a:schemeClr>
                </a:solidFill>
              </a:rPr>
              <a:t>Using the convening approach, how could they begin?</a:t>
            </a:r>
          </a:p>
          <a:p>
            <a:pPr marL="0" indent="0" algn="ctr">
              <a:buNone/>
            </a:pPr>
            <a:r>
              <a:rPr lang="en-US" b="1" dirty="0" smtClean="0">
                <a:solidFill>
                  <a:schemeClr val="accent2">
                    <a:lumMod val="75000"/>
                  </a:schemeClr>
                </a:solidFill>
              </a:rPr>
              <a:t>What should they ‘</a:t>
            </a:r>
            <a:r>
              <a:rPr lang="en-US" b="1" i="1" dirty="0" smtClean="0">
                <a:solidFill>
                  <a:schemeClr val="accent2">
                    <a:lumMod val="75000"/>
                  </a:schemeClr>
                </a:solidFill>
              </a:rPr>
              <a:t>pay attention to’ </a:t>
            </a:r>
            <a:r>
              <a:rPr lang="en-US" b="1" dirty="0" smtClean="0">
                <a:solidFill>
                  <a:schemeClr val="accent2">
                    <a:lumMod val="75000"/>
                  </a:schemeClr>
                </a:solidFill>
              </a:rPr>
              <a:t>as their work develops?</a:t>
            </a:r>
          </a:p>
          <a:p>
            <a:pPr marL="0" indent="0">
              <a:buNone/>
            </a:pPr>
            <a:endParaRPr lang="en-US" dirty="0" smtClean="0"/>
          </a:p>
          <a:p>
            <a:endParaRPr lang="en-US" dirty="0"/>
          </a:p>
        </p:txBody>
      </p:sp>
    </p:spTree>
    <p:extLst>
      <p:ext uri="{BB962C8B-B14F-4D97-AF65-F5344CB8AC3E}">
        <p14:creationId xmlns:p14="http://schemas.microsoft.com/office/powerpoint/2010/main" val="2199006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i="1" dirty="0" smtClean="0">
                <a:solidFill>
                  <a:schemeClr val="accent2">
                    <a:lumMod val="75000"/>
                  </a:schemeClr>
                </a:solidFill>
              </a:rPr>
              <a:t>Here is a situation that many schools face….</a:t>
            </a:r>
            <a:endParaRPr lang="en-US" sz="3200" b="1" i="1" dirty="0">
              <a:solidFill>
                <a:schemeClr val="accent2">
                  <a:lumMod val="75000"/>
                </a:schemeClr>
              </a:solidFill>
            </a:endParaRPr>
          </a:p>
        </p:txBody>
      </p:sp>
      <p:sp>
        <p:nvSpPr>
          <p:cNvPr id="3" name="Content Placeholder 2"/>
          <p:cNvSpPr>
            <a:spLocks noGrp="1"/>
          </p:cNvSpPr>
          <p:nvPr>
            <p:ph idx="1"/>
          </p:nvPr>
        </p:nvSpPr>
        <p:spPr>
          <a:xfrm>
            <a:off x="533400" y="1066800"/>
            <a:ext cx="8305800" cy="5486400"/>
          </a:xfrm>
        </p:spPr>
        <p:txBody>
          <a:bodyPr>
            <a:normAutofit fontScale="92500" lnSpcReduction="20000"/>
          </a:bodyPr>
          <a:lstStyle/>
          <a:p>
            <a:pPr marL="0" indent="0">
              <a:buNone/>
            </a:pPr>
            <a:r>
              <a:rPr lang="en-US" sz="2200" dirty="0" smtClean="0"/>
              <a:t>A local school has identified an evidence </a:t>
            </a:r>
            <a:r>
              <a:rPr lang="en-US" sz="2200" dirty="0"/>
              <a:t>based practices </a:t>
            </a:r>
            <a:r>
              <a:rPr lang="en-US" sz="2200" dirty="0" smtClean="0"/>
              <a:t>that seems to have relevance to the problems that they face. The protocol for the practice recommends that they </a:t>
            </a:r>
            <a:r>
              <a:rPr lang="en-US" sz="2200" dirty="0"/>
              <a:t>secure 80% support before initiating a practice.  </a:t>
            </a:r>
            <a:r>
              <a:rPr lang="en-US" sz="2200" dirty="0" smtClean="0"/>
              <a:t>In a faulty meeting, the principal makes it  clear that she wants to initiate the training in this practice and gets compliance.</a:t>
            </a:r>
          </a:p>
          <a:p>
            <a:pPr marL="0" indent="0">
              <a:buNone/>
            </a:pPr>
            <a:r>
              <a:rPr lang="en-US" sz="2200" dirty="0" smtClean="0"/>
              <a:t>It might be a stretch to say that there is support…but the training goes well. Most of the faculty follows the protocol, completes the fidelity checks and participate in data teams using time that the principal has  created in the schedule.  </a:t>
            </a:r>
          </a:p>
          <a:p>
            <a:pPr marL="0" indent="0">
              <a:buNone/>
            </a:pPr>
            <a:r>
              <a:rPr lang="en-US" sz="2200" dirty="0" smtClean="0"/>
              <a:t>Things seem to be going well…but the principal has an uneasy feeling</a:t>
            </a:r>
          </a:p>
          <a:p>
            <a:pPr marL="0" indent="0">
              <a:buNone/>
            </a:pPr>
            <a:r>
              <a:rPr lang="en-US" sz="2200" dirty="0"/>
              <a:t>a</a:t>
            </a:r>
            <a:r>
              <a:rPr lang="en-US" sz="2200" dirty="0" smtClean="0"/>
              <a:t>bout the true support for the practice. She wonders:</a:t>
            </a:r>
          </a:p>
          <a:p>
            <a:pPr marL="0" indent="0">
              <a:buNone/>
            </a:pPr>
            <a:endParaRPr lang="en-US" sz="900" dirty="0" smtClean="0"/>
          </a:p>
          <a:p>
            <a:r>
              <a:rPr lang="en-US" sz="1800" dirty="0" smtClean="0">
                <a:solidFill>
                  <a:schemeClr val="accent1">
                    <a:lumMod val="50000"/>
                  </a:schemeClr>
                </a:solidFill>
              </a:rPr>
              <a:t>Is there belief in the practice or is there compliance with a ‘system’ that has been put into place?</a:t>
            </a:r>
          </a:p>
          <a:p>
            <a:r>
              <a:rPr lang="en-US" sz="1800" dirty="0" smtClean="0">
                <a:solidFill>
                  <a:schemeClr val="accent1">
                    <a:lumMod val="50000"/>
                  </a:schemeClr>
                </a:solidFill>
              </a:rPr>
              <a:t>There are a few resistor who comply but clearly do not believe…how can she engage them  to build support for the practice?</a:t>
            </a:r>
          </a:p>
          <a:p>
            <a:r>
              <a:rPr lang="en-US" sz="1800" dirty="0" smtClean="0">
                <a:solidFill>
                  <a:schemeClr val="accent1">
                    <a:lumMod val="50000"/>
                  </a:schemeClr>
                </a:solidFill>
              </a:rPr>
              <a:t>Will the practice become </a:t>
            </a:r>
            <a:r>
              <a:rPr lang="en-US" sz="1800" i="1" dirty="0" smtClean="0">
                <a:solidFill>
                  <a:schemeClr val="accent1">
                    <a:lumMod val="50000"/>
                  </a:schemeClr>
                </a:solidFill>
              </a:rPr>
              <a:t>‘accepted professional practice’? </a:t>
            </a:r>
            <a:r>
              <a:rPr lang="en-US" sz="1800" dirty="0" smtClean="0">
                <a:solidFill>
                  <a:schemeClr val="accent1">
                    <a:lumMod val="50000"/>
                  </a:schemeClr>
                </a:solidFill>
              </a:rPr>
              <a:t>What will happen if </a:t>
            </a:r>
            <a:r>
              <a:rPr lang="en-US" sz="1800" i="1" dirty="0" smtClean="0">
                <a:solidFill>
                  <a:schemeClr val="accent1">
                    <a:lumMod val="50000"/>
                  </a:schemeClr>
                </a:solidFill>
              </a:rPr>
              <a:t>‘time’ </a:t>
            </a:r>
            <a:r>
              <a:rPr lang="en-US" sz="1800" dirty="0" smtClean="0">
                <a:solidFill>
                  <a:schemeClr val="accent1">
                    <a:lumMod val="50000"/>
                  </a:schemeClr>
                </a:solidFill>
              </a:rPr>
              <a:t>becomes an issue?</a:t>
            </a:r>
          </a:p>
          <a:p>
            <a:pPr marL="0" indent="0">
              <a:buNone/>
            </a:pPr>
            <a:endParaRPr lang="en-US" sz="1800" b="1" dirty="0">
              <a:solidFill>
                <a:schemeClr val="accent1">
                  <a:lumMod val="50000"/>
                </a:schemeClr>
              </a:solidFill>
            </a:endParaRPr>
          </a:p>
          <a:p>
            <a:pPr marL="0" indent="0" algn="ctr">
              <a:buNone/>
            </a:pPr>
            <a:r>
              <a:rPr lang="en-US" sz="2200" b="1" dirty="0">
                <a:solidFill>
                  <a:schemeClr val="accent2">
                    <a:lumMod val="75000"/>
                  </a:schemeClr>
                </a:solidFill>
              </a:rPr>
              <a:t>How might she approach these doubts in a convening framework?</a:t>
            </a:r>
          </a:p>
        </p:txBody>
      </p:sp>
    </p:spTree>
    <p:extLst>
      <p:ext uri="{BB962C8B-B14F-4D97-AF65-F5344CB8AC3E}">
        <p14:creationId xmlns:p14="http://schemas.microsoft.com/office/powerpoint/2010/main" val="915388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673</Words>
  <Application>Microsoft Office PowerPoint</Application>
  <PresentationFormat>On-screen Show (4:3)</PresentationFormat>
  <Paragraphs>43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Here is a situation that we currently face nationally…. </vt:lpstr>
      <vt:lpstr>Here is a situation many SEAs face…</vt:lpstr>
      <vt:lpstr>Here is a situation that many districts face…</vt:lpstr>
      <vt:lpstr>Here is a situation that many schools face….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 is a situation that we currently face nationally….</dc:title>
  <dc:creator>Joanne Cashman</dc:creator>
  <cp:lastModifiedBy>Jane Grillo</cp:lastModifiedBy>
  <cp:revision>6</cp:revision>
  <cp:lastPrinted>2014-08-02T20:04:08Z</cp:lastPrinted>
  <dcterms:created xsi:type="dcterms:W3CDTF">2014-08-02T20:02:41Z</dcterms:created>
  <dcterms:modified xsi:type="dcterms:W3CDTF">2014-09-09T14:28:28Z</dcterms:modified>
</cp:coreProperties>
</file>