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sldIdLst>
    <p:sldId id="267" r:id="rId3"/>
    <p:sldId id="268" r:id="rId4"/>
    <p:sldId id="256" r:id="rId5"/>
    <p:sldId id="270" r:id="rId6"/>
    <p:sldId id="260" r:id="rId7"/>
    <p:sldId id="265" r:id="rId8"/>
    <p:sldId id="261" r:id="rId9"/>
    <p:sldId id="258" r:id="rId10"/>
    <p:sldId id="257" r:id="rId11"/>
    <p:sldId id="262" r:id="rId12"/>
    <p:sldId id="269" r:id="rId13"/>
    <p:sldId id="266" r:id="rId14"/>
    <p:sldId id="259" r:id="rId15"/>
    <p:sldId id="26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94664" autoAdjust="0"/>
  </p:normalViewPr>
  <p:slideViewPr>
    <p:cSldViewPr>
      <p:cViewPr varScale="1">
        <p:scale>
          <a:sx n="116" d="100"/>
          <a:sy n="116" d="100"/>
        </p:scale>
        <p:origin x="1446"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8" d="100"/>
          <a:sy n="68" d="100"/>
        </p:scale>
        <p:origin x="-231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cs typeface="+mn-cs"/>
              </a:defRPr>
            </a:lvl1pPr>
          </a:lstStyle>
          <a:p>
            <a:pPr>
              <a:defRPr/>
            </a:pPr>
            <a:fld id="{71601123-DDCC-4771-B8C4-3024C10B2F27}" type="datetimeFigureOut">
              <a:rPr lang="en-US"/>
              <a:pPr>
                <a:defRPr/>
              </a:pPr>
              <a:t>9/11/2014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0" hangingPunct="0">
              <a:defRPr sz="1200">
                <a:cs typeface="+mn-cs"/>
              </a:defRPr>
            </a:lvl1pPr>
          </a:lstStyle>
          <a:p>
            <a:pPr>
              <a:defRPr/>
            </a:pPr>
            <a:fld id="{7EC688B7-413C-4454-BF38-D76532E42895}" type="slidenum">
              <a:rPr lang="en-US"/>
              <a:pPr>
                <a:defRPr/>
              </a:pPr>
              <a:t>‹#›</a:t>
            </a:fld>
            <a:endParaRPr lang="en-US"/>
          </a:p>
        </p:txBody>
      </p:sp>
    </p:spTree>
    <p:extLst>
      <p:ext uri="{BB962C8B-B14F-4D97-AF65-F5344CB8AC3E}">
        <p14:creationId xmlns:p14="http://schemas.microsoft.com/office/powerpoint/2010/main" val="1386296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Intro self</a:t>
            </a:r>
          </a:p>
          <a:p>
            <a:endParaRPr lang="en-US" dirty="0"/>
          </a:p>
        </p:txBody>
      </p:sp>
      <p:sp>
        <p:nvSpPr>
          <p:cNvPr id="4" name="Slide Number Placeholder 3"/>
          <p:cNvSpPr>
            <a:spLocks noGrp="1"/>
          </p:cNvSpPr>
          <p:nvPr>
            <p:ph type="sldNum" sz="quarter" idx="10"/>
          </p:nvPr>
        </p:nvSpPr>
        <p:spPr/>
        <p:txBody>
          <a:bodyPr/>
          <a:lstStyle/>
          <a:p>
            <a:pPr>
              <a:defRPr/>
            </a:pPr>
            <a:fld id="{7EC688B7-413C-4454-BF38-D76532E42895}" type="slidenum">
              <a:rPr lang="en-US" smtClean="0"/>
              <a:pPr>
                <a:defRPr/>
              </a:pPr>
              <a:t>1</a:t>
            </a:fld>
            <a:endParaRPr lang="en-US"/>
          </a:p>
        </p:txBody>
      </p:sp>
    </p:spTree>
    <p:extLst>
      <p:ext uri="{BB962C8B-B14F-4D97-AF65-F5344CB8AC3E}">
        <p14:creationId xmlns:p14="http://schemas.microsoft.com/office/powerpoint/2010/main" val="377586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Intro Claire</a:t>
            </a:r>
          </a:p>
          <a:p>
            <a:pPr eaLnBrk="1" hangingPunct="1">
              <a:spcBef>
                <a:spcPct val="0"/>
              </a:spcBef>
            </a:pPr>
            <a:r>
              <a:rPr lang="en-US" dirty="0" smtClean="0"/>
              <a:t> Tell you story</a:t>
            </a: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E884222-ADE0-4886-B8F2-D583176BB956}" type="slidenum">
              <a:rPr lang="en-US" smtClean="0"/>
              <a:pPr>
                <a:defRPr/>
              </a:pPr>
              <a:t>10</a:t>
            </a:fld>
            <a:endParaRPr lang="en-US" smtClean="0"/>
          </a:p>
        </p:txBody>
      </p:sp>
    </p:spTree>
    <p:extLst>
      <p:ext uri="{BB962C8B-B14F-4D97-AF65-F5344CB8AC3E}">
        <p14:creationId xmlns:p14="http://schemas.microsoft.com/office/powerpoint/2010/main" val="364628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Leadership and volunteer training</a:t>
            </a:r>
            <a:br>
              <a:rPr lang="en-US" dirty="0" smtClean="0"/>
            </a:br>
            <a:endParaRPr lang="en-US" dirty="0" smtClean="0"/>
          </a:p>
          <a:p>
            <a:r>
              <a:rPr lang="en-US" dirty="0" smtClean="0"/>
              <a:t>2-  Building an Advocacy team</a:t>
            </a:r>
            <a:br>
              <a:rPr lang="en-US" dirty="0" smtClean="0"/>
            </a:br>
            <a:endParaRPr lang="en-US" dirty="0" smtClean="0"/>
          </a:p>
          <a:p>
            <a:r>
              <a:rPr lang="en-US" dirty="0" smtClean="0"/>
              <a:t>3-  Teaching parents how to tell stories of challenges and successes effectively   (Employment stories needed)</a:t>
            </a:r>
            <a:br>
              <a:rPr lang="en-US" dirty="0" smtClean="0"/>
            </a:br>
            <a:r>
              <a:rPr lang="en-US" dirty="0" smtClean="0"/>
              <a:t/>
            </a:r>
            <a:br>
              <a:rPr lang="en-US" dirty="0" smtClean="0"/>
            </a:br>
            <a:endParaRPr lang="en-US" dirty="0" smtClean="0"/>
          </a:p>
          <a:p>
            <a:r>
              <a:rPr lang="en-US" dirty="0" smtClean="0"/>
              <a:t>Refer parents to us !</a:t>
            </a:r>
          </a:p>
          <a:p>
            <a:endParaRPr lang="en-US" dirty="0"/>
          </a:p>
        </p:txBody>
      </p:sp>
      <p:sp>
        <p:nvSpPr>
          <p:cNvPr id="4" name="Slide Number Placeholder 3"/>
          <p:cNvSpPr>
            <a:spLocks noGrp="1"/>
          </p:cNvSpPr>
          <p:nvPr>
            <p:ph type="sldNum" sz="quarter" idx="10"/>
          </p:nvPr>
        </p:nvSpPr>
        <p:spPr/>
        <p:txBody>
          <a:bodyPr/>
          <a:lstStyle/>
          <a:p>
            <a:pPr>
              <a:defRPr/>
            </a:pPr>
            <a:fld id="{7EC688B7-413C-4454-BF38-D76532E42895}" type="slidenum">
              <a:rPr lang="en-US" smtClean="0"/>
              <a:pPr>
                <a:defRPr/>
              </a:pPr>
              <a:t>11</a:t>
            </a:fld>
            <a:endParaRPr lang="en-US"/>
          </a:p>
        </p:txBody>
      </p:sp>
    </p:spTree>
    <p:extLst>
      <p:ext uri="{BB962C8B-B14F-4D97-AF65-F5344CB8AC3E}">
        <p14:creationId xmlns:p14="http://schemas.microsoft.com/office/powerpoint/2010/main" val="33864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Reg. mtgs</a:t>
            </a:r>
          </a:p>
        </p:txBody>
      </p:sp>
      <p:sp>
        <p:nvSpPr>
          <p:cNvPr id="4" name="Slide Number Placeholder 3"/>
          <p:cNvSpPr>
            <a:spLocks noGrp="1"/>
          </p:cNvSpPr>
          <p:nvPr>
            <p:ph type="sldNum" sz="quarter" idx="5"/>
          </p:nvPr>
        </p:nvSpPr>
        <p:spPr/>
        <p:txBody>
          <a:bodyPr/>
          <a:lstStyle/>
          <a:p>
            <a:pPr>
              <a:defRPr/>
            </a:pPr>
            <a:fld id="{E45C3ED2-5204-4FC0-9E0D-995B33FF310D}" type="slidenum">
              <a:rPr lang="en-US" smtClean="0"/>
              <a:pPr>
                <a:defRPr/>
              </a:pPr>
              <a:t>12</a:t>
            </a:fld>
            <a:endParaRPr lang="en-US"/>
          </a:p>
        </p:txBody>
      </p:sp>
    </p:spTree>
    <p:extLst>
      <p:ext uri="{BB962C8B-B14F-4D97-AF65-F5344CB8AC3E}">
        <p14:creationId xmlns:p14="http://schemas.microsoft.com/office/powerpoint/2010/main" val="3455778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Intro Dave</a:t>
            </a:r>
          </a:p>
          <a:p>
            <a:pPr eaLnBrk="1" hangingPunct="1">
              <a:spcBef>
                <a:spcPct val="0"/>
              </a:spcBef>
            </a:pPr>
            <a:r>
              <a:rPr lang="en-US" smtClean="0"/>
              <a:t> </a:t>
            </a:r>
            <a:r>
              <a:rPr lang="en-US" dirty="0" smtClean="0"/>
              <a:t>call to action</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020C6FF-3766-4C77-B412-0770BD9F52E4}" type="slidenum">
              <a:rPr lang="en-US" smtClean="0"/>
              <a:pPr>
                <a:defRPr/>
              </a:pPr>
              <a:t>13</a:t>
            </a:fld>
            <a:endParaRPr lang="en-US" smtClean="0"/>
          </a:p>
        </p:txBody>
      </p:sp>
    </p:spTree>
    <p:extLst>
      <p:ext uri="{BB962C8B-B14F-4D97-AF65-F5344CB8AC3E}">
        <p14:creationId xmlns:p14="http://schemas.microsoft.com/office/powerpoint/2010/main" val="1993012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Wrap up</a:t>
            </a:r>
            <a:endParaRPr lang="en-US" dirty="0"/>
          </a:p>
          <a:p>
            <a:pPr eaLnBrk="1" hangingPunct="1"/>
            <a:r>
              <a:rPr lang="en-US" dirty="0" smtClean="0"/>
              <a:t>Thanks</a:t>
            </a:r>
          </a:p>
          <a:p>
            <a:pPr eaLnBrk="1" hangingPunct="1"/>
            <a:r>
              <a:rPr lang="en-US" dirty="0" smtClean="0"/>
              <a:t>If interested email </a:t>
            </a:r>
            <a:r>
              <a:rPr lang="en-US" dirty="0" err="1" smtClean="0"/>
              <a:t>sandra</a:t>
            </a:r>
            <a:endParaRPr lang="en-US" dirty="0" smtClean="0"/>
          </a:p>
        </p:txBody>
      </p:sp>
      <p:sp>
        <p:nvSpPr>
          <p:cNvPr id="4" name="Slide Number Placeholder 3"/>
          <p:cNvSpPr>
            <a:spLocks noGrp="1"/>
          </p:cNvSpPr>
          <p:nvPr>
            <p:ph type="sldNum" sz="quarter" idx="5"/>
          </p:nvPr>
        </p:nvSpPr>
        <p:spPr/>
        <p:txBody>
          <a:bodyPr/>
          <a:lstStyle/>
          <a:p>
            <a:pPr>
              <a:defRPr/>
            </a:pPr>
            <a:fld id="{C30DD7FE-4877-49F1-9B22-7BED4C24E1C5}" type="slidenum">
              <a:rPr lang="en-US" smtClean="0"/>
              <a:pPr>
                <a:defRPr/>
              </a:pPr>
              <a:t>14</a:t>
            </a:fld>
            <a:endParaRPr lang="en-US"/>
          </a:p>
        </p:txBody>
      </p:sp>
    </p:spTree>
    <p:extLst>
      <p:ext uri="{BB962C8B-B14F-4D97-AF65-F5344CB8AC3E}">
        <p14:creationId xmlns:p14="http://schemas.microsoft.com/office/powerpoint/2010/main" val="414583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normAutofit fontScale="25000" lnSpcReduction="20000"/>
          </a:bodyPr>
          <a:lstStyle/>
          <a:p>
            <a:r>
              <a:rPr lang="en-US" sz="4800" dirty="0" smtClean="0"/>
              <a:t>Staff and volunteers at P2P are trained and required to give a 1 minute version of our programs and services everywhere we go, so here is mine</a:t>
            </a:r>
          </a:p>
          <a:p>
            <a:r>
              <a:rPr lang="en-US" sz="4800" b="1" dirty="0" smtClean="0"/>
              <a:t>Parent to Parent is a statewide non profit that assists families impacted by disability. All are services are FREE!</a:t>
            </a:r>
          </a:p>
          <a:p>
            <a:r>
              <a:rPr lang="en-US" sz="4800" dirty="0" smtClean="0"/>
              <a:t> </a:t>
            </a:r>
            <a:r>
              <a:rPr lang="en-US" sz="4800" dirty="0" smtClean="0">
                <a:solidFill>
                  <a:srgbClr val="4555C7"/>
                </a:solidFill>
              </a:rPr>
              <a:t>We </a:t>
            </a:r>
            <a:r>
              <a:rPr lang="en-US" sz="4800" dirty="0">
                <a:solidFill>
                  <a:srgbClr val="4555C7"/>
                </a:solidFill>
              </a:rPr>
              <a:t>are Georgia’s Parent Training and Information Center (PTI</a:t>
            </a:r>
            <a:r>
              <a:rPr lang="en-US" sz="4800" dirty="0" smtClean="0">
                <a:solidFill>
                  <a:srgbClr val="4555C7"/>
                </a:solidFill>
              </a:rPr>
              <a:t>)</a:t>
            </a:r>
            <a:r>
              <a:rPr lang="en-US" sz="4800" dirty="0" smtClean="0"/>
              <a:t>.</a:t>
            </a:r>
            <a:endParaRPr lang="en-US" sz="4800" dirty="0"/>
          </a:p>
          <a:p>
            <a:pPr eaLnBrk="1" hangingPunct="1">
              <a:lnSpc>
                <a:spcPct val="80000"/>
              </a:lnSpc>
              <a:spcBef>
                <a:spcPct val="0"/>
              </a:spcBef>
              <a:spcAft>
                <a:spcPct val="15000"/>
              </a:spcAft>
              <a:buSzPct val="150000"/>
            </a:pPr>
            <a:r>
              <a:rPr lang="en-US" sz="4800" dirty="0" smtClean="0"/>
              <a:t>Also the </a:t>
            </a:r>
            <a:r>
              <a:rPr lang="en-US" sz="4800" dirty="0" smtClean="0">
                <a:solidFill>
                  <a:srgbClr val="4555C7"/>
                </a:solidFill>
              </a:rPr>
              <a:t> </a:t>
            </a:r>
            <a:r>
              <a:rPr lang="en-US" sz="4800" dirty="0">
                <a:solidFill>
                  <a:srgbClr val="4555C7"/>
                </a:solidFill>
              </a:rPr>
              <a:t>Family to Family Health Information Center (F2F) </a:t>
            </a:r>
            <a:r>
              <a:rPr lang="en-US" sz="4800" dirty="0"/>
              <a:t> </a:t>
            </a:r>
            <a:r>
              <a:rPr lang="en-US" sz="4800" dirty="0" smtClean="0"/>
              <a:t>and </a:t>
            </a:r>
            <a:r>
              <a:rPr lang="en-US" sz="4800" dirty="0" smtClean="0">
                <a:solidFill>
                  <a:srgbClr val="4555C7"/>
                </a:solidFill>
              </a:rPr>
              <a:t>the </a:t>
            </a:r>
            <a:r>
              <a:rPr lang="en-US" sz="4800" dirty="0">
                <a:solidFill>
                  <a:srgbClr val="4555C7"/>
                </a:solidFill>
              </a:rPr>
              <a:t>Central Directory for </a:t>
            </a:r>
            <a:r>
              <a:rPr lang="en-US" sz="4800" dirty="0" smtClean="0">
                <a:solidFill>
                  <a:srgbClr val="4555C7"/>
                </a:solidFill>
              </a:rPr>
              <a:t>Babies </a:t>
            </a:r>
            <a:r>
              <a:rPr lang="en-US" sz="4800" dirty="0">
                <a:solidFill>
                  <a:srgbClr val="4555C7"/>
                </a:solidFill>
              </a:rPr>
              <a:t>Can’t Wait </a:t>
            </a:r>
            <a:r>
              <a:rPr lang="en-US" sz="4800" dirty="0" smtClean="0"/>
              <a:t>– </a:t>
            </a:r>
          </a:p>
          <a:p>
            <a:pPr eaLnBrk="1" hangingPunct="1">
              <a:lnSpc>
                <a:spcPct val="80000"/>
              </a:lnSpc>
              <a:spcBef>
                <a:spcPct val="0"/>
              </a:spcBef>
              <a:spcAft>
                <a:spcPct val="15000"/>
              </a:spcAft>
              <a:buSzPct val="150000"/>
            </a:pPr>
            <a:r>
              <a:rPr lang="en-US" sz="5600" dirty="0" smtClean="0">
                <a:solidFill>
                  <a:srgbClr val="4555C7"/>
                </a:solidFill>
              </a:rPr>
              <a:t>That means we </a:t>
            </a:r>
            <a:r>
              <a:rPr lang="en-US" sz="5600" dirty="0" smtClean="0"/>
              <a:t>provide information and resources </a:t>
            </a:r>
            <a:r>
              <a:rPr lang="en-US" sz="5600" dirty="0"/>
              <a:t>to </a:t>
            </a:r>
            <a:r>
              <a:rPr lang="en-US" sz="5600" dirty="0" smtClean="0"/>
              <a:t>families regarding the education, healthcare and early intervention so they can  make better decisions for their children. RPTAC – we assist 8 other PTI</a:t>
            </a:r>
          </a:p>
          <a:p>
            <a:pPr eaLnBrk="1" hangingPunct="1">
              <a:lnSpc>
                <a:spcPct val="80000"/>
              </a:lnSpc>
              <a:spcBef>
                <a:spcPct val="0"/>
              </a:spcBef>
              <a:spcAft>
                <a:spcPct val="15000"/>
              </a:spcAft>
              <a:buSzPct val="150000"/>
            </a:pPr>
            <a:r>
              <a:rPr lang="en-US" sz="4800" b="1" dirty="0" smtClean="0">
                <a:cs typeface="Times New Roman" pitchFamily="18" charset="0"/>
              </a:rPr>
              <a:t>Our core services are:</a:t>
            </a:r>
          </a:p>
          <a:p>
            <a:pPr eaLnBrk="1" hangingPunct="1">
              <a:lnSpc>
                <a:spcPct val="80000"/>
              </a:lnSpc>
              <a:spcBef>
                <a:spcPct val="0"/>
              </a:spcBef>
              <a:spcAft>
                <a:spcPct val="15000"/>
              </a:spcAft>
              <a:buSzPct val="150000"/>
            </a:pPr>
            <a:r>
              <a:rPr lang="en-US" sz="4800" b="1" dirty="0" smtClean="0">
                <a:cs typeface="Times New Roman" pitchFamily="18" charset="0"/>
              </a:rPr>
              <a:t>Special </a:t>
            </a:r>
            <a:r>
              <a:rPr lang="en-US" sz="4800" b="1" dirty="0">
                <a:cs typeface="Times New Roman" pitchFamily="18" charset="0"/>
              </a:rPr>
              <a:t>Needs Database</a:t>
            </a:r>
            <a:r>
              <a:rPr lang="en-US" sz="4800" dirty="0">
                <a:cs typeface="Times New Roman" pitchFamily="18" charset="0"/>
              </a:rPr>
              <a:t>:  </a:t>
            </a:r>
            <a:r>
              <a:rPr lang="en-US" sz="4800" dirty="0" smtClean="0">
                <a:cs typeface="Times New Roman" pitchFamily="18" charset="0"/>
              </a:rPr>
              <a:t> </a:t>
            </a:r>
            <a:r>
              <a:rPr lang="en-US" sz="4800" dirty="0">
                <a:cs typeface="Times New Roman" pitchFamily="18" charset="0"/>
              </a:rPr>
              <a:t>Database has over 5,000 resources in 140 categories. </a:t>
            </a:r>
            <a:r>
              <a:rPr lang="en-US" sz="4800" dirty="0" smtClean="0">
                <a:cs typeface="Times New Roman" pitchFamily="18" charset="0"/>
              </a:rPr>
              <a:t>  </a:t>
            </a:r>
            <a:endParaRPr lang="en-US" sz="4800" dirty="0">
              <a:cs typeface="Times New Roman" pitchFamily="18" charset="0"/>
            </a:endParaRPr>
          </a:p>
          <a:p>
            <a:pPr eaLnBrk="1" hangingPunct="1">
              <a:defRPr/>
            </a:pPr>
            <a:r>
              <a:rPr lang="en-US" sz="4800" b="1" dirty="0">
                <a:cs typeface="Times New Roman" pitchFamily="18" charset="0"/>
              </a:rPr>
              <a:t>Roadmap to Success:  </a:t>
            </a:r>
            <a:r>
              <a:rPr lang="en-US" sz="4800" b="1" dirty="0" smtClean="0">
                <a:cs typeface="Times New Roman" pitchFamily="18" charset="0"/>
              </a:rPr>
              <a:t>an </a:t>
            </a:r>
            <a:r>
              <a:rPr lang="en-US" sz="4800" dirty="0" smtClean="0">
                <a:cs typeface="Times New Roman" pitchFamily="18" charset="0"/>
              </a:rPr>
              <a:t>easy </a:t>
            </a:r>
            <a:r>
              <a:rPr lang="en-US" sz="4800" dirty="0">
                <a:cs typeface="Times New Roman" pitchFamily="18" charset="0"/>
              </a:rPr>
              <a:t>to navigate online guide to the major topics around </a:t>
            </a:r>
            <a:r>
              <a:rPr lang="en-US" sz="4800" dirty="0" smtClean="0">
                <a:cs typeface="Times New Roman" pitchFamily="18" charset="0"/>
              </a:rPr>
              <a:t>disability</a:t>
            </a:r>
          </a:p>
          <a:p>
            <a:pPr eaLnBrk="1" hangingPunct="1">
              <a:defRPr/>
            </a:pPr>
            <a:r>
              <a:rPr lang="en-US" sz="4800" b="1" dirty="0" smtClean="0">
                <a:cs typeface="Times New Roman" pitchFamily="18" charset="0"/>
              </a:rPr>
              <a:t>Supporting </a:t>
            </a:r>
            <a:r>
              <a:rPr lang="en-US" sz="4800" b="1" dirty="0">
                <a:cs typeface="Times New Roman" pitchFamily="18" charset="0"/>
              </a:rPr>
              <a:t>Parents  are the </a:t>
            </a:r>
            <a:r>
              <a:rPr lang="en-US" sz="4800" b="1" u="sng" dirty="0">
                <a:cs typeface="Times New Roman" pitchFamily="18" charset="0"/>
              </a:rPr>
              <a:t>HEART and SOUL of P2P!</a:t>
            </a:r>
            <a:r>
              <a:rPr lang="en-US" sz="4800" dirty="0">
                <a:cs typeface="Times New Roman" pitchFamily="18" charset="0"/>
              </a:rPr>
              <a:t>  </a:t>
            </a:r>
            <a:r>
              <a:rPr lang="en-US" sz="4800" dirty="0" smtClean="0">
                <a:cs typeface="Times New Roman" pitchFamily="18" charset="0"/>
              </a:rPr>
              <a:t>provide </a:t>
            </a:r>
            <a:r>
              <a:rPr lang="en-US" sz="4800" dirty="0">
                <a:cs typeface="Times New Roman" pitchFamily="18" charset="0"/>
              </a:rPr>
              <a:t>emotional support to families in need by matching them with other parents who can relate. </a:t>
            </a:r>
            <a:r>
              <a:rPr lang="en-US" sz="4800" dirty="0" smtClean="0">
                <a:cs typeface="Times New Roman" pitchFamily="18" charset="0"/>
              </a:rPr>
              <a:t>We </a:t>
            </a:r>
            <a:r>
              <a:rPr lang="en-US" sz="4800" dirty="0">
                <a:cs typeface="Times New Roman" pitchFamily="18" charset="0"/>
              </a:rPr>
              <a:t>can match on the child’s disability or medical condition,  on specific educational or health issues, </a:t>
            </a:r>
            <a:endParaRPr lang="en-US" sz="4800" dirty="0" smtClean="0">
              <a:cs typeface="Times New Roman" pitchFamily="18" charset="0"/>
            </a:endParaRPr>
          </a:p>
          <a:p>
            <a:pPr eaLnBrk="1" hangingPunct="1">
              <a:defRPr/>
            </a:pPr>
            <a:r>
              <a:rPr lang="en-US" sz="4800" b="1" dirty="0" smtClean="0">
                <a:cs typeface="Times New Roman" pitchFamily="18" charset="0"/>
              </a:rPr>
              <a:t>One </a:t>
            </a:r>
            <a:r>
              <a:rPr lang="en-US" sz="4800" b="1" dirty="0">
                <a:cs typeface="Times New Roman" pitchFamily="18" charset="0"/>
              </a:rPr>
              <a:t>on one assistance</a:t>
            </a:r>
            <a:r>
              <a:rPr lang="en-US" sz="4800" dirty="0">
                <a:cs typeface="Times New Roman" pitchFamily="18" charset="0"/>
              </a:rPr>
              <a:t>:  When you call P2P, a parent of a child with disability will answer the phone and assist you in accessing our many </a:t>
            </a:r>
            <a:r>
              <a:rPr lang="en-US" sz="4800" dirty="0" smtClean="0">
                <a:cs typeface="Times New Roman" pitchFamily="18" charset="0"/>
              </a:rPr>
              <a:t>services, Our regional coordinators</a:t>
            </a:r>
            <a:endParaRPr lang="en-US" sz="4800" dirty="0">
              <a:cs typeface="Times New Roman" pitchFamily="18" charset="0"/>
            </a:endParaRPr>
          </a:p>
          <a:p>
            <a:pPr eaLnBrk="1" hangingPunct="1">
              <a:defRPr/>
            </a:pPr>
            <a:r>
              <a:rPr lang="en-US" sz="4800" dirty="0" smtClean="0">
                <a:cs typeface="Times New Roman" pitchFamily="18" charset="0"/>
              </a:rPr>
              <a:t>.</a:t>
            </a:r>
            <a:r>
              <a:rPr lang="en-US" sz="4800" b="1" dirty="0" smtClean="0">
                <a:cs typeface="Times New Roman" pitchFamily="18" charset="0"/>
              </a:rPr>
              <a:t>Free Trainings</a:t>
            </a:r>
            <a:r>
              <a:rPr lang="en-US" sz="4800" dirty="0" smtClean="0">
                <a:cs typeface="Times New Roman" pitchFamily="18" charset="0"/>
              </a:rPr>
              <a:t>.   our </a:t>
            </a:r>
            <a:r>
              <a:rPr lang="en-US" sz="4800" dirty="0">
                <a:cs typeface="Times New Roman" pitchFamily="18" charset="0"/>
              </a:rPr>
              <a:t>trainings are </a:t>
            </a:r>
            <a:r>
              <a:rPr lang="en-US" sz="4800" dirty="0" smtClean="0">
                <a:cs typeface="Times New Roman" pitchFamily="18" charset="0"/>
              </a:rPr>
              <a:t>available </a:t>
            </a:r>
            <a:r>
              <a:rPr lang="en-US" sz="4800" dirty="0">
                <a:cs typeface="Times New Roman" pitchFamily="18" charset="0"/>
              </a:rPr>
              <a:t>in many languages. </a:t>
            </a:r>
            <a:r>
              <a:rPr lang="en-US" sz="4800" dirty="0" smtClean="0">
                <a:cs typeface="Times New Roman" pitchFamily="18" charset="0"/>
              </a:rPr>
              <a:t>offered </a:t>
            </a:r>
            <a:r>
              <a:rPr lang="en-US" sz="4800" dirty="0">
                <a:cs typeface="Times New Roman" pitchFamily="18" charset="0"/>
              </a:rPr>
              <a:t>anywhere in the </a:t>
            </a:r>
            <a:r>
              <a:rPr lang="en-US" sz="4800" dirty="0" smtClean="0">
                <a:cs typeface="Times New Roman" pitchFamily="18" charset="0"/>
              </a:rPr>
              <a:t>state, current </a:t>
            </a:r>
            <a:r>
              <a:rPr lang="en-US" sz="4800" dirty="0">
                <a:cs typeface="Times New Roman" pitchFamily="18" charset="0"/>
              </a:rPr>
              <a:t>and accurate. </a:t>
            </a:r>
            <a:endParaRPr lang="en-US" sz="4800" dirty="0" smtClean="0">
              <a:cs typeface="Times New Roman" pitchFamily="18" charset="0"/>
            </a:endParaRPr>
          </a:p>
          <a:p>
            <a:pPr eaLnBrk="1" hangingPunct="1">
              <a:defRPr/>
            </a:pPr>
            <a:r>
              <a:rPr lang="en-US" sz="4800" b="1" dirty="0" smtClean="0">
                <a:cs typeface="Times New Roman" pitchFamily="18" charset="0"/>
              </a:rPr>
              <a:t>Online </a:t>
            </a:r>
            <a:r>
              <a:rPr lang="en-US" sz="4800" b="1" dirty="0">
                <a:cs typeface="Times New Roman" pitchFamily="18" charset="0"/>
              </a:rPr>
              <a:t>Opportunities</a:t>
            </a:r>
            <a:r>
              <a:rPr lang="en-US" sz="4800" dirty="0">
                <a:cs typeface="Times New Roman" pitchFamily="18" charset="0"/>
              </a:rPr>
              <a:t>:   We have live </a:t>
            </a:r>
            <a:r>
              <a:rPr lang="en-US" sz="4800" dirty="0" smtClean="0">
                <a:cs typeface="Times New Roman" pitchFamily="18" charset="0"/>
              </a:rPr>
              <a:t>webinars.  email list we send out an </a:t>
            </a:r>
            <a:r>
              <a:rPr lang="en-US" sz="4800" dirty="0" err="1" smtClean="0">
                <a:cs typeface="Times New Roman" pitchFamily="18" charset="0"/>
              </a:rPr>
              <a:t>eblast</a:t>
            </a:r>
            <a:r>
              <a:rPr lang="en-US" sz="4800" dirty="0" smtClean="0">
                <a:cs typeface="Times New Roman" pitchFamily="18" charset="0"/>
              </a:rPr>
              <a:t> </a:t>
            </a:r>
            <a:r>
              <a:rPr lang="en-US" sz="4800" dirty="0">
                <a:cs typeface="Times New Roman" pitchFamily="18" charset="0"/>
              </a:rPr>
              <a:t>to get information about opportunities around the state.  </a:t>
            </a:r>
            <a:r>
              <a:rPr lang="en-US" sz="4800" dirty="0" smtClean="0">
                <a:cs typeface="Times New Roman" pitchFamily="18" charset="0"/>
              </a:rPr>
              <a:t> </a:t>
            </a:r>
            <a:r>
              <a:rPr lang="en-US" sz="4800" dirty="0">
                <a:cs typeface="Times New Roman" pitchFamily="18" charset="0"/>
              </a:rPr>
              <a:t>you can “like” us on Facebook or follow us on Twitter.  Even check us out on Pinterest.  </a:t>
            </a:r>
          </a:p>
          <a:p>
            <a:endParaRPr lang="en-US" sz="4800" dirty="0"/>
          </a:p>
          <a:p>
            <a:pPr eaLnBrk="1" hangingPunct="1">
              <a:lnSpc>
                <a:spcPct val="80000"/>
              </a:lnSpc>
              <a:spcBef>
                <a:spcPct val="0"/>
              </a:spcBef>
              <a:spcAft>
                <a:spcPct val="15000"/>
              </a:spcAft>
              <a:buSzPct val="150000"/>
            </a:pPr>
            <a:r>
              <a:rPr lang="en-US" sz="6400" b="1" dirty="0" smtClean="0"/>
              <a:t>And the Navigator Project</a:t>
            </a:r>
            <a:r>
              <a:rPr lang="en-US" sz="6600" dirty="0"/>
              <a:t> Our Volunteer leadership </a:t>
            </a:r>
            <a:r>
              <a:rPr lang="en-US" sz="6600" dirty="0" smtClean="0"/>
              <a:t>program.</a:t>
            </a:r>
            <a:endParaRPr lang="en-US" sz="6400" b="1" dirty="0" smtClean="0"/>
          </a:p>
        </p:txBody>
      </p:sp>
      <p:sp>
        <p:nvSpPr>
          <p:cNvPr id="4" name="Slide Number Placeholder 3"/>
          <p:cNvSpPr>
            <a:spLocks noGrp="1"/>
          </p:cNvSpPr>
          <p:nvPr>
            <p:ph type="sldNum" sz="quarter" idx="10"/>
          </p:nvPr>
        </p:nvSpPr>
        <p:spPr/>
        <p:txBody>
          <a:bodyPr/>
          <a:lstStyle/>
          <a:p>
            <a:pPr>
              <a:defRPr/>
            </a:pPr>
            <a:fld id="{7EC688B7-413C-4454-BF38-D76532E42895}" type="slidenum">
              <a:rPr lang="en-US" smtClean="0"/>
              <a:pPr>
                <a:defRPr/>
              </a:pPr>
              <a:t>2</a:t>
            </a:fld>
            <a:endParaRPr lang="en-US"/>
          </a:p>
        </p:txBody>
      </p:sp>
    </p:spTree>
    <p:extLst>
      <p:ext uri="{BB962C8B-B14F-4D97-AF65-F5344CB8AC3E}">
        <p14:creationId xmlns:p14="http://schemas.microsoft.com/office/powerpoint/2010/main" val="76012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xfrm>
            <a:off x="685800" y="4400550"/>
            <a:ext cx="5486400" cy="4210050"/>
          </a:xfrm>
          <a:noFill/>
        </p:spPr>
        <p:txBody>
          <a:bodyPr wrap="square" numCol="1" anchor="t" anchorCtr="0" compatLnSpc="1">
            <a:prstTxWarp prst="textNoShape">
              <a:avLst/>
            </a:prstTxWarp>
          </a:bodyPr>
          <a:lstStyle/>
          <a:p>
            <a:pPr eaLnBrk="1" hangingPunct="1">
              <a:spcBef>
                <a:spcPct val="0"/>
              </a:spcBef>
            </a:pPr>
            <a:r>
              <a:rPr lang="en-US" sz="1600" dirty="0" smtClean="0"/>
              <a:t>Guess what,? I'm not here to talk about the P2P programs &amp; services, I’m  here to see if there are and leaders in this group!</a:t>
            </a:r>
          </a:p>
          <a:p>
            <a:pPr eaLnBrk="1" hangingPunct="1">
              <a:spcBef>
                <a:spcPct val="0"/>
              </a:spcBef>
            </a:pPr>
            <a:endParaRPr lang="en-US" sz="1600" dirty="0" smtClean="0"/>
          </a:p>
          <a:p>
            <a:pPr eaLnBrk="1" hangingPunct="1">
              <a:spcBef>
                <a:spcPct val="0"/>
              </a:spcBef>
            </a:pPr>
            <a:r>
              <a:rPr lang="en-US" sz="1600" dirty="0" smtClean="0"/>
              <a:t>How many Supporting parents are here? </a:t>
            </a:r>
          </a:p>
          <a:p>
            <a:pPr eaLnBrk="1" hangingPunct="1">
              <a:spcBef>
                <a:spcPct val="0"/>
              </a:spcBef>
            </a:pPr>
            <a:r>
              <a:rPr lang="en-US" sz="1600" dirty="0" smtClean="0"/>
              <a:t>How many of you attended a Regional Meeting this past spring? Did you win a prize? Get a </a:t>
            </a:r>
            <a:r>
              <a:rPr lang="en-US" sz="1600" dirty="0" err="1" smtClean="0"/>
              <a:t>tshirt</a:t>
            </a:r>
            <a:r>
              <a:rPr lang="en-US" sz="1600" dirty="0" smtClean="0"/>
              <a:t>? It was a </a:t>
            </a:r>
            <a:r>
              <a:rPr lang="en-US" sz="1600" dirty="0" err="1" smtClean="0"/>
              <a:t>Lotta</a:t>
            </a:r>
            <a:r>
              <a:rPr lang="en-US" sz="1600" dirty="0" smtClean="0"/>
              <a:t> of fun. Would you recommend the parents you serve to come to our next </a:t>
            </a:r>
            <a:r>
              <a:rPr lang="en-US" sz="1600" dirty="0" err="1" smtClean="0"/>
              <a:t>Reg</a:t>
            </a:r>
            <a:r>
              <a:rPr lang="en-US" sz="1600" dirty="0" smtClean="0"/>
              <a:t> </a:t>
            </a:r>
            <a:r>
              <a:rPr lang="en-US" sz="1600" dirty="0" err="1" smtClean="0"/>
              <a:t>Mtgs</a:t>
            </a:r>
            <a:r>
              <a:rPr lang="en-US" sz="1600" dirty="0" smtClean="0"/>
              <a:t>?</a:t>
            </a:r>
          </a:p>
          <a:p>
            <a:pPr eaLnBrk="1" hangingPunct="1">
              <a:spcBef>
                <a:spcPct val="0"/>
              </a:spcBef>
            </a:pPr>
            <a:endParaRPr lang="en-US" sz="1600" dirty="0" smtClean="0"/>
          </a:p>
          <a:p>
            <a:pPr eaLnBrk="1" hangingPunct="1">
              <a:spcBef>
                <a:spcPct val="0"/>
              </a:spcBef>
            </a:pPr>
            <a:r>
              <a:rPr lang="en-US" sz="1600" dirty="0" smtClean="0"/>
              <a:t>Let me Just to quickly sum up what the Navigator Project is for any newbies.</a:t>
            </a:r>
          </a:p>
          <a:p>
            <a:pPr eaLnBrk="1" hangingPunct="1">
              <a:spcBef>
                <a:spcPct val="0"/>
              </a:spcBef>
            </a:pPr>
            <a:endParaRPr lang="en-US" sz="1600" dirty="0" smtClean="0"/>
          </a:p>
          <a:p>
            <a:pPr eaLnBrk="1" hangingPunct="1">
              <a:spcBef>
                <a:spcPct val="0"/>
              </a:spcBef>
            </a:pPr>
            <a:r>
              <a:rPr lang="en-US" sz="1600" dirty="0" smtClean="0"/>
              <a:t>  </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94E54BD-CBF4-4BD0-9F99-429F9E47689D}" type="slidenum">
              <a:rPr lang="en-US" smtClean="0"/>
              <a:pPr>
                <a:defRPr/>
              </a:pPr>
              <a:t>3</a:t>
            </a:fld>
            <a:endParaRPr lang="en-US" smtClean="0"/>
          </a:p>
        </p:txBody>
      </p:sp>
    </p:spTree>
    <p:extLst>
      <p:ext uri="{BB962C8B-B14F-4D97-AF65-F5344CB8AC3E}">
        <p14:creationId xmlns:p14="http://schemas.microsoft.com/office/powerpoint/2010/main" val="604571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eaLnBrk="1" hangingPunct="1">
              <a:spcBef>
                <a:spcPct val="0"/>
              </a:spcBef>
            </a:pPr>
            <a:r>
              <a:rPr lang="en-US" dirty="0" smtClean="0"/>
              <a:t>SP is the first way someone can volunteer with </a:t>
            </a:r>
            <a:r>
              <a:rPr lang="en-US" dirty="0"/>
              <a:t>P2P We would love for every one here to be a SP if your are not already, if we get a client who has a child similar to yours it would be a simple phone call.</a:t>
            </a:r>
          </a:p>
          <a:p>
            <a:pPr eaLnBrk="1" hangingPunct="1">
              <a:spcBef>
                <a:spcPct val="0"/>
              </a:spcBef>
            </a:pPr>
            <a:r>
              <a:rPr lang="en-US" dirty="0" smtClean="0"/>
              <a:t>But WE have 3 other ways. </a:t>
            </a:r>
          </a:p>
          <a:p>
            <a:pPr eaLnBrk="1" hangingPunct="1">
              <a:spcBef>
                <a:spcPct val="0"/>
              </a:spcBef>
            </a:pPr>
            <a:r>
              <a:rPr lang="en-US" b="1" dirty="0" smtClean="0"/>
              <a:t>Local Guide</a:t>
            </a:r>
            <a:r>
              <a:rPr lang="en-US" dirty="0"/>
              <a:t>:</a:t>
            </a:r>
            <a:r>
              <a:rPr lang="en-US" dirty="0" smtClean="0"/>
              <a:t> </a:t>
            </a:r>
            <a:r>
              <a:rPr lang="en-US" u="sng" dirty="0" smtClean="0"/>
              <a:t>a second support for families </a:t>
            </a:r>
          </a:p>
          <a:p>
            <a:pPr eaLnBrk="1" hangingPunct="1">
              <a:spcBef>
                <a:spcPct val="0"/>
              </a:spcBef>
            </a:pPr>
            <a:r>
              <a:rPr lang="en-US" dirty="0" smtClean="0"/>
              <a:t>So</a:t>
            </a:r>
            <a:r>
              <a:rPr lang="en-US" dirty="0"/>
              <a:t>, now let me ask: how many of you </a:t>
            </a:r>
            <a:r>
              <a:rPr lang="en-US" u="sng" dirty="0"/>
              <a:t>share our outreach materials or refer parents </a:t>
            </a:r>
            <a:r>
              <a:rPr lang="en-US" dirty="0"/>
              <a:t>to </a:t>
            </a:r>
            <a:r>
              <a:rPr lang="en-US" dirty="0" smtClean="0"/>
              <a:t>us?  That’s </a:t>
            </a:r>
            <a:r>
              <a:rPr lang="en-US" dirty="0"/>
              <a:t>all we ask of local guide. But we put their name in a drawing for a gift card for every 3 referrals they make to </a:t>
            </a:r>
            <a:r>
              <a:rPr lang="en-US" dirty="0" smtClean="0"/>
              <a:t>us</a:t>
            </a:r>
            <a:r>
              <a:rPr lang="en-US" dirty="0"/>
              <a:t> because you’re doing it already we would love for you to be a Local Guide. 23 minute webinar and a test and boom you're an LG. </a:t>
            </a:r>
            <a:endParaRPr lang="en-US" dirty="0" smtClean="0"/>
          </a:p>
          <a:p>
            <a:pPr eaLnBrk="1" hangingPunct="1">
              <a:spcBef>
                <a:spcPct val="0"/>
              </a:spcBef>
            </a:pPr>
            <a:endParaRPr lang="en-US" dirty="0"/>
          </a:p>
          <a:p>
            <a:pPr eaLnBrk="1" hangingPunct="1">
              <a:spcBef>
                <a:spcPct val="0"/>
              </a:spcBef>
            </a:pPr>
            <a:r>
              <a:rPr lang="en-US" b="1" dirty="0" smtClean="0"/>
              <a:t> Broker</a:t>
            </a:r>
            <a:r>
              <a:rPr lang="en-US" dirty="0" smtClean="0"/>
              <a:t>: </a:t>
            </a:r>
            <a:r>
              <a:rPr lang="en-US" u="sng" dirty="0" smtClean="0"/>
              <a:t>Outreach &amp; Community Leadership </a:t>
            </a:r>
            <a:r>
              <a:rPr lang="en-US" dirty="0"/>
              <a:t>How many have  hosted a P2P training? Wow! That’s a Broker</a:t>
            </a:r>
            <a:r>
              <a:rPr lang="en-US" dirty="0" smtClean="0"/>
              <a:t>!! They can also, if they choose, man a resources table for us or if they like public speaking they can present the shorten version of P2P </a:t>
            </a:r>
            <a:r>
              <a:rPr lang="en-US" dirty="0"/>
              <a:t>&amp; </a:t>
            </a:r>
            <a:r>
              <a:rPr lang="en-US" dirty="0" smtClean="0"/>
              <a:t>Me (</a:t>
            </a:r>
            <a:r>
              <a:rPr lang="en-US" dirty="0"/>
              <a:t>our programs and services power point) </a:t>
            </a:r>
            <a:r>
              <a:rPr lang="en-US" dirty="0" smtClean="0"/>
              <a:t>to local </a:t>
            </a:r>
            <a:r>
              <a:rPr lang="en-US" dirty="0"/>
              <a:t>agencies. If you're going to host a P2p training anyway be a Broker and get a few more </a:t>
            </a:r>
            <a:r>
              <a:rPr lang="en-US" dirty="0" smtClean="0"/>
              <a:t>perks</a:t>
            </a:r>
          </a:p>
          <a:p>
            <a:pPr eaLnBrk="1" hangingPunct="1">
              <a:spcBef>
                <a:spcPct val="0"/>
              </a:spcBef>
            </a:pPr>
            <a:endParaRPr lang="en-US" dirty="0" smtClean="0"/>
          </a:p>
          <a:p>
            <a:pPr eaLnBrk="1" hangingPunct="1">
              <a:spcBef>
                <a:spcPct val="0"/>
              </a:spcBef>
            </a:pPr>
            <a:r>
              <a:rPr lang="en-US" dirty="0" smtClean="0"/>
              <a:t> </a:t>
            </a:r>
            <a:r>
              <a:rPr lang="en-US" b="1" dirty="0" smtClean="0"/>
              <a:t>Navigator</a:t>
            </a:r>
            <a:r>
              <a:rPr lang="en-US" dirty="0" smtClean="0"/>
              <a:t>: </a:t>
            </a:r>
            <a:r>
              <a:rPr lang="en-US" u="sng" dirty="0" smtClean="0"/>
              <a:t>Community Organizer</a:t>
            </a:r>
            <a:r>
              <a:rPr lang="en-US" dirty="0" smtClean="0"/>
              <a:t>. </a:t>
            </a:r>
          </a:p>
          <a:p>
            <a:pPr eaLnBrk="1" hangingPunct="1">
              <a:spcBef>
                <a:spcPct val="0"/>
              </a:spcBef>
            </a:pPr>
            <a:r>
              <a:rPr lang="en-US" dirty="0" smtClean="0"/>
              <a:t>Now </a:t>
            </a:r>
            <a:r>
              <a:rPr lang="en-US" dirty="0"/>
              <a:t>the Navigator Level could benefit </a:t>
            </a:r>
            <a:r>
              <a:rPr lang="en-US" dirty="0" smtClean="0"/>
              <a:t>you, </a:t>
            </a:r>
            <a:r>
              <a:rPr lang="en-US" dirty="0"/>
              <a:t>if </a:t>
            </a:r>
            <a:r>
              <a:rPr lang="en-US" dirty="0" smtClean="0"/>
              <a:t>you want to </a:t>
            </a:r>
            <a:r>
              <a:rPr lang="en-US" dirty="0"/>
              <a:t>host a fun event or two. Could get you some funds  </a:t>
            </a:r>
            <a:r>
              <a:rPr lang="en-US" dirty="0" smtClean="0"/>
              <a:t>But </a:t>
            </a:r>
            <a:r>
              <a:rPr lang="en-US" dirty="0"/>
              <a:t>better yet, If you had a go to parent to send to </a:t>
            </a:r>
            <a:r>
              <a:rPr lang="en-US" dirty="0" smtClean="0"/>
              <a:t>us, </a:t>
            </a:r>
            <a:r>
              <a:rPr lang="en-US" dirty="0"/>
              <a:t>let them lead a </a:t>
            </a:r>
            <a:r>
              <a:rPr lang="en-US" dirty="0" smtClean="0"/>
              <a:t>team, </a:t>
            </a:r>
            <a:r>
              <a:rPr lang="en-US" dirty="0"/>
              <a:t>you could be a member to give the team instant credibility.</a:t>
            </a:r>
          </a:p>
          <a:p>
            <a:r>
              <a:rPr lang="en-US" dirty="0" smtClean="0"/>
              <a:t>Let me tell you about what some of our Navigator teams are doing…</a:t>
            </a:r>
            <a:endParaRPr lang="en-US" dirty="0"/>
          </a:p>
        </p:txBody>
      </p:sp>
      <p:sp>
        <p:nvSpPr>
          <p:cNvPr id="4" name="Slide Number Placeholder 3"/>
          <p:cNvSpPr>
            <a:spLocks noGrp="1"/>
          </p:cNvSpPr>
          <p:nvPr>
            <p:ph type="sldNum" sz="quarter" idx="10"/>
          </p:nvPr>
        </p:nvSpPr>
        <p:spPr/>
        <p:txBody>
          <a:bodyPr/>
          <a:lstStyle/>
          <a:p>
            <a:pPr>
              <a:defRPr/>
            </a:pPr>
            <a:fld id="{7EC688B7-413C-4454-BF38-D76532E42895}" type="slidenum">
              <a:rPr lang="en-US" smtClean="0"/>
              <a:pPr>
                <a:defRPr/>
              </a:pPr>
              <a:t>4</a:t>
            </a:fld>
            <a:endParaRPr lang="en-US"/>
          </a:p>
        </p:txBody>
      </p:sp>
    </p:spTree>
    <p:extLst>
      <p:ext uri="{BB962C8B-B14F-4D97-AF65-F5344CB8AC3E}">
        <p14:creationId xmlns:p14="http://schemas.microsoft.com/office/powerpoint/2010/main" val="1348479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xfrm>
            <a:off x="685800" y="4400550"/>
            <a:ext cx="5486400" cy="4210050"/>
          </a:xfrm>
          <a:noFill/>
        </p:spPr>
        <p:txBody>
          <a:bodyPr wrap="square" numCol="1" anchor="t" anchorCtr="0" compatLnSpc="1">
            <a:prstTxWarp prst="textNoShape">
              <a:avLst/>
            </a:prstTxWarp>
          </a:bodyPr>
          <a:lstStyle/>
          <a:p>
            <a:pPr eaLnBrk="1" hangingPunct="1">
              <a:spcBef>
                <a:spcPct val="0"/>
              </a:spcBef>
            </a:pPr>
            <a:r>
              <a:rPr lang="en-US" sz="1600" dirty="0" smtClean="0"/>
              <a:t>WE have Navigator Teams that are collaborating with existing programs to either include children with disabilities or create new programs for them, </a:t>
            </a:r>
          </a:p>
          <a:p>
            <a:pPr eaLnBrk="1" hangingPunct="1">
              <a:spcBef>
                <a:spcPct val="0"/>
              </a:spcBef>
            </a:pPr>
            <a:r>
              <a:rPr lang="en-US" sz="1600" dirty="0" smtClean="0"/>
              <a:t>to give </a:t>
            </a:r>
            <a:r>
              <a:rPr lang="en-US" sz="1600" b="1" dirty="0" smtClean="0"/>
              <a:t>all</a:t>
            </a:r>
            <a:r>
              <a:rPr lang="en-US" sz="1600" dirty="0" smtClean="0"/>
              <a:t> an opportunity to have a great experience</a:t>
            </a:r>
          </a:p>
          <a:p>
            <a:pPr eaLnBrk="1" hangingPunct="1">
              <a:spcBef>
                <a:spcPct val="0"/>
              </a:spcBef>
            </a:pPr>
            <a:r>
              <a:rPr lang="en-US" sz="1600" dirty="0" smtClean="0"/>
              <a:t>Teams can partner with P2P to host ELCOP and create a literacy event. Like the one the Gordon team did with a Cat in the Hat theme.</a:t>
            </a:r>
          </a:p>
          <a:p>
            <a:pPr eaLnBrk="1" hangingPunct="1">
              <a:spcBef>
                <a:spcPct val="0"/>
              </a:spcBef>
            </a:pPr>
            <a:r>
              <a:rPr lang="en-US" sz="1600" dirty="0" smtClean="0"/>
              <a:t>We have some teams that host an annual dance, others who run dance classes , with the goal to build the skills the kids need to move in to a typical dance class. </a:t>
            </a:r>
            <a:endParaRPr lang="en-US" sz="1600" dirty="0"/>
          </a:p>
          <a:p>
            <a:pPr eaLnBrk="1" hangingPunct="1">
              <a:spcBef>
                <a:spcPct val="0"/>
              </a:spcBef>
            </a:pPr>
            <a:r>
              <a:rPr lang="en-US" sz="1600" dirty="0" smtClean="0"/>
              <a:t>Did you know there is a category in the world of competitive cheering just for children with special needs?</a:t>
            </a:r>
            <a:r>
              <a:rPr lang="en-US" sz="1600" dirty="0"/>
              <a:t> </a:t>
            </a:r>
            <a:r>
              <a:rPr lang="en-US" sz="1600" dirty="0" smtClean="0"/>
              <a:t>There is! and we have several teams who've partnered with cheer gyms and have brought home the winning trophy. One competition in Atlanta had 36 Special needs teams competing. They're required to have to have 2 minute routine with lifts, jumps and a cheer. Awesome to see.</a:t>
            </a: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C639788-53B2-430F-8446-AA454B5B42CE}" type="slidenum">
              <a:rPr lang="en-US" smtClean="0"/>
              <a:pPr>
                <a:defRPr/>
              </a:pPr>
              <a:t>5</a:t>
            </a:fld>
            <a:endParaRPr lang="en-US" dirty="0" smtClean="0"/>
          </a:p>
        </p:txBody>
      </p:sp>
    </p:spTree>
    <p:extLst>
      <p:ext uri="{BB962C8B-B14F-4D97-AF65-F5344CB8AC3E}">
        <p14:creationId xmlns:p14="http://schemas.microsoft.com/office/powerpoint/2010/main" val="335314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600" dirty="0" smtClean="0"/>
              <a:t>Navigator Teams look different in every county. Its what leaders what for their community.</a:t>
            </a:r>
          </a:p>
        </p:txBody>
      </p:sp>
      <p:sp>
        <p:nvSpPr>
          <p:cNvPr id="4" name="Slide Number Placeholder 3"/>
          <p:cNvSpPr>
            <a:spLocks noGrp="1"/>
          </p:cNvSpPr>
          <p:nvPr>
            <p:ph type="sldNum" sz="quarter" idx="5"/>
          </p:nvPr>
        </p:nvSpPr>
        <p:spPr/>
        <p:txBody>
          <a:bodyPr/>
          <a:lstStyle/>
          <a:p>
            <a:pPr>
              <a:defRPr/>
            </a:pPr>
            <a:fld id="{60BDC1AF-10C7-42E7-BF8C-31DA4C624079}" type="slidenum">
              <a:rPr lang="en-US" smtClean="0"/>
              <a:pPr>
                <a:defRPr/>
              </a:pPr>
              <a:t>6</a:t>
            </a:fld>
            <a:endParaRPr lang="en-US"/>
          </a:p>
        </p:txBody>
      </p:sp>
    </p:spTree>
    <p:extLst>
      <p:ext uri="{BB962C8B-B14F-4D97-AF65-F5344CB8AC3E}">
        <p14:creationId xmlns:p14="http://schemas.microsoft.com/office/powerpoint/2010/main" val="124479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t> </a:t>
            </a:r>
            <a:r>
              <a:rPr lang="en-US" sz="1600" b="1" dirty="0" smtClean="0"/>
              <a:t>A poem by </a:t>
            </a:r>
            <a:r>
              <a:rPr lang="en-US" sz="1600" b="1" dirty="0" err="1" smtClean="0"/>
              <a:t>Ilan</a:t>
            </a:r>
            <a:r>
              <a:rPr lang="en-US" sz="1600" b="1" dirty="0" smtClean="0"/>
              <a:t> Shamir</a:t>
            </a:r>
          </a:p>
          <a:p>
            <a:pPr eaLnBrk="1" hangingPunct="1">
              <a:spcBef>
                <a:spcPct val="0"/>
              </a:spcBef>
            </a:pPr>
            <a:r>
              <a:rPr lang="en-US" sz="1600" b="1" dirty="0" smtClean="0"/>
              <a:t>Here the garden comes alive with abundant wisdom and sage advice.</a:t>
            </a:r>
          </a:p>
          <a:p>
            <a:pPr eaLnBrk="1" hangingPunct="1">
              <a:spcBef>
                <a:spcPct val="0"/>
              </a:spcBef>
            </a:pPr>
            <a:r>
              <a:rPr lang="en-US" sz="1600" b="1" dirty="0" smtClean="0"/>
              <a:t>Timeless reminders to help us grow and harvest the best of life</a:t>
            </a:r>
          </a:p>
          <a:p>
            <a:pPr eaLnBrk="1" hangingPunct="1">
              <a:spcBef>
                <a:spcPct val="0"/>
              </a:spcBef>
            </a:pPr>
            <a:endParaRPr lang="en-US" sz="1600" dirty="0" smtClean="0"/>
          </a:p>
          <a:p>
            <a:pPr eaLnBrk="1" hangingPunct="1">
              <a:spcBef>
                <a:spcPct val="0"/>
              </a:spcBef>
            </a:pPr>
            <a:r>
              <a:rPr lang="en-US" sz="1400" dirty="0" smtClean="0"/>
              <a:t>At P2P I am a gardener, helping to grow leaders all across Georgia. I recruit train and encourage parents who want to be a volunteer with us. I teach leadership skills and give them activities to put those skills in action.</a:t>
            </a:r>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37CACD5-383D-41FC-B0EC-60A8941CB0D3}" type="slidenum">
              <a:rPr lang="en-US" smtClean="0"/>
              <a:pPr>
                <a:defRPr/>
              </a:pPr>
              <a:t>7</a:t>
            </a:fld>
            <a:endParaRPr lang="en-US" smtClean="0"/>
          </a:p>
        </p:txBody>
      </p:sp>
    </p:spTree>
    <p:extLst>
      <p:ext uri="{BB962C8B-B14F-4D97-AF65-F5344CB8AC3E}">
        <p14:creationId xmlns:p14="http://schemas.microsoft.com/office/powerpoint/2010/main" val="309638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smtClean="0"/>
              <a:t>It all starts with a seed. with just the right amount of sun and rain and patience, </a:t>
            </a:r>
          </a:p>
          <a:p>
            <a:pPr eaLnBrk="1" hangingPunct="1">
              <a:spcBef>
                <a:spcPct val="0"/>
              </a:spcBef>
            </a:pPr>
            <a:r>
              <a:rPr lang="en-US" sz="1600" dirty="0" smtClean="0"/>
              <a:t>I know this audience is full of leaders. But lets think about the families you serve. Aren't there a few </a:t>
            </a:r>
            <a:r>
              <a:rPr lang="en-US" sz="1600" u="sng" dirty="0" smtClean="0"/>
              <a:t>, that with a little mentoring, training and encouragement, could grow in to a leadership position .</a:t>
            </a:r>
            <a:r>
              <a:rPr lang="en-US" sz="1600" dirty="0" smtClean="0"/>
              <a:t> Could gain enough confidence and skills to help your community and other families that don’t have the same capacity.</a:t>
            </a:r>
          </a:p>
          <a:p>
            <a:pPr eaLnBrk="1" hangingPunct="1">
              <a:spcBef>
                <a:spcPct val="0"/>
              </a:spcBef>
            </a:pPr>
            <a:r>
              <a:rPr lang="en-US" sz="1600" dirty="0" smtClean="0"/>
              <a:t>We have Regional Meetings coming up fast. Claire will tell you about those in a minute. How great would it be if you brought a car load of parents to the meeting, Let them get a taste of the P2P fruit. It might be the first encouraging  environment thy are exposed to, think back to your early days in the super exciting world of disability.</a:t>
            </a:r>
          </a:p>
          <a:p>
            <a:pPr eaLnBrk="1" hangingPunct="1">
              <a:spcBef>
                <a:spcPct val="0"/>
              </a:spcBef>
            </a:pPr>
            <a:endParaRPr lang="en-US" sz="1600"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BA5C88-F2FD-417E-9F93-495104322E39}" type="slidenum">
              <a:rPr lang="en-US" smtClean="0"/>
              <a:pPr>
                <a:defRPr/>
              </a:pPr>
              <a:t>8</a:t>
            </a:fld>
            <a:endParaRPr lang="en-US" smtClean="0"/>
          </a:p>
        </p:txBody>
      </p:sp>
    </p:spTree>
    <p:extLst>
      <p:ext uri="{BB962C8B-B14F-4D97-AF65-F5344CB8AC3E}">
        <p14:creationId xmlns:p14="http://schemas.microsoft.com/office/powerpoint/2010/main" val="904900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b="1" dirty="0" smtClean="0"/>
              <a:t>the hard shell softens and green life begins its journey</a:t>
            </a:r>
          </a:p>
          <a:p>
            <a:pPr eaLnBrk="1" hangingPunct="1">
              <a:spcBef>
                <a:spcPct val="0"/>
              </a:spcBef>
            </a:pPr>
            <a:r>
              <a:rPr lang="en-US" sz="1600" dirty="0" smtClean="0"/>
              <a:t>P2p does a great job of growing a leader. </a:t>
            </a:r>
            <a:r>
              <a:rPr lang="en-US" sz="1600" u="sng" dirty="0" smtClean="0"/>
              <a:t>Building leadership skills, rooting them in our programs and services. </a:t>
            </a:r>
            <a:r>
              <a:rPr lang="en-US" sz="1600" dirty="0" smtClean="0"/>
              <a:t>Letting them come into there own. Each time they do a volunteer activity they build confidence.</a:t>
            </a:r>
          </a:p>
          <a:p>
            <a:pPr eaLnBrk="1" hangingPunct="1">
              <a:spcBef>
                <a:spcPct val="0"/>
              </a:spcBef>
            </a:pPr>
            <a:r>
              <a:rPr lang="en-US" sz="1600" b="1" dirty="0" smtClean="0"/>
              <a:t>More  does grow in a garden than a gardener sows</a:t>
            </a:r>
            <a:r>
              <a:rPr lang="en-US" sz="1600" dirty="0" smtClean="0"/>
              <a:t>. You will see lives changed</a:t>
            </a:r>
          </a:p>
          <a:p>
            <a:pPr eaLnBrk="1" hangingPunct="1">
              <a:spcBef>
                <a:spcPct val="0"/>
              </a:spcBef>
            </a:pPr>
            <a:r>
              <a:rPr lang="en-US" sz="1600" dirty="0"/>
              <a:t>I need parents who want to help in the P2P garden. All Were asking today  is “</a:t>
            </a:r>
            <a:r>
              <a:rPr lang="en-US" sz="1600" u="sng" dirty="0"/>
              <a:t>are you willing to talk about the navigator project, share our fliers, give your endorsement so the parents you serve will join us as volunteer and help us spread the word about P2P programs and services. </a:t>
            </a:r>
            <a:endParaRPr lang="en-US" sz="1600" u="sng" dirty="0" smtClean="0"/>
          </a:p>
          <a:p>
            <a:pPr eaLnBrk="1" hangingPunct="1">
              <a:spcBef>
                <a:spcPct val="0"/>
              </a:spcBef>
            </a:pPr>
            <a:endParaRPr lang="en-US" sz="1600" u="sng" dirty="0" smtClean="0"/>
          </a:p>
          <a:p>
            <a:pPr eaLnBrk="1" hangingPunct="1">
              <a:spcBef>
                <a:spcPct val="0"/>
              </a:spcBef>
            </a:pPr>
            <a:r>
              <a:rPr lang="en-US" sz="1600" b="1" dirty="0" smtClean="0"/>
              <a:t>Can we have your support???</a:t>
            </a:r>
            <a:endParaRPr lang="en-US" sz="1600" b="1" dirty="0"/>
          </a:p>
          <a:p>
            <a:pPr eaLnBrk="1" hangingPunct="1">
              <a:spcBef>
                <a:spcPct val="0"/>
              </a:spcBef>
            </a:pPr>
            <a:endParaRPr lang="en-US" sz="1600" dirty="0"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222159-A497-4E7A-BDFF-84D0A4D46518}" type="slidenum">
              <a:rPr lang="en-US" smtClean="0"/>
              <a:pPr>
                <a:defRPr/>
              </a:pPr>
              <a:t>9</a:t>
            </a:fld>
            <a:endParaRPr lang="en-US" smtClean="0"/>
          </a:p>
        </p:txBody>
      </p:sp>
    </p:spTree>
    <p:extLst>
      <p:ext uri="{BB962C8B-B14F-4D97-AF65-F5344CB8AC3E}">
        <p14:creationId xmlns:p14="http://schemas.microsoft.com/office/powerpoint/2010/main" val="1238966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0" descr="plant"/>
          <p:cNvPicPr>
            <a:picLocks noChangeAspect="1" noChangeArrowheads="1"/>
          </p:cNvPicPr>
          <p:nvPr/>
        </p:nvPicPr>
        <p:blipFill>
          <a:blip r:embed="rId3" cstate="print"/>
          <a:srcRect/>
          <a:stretch>
            <a:fillRect/>
          </a:stretch>
        </p:blipFill>
        <p:spPr bwMode="auto">
          <a:xfrm>
            <a:off x="5257800" y="2286000"/>
            <a:ext cx="4240213" cy="4746625"/>
          </a:xfrm>
          <a:prstGeom prst="rect">
            <a:avLst/>
          </a:prstGeom>
          <a:noFill/>
          <a:ln w="9525">
            <a:noFill/>
            <a:miter lim="800000"/>
            <a:headEnd/>
            <a:tailEnd/>
          </a:ln>
        </p:spPr>
      </p:pic>
      <p:sp>
        <p:nvSpPr>
          <p:cNvPr id="2050" name="Rectangle 2"/>
          <p:cNvSpPr>
            <a:spLocks noGrp="1" noChangeArrowheads="1"/>
          </p:cNvSpPr>
          <p:nvPr>
            <p:ph type="ctrTitle"/>
          </p:nvPr>
        </p:nvSpPr>
        <p:spPr>
          <a:xfrm>
            <a:off x="304800" y="1066800"/>
            <a:ext cx="6934200" cy="1143000"/>
          </a:xfrm>
          <a:effectLst/>
        </p:spPr>
        <p:txBody>
          <a:bodyPr/>
          <a:lstStyle>
            <a:lvl1pPr>
              <a:defRPr b="0">
                <a:effectLst>
                  <a:outerShdw blurRad="38100" dist="38100" dir="2700000" algn="tl">
                    <a:srgbClr val="000000">
                      <a:alpha val="43137"/>
                    </a:srgbClr>
                  </a:outerShdw>
                </a:effectLst>
              </a:defRPr>
            </a:lvl1pPr>
          </a:lstStyle>
          <a:p>
            <a:pPr lvl="0"/>
            <a:r>
              <a:rPr lang="en-US" noProof="0" smtClean="0"/>
              <a:t>Click to edit Master title style</a:t>
            </a:r>
            <a:endParaRPr lang="en-US" noProof="0" dirty="0" smtClean="0"/>
          </a:p>
        </p:txBody>
      </p:sp>
      <p:sp>
        <p:nvSpPr>
          <p:cNvPr id="2051" name="Rectangle 3"/>
          <p:cNvSpPr>
            <a:spLocks noGrp="1" noChangeArrowheads="1"/>
          </p:cNvSpPr>
          <p:nvPr>
            <p:ph type="subTitle" idx="1"/>
          </p:nvPr>
        </p:nvSpPr>
        <p:spPr>
          <a:xfrm>
            <a:off x="609600" y="2438400"/>
            <a:ext cx="6400800" cy="1295400"/>
          </a:xfrm>
          <a:effectLst/>
        </p:spPr>
        <p:txBody>
          <a:bodyPr/>
          <a:lstStyle>
            <a:lvl1pPr marL="0" indent="0" algn="ctr">
              <a:buFontTx/>
              <a:buNone/>
              <a:defRPr b="1">
                <a:effectLst>
                  <a:outerShdw blurRad="38100" dist="38100" dir="2700000" algn="tl">
                    <a:srgbClr val="000000">
                      <a:alpha val="43137"/>
                    </a:srgbClr>
                  </a:outerShdw>
                </a:effectLst>
              </a:defRPr>
            </a:lvl1pPr>
          </a:lstStyle>
          <a:p>
            <a:pPr lvl="0"/>
            <a:r>
              <a:rPr lang="en-US" noProof="0" smtClean="0"/>
              <a:t>Click to edit Master subtitle style</a:t>
            </a:r>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AF7EE9D-18ED-48D8-810D-3654D8D895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73491D-AC2C-4219-9E51-FECEEB3E9EF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E58D6F-7C45-4953-ADBB-AC1600B1A24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B7BEAD-38BA-4D49-8E00-EC1341C0328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7E7C2D-BAE1-42A7-8163-49343B13ACA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13DA84-08FF-4C8B-BDA8-2F018DC1433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CEFE29-D5B7-4C17-9646-566BA841768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FC0E0A-D5B6-4952-B894-029902C5A24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5988F7-D232-4C2B-9129-7C379D43CF5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8111A7-F8D6-4870-88E2-51BE590AA62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E45D5B-E369-45A2-92FA-025746798E7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D887856A-F9F9-4A59-9C1B-DD8D9D40249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Verdana" pitchFamily="34" charset="0"/>
        </a:defRPr>
      </a:lvl2pPr>
      <a:lvl3pPr algn="ctr" rtl="0" eaLnBrk="0" fontAlgn="base" hangingPunct="0">
        <a:spcBef>
          <a:spcPct val="0"/>
        </a:spcBef>
        <a:spcAft>
          <a:spcPct val="0"/>
        </a:spcAft>
        <a:defRPr sz="4000" b="1">
          <a:solidFill>
            <a:schemeClr val="tx2"/>
          </a:solidFill>
          <a:latin typeface="Verdana" pitchFamily="34" charset="0"/>
        </a:defRPr>
      </a:lvl3pPr>
      <a:lvl4pPr algn="ctr" rtl="0" eaLnBrk="0" fontAlgn="base" hangingPunct="0">
        <a:spcBef>
          <a:spcPct val="0"/>
        </a:spcBef>
        <a:spcAft>
          <a:spcPct val="0"/>
        </a:spcAft>
        <a:defRPr sz="4000" b="1">
          <a:solidFill>
            <a:schemeClr val="tx2"/>
          </a:solidFill>
          <a:latin typeface="Verdana" pitchFamily="34" charset="0"/>
        </a:defRPr>
      </a:lvl4pPr>
      <a:lvl5pPr algn="ctr" rtl="0" eaLnBrk="0" fontAlgn="base" hangingPunct="0">
        <a:spcBef>
          <a:spcPct val="0"/>
        </a:spcBef>
        <a:spcAft>
          <a:spcPct val="0"/>
        </a:spcAft>
        <a:defRPr sz="4000" b="1">
          <a:solidFill>
            <a:schemeClr val="tx2"/>
          </a:solidFill>
          <a:latin typeface="Verdana" pitchFamily="34" charset="0"/>
        </a:defRPr>
      </a:lvl5pPr>
      <a:lvl6pPr marL="457200" algn="ctr" rtl="0" eaLnBrk="1" fontAlgn="base" hangingPunct="1">
        <a:spcBef>
          <a:spcPct val="0"/>
        </a:spcBef>
        <a:spcAft>
          <a:spcPct val="0"/>
        </a:spcAft>
        <a:defRPr sz="4000" b="1">
          <a:solidFill>
            <a:schemeClr val="tx2"/>
          </a:solidFill>
          <a:latin typeface="Verdana" pitchFamily="34" charset="0"/>
        </a:defRPr>
      </a:lvl6pPr>
      <a:lvl7pPr marL="914400" algn="ctr" rtl="0" eaLnBrk="1" fontAlgn="base" hangingPunct="1">
        <a:spcBef>
          <a:spcPct val="0"/>
        </a:spcBef>
        <a:spcAft>
          <a:spcPct val="0"/>
        </a:spcAft>
        <a:defRPr sz="4000" b="1">
          <a:solidFill>
            <a:schemeClr val="tx2"/>
          </a:solidFill>
          <a:latin typeface="Verdana" pitchFamily="34" charset="0"/>
        </a:defRPr>
      </a:lvl7pPr>
      <a:lvl8pPr marL="1371600" algn="ctr" rtl="0" eaLnBrk="1" fontAlgn="base" hangingPunct="1">
        <a:spcBef>
          <a:spcPct val="0"/>
        </a:spcBef>
        <a:spcAft>
          <a:spcPct val="0"/>
        </a:spcAft>
        <a:defRPr sz="4000" b="1">
          <a:solidFill>
            <a:schemeClr val="tx2"/>
          </a:solidFill>
          <a:latin typeface="Verdana" pitchFamily="34" charset="0"/>
        </a:defRPr>
      </a:lvl8pPr>
      <a:lvl9pPr marL="1828800" algn="ctr" rtl="0" eaLnBrk="1" fontAlgn="base" hangingPunct="1">
        <a:spcBef>
          <a:spcPct val="0"/>
        </a:spcBef>
        <a:spcAft>
          <a:spcPct val="0"/>
        </a:spcAft>
        <a:defRPr sz="40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6"/>
          <p:cNvPicPr>
            <a:picLocks noChangeAspect="1"/>
          </p:cNvPicPr>
          <p:nvPr/>
        </p:nvPicPr>
        <p:blipFill>
          <a:blip r:embed="rId3" cstate="print"/>
          <a:srcRect/>
          <a:stretch>
            <a:fillRect/>
          </a:stretch>
        </p:blipFill>
        <p:spPr bwMode="auto">
          <a:xfrm>
            <a:off x="533400" y="381000"/>
            <a:ext cx="7391400" cy="4191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latin typeface="Bradley Hand ITC" pitchFamily="66" charset="0"/>
              </a:rPr>
              <a:t>Don’t beet around the bush</a:t>
            </a:r>
          </a:p>
        </p:txBody>
      </p:sp>
      <p:pic>
        <p:nvPicPr>
          <p:cNvPr id="4" name="Content Placeholder 3"/>
          <p:cNvPicPr>
            <a:picLocks noGrp="1" noChangeAspect="1"/>
          </p:cNvPicPr>
          <p:nvPr>
            <p:ph idx="1"/>
          </p:nvPr>
        </p:nvPicPr>
        <p:blipFill>
          <a:blip r:embed="rId3" cstate="print"/>
          <a:srcRect/>
          <a:stretch>
            <a:fillRect/>
          </a:stretch>
        </p:blipFill>
        <p:spPr>
          <a:xfrm>
            <a:off x="3276600" y="1676400"/>
            <a:ext cx="2344738" cy="3654425"/>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P2P is Cultivating Leaders </a:t>
            </a:r>
            <a:endParaRPr lang="en-US" dirty="0"/>
          </a:p>
        </p:txBody>
      </p:sp>
      <p:sp>
        <p:nvSpPr>
          <p:cNvPr id="3" name="Content Placeholder 2"/>
          <p:cNvSpPr>
            <a:spLocks noGrp="1"/>
          </p:cNvSpPr>
          <p:nvPr>
            <p:ph idx="1"/>
          </p:nvPr>
        </p:nvSpPr>
        <p:spPr/>
        <p:txBody>
          <a:bodyPr/>
          <a:lstStyle/>
          <a:p>
            <a:r>
              <a:rPr lang="en-US" dirty="0" smtClean="0"/>
              <a:t>Leadership and volunteer training</a:t>
            </a:r>
            <a:br>
              <a:rPr lang="en-US" dirty="0" smtClean="0"/>
            </a:br>
            <a:endParaRPr lang="en-US" dirty="0" smtClean="0"/>
          </a:p>
          <a:p>
            <a:pPr algn="ctr"/>
            <a:r>
              <a:rPr lang="en-US" dirty="0" smtClean="0"/>
              <a:t>Building an Advocacy team</a:t>
            </a:r>
            <a:br>
              <a:rPr lang="en-US" dirty="0" smtClean="0"/>
            </a:br>
            <a:endParaRPr lang="en-US" dirty="0" smtClean="0"/>
          </a:p>
          <a:p>
            <a:pPr algn="ctr"/>
            <a:r>
              <a:rPr lang="en-US" dirty="0" smtClean="0"/>
              <a:t>Teaching: how to tell stories     effectively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609600"/>
            <a:ext cx="7772400" cy="914400"/>
          </a:xfrm>
        </p:spPr>
        <p:txBody>
          <a:bodyPr/>
          <a:lstStyle/>
          <a:p>
            <a:pPr eaLnBrk="1" hangingPunct="1"/>
            <a:r>
              <a:rPr lang="en-US" smtClean="0"/>
              <a:t>Regional Meetings 2014/2015</a:t>
            </a:r>
          </a:p>
        </p:txBody>
      </p:sp>
      <p:sp>
        <p:nvSpPr>
          <p:cNvPr id="11267" name="Content Placeholder 2"/>
          <p:cNvSpPr>
            <a:spLocks noGrp="1"/>
          </p:cNvSpPr>
          <p:nvPr>
            <p:ph idx="1"/>
          </p:nvPr>
        </p:nvSpPr>
        <p:spPr>
          <a:xfrm>
            <a:off x="762000" y="2057400"/>
            <a:ext cx="7772400" cy="4114800"/>
          </a:xfrm>
        </p:spPr>
        <p:txBody>
          <a:bodyPr/>
          <a:lstStyle/>
          <a:p>
            <a:pPr eaLnBrk="1" hangingPunct="1">
              <a:buFontTx/>
              <a:buNone/>
            </a:pPr>
            <a:r>
              <a:rPr lang="en-US" smtClean="0"/>
              <a:t>October 21, 2014 Rome</a:t>
            </a:r>
          </a:p>
          <a:p>
            <a:pPr eaLnBrk="1" hangingPunct="1">
              <a:buFontTx/>
              <a:buNone/>
            </a:pPr>
            <a:endParaRPr lang="en-US" smtClean="0"/>
          </a:p>
          <a:p>
            <a:pPr eaLnBrk="1" hangingPunct="1">
              <a:buFontTx/>
              <a:buNone/>
            </a:pPr>
            <a:r>
              <a:rPr lang="en-US" smtClean="0"/>
              <a:t>          November 18, 2014 Valdosta</a:t>
            </a:r>
          </a:p>
          <a:p>
            <a:pPr eaLnBrk="1" hangingPunct="1">
              <a:buFontTx/>
              <a:buNone/>
            </a:pPr>
            <a:endParaRPr lang="en-US" smtClean="0"/>
          </a:p>
          <a:p>
            <a:pPr eaLnBrk="1" hangingPunct="1">
              <a:buFontTx/>
              <a:buNone/>
            </a:pPr>
            <a:r>
              <a:rPr lang="en-US" smtClean="0"/>
              <a:t>December 2, 2014 Atlanta</a:t>
            </a:r>
          </a:p>
          <a:p>
            <a:pPr eaLnBrk="1" hangingPunct="1"/>
            <a:endParaRPr lang="en-US" smtClean="0"/>
          </a:p>
          <a:p>
            <a:pPr eaLnBrk="1" hangingPunct="1">
              <a:buFontTx/>
              <a:buNone/>
            </a:pPr>
            <a:r>
              <a:rPr lang="en-US" smtClean="0"/>
              <a:t>  January 13, 2015 Statesboro</a:t>
            </a:r>
          </a:p>
          <a:p>
            <a:pPr eaLnBrk="1" hangingPunct="1"/>
            <a:endParaRPr lang="en-US" smtClean="0"/>
          </a:p>
        </p:txBody>
      </p:sp>
      <p:pic>
        <p:nvPicPr>
          <p:cNvPr id="32771" name="Picture 3" descr="C:\Users\KarenB\AppData\Local\Microsoft\Windows\Temporary Internet Files\Content.IE5\MXFR4UDM\MC900116424[1].wmf"/>
          <p:cNvPicPr>
            <a:picLocks noChangeAspect="1" noChangeArrowheads="1"/>
          </p:cNvPicPr>
          <p:nvPr/>
        </p:nvPicPr>
        <p:blipFill>
          <a:blip r:embed="rId3" cstate="print"/>
          <a:srcRect/>
          <a:stretch>
            <a:fillRect/>
          </a:stretch>
        </p:blipFill>
        <p:spPr bwMode="auto">
          <a:xfrm>
            <a:off x="609600" y="2590800"/>
            <a:ext cx="1630363" cy="1905000"/>
          </a:xfrm>
          <a:prstGeom prst="rect">
            <a:avLst/>
          </a:prstGeom>
          <a:noFill/>
          <a:ln w="9525">
            <a:noFill/>
            <a:miter lim="800000"/>
            <a:headEnd/>
            <a:tailEnd/>
          </a:ln>
        </p:spPr>
      </p:pic>
      <p:pic>
        <p:nvPicPr>
          <p:cNvPr id="32775" name="Picture 7" descr="C:\Users\KarenB\AppData\Local\Microsoft\Windows\Temporary Internet Files\Content.IE5\SB0ORAKN\MC900116404[1].wmf"/>
          <p:cNvPicPr>
            <a:picLocks noChangeAspect="1" noChangeArrowheads="1"/>
          </p:cNvPicPr>
          <p:nvPr/>
        </p:nvPicPr>
        <p:blipFill>
          <a:blip r:embed="rId4" cstate="print"/>
          <a:srcRect/>
          <a:stretch>
            <a:fillRect/>
          </a:stretch>
        </p:blipFill>
        <p:spPr bwMode="auto">
          <a:xfrm>
            <a:off x="-152400" y="4953000"/>
            <a:ext cx="1524000" cy="2090738"/>
          </a:xfrm>
          <a:prstGeom prst="rect">
            <a:avLst/>
          </a:prstGeom>
          <a:noFill/>
          <a:ln w="9525">
            <a:noFill/>
            <a:miter lim="800000"/>
            <a:headEnd/>
            <a:tailEnd/>
          </a:ln>
        </p:spPr>
      </p:pic>
      <p:pic>
        <p:nvPicPr>
          <p:cNvPr id="32778" name="Picture 10" descr="C:\Users\KarenB\AppData\Local\Microsoft\Windows\Temporary Internet Files\Content.IE5\BEBTMIOQ\MC900116422[1].wmf"/>
          <p:cNvPicPr>
            <a:picLocks noChangeAspect="1" noChangeArrowheads="1"/>
          </p:cNvPicPr>
          <p:nvPr/>
        </p:nvPicPr>
        <p:blipFill>
          <a:blip r:embed="rId5" cstate="print"/>
          <a:srcRect/>
          <a:stretch>
            <a:fillRect/>
          </a:stretch>
        </p:blipFill>
        <p:spPr bwMode="auto">
          <a:xfrm>
            <a:off x="5867400" y="1371600"/>
            <a:ext cx="1676400" cy="1933575"/>
          </a:xfrm>
          <a:prstGeom prst="rect">
            <a:avLst/>
          </a:prstGeom>
          <a:noFill/>
          <a:ln w="9525">
            <a:noFill/>
            <a:miter lim="800000"/>
            <a:headEnd/>
            <a:tailEnd/>
          </a:ln>
        </p:spPr>
      </p:pic>
      <p:pic>
        <p:nvPicPr>
          <p:cNvPr id="32784" name="Picture 16" descr="C:\Users\KarenB\AppData\Local\Microsoft\Windows\Temporary Internet Files\Content.IE5\BEBTMIOQ\MC900116478[1].wmf"/>
          <p:cNvPicPr>
            <a:picLocks noChangeAspect="1" noChangeArrowheads="1"/>
          </p:cNvPicPr>
          <p:nvPr/>
        </p:nvPicPr>
        <p:blipFill>
          <a:blip r:embed="rId6" cstate="print"/>
          <a:srcRect/>
          <a:stretch>
            <a:fillRect/>
          </a:stretch>
        </p:blipFill>
        <p:spPr bwMode="auto">
          <a:xfrm rot="-613626">
            <a:off x="6629400" y="3733800"/>
            <a:ext cx="2057400" cy="22828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778"/>
                                        </p:tgtEl>
                                        <p:attrNameLst>
                                          <p:attrName>style.visibility</p:attrName>
                                        </p:attrNameLst>
                                      </p:cBhvr>
                                      <p:to>
                                        <p:strVal val="visible"/>
                                      </p:to>
                                    </p:set>
                                    <p:anim calcmode="lin" valueType="num">
                                      <p:cBhvr additive="base">
                                        <p:cTn id="7" dur="3000" fill="hold"/>
                                        <p:tgtEl>
                                          <p:spTgt spid="32778"/>
                                        </p:tgtEl>
                                        <p:attrNameLst>
                                          <p:attrName>ppt_x</p:attrName>
                                        </p:attrNameLst>
                                      </p:cBhvr>
                                      <p:tavLst>
                                        <p:tav tm="0">
                                          <p:val>
                                            <p:strVal val="#ppt_x"/>
                                          </p:val>
                                        </p:tav>
                                        <p:tav tm="100000">
                                          <p:val>
                                            <p:strVal val="#ppt_x"/>
                                          </p:val>
                                        </p:tav>
                                      </p:tavLst>
                                    </p:anim>
                                    <p:anim calcmode="lin" valueType="num">
                                      <p:cBhvr additive="base">
                                        <p:cTn id="8" dur="3000" fill="hold"/>
                                        <p:tgtEl>
                                          <p:spTgt spid="32778"/>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32771"/>
                                        </p:tgtEl>
                                        <p:attrNameLst>
                                          <p:attrName>style.visibility</p:attrName>
                                        </p:attrNameLst>
                                      </p:cBhvr>
                                      <p:to>
                                        <p:strVal val="visible"/>
                                      </p:to>
                                    </p:set>
                                    <p:anim calcmode="lin" valueType="num">
                                      <p:cBhvr additive="base">
                                        <p:cTn id="12" dur="3000" fill="hold"/>
                                        <p:tgtEl>
                                          <p:spTgt spid="32771"/>
                                        </p:tgtEl>
                                        <p:attrNameLst>
                                          <p:attrName>ppt_x</p:attrName>
                                        </p:attrNameLst>
                                      </p:cBhvr>
                                      <p:tavLst>
                                        <p:tav tm="0">
                                          <p:val>
                                            <p:strVal val="#ppt_x"/>
                                          </p:val>
                                        </p:tav>
                                        <p:tav tm="100000">
                                          <p:val>
                                            <p:strVal val="#ppt_x"/>
                                          </p:val>
                                        </p:tav>
                                      </p:tavLst>
                                    </p:anim>
                                    <p:anim calcmode="lin" valueType="num">
                                      <p:cBhvr additive="base">
                                        <p:cTn id="13" dur="3000" fill="hold"/>
                                        <p:tgtEl>
                                          <p:spTgt spid="32771"/>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nodeType="afterEffect">
                                  <p:stCondLst>
                                    <p:cond delay="0"/>
                                  </p:stCondLst>
                                  <p:childTnLst>
                                    <p:set>
                                      <p:cBhvr>
                                        <p:cTn id="16" dur="1" fill="hold">
                                          <p:stCondLst>
                                            <p:cond delay="0"/>
                                          </p:stCondLst>
                                        </p:cTn>
                                        <p:tgtEl>
                                          <p:spTgt spid="32784"/>
                                        </p:tgtEl>
                                        <p:attrNameLst>
                                          <p:attrName>style.visibility</p:attrName>
                                        </p:attrNameLst>
                                      </p:cBhvr>
                                      <p:to>
                                        <p:strVal val="visible"/>
                                      </p:to>
                                    </p:set>
                                    <p:anim calcmode="lin" valueType="num">
                                      <p:cBhvr additive="base">
                                        <p:cTn id="17" dur="3000" fill="hold"/>
                                        <p:tgtEl>
                                          <p:spTgt spid="32784"/>
                                        </p:tgtEl>
                                        <p:attrNameLst>
                                          <p:attrName>ppt_x</p:attrName>
                                        </p:attrNameLst>
                                      </p:cBhvr>
                                      <p:tavLst>
                                        <p:tav tm="0">
                                          <p:val>
                                            <p:strVal val="#ppt_x"/>
                                          </p:val>
                                        </p:tav>
                                        <p:tav tm="100000">
                                          <p:val>
                                            <p:strVal val="#ppt_x"/>
                                          </p:val>
                                        </p:tav>
                                      </p:tavLst>
                                    </p:anim>
                                    <p:anim calcmode="lin" valueType="num">
                                      <p:cBhvr additive="base">
                                        <p:cTn id="18" dur="3000" fill="hold"/>
                                        <p:tgtEl>
                                          <p:spTgt spid="32784"/>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nodeType="afterEffect">
                                  <p:stCondLst>
                                    <p:cond delay="0"/>
                                  </p:stCondLst>
                                  <p:childTnLst>
                                    <p:set>
                                      <p:cBhvr>
                                        <p:cTn id="21" dur="1" fill="hold">
                                          <p:stCondLst>
                                            <p:cond delay="0"/>
                                          </p:stCondLst>
                                        </p:cTn>
                                        <p:tgtEl>
                                          <p:spTgt spid="32775"/>
                                        </p:tgtEl>
                                        <p:attrNameLst>
                                          <p:attrName>style.visibility</p:attrName>
                                        </p:attrNameLst>
                                      </p:cBhvr>
                                      <p:to>
                                        <p:strVal val="visible"/>
                                      </p:to>
                                    </p:set>
                                    <p:anim calcmode="lin" valueType="num">
                                      <p:cBhvr additive="base">
                                        <p:cTn id="22" dur="3000" fill="hold"/>
                                        <p:tgtEl>
                                          <p:spTgt spid="32775"/>
                                        </p:tgtEl>
                                        <p:attrNameLst>
                                          <p:attrName>ppt_x</p:attrName>
                                        </p:attrNameLst>
                                      </p:cBhvr>
                                      <p:tavLst>
                                        <p:tav tm="0">
                                          <p:val>
                                            <p:strVal val="#ppt_x"/>
                                          </p:val>
                                        </p:tav>
                                        <p:tav tm="100000">
                                          <p:val>
                                            <p:strVal val="#ppt_x"/>
                                          </p:val>
                                        </p:tav>
                                      </p:tavLst>
                                    </p:anim>
                                    <p:anim calcmode="lin" valueType="num">
                                      <p:cBhvr additive="base">
                                        <p:cTn id="23" dur="3000" fill="hold"/>
                                        <p:tgtEl>
                                          <p:spTgt spid="327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latin typeface="Bradley Hand ITC" pitchFamily="66" charset="0"/>
              </a:rPr>
              <a:t>The grass is greener here</a:t>
            </a:r>
          </a:p>
        </p:txBody>
      </p:sp>
      <p:pic>
        <p:nvPicPr>
          <p:cNvPr id="12291" name="Content Placeholder 6"/>
          <p:cNvPicPr>
            <a:picLocks noGrp="1" noChangeAspect="1"/>
          </p:cNvPicPr>
          <p:nvPr>
            <p:ph idx="1"/>
          </p:nvPr>
        </p:nvPicPr>
        <p:blipFill>
          <a:blip r:embed="rId3" cstate="print"/>
          <a:srcRect/>
          <a:stretch>
            <a:fillRect/>
          </a:stretch>
        </p:blipFill>
        <p:spPr>
          <a:xfrm>
            <a:off x="990600" y="1752600"/>
            <a:ext cx="5867400" cy="3659188"/>
          </a:xfrm>
        </p:spPr>
      </p:pic>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pic>
        <p:nvPicPr>
          <p:cNvPr id="13315" name="Content Placeholder 3"/>
          <p:cNvPicPr>
            <a:picLocks noGrp="1" noChangeAspect="1"/>
          </p:cNvPicPr>
          <p:nvPr>
            <p:ph idx="1"/>
          </p:nvPr>
        </p:nvPicPr>
        <p:blipFill>
          <a:blip r:embed="rId3" cstate="print"/>
          <a:srcRect/>
          <a:stretch>
            <a:fillRect/>
          </a:stretch>
        </p:blipFill>
        <p:spPr>
          <a:xfrm>
            <a:off x="2743200" y="304800"/>
            <a:ext cx="3200400" cy="1814513"/>
          </a:xfrm>
        </p:spPr>
      </p:pic>
      <p:pic>
        <p:nvPicPr>
          <p:cNvPr id="5" name="Picture 4"/>
          <p:cNvPicPr>
            <a:picLocks noChangeAspect="1"/>
          </p:cNvPicPr>
          <p:nvPr/>
        </p:nvPicPr>
        <p:blipFill>
          <a:blip r:embed="rId4" cstate="print"/>
          <a:srcRect/>
          <a:stretch>
            <a:fillRect/>
          </a:stretch>
        </p:blipFill>
        <p:spPr bwMode="auto">
          <a:xfrm>
            <a:off x="3352800" y="2230438"/>
            <a:ext cx="2438400" cy="2784475"/>
          </a:xfrm>
          <a:prstGeom prst="rect">
            <a:avLst/>
          </a:prstGeom>
          <a:noFill/>
          <a:ln w="9525">
            <a:noFill/>
            <a:miter lim="800000"/>
            <a:headEnd/>
            <a:tailEnd/>
          </a:ln>
        </p:spPr>
      </p:pic>
      <p:pic>
        <p:nvPicPr>
          <p:cNvPr id="7" name="Picture 6"/>
          <p:cNvPicPr>
            <a:picLocks noChangeAspect="1"/>
          </p:cNvPicPr>
          <p:nvPr/>
        </p:nvPicPr>
        <p:blipFill>
          <a:blip r:embed="rId5" cstate="print"/>
          <a:srcRect/>
          <a:stretch>
            <a:fillRect/>
          </a:stretch>
        </p:blipFill>
        <p:spPr bwMode="auto">
          <a:xfrm>
            <a:off x="655638" y="2209800"/>
            <a:ext cx="1651000" cy="1781175"/>
          </a:xfrm>
          <a:prstGeom prst="rect">
            <a:avLst/>
          </a:prstGeom>
          <a:noFill/>
          <a:ln w="9525">
            <a:noFill/>
            <a:miter lim="800000"/>
            <a:headEnd/>
            <a:tailEnd/>
          </a:ln>
        </p:spPr>
      </p:pic>
      <p:pic>
        <p:nvPicPr>
          <p:cNvPr id="8" name="Picture 7"/>
          <p:cNvPicPr>
            <a:picLocks noChangeAspect="1"/>
          </p:cNvPicPr>
          <p:nvPr/>
        </p:nvPicPr>
        <p:blipFill>
          <a:blip r:embed="rId6" cstate="print"/>
          <a:srcRect/>
          <a:stretch>
            <a:fillRect/>
          </a:stretch>
        </p:blipFill>
        <p:spPr bwMode="auto">
          <a:xfrm>
            <a:off x="6248400" y="1752600"/>
            <a:ext cx="1565275" cy="2400300"/>
          </a:xfrm>
          <a:prstGeom prst="rect">
            <a:avLst/>
          </a:prstGeom>
          <a:noFill/>
          <a:ln w="9525">
            <a:noFill/>
            <a:miter lim="800000"/>
            <a:headEnd/>
            <a:tailEnd/>
          </a:ln>
        </p:spPr>
      </p:pic>
      <p:sp>
        <p:nvSpPr>
          <p:cNvPr id="9" name="TextBox 8"/>
          <p:cNvSpPr txBox="1">
            <a:spLocks noChangeArrowheads="1"/>
          </p:cNvSpPr>
          <p:nvPr/>
        </p:nvSpPr>
        <p:spPr bwMode="auto">
          <a:xfrm>
            <a:off x="457200" y="3854450"/>
            <a:ext cx="2895600" cy="368300"/>
          </a:xfrm>
          <a:prstGeom prst="rect">
            <a:avLst/>
          </a:prstGeom>
          <a:noFill/>
          <a:ln w="9525">
            <a:noFill/>
            <a:miter lim="800000"/>
            <a:headEnd/>
            <a:tailEnd/>
          </a:ln>
        </p:spPr>
        <p:txBody>
          <a:bodyPr>
            <a:spAutoFit/>
          </a:bodyPr>
          <a:lstStyle/>
          <a:p>
            <a:pPr eaLnBrk="0" hangingPunct="0"/>
            <a:r>
              <a:rPr lang="en-US"/>
              <a:t>Sandra@p2pga.org</a:t>
            </a:r>
          </a:p>
        </p:txBody>
      </p:sp>
      <p:sp>
        <p:nvSpPr>
          <p:cNvPr id="10" name="TextBox 9"/>
          <p:cNvSpPr txBox="1">
            <a:spLocks noChangeArrowheads="1"/>
          </p:cNvSpPr>
          <p:nvPr/>
        </p:nvSpPr>
        <p:spPr bwMode="auto">
          <a:xfrm>
            <a:off x="3251200" y="5095875"/>
            <a:ext cx="2184400" cy="369888"/>
          </a:xfrm>
          <a:prstGeom prst="rect">
            <a:avLst/>
          </a:prstGeom>
          <a:noFill/>
          <a:ln w="9525">
            <a:noFill/>
            <a:miter lim="800000"/>
            <a:headEnd/>
            <a:tailEnd/>
          </a:ln>
        </p:spPr>
        <p:txBody>
          <a:bodyPr wrap="none">
            <a:spAutoFit/>
          </a:bodyPr>
          <a:lstStyle/>
          <a:p>
            <a:pPr eaLnBrk="0" hangingPunct="0"/>
            <a:r>
              <a:rPr lang="en-US"/>
              <a:t>Dave@p2pga.org</a:t>
            </a:r>
          </a:p>
        </p:txBody>
      </p:sp>
      <p:sp>
        <p:nvSpPr>
          <p:cNvPr id="11" name="TextBox 10"/>
          <p:cNvSpPr txBox="1">
            <a:spLocks noChangeArrowheads="1"/>
          </p:cNvSpPr>
          <p:nvPr/>
        </p:nvSpPr>
        <p:spPr bwMode="auto">
          <a:xfrm>
            <a:off x="6269038" y="4152900"/>
            <a:ext cx="2262187" cy="369888"/>
          </a:xfrm>
          <a:prstGeom prst="rect">
            <a:avLst/>
          </a:prstGeom>
          <a:noFill/>
          <a:ln w="9525">
            <a:noFill/>
            <a:miter lim="800000"/>
            <a:headEnd/>
            <a:tailEnd/>
          </a:ln>
        </p:spPr>
        <p:txBody>
          <a:bodyPr wrap="none">
            <a:spAutoFit/>
          </a:bodyPr>
          <a:lstStyle/>
          <a:p>
            <a:pPr eaLnBrk="0" hangingPunct="0"/>
            <a:r>
              <a:rPr lang="en-US"/>
              <a:t>Claire@p2pga.org</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3000"/>
                            </p:stCondLst>
                            <p:childTnLst>
                              <p:par>
                                <p:cTn id="15" presetID="21" presetClass="entr" presetSubtype="1" fill="hold"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par>
                          <p:cTn id="18" fill="hold">
                            <p:stCondLst>
                              <p:cond delay="5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Effect transition="in" filter="fade">
                                      <p:cBhvr>
                                        <p:cTn id="23" dur="1000"/>
                                        <p:tgtEl>
                                          <p:spTgt spid="11"/>
                                        </p:tgtEl>
                                      </p:cBhvr>
                                    </p:animEffect>
                                  </p:childTnLst>
                                </p:cTn>
                              </p:par>
                            </p:childTnLst>
                          </p:cTn>
                        </p:par>
                        <p:par>
                          <p:cTn id="24" fill="hold">
                            <p:stCondLst>
                              <p:cond delay="6500"/>
                            </p:stCondLst>
                            <p:childTnLst>
                              <p:par>
                                <p:cTn id="25" presetID="31"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 calcmode="lin" valueType="num">
                                      <p:cBhvr>
                                        <p:cTn id="29" dur="2000" fill="hold"/>
                                        <p:tgtEl>
                                          <p:spTgt spid="5"/>
                                        </p:tgtEl>
                                        <p:attrNameLst>
                                          <p:attrName>style.rotation</p:attrName>
                                        </p:attrNameLst>
                                      </p:cBhvr>
                                      <p:tavLst>
                                        <p:tav tm="0">
                                          <p:val>
                                            <p:fltVal val="90"/>
                                          </p:val>
                                        </p:tav>
                                        <p:tav tm="100000">
                                          <p:val>
                                            <p:fltVal val="0"/>
                                          </p:val>
                                        </p:tav>
                                      </p:tavLst>
                                    </p:anim>
                                    <p:animEffect transition="in" filter="fade">
                                      <p:cBhvr>
                                        <p:cTn id="30" dur="2000"/>
                                        <p:tgtEl>
                                          <p:spTgt spid="5"/>
                                        </p:tgtEl>
                                      </p:cBhvr>
                                    </p:animEffect>
                                  </p:childTnLst>
                                </p:cTn>
                              </p:par>
                            </p:childTnLst>
                          </p:cTn>
                        </p:par>
                        <p:par>
                          <p:cTn id="31" fill="hold">
                            <p:stCondLst>
                              <p:cond delay="85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P2P</a:t>
            </a:r>
            <a:r>
              <a:rPr lang="en-US" dirty="0" smtClean="0"/>
              <a:t> </a:t>
            </a:r>
            <a:br>
              <a:rPr lang="en-US" dirty="0" smtClean="0"/>
            </a:br>
            <a:r>
              <a:rPr lang="en-US" dirty="0" smtClean="0"/>
              <a:t>Programs &amp; </a:t>
            </a:r>
            <a:r>
              <a:rPr lang="en-US" dirty="0" smtClean="0">
                <a:solidFill>
                  <a:schemeClr val="tx1"/>
                </a:solidFill>
              </a:rPr>
              <a:t>Services</a:t>
            </a:r>
            <a:r>
              <a:rPr lang="en-US" dirty="0" smtClean="0"/>
              <a:t> </a:t>
            </a:r>
            <a:endParaRPr lang="en-US" dirty="0"/>
          </a:p>
        </p:txBody>
      </p:sp>
      <p:sp>
        <p:nvSpPr>
          <p:cNvPr id="3" name="Content Placeholder 2"/>
          <p:cNvSpPr>
            <a:spLocks noGrp="1"/>
          </p:cNvSpPr>
          <p:nvPr>
            <p:ph idx="1"/>
          </p:nvPr>
        </p:nvSpPr>
        <p:spPr>
          <a:xfrm>
            <a:off x="685800" y="1828800"/>
            <a:ext cx="7772400" cy="4495800"/>
          </a:xfrm>
        </p:spPr>
        <p:txBody>
          <a:bodyPr/>
          <a:lstStyle/>
          <a:p>
            <a:pPr marL="514350" indent="-514350">
              <a:lnSpc>
                <a:spcPct val="130000"/>
              </a:lnSpc>
              <a:buNone/>
            </a:pPr>
            <a:r>
              <a:rPr lang="en-US" sz="2800" b="1" dirty="0" smtClean="0">
                <a:latin typeface="Tahoma" pitchFamily="34" charset="0"/>
              </a:rPr>
              <a:t>PTI </a:t>
            </a:r>
            <a:r>
              <a:rPr lang="en-US" sz="2800" dirty="0" smtClean="0">
                <a:latin typeface="Tahoma" pitchFamily="34" charset="0"/>
              </a:rPr>
              <a:t>          </a:t>
            </a:r>
            <a:r>
              <a:rPr lang="en-US" sz="2800" b="1" dirty="0" smtClean="0">
                <a:latin typeface="Tahoma" pitchFamily="34" charset="0"/>
              </a:rPr>
              <a:t>F2F</a:t>
            </a:r>
            <a:r>
              <a:rPr lang="en-US" sz="2800" dirty="0" smtClean="0">
                <a:latin typeface="Tahoma" pitchFamily="34" charset="0"/>
              </a:rPr>
              <a:t>            </a:t>
            </a:r>
            <a:r>
              <a:rPr lang="en-US" sz="2800" b="1" dirty="0" smtClean="0">
                <a:latin typeface="Tahoma" pitchFamily="34" charset="0"/>
              </a:rPr>
              <a:t>BCW</a:t>
            </a:r>
            <a:r>
              <a:rPr lang="en-US" sz="2800" dirty="0" smtClean="0">
                <a:latin typeface="Tahoma" pitchFamily="34" charset="0"/>
              </a:rPr>
              <a:t>       </a:t>
            </a:r>
            <a:r>
              <a:rPr lang="en-US" sz="2800" b="1" dirty="0" smtClean="0">
                <a:latin typeface="Tahoma" pitchFamily="34" charset="0"/>
              </a:rPr>
              <a:t>RPTAC</a:t>
            </a:r>
          </a:p>
          <a:p>
            <a:pPr marL="514350" indent="-514350" algn="ctr">
              <a:lnSpc>
                <a:spcPct val="130000"/>
              </a:lnSpc>
              <a:buNone/>
            </a:pPr>
            <a:r>
              <a:rPr lang="en-US" sz="2400" dirty="0" smtClean="0">
                <a:latin typeface="Tahoma" pitchFamily="34" charset="0"/>
              </a:rPr>
              <a:t>Special Needs Database </a:t>
            </a:r>
          </a:p>
          <a:p>
            <a:pPr marL="514350" indent="-514350" algn="ctr">
              <a:lnSpc>
                <a:spcPct val="130000"/>
              </a:lnSpc>
              <a:buNone/>
            </a:pPr>
            <a:r>
              <a:rPr lang="en-US" sz="2400" dirty="0" smtClean="0">
                <a:latin typeface="Tahoma" pitchFamily="34" charset="0"/>
              </a:rPr>
              <a:t>Roadmap to Success</a:t>
            </a:r>
          </a:p>
          <a:p>
            <a:pPr marL="514350" indent="-514350" algn="ctr">
              <a:lnSpc>
                <a:spcPct val="130000"/>
              </a:lnSpc>
              <a:buNone/>
            </a:pPr>
            <a:r>
              <a:rPr lang="en-US" sz="2400" dirty="0" smtClean="0">
                <a:latin typeface="Tahoma" pitchFamily="34" charset="0"/>
              </a:rPr>
              <a:t>Supporting Parents </a:t>
            </a:r>
          </a:p>
          <a:p>
            <a:pPr marL="514350" indent="-514350" algn="ctr">
              <a:lnSpc>
                <a:spcPct val="130000"/>
              </a:lnSpc>
              <a:buNone/>
            </a:pPr>
            <a:r>
              <a:rPr lang="en-US" sz="2400" dirty="0" smtClean="0">
                <a:latin typeface="Tahoma" pitchFamily="34" charset="0"/>
              </a:rPr>
              <a:t>One-On-One Assistance</a:t>
            </a:r>
          </a:p>
          <a:p>
            <a:pPr marL="514350" indent="-514350" algn="ctr">
              <a:lnSpc>
                <a:spcPct val="130000"/>
              </a:lnSpc>
              <a:buNone/>
            </a:pPr>
            <a:r>
              <a:rPr lang="en-US" sz="2400" dirty="0" smtClean="0">
                <a:latin typeface="Tahoma" pitchFamily="34" charset="0"/>
              </a:rPr>
              <a:t>Free Trainings</a:t>
            </a:r>
          </a:p>
          <a:p>
            <a:pPr marL="514350" indent="-514350" algn="ctr">
              <a:lnSpc>
                <a:spcPct val="130000"/>
              </a:lnSpc>
              <a:buNone/>
            </a:pPr>
            <a:r>
              <a:rPr lang="en-US" sz="2400" dirty="0" smtClean="0">
                <a:latin typeface="Tahoma" pitchFamily="34" charset="0"/>
              </a:rPr>
              <a:t>On-Line </a:t>
            </a:r>
            <a:r>
              <a:rPr lang="en-US" sz="2400" dirty="0">
                <a:latin typeface="Tahoma" pitchFamily="34" charset="0"/>
              </a:rPr>
              <a:t>Opportunities</a:t>
            </a:r>
          </a:p>
          <a:p>
            <a:pPr marL="514350" indent="-514350" algn="ctr">
              <a:lnSpc>
                <a:spcPct val="130000"/>
              </a:lnSpc>
              <a:buNone/>
            </a:pPr>
            <a:r>
              <a:rPr lang="en-US" sz="2400" b="1" dirty="0" smtClean="0">
                <a:solidFill>
                  <a:srgbClr val="0070C0"/>
                </a:solidFill>
                <a:latin typeface="Tahoma" pitchFamily="34" charset="0"/>
              </a:rPr>
              <a:t>Navigator Project</a:t>
            </a:r>
            <a:r>
              <a:rPr lang="en-US" sz="2400" dirty="0" smtClean="0">
                <a:latin typeface="Tahoma" pitchFamily="34" charset="0"/>
              </a:rPr>
              <a:t> </a:t>
            </a:r>
          </a:p>
          <a:p>
            <a:pPr>
              <a:buNone/>
            </a:pPr>
            <a:endParaRPr lang="en-US" dirty="0"/>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6934200" cy="2667000"/>
          </a:xfrm>
        </p:spPr>
        <p:txBody>
          <a:bodyPr/>
          <a:lstStyle/>
          <a:p>
            <a:pPr eaLnBrk="1" hangingPunct="1">
              <a:defRPr/>
            </a:pPr>
            <a:r>
              <a:rPr lang="en-US" sz="4800" b="1" dirty="0" smtClean="0">
                <a:solidFill>
                  <a:srgbClr val="0070C0"/>
                </a:solidFill>
              </a:rPr>
              <a:t>Navigator Project</a:t>
            </a:r>
            <a:endParaRPr lang="en-US" sz="4800" b="1" dirty="0">
              <a:solidFill>
                <a:srgbClr val="0070C0"/>
              </a:solidFill>
            </a:endParaRPr>
          </a:p>
        </p:txBody>
      </p:sp>
      <p:sp>
        <p:nvSpPr>
          <p:cNvPr id="3" name="Subtitle 2"/>
          <p:cNvSpPr>
            <a:spLocks noGrp="1"/>
          </p:cNvSpPr>
          <p:nvPr>
            <p:ph type="subTitle" idx="1"/>
          </p:nvPr>
        </p:nvSpPr>
        <p:spPr>
          <a:xfrm>
            <a:off x="495300" y="2362200"/>
            <a:ext cx="6400800" cy="1066800"/>
          </a:xfrm>
        </p:spPr>
        <p:txBody>
          <a:bodyPr/>
          <a:lstStyle/>
          <a:p>
            <a:pPr eaLnBrk="1" hangingPunct="1">
              <a:defRPr/>
            </a:pPr>
            <a:r>
              <a:rPr lang="en-US" dirty="0" smtClean="0">
                <a:latin typeface="Bradley Hand ITC" panose="03070402050302030203" pitchFamily="66" charset="0"/>
              </a:rPr>
              <a:t>Volunteer leadership program</a:t>
            </a:r>
            <a:endParaRPr lang="en-US" dirty="0">
              <a:latin typeface="Bradley Hand ITC" panose="03070402050302030203" pitchFamily="66" charset="0"/>
            </a:endParaRPr>
          </a:p>
        </p:txBody>
      </p:sp>
      <p:pic>
        <p:nvPicPr>
          <p:cNvPr id="1026" name="Picture 2" descr="C:\Users\KarenB\AppData\Local\Microsoft\Windows\Temporary Internet Files\Content.IE5\NY2M8PWH\MC900084108[1].wmf"/>
          <p:cNvPicPr>
            <a:picLocks noChangeAspect="1" noChangeArrowheads="1"/>
          </p:cNvPicPr>
          <p:nvPr/>
        </p:nvPicPr>
        <p:blipFill>
          <a:blip r:embed="rId3" cstate="print"/>
          <a:srcRect/>
          <a:stretch>
            <a:fillRect/>
          </a:stretch>
        </p:blipFill>
        <p:spPr bwMode="auto">
          <a:xfrm>
            <a:off x="609600" y="228600"/>
            <a:ext cx="1497594" cy="1314265"/>
          </a:xfrm>
          <a:prstGeom prst="rect">
            <a:avLst/>
          </a:prstGeom>
          <a:noFill/>
        </p:spPr>
      </p:pic>
      <p:pic>
        <p:nvPicPr>
          <p:cNvPr id="7" name="Picture 2" descr="C:\Users\KarenB\AppData\Local\Microsoft\Windows\Temporary Internet Files\Content.IE5\NY2M8PWH\MC900084108[1].wmf"/>
          <p:cNvPicPr>
            <a:picLocks noChangeAspect="1" noChangeArrowheads="1"/>
          </p:cNvPicPr>
          <p:nvPr/>
        </p:nvPicPr>
        <p:blipFill>
          <a:blip r:embed="rId3" cstate="print"/>
          <a:srcRect/>
          <a:stretch>
            <a:fillRect/>
          </a:stretch>
        </p:blipFill>
        <p:spPr bwMode="auto">
          <a:xfrm rot="18670505">
            <a:off x="1981200" y="3200400"/>
            <a:ext cx="1497594" cy="1314265"/>
          </a:xfrm>
          <a:prstGeom prst="rect">
            <a:avLst/>
          </a:prstGeom>
          <a:noFill/>
        </p:spPr>
      </p:pic>
      <p:pic>
        <p:nvPicPr>
          <p:cNvPr id="8" name="Picture 2" descr="C:\Users\KarenB\AppData\Local\Microsoft\Windows\Temporary Internet Files\Content.IE5\NY2M8PWH\MC900084108[1].wmf"/>
          <p:cNvPicPr>
            <a:picLocks noChangeAspect="1" noChangeArrowheads="1"/>
          </p:cNvPicPr>
          <p:nvPr/>
        </p:nvPicPr>
        <p:blipFill>
          <a:blip r:embed="rId3" cstate="print"/>
          <a:srcRect/>
          <a:stretch>
            <a:fillRect/>
          </a:stretch>
        </p:blipFill>
        <p:spPr bwMode="auto">
          <a:xfrm rot="5885895">
            <a:off x="5029200" y="228600"/>
            <a:ext cx="1237106" cy="1085665"/>
          </a:xfrm>
          <a:prstGeom prst="rect">
            <a:avLst/>
          </a:prstGeom>
          <a:noFill/>
        </p:spPr>
      </p:pic>
      <p:pic>
        <p:nvPicPr>
          <p:cNvPr id="9" name="Picture 2" descr="C:\Users\KarenB\AppData\Local\Microsoft\Windows\Temporary Internet Files\Content.IE5\NY2M8PWH\MC900084108[1].wmf"/>
          <p:cNvPicPr>
            <a:picLocks noChangeAspect="1" noChangeArrowheads="1"/>
          </p:cNvPicPr>
          <p:nvPr/>
        </p:nvPicPr>
        <p:blipFill>
          <a:blip r:embed="rId3" cstate="print"/>
          <a:srcRect/>
          <a:stretch>
            <a:fillRect/>
          </a:stretch>
        </p:blipFill>
        <p:spPr bwMode="auto">
          <a:xfrm rot="2266939">
            <a:off x="5808210" y="3064188"/>
            <a:ext cx="1497594" cy="1314265"/>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0" fill="hold"/>
                                        <p:tgtEl>
                                          <p:spTgt spid="1026"/>
                                        </p:tgtEl>
                                        <p:attrNameLst>
                                          <p:attrName>ppt_x</p:attrName>
                                        </p:attrNameLst>
                                      </p:cBhvr>
                                      <p:tavLst>
                                        <p:tav tm="0">
                                          <p:val>
                                            <p:strVal val="0-#ppt_w/2"/>
                                          </p:val>
                                        </p:tav>
                                        <p:tav tm="100000">
                                          <p:val>
                                            <p:strVal val="#ppt_x"/>
                                          </p:val>
                                        </p:tav>
                                      </p:tavLst>
                                    </p:anim>
                                    <p:anim calcmode="lin" valueType="num">
                                      <p:cBhvr additive="base">
                                        <p:cTn id="8" dur="50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ppt_x"/>
                                          </p:val>
                                        </p:tav>
                                        <p:tav tm="100000">
                                          <p:val>
                                            <p:strVal val="#ppt_x"/>
                                          </p:val>
                                        </p:tav>
                                      </p:tavLst>
                                    </p:anim>
                                    <p:anim calcmode="lin" valueType="num">
                                      <p:cBhvr additive="base">
                                        <p:cTn id="13" dur="50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0" fill="hold"/>
                                        <p:tgtEl>
                                          <p:spTgt spid="7"/>
                                        </p:tgtEl>
                                        <p:attrNameLst>
                                          <p:attrName>ppt_x</p:attrName>
                                        </p:attrNameLst>
                                      </p:cBhvr>
                                      <p:tavLst>
                                        <p:tav tm="0">
                                          <p:val>
                                            <p:strVal val="#ppt_x"/>
                                          </p:val>
                                        </p:tav>
                                        <p:tav tm="100000">
                                          <p:val>
                                            <p:strVal val="#ppt_x"/>
                                          </p:val>
                                        </p:tav>
                                      </p:tavLst>
                                    </p:anim>
                                    <p:anim calcmode="lin" valueType="num">
                                      <p:cBhvr additive="base">
                                        <p:cTn id="18" dur="5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0" fill="hold"/>
                                        <p:tgtEl>
                                          <p:spTgt spid="9"/>
                                        </p:tgtEl>
                                        <p:attrNameLst>
                                          <p:attrName>ppt_x</p:attrName>
                                        </p:attrNameLst>
                                      </p:cBhvr>
                                      <p:tavLst>
                                        <p:tav tm="0">
                                          <p:val>
                                            <p:strVal val="1+#ppt_w/2"/>
                                          </p:val>
                                        </p:tav>
                                        <p:tav tm="100000">
                                          <p:val>
                                            <p:strVal val="#ppt_x"/>
                                          </p:val>
                                        </p:tav>
                                      </p:tavLst>
                                    </p:anim>
                                    <p:anim calcmode="lin" valueType="num">
                                      <p:cBhvr additive="base">
                                        <p:cTn id="23" dur="5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2"/>
          <p:cNvSpPr>
            <a:spLocks noChangeArrowheads="1"/>
          </p:cNvSpPr>
          <p:nvPr/>
        </p:nvSpPr>
        <p:spPr bwMode="auto">
          <a:xfrm>
            <a:off x="137160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286900433"/>
              </p:ext>
            </p:extLst>
          </p:nvPr>
        </p:nvGraphicFramePr>
        <p:xfrm>
          <a:off x="1905000" y="381000"/>
          <a:ext cx="4333875" cy="5591549"/>
        </p:xfrm>
        <a:graphic>
          <a:graphicData uri="http://schemas.openxmlformats.org/presentationml/2006/ole">
            <mc:AlternateContent xmlns:mc="http://schemas.openxmlformats.org/markup-compatibility/2006">
              <mc:Choice xmlns:v="urn:schemas-microsoft-com:vml" Requires="v">
                <p:oleObj spid="_x0000_s1039" r:id="rId4" imgW="7773840" imgH="10060560" progId="AcroExch.Document.11">
                  <p:embed/>
                </p:oleObj>
              </mc:Choice>
              <mc:Fallback>
                <p:oleObj r:id="rId4" imgW="7773840" imgH="10060560" progId="AcroExch.Document.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1000"/>
                        <a:ext cx="4333875" cy="5591549"/>
                      </a:xfrm>
                      <a:prstGeom prst="rect">
                        <a:avLst/>
                      </a:prstGeom>
                      <a:noFill/>
                    </p:spPr>
                  </p:pic>
                </p:oleObj>
              </mc:Fallback>
            </mc:AlternateContent>
          </a:graphicData>
        </a:graphic>
      </p:graphicFrame>
    </p:spTree>
    <p:extLst>
      <p:ext uri="{BB962C8B-B14F-4D97-AF65-F5344CB8AC3E}">
        <p14:creationId xmlns:p14="http://schemas.microsoft.com/office/powerpoint/2010/main" val="3441439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dirty="0" smtClean="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3858883" y="636917"/>
            <a:ext cx="4572000" cy="3450566"/>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838200"/>
            <a:ext cx="4064000" cy="304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3733800"/>
            <a:ext cx="4064000" cy="3048000"/>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31"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par>
                          <p:cTn id="15" fill="hold">
                            <p:stCondLst>
                              <p:cond delay="4000"/>
                            </p:stCondLst>
                            <p:childTnLst>
                              <p:par>
                                <p:cTn id="16" presetID="16" presetClass="entr" presetSubtype="21" fill="hold" nodeType="afterEffect">
                                  <p:stCondLst>
                                    <p:cond delay="100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Diverse</a:t>
            </a:r>
          </a:p>
        </p:txBody>
      </p:sp>
      <p:sp>
        <p:nvSpPr>
          <p:cNvPr id="9219" name="Content Placeholder 2"/>
          <p:cNvSpPr>
            <a:spLocks noGrp="1"/>
          </p:cNvSpPr>
          <p:nvPr>
            <p:ph idx="1"/>
          </p:nvPr>
        </p:nvSpPr>
        <p:spPr/>
        <p:txBody>
          <a:bodyPr/>
          <a:lstStyle/>
          <a:p>
            <a:pPr eaLnBrk="1" hangingPunct="1"/>
            <a:r>
              <a:rPr lang="en-US" smtClean="0"/>
              <a:t>Fun Events</a:t>
            </a:r>
          </a:p>
          <a:p>
            <a:pPr eaLnBrk="1" hangingPunct="1"/>
            <a:r>
              <a:rPr lang="en-US" smtClean="0"/>
              <a:t>Support Groups</a:t>
            </a:r>
          </a:p>
          <a:p>
            <a:pPr eaLnBrk="1" hangingPunct="1"/>
            <a:r>
              <a:rPr lang="en-US" smtClean="0"/>
              <a:t>Trainings</a:t>
            </a:r>
          </a:p>
          <a:p>
            <a:pPr eaLnBrk="1" hangingPunct="1"/>
            <a:r>
              <a:rPr lang="en-US" smtClean="0"/>
              <a:t>Recreation</a:t>
            </a:r>
          </a:p>
          <a:p>
            <a:pPr eaLnBrk="1" hangingPunct="1"/>
            <a:r>
              <a:rPr lang="en-US" smtClean="0"/>
              <a:t>Socialization</a:t>
            </a:r>
          </a:p>
          <a:p>
            <a:pPr eaLnBrk="1" hangingPunct="1"/>
            <a:r>
              <a:rPr lang="en-US" smtClean="0"/>
              <a:t>Education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4930" y="1752600"/>
            <a:ext cx="2876550" cy="3835400"/>
          </a:xfrm>
          <a:prstGeom prst="rect">
            <a:avLst/>
          </a:prstGeom>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latin typeface="Bradley Hand ITC" pitchFamily="66" charset="0"/>
              </a:rPr>
              <a:t>Growing Leaders Across Georgia</a:t>
            </a:r>
            <a:br>
              <a:rPr lang="en-US" dirty="0" smtClean="0">
                <a:latin typeface="Bradley Hand ITC" pitchFamily="66" charset="0"/>
              </a:rPr>
            </a:br>
            <a:endParaRPr lang="en-US" dirty="0" smtClean="0"/>
          </a:p>
        </p:txBody>
      </p:sp>
      <p:pic>
        <p:nvPicPr>
          <p:cNvPr id="5123" name="Content Placeholder 5"/>
          <p:cNvPicPr>
            <a:picLocks noGrp="1" noChangeAspect="1"/>
          </p:cNvPicPr>
          <p:nvPr>
            <p:ph idx="1"/>
          </p:nvPr>
        </p:nvPicPr>
        <p:blipFill>
          <a:blip r:embed="rId3" cstate="print"/>
          <a:srcRect/>
          <a:stretch>
            <a:fillRect/>
          </a:stretch>
        </p:blipFill>
        <p:spPr>
          <a:xfrm>
            <a:off x="2214563" y="1181100"/>
            <a:ext cx="4714875" cy="4800600"/>
          </a:xfrm>
        </p:spPr>
      </p:pic>
    </p:spTree>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latin typeface="Bradley Hand ITC" pitchFamily="66" charset="0"/>
              </a:rPr>
              <a:t>Grow your dreams in fertile soil</a:t>
            </a:r>
          </a:p>
        </p:txBody>
      </p:sp>
      <p:pic>
        <p:nvPicPr>
          <p:cNvPr id="7" name="Picture 6"/>
          <p:cNvPicPr>
            <a:picLocks noChangeAspect="1"/>
          </p:cNvPicPr>
          <p:nvPr/>
        </p:nvPicPr>
        <p:blipFill>
          <a:blip r:embed="rId3" cstate="print"/>
          <a:srcRect/>
          <a:stretch>
            <a:fillRect/>
          </a:stretch>
        </p:blipFill>
        <p:spPr bwMode="auto">
          <a:xfrm>
            <a:off x="4114800" y="3886200"/>
            <a:ext cx="1787525" cy="1530350"/>
          </a:xfrm>
          <a:prstGeom prst="rect">
            <a:avLst/>
          </a:prstGeom>
          <a:noFill/>
          <a:ln w="9525">
            <a:noFill/>
            <a:miter lim="800000"/>
            <a:headEnd/>
            <a:tailEnd/>
          </a:ln>
        </p:spPr>
      </p:pic>
      <p:pic>
        <p:nvPicPr>
          <p:cNvPr id="18" name="Picture 17"/>
          <p:cNvPicPr>
            <a:picLocks noChangeAspect="1"/>
          </p:cNvPicPr>
          <p:nvPr/>
        </p:nvPicPr>
        <p:blipFill>
          <a:blip r:embed="rId4" cstate="print"/>
          <a:srcRect/>
          <a:stretch>
            <a:fillRect/>
          </a:stretch>
        </p:blipFill>
        <p:spPr bwMode="auto">
          <a:xfrm rot="1773059">
            <a:off x="2455863" y="2335213"/>
            <a:ext cx="1914525" cy="1812925"/>
          </a:xfrm>
          <a:prstGeom prst="rect">
            <a:avLst/>
          </a:prstGeom>
          <a:noFill/>
          <a:ln w="9525">
            <a:noFill/>
            <a:miter lim="800000"/>
            <a:headEnd/>
            <a:tailEnd/>
          </a:ln>
        </p:spPr>
      </p:pic>
      <p:pic>
        <p:nvPicPr>
          <p:cNvPr id="20" name="Picture 19"/>
          <p:cNvPicPr>
            <a:picLocks noChangeAspect="1"/>
          </p:cNvPicPr>
          <p:nvPr/>
        </p:nvPicPr>
        <p:blipFill>
          <a:blip r:embed="rId5" cstate="print"/>
          <a:srcRect/>
          <a:stretch>
            <a:fillRect/>
          </a:stretch>
        </p:blipFill>
        <p:spPr bwMode="auto">
          <a:xfrm rot="-523430">
            <a:off x="4473575" y="2097088"/>
            <a:ext cx="1649413" cy="17033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latin typeface="Bradley Hand ITC" pitchFamily="66" charset="0"/>
              </a:rPr>
              <a:t>More grows in a garden</a:t>
            </a:r>
            <a:br>
              <a:rPr lang="en-US" smtClean="0">
                <a:latin typeface="Bradley Hand ITC" pitchFamily="66" charset="0"/>
              </a:rPr>
            </a:br>
            <a:r>
              <a:rPr lang="en-US" smtClean="0">
                <a:latin typeface="Bradley Hand ITC" pitchFamily="66" charset="0"/>
              </a:rPr>
              <a:t>than a gardener sows</a:t>
            </a:r>
            <a:endParaRPr lang="en-US" smtClean="0"/>
          </a:p>
        </p:txBody>
      </p:sp>
      <p:pic>
        <p:nvPicPr>
          <p:cNvPr id="7" name="Content Placeholder 6"/>
          <p:cNvPicPr>
            <a:picLocks noGrp="1" noChangeAspect="1"/>
          </p:cNvPicPr>
          <p:nvPr>
            <p:ph idx="1"/>
          </p:nvPr>
        </p:nvPicPr>
        <p:blipFill>
          <a:blip r:embed="rId3" cstate="print"/>
          <a:srcRect/>
          <a:stretch>
            <a:fillRect/>
          </a:stretch>
        </p:blipFill>
        <p:spPr>
          <a:xfrm>
            <a:off x="3200400" y="1752600"/>
            <a:ext cx="2928938" cy="4156075"/>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7C9168D-6B24-4B7A-A0E8-E1D28A8F06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Botany design slides</Template>
  <TotalTime>635</TotalTime>
  <Words>1376</Words>
  <Application>Microsoft Office PowerPoint</Application>
  <PresentationFormat>On-screen Show (4:3)</PresentationFormat>
  <Paragraphs>117</Paragraphs>
  <Slides>14</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AcroExch.Document.11</vt:lpstr>
      <vt:lpstr>PowerPoint Presentation</vt:lpstr>
      <vt:lpstr>P2P  Programs &amp; Services </vt:lpstr>
      <vt:lpstr>Navigator Project</vt:lpstr>
      <vt:lpstr>PowerPoint Presentation</vt:lpstr>
      <vt:lpstr>PowerPoint Presentation</vt:lpstr>
      <vt:lpstr>Diverse</vt:lpstr>
      <vt:lpstr>Growing Leaders Across Georgia </vt:lpstr>
      <vt:lpstr>Grow your dreams in fertile soil</vt:lpstr>
      <vt:lpstr>More grows in a garden than a gardener sows</vt:lpstr>
      <vt:lpstr>Don’t beet around the bush</vt:lpstr>
      <vt:lpstr>P2P is Cultivating Leaders </vt:lpstr>
      <vt:lpstr>Regional Meetings 2014/2015</vt:lpstr>
      <vt:lpstr>The grass is greener here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P2P Navigator Project</dc:title>
  <dc:creator>David Humphreys</dc:creator>
  <cp:lastModifiedBy>Jane Grillo</cp:lastModifiedBy>
  <cp:revision>55</cp:revision>
  <cp:lastPrinted>2014-09-10T21:48:31Z</cp:lastPrinted>
  <dcterms:created xsi:type="dcterms:W3CDTF">2014-08-22T00:54:00Z</dcterms:created>
  <dcterms:modified xsi:type="dcterms:W3CDTF">2014-09-11T12:48:17Z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TC010900221033</vt:lpwstr>
  </property>
</Properties>
</file>