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0" r:id="rId4"/>
    <p:sldId id="261" r:id="rId5"/>
    <p:sldId id="262" r:id="rId6"/>
    <p:sldId id="263" r:id="rId7"/>
    <p:sldId id="264" r:id="rId8"/>
    <p:sldId id="265" r:id="rId9"/>
    <p:sldId id="266" r:id="rId10"/>
    <p:sldId id="267" r:id="rId11"/>
    <p:sldId id="270" r:id="rId12"/>
    <p:sldId id="268" r:id="rId13"/>
    <p:sldId id="269" r:id="rId14"/>
    <p:sldId id="273" r:id="rId15"/>
    <p:sldId id="279" r:id="rId16"/>
    <p:sldId id="271" r:id="rId17"/>
    <p:sldId id="272" r:id="rId18"/>
    <p:sldId id="274" r:id="rId19"/>
    <p:sldId id="281" r:id="rId20"/>
    <p:sldId id="280" r:id="rId21"/>
    <p:sldId id="275" r:id="rId22"/>
    <p:sldId id="276" r:id="rId23"/>
    <p:sldId id="277" r:id="rId24"/>
    <p:sldId id="278"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858" y="-2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292E29D6-1445-4390-AE6E-4DC8B0AD6BB0}" type="datetimeFigureOut">
              <a:rPr lang="en-US" smtClean="0"/>
              <a:pPr/>
              <a:t>9/5/2014</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98BE0527-5178-45FC-9D5D-A2ADF6A58D7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92E29D6-1445-4390-AE6E-4DC8B0AD6BB0}" type="datetimeFigureOut">
              <a:rPr lang="en-US" smtClean="0"/>
              <a:pPr/>
              <a:t>9/5/2014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8BE0527-5178-45FC-9D5D-A2ADF6A58D7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92E29D6-1445-4390-AE6E-4DC8B0AD6BB0}" type="datetimeFigureOut">
              <a:rPr lang="en-US" smtClean="0"/>
              <a:pPr/>
              <a:t>9/5/2014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8BE0527-5178-45FC-9D5D-A2ADF6A58D7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92E29D6-1445-4390-AE6E-4DC8B0AD6BB0}" type="datetimeFigureOut">
              <a:rPr lang="en-US" smtClean="0"/>
              <a:pPr/>
              <a:t>9/5/2014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8BE0527-5178-45FC-9D5D-A2ADF6A58D78}"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292E29D6-1445-4390-AE6E-4DC8B0AD6BB0}" type="datetimeFigureOut">
              <a:rPr lang="en-US" smtClean="0"/>
              <a:pPr/>
              <a:t>9/5/2014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8BE0527-5178-45FC-9D5D-A2ADF6A58D78}"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92E29D6-1445-4390-AE6E-4DC8B0AD6BB0}" type="datetimeFigureOut">
              <a:rPr lang="en-US" smtClean="0"/>
              <a:pPr/>
              <a:t>9/5/2014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8BE0527-5178-45FC-9D5D-A2ADF6A58D78}"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92E29D6-1445-4390-AE6E-4DC8B0AD6BB0}" type="datetimeFigureOut">
              <a:rPr lang="en-US" smtClean="0"/>
              <a:pPr/>
              <a:t>9/5/2014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98BE0527-5178-45FC-9D5D-A2ADF6A58D7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292E29D6-1445-4390-AE6E-4DC8B0AD6BB0}" type="datetimeFigureOut">
              <a:rPr lang="en-US" smtClean="0"/>
              <a:pPr/>
              <a:t>9/5/2014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98BE0527-5178-45FC-9D5D-A2ADF6A58D78}"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292E29D6-1445-4390-AE6E-4DC8B0AD6BB0}" type="datetimeFigureOut">
              <a:rPr lang="en-US" smtClean="0"/>
              <a:pPr/>
              <a:t>9/5/2014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98BE0527-5178-45FC-9D5D-A2ADF6A58D7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292E29D6-1445-4390-AE6E-4DC8B0AD6BB0}" type="datetimeFigureOut">
              <a:rPr lang="en-US" smtClean="0"/>
              <a:pPr/>
              <a:t>9/5/2014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8BE0527-5178-45FC-9D5D-A2ADF6A58D7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292E29D6-1445-4390-AE6E-4DC8B0AD6BB0}" type="datetimeFigureOut">
              <a:rPr lang="en-US" smtClean="0"/>
              <a:pPr/>
              <a:t>9/5/2014</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98BE0527-5178-45FC-9D5D-A2ADF6A58D78}"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292E29D6-1445-4390-AE6E-4DC8B0AD6BB0}" type="datetimeFigureOut">
              <a:rPr lang="en-US" smtClean="0"/>
              <a:pPr/>
              <a:t>9/5/2014</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98BE0527-5178-45FC-9D5D-A2ADF6A58D7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hyperlink" Target="mailto:ccriss@pulaski.k12.ga.us"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200400"/>
            <a:ext cx="6400800" cy="2438400"/>
          </a:xfrm>
        </p:spPr>
        <p:txBody>
          <a:bodyPr/>
          <a:lstStyle/>
          <a:p>
            <a:r>
              <a:rPr lang="en-US" dirty="0" smtClean="0"/>
              <a:t>Leadership Council Retreat</a:t>
            </a:r>
          </a:p>
          <a:p>
            <a:r>
              <a:rPr lang="en-US" dirty="0" smtClean="0"/>
              <a:t>August 21, 2014</a:t>
            </a:r>
          </a:p>
          <a:p>
            <a:r>
              <a:rPr lang="en-US" dirty="0" smtClean="0"/>
              <a:t>New Mentor Orientation</a:t>
            </a:r>
          </a:p>
          <a:p>
            <a:r>
              <a:rPr lang="en-US" dirty="0" smtClean="0"/>
              <a:t>Anchoring Our Work with DATA</a:t>
            </a:r>
          </a:p>
          <a:p>
            <a:endParaRPr lang="en-US" dirty="0"/>
          </a:p>
        </p:txBody>
      </p:sp>
      <p:pic>
        <p:nvPicPr>
          <p:cNvPr id="4" name="Picture 2" descr="K:\Parent-Mentors-Logo_final-01-300x90.png"/>
          <p:cNvPicPr>
            <a:picLocks noChangeAspect="1" noChangeArrowheads="1"/>
          </p:cNvPicPr>
          <p:nvPr/>
        </p:nvPicPr>
        <p:blipFill>
          <a:blip r:embed="rId2" cstate="print"/>
          <a:srcRect/>
          <a:stretch>
            <a:fillRect/>
          </a:stretch>
        </p:blipFill>
        <p:spPr bwMode="auto">
          <a:xfrm>
            <a:off x="533400" y="381001"/>
            <a:ext cx="7924800" cy="2667000"/>
          </a:xfrm>
          <a:prstGeom prst="rect">
            <a:avLst/>
          </a:prstGeom>
          <a:noFill/>
        </p:spPr>
      </p:pic>
      <p:pic>
        <p:nvPicPr>
          <p:cNvPr id="5" name="Picture 4" descr="DOE Logo"/>
          <p:cNvPicPr/>
          <p:nvPr/>
        </p:nvPicPr>
        <p:blipFill>
          <a:blip r:embed="rId3" cstate="print"/>
          <a:srcRect/>
          <a:stretch>
            <a:fillRect/>
          </a:stretch>
        </p:blipFill>
        <p:spPr bwMode="auto">
          <a:xfrm>
            <a:off x="533400" y="5257800"/>
            <a:ext cx="950280" cy="1026802"/>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457200"/>
            <a:ext cx="7848600" cy="646331"/>
          </a:xfrm>
          <a:prstGeom prst="rect">
            <a:avLst/>
          </a:prstGeom>
          <a:noFill/>
        </p:spPr>
        <p:txBody>
          <a:bodyPr wrap="square" rtlCol="0">
            <a:spAutoFit/>
          </a:bodyPr>
          <a:lstStyle/>
          <a:p>
            <a:pPr algn="ctr"/>
            <a:r>
              <a:rPr lang="en-US" sz="3600" dirty="0" smtClean="0"/>
              <a:t>SMART GOAL FOR INDICATOR 8</a:t>
            </a:r>
            <a:endParaRPr lang="en-US" sz="3600" dirty="0"/>
          </a:p>
        </p:txBody>
      </p:sp>
      <p:sp>
        <p:nvSpPr>
          <p:cNvPr id="3" name="TextBox 2"/>
          <p:cNvSpPr txBox="1"/>
          <p:nvPr/>
        </p:nvSpPr>
        <p:spPr>
          <a:xfrm>
            <a:off x="609600" y="990600"/>
            <a:ext cx="8001000" cy="6247864"/>
          </a:xfrm>
          <a:prstGeom prst="rect">
            <a:avLst/>
          </a:prstGeom>
          <a:noFill/>
        </p:spPr>
        <p:txBody>
          <a:bodyPr wrap="square" rtlCol="0">
            <a:spAutoFit/>
          </a:bodyPr>
          <a:lstStyle/>
          <a:p>
            <a:r>
              <a:rPr lang="en-US" sz="2500" dirty="0" smtClean="0"/>
              <a:t>The percentage of parents of children receiving special education services who respond positively to the State Parent Survey Question </a:t>
            </a:r>
          </a:p>
          <a:p>
            <a:r>
              <a:rPr lang="en-US" sz="2500" b="1" dirty="0" smtClean="0">
                <a:solidFill>
                  <a:schemeClr val="accent2">
                    <a:lumMod val="75000"/>
                  </a:schemeClr>
                </a:solidFill>
              </a:rPr>
              <a:t>[insert low ranked question here for district here] </a:t>
            </a:r>
            <a:r>
              <a:rPr lang="en-US" sz="2500" dirty="0" smtClean="0"/>
              <a:t>at </a:t>
            </a:r>
            <a:r>
              <a:rPr lang="en-US" sz="2500" b="1" dirty="0" smtClean="0">
                <a:solidFill>
                  <a:schemeClr val="accent2">
                    <a:lumMod val="75000"/>
                  </a:schemeClr>
                </a:solidFill>
              </a:rPr>
              <a:t>[insert school being surveyed here] </a:t>
            </a:r>
            <a:r>
              <a:rPr lang="en-US" sz="2500" dirty="0" smtClean="0"/>
              <a:t>will increase from the baseline parent satisfaction rate of </a:t>
            </a:r>
          </a:p>
          <a:p>
            <a:r>
              <a:rPr lang="en-US" sz="2500" dirty="0" smtClean="0"/>
              <a:t> </a:t>
            </a:r>
            <a:r>
              <a:rPr lang="en-US" sz="2500" b="1" dirty="0" smtClean="0">
                <a:solidFill>
                  <a:schemeClr val="accent2">
                    <a:lumMod val="75000"/>
                  </a:schemeClr>
                </a:solidFill>
              </a:rPr>
              <a:t>[insert percentage for question here]</a:t>
            </a:r>
            <a:r>
              <a:rPr lang="en-US" sz="2500" dirty="0" smtClean="0"/>
              <a:t> to </a:t>
            </a:r>
          </a:p>
          <a:p>
            <a:r>
              <a:rPr lang="en-US" sz="2500" b="1" dirty="0" smtClean="0">
                <a:solidFill>
                  <a:schemeClr val="accent2">
                    <a:lumMod val="75000"/>
                  </a:schemeClr>
                </a:solidFill>
              </a:rPr>
              <a:t>[insert Georgia’s parent satisfaction rate here] </a:t>
            </a:r>
            <a:r>
              <a:rPr lang="en-US" sz="2500" dirty="0" smtClean="0"/>
              <a:t>or more by the distribution and return of the survey by May 31, 2015.  (Positively agree, strongly agree, very strongly agree) </a:t>
            </a:r>
          </a:p>
          <a:p>
            <a:pPr algn="ctr"/>
            <a:r>
              <a:rPr lang="en-US" sz="2000" dirty="0" smtClean="0"/>
              <a:t>BASELINE DATA:  2013 IDEA PARENT SURVEY</a:t>
            </a:r>
          </a:p>
          <a:p>
            <a:pPr algn="ctr"/>
            <a:r>
              <a:rPr lang="en-US" sz="2000" dirty="0" smtClean="0"/>
              <a:t>STATE:  insert here		DISTRICT: insert here</a:t>
            </a:r>
          </a:p>
          <a:p>
            <a:endParaRPr lang="en-US" sz="2500" dirty="0" smtClean="0"/>
          </a:p>
          <a:p>
            <a:endParaRPr lang="en-US" sz="2500" dirty="0" smtClean="0"/>
          </a:p>
          <a:p>
            <a:endParaRPr lang="en-US" sz="25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609600"/>
            <a:ext cx="7696200" cy="861774"/>
          </a:xfrm>
          <a:prstGeom prst="rect">
            <a:avLst/>
          </a:prstGeom>
          <a:noFill/>
        </p:spPr>
        <p:txBody>
          <a:bodyPr wrap="square" rtlCol="0">
            <a:spAutoFit/>
          </a:bodyPr>
          <a:lstStyle/>
          <a:p>
            <a:pPr algn="ctr"/>
            <a:r>
              <a:rPr lang="en-US" sz="5000" dirty="0" smtClean="0"/>
              <a:t>SMART GOAL EXAMPLE</a:t>
            </a:r>
            <a:endParaRPr lang="en-US" sz="5000" dirty="0"/>
          </a:p>
        </p:txBody>
      </p:sp>
      <p:sp>
        <p:nvSpPr>
          <p:cNvPr id="4" name="Rectangle 3"/>
          <p:cNvSpPr/>
          <p:nvPr/>
        </p:nvSpPr>
        <p:spPr>
          <a:xfrm>
            <a:off x="685800" y="1524000"/>
            <a:ext cx="7620000" cy="4078039"/>
          </a:xfrm>
          <a:prstGeom prst="rect">
            <a:avLst/>
          </a:prstGeom>
        </p:spPr>
        <p:txBody>
          <a:bodyPr wrap="square">
            <a:spAutoFit/>
          </a:bodyPr>
          <a:lstStyle/>
          <a:p>
            <a:r>
              <a:rPr lang="en-US" dirty="0" smtClean="0"/>
              <a:t>The percentage of parents of children receiving special education services who respond positively to the State Parent Survey Question 7 </a:t>
            </a:r>
            <a:r>
              <a:rPr lang="en-US" sz="2500" b="1" u="sng" dirty="0" smtClean="0">
                <a:solidFill>
                  <a:srgbClr val="92D050"/>
                </a:solidFill>
              </a:rPr>
              <a:t>“ I was given information about organizations that offer support for parents of students with disabilities” </a:t>
            </a:r>
            <a:r>
              <a:rPr lang="en-US" dirty="0" smtClean="0"/>
              <a:t>at </a:t>
            </a:r>
            <a:r>
              <a:rPr lang="en-US" sz="2500" b="1" u="sng" dirty="0" smtClean="0">
                <a:solidFill>
                  <a:srgbClr val="92D050"/>
                </a:solidFill>
              </a:rPr>
              <a:t>Minnie Mouse Elementary School </a:t>
            </a:r>
            <a:r>
              <a:rPr lang="en-US" dirty="0" smtClean="0"/>
              <a:t>will increase the parent satisfaction rate from </a:t>
            </a:r>
            <a:r>
              <a:rPr lang="en-US" sz="3000" u="sng" dirty="0" smtClean="0">
                <a:solidFill>
                  <a:srgbClr val="92D050"/>
                </a:solidFill>
              </a:rPr>
              <a:t>38% </a:t>
            </a:r>
            <a:r>
              <a:rPr lang="en-US" dirty="0" smtClean="0"/>
              <a:t>to </a:t>
            </a:r>
            <a:r>
              <a:rPr lang="en-US" sz="3000" u="sng" dirty="0" smtClean="0">
                <a:solidFill>
                  <a:srgbClr val="92D050"/>
                </a:solidFill>
              </a:rPr>
              <a:t>40%  </a:t>
            </a:r>
            <a:r>
              <a:rPr lang="en-US" dirty="0" smtClean="0"/>
              <a:t>or more by the distribution and return of the survey by May 31, 2015.   </a:t>
            </a:r>
          </a:p>
          <a:p>
            <a:endParaRPr lang="en-US" sz="2500" dirty="0"/>
          </a:p>
          <a:p>
            <a:r>
              <a:rPr lang="en-US" sz="2500" dirty="0" smtClean="0"/>
              <a:t>BASELINE DATA:  2013 IDEA PARENT SURVEY</a:t>
            </a:r>
          </a:p>
          <a:p>
            <a:r>
              <a:rPr lang="en-US" sz="2500" dirty="0" smtClean="0"/>
              <a:t>STATE:  40%		DISTRICT:  38%</a:t>
            </a:r>
            <a:endParaRPr lang="en-US" sz="25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8200" y="533400"/>
            <a:ext cx="7162800" cy="5632311"/>
          </a:xfrm>
          <a:prstGeom prst="rect">
            <a:avLst/>
          </a:prstGeom>
          <a:noFill/>
        </p:spPr>
        <p:txBody>
          <a:bodyPr wrap="square" rtlCol="0">
            <a:spAutoFit/>
          </a:bodyPr>
          <a:lstStyle/>
          <a:p>
            <a:r>
              <a:rPr lang="en-US" sz="2000" b="1" u="sng" dirty="0" smtClean="0">
                <a:solidFill>
                  <a:schemeClr val="accent3"/>
                </a:solidFill>
              </a:rPr>
              <a:t>SPECIFIC</a:t>
            </a:r>
            <a:r>
              <a:rPr lang="en-US" sz="2000" b="1" dirty="0" smtClean="0">
                <a:solidFill>
                  <a:schemeClr val="accent3"/>
                </a:solidFill>
              </a:rPr>
              <a:t> - TO INCREASE PARENT SATISFACTION RATE</a:t>
            </a:r>
          </a:p>
          <a:p>
            <a:endParaRPr lang="en-US" sz="2000" b="1" dirty="0">
              <a:solidFill>
                <a:schemeClr val="accent3"/>
              </a:solidFill>
            </a:endParaRPr>
          </a:p>
          <a:p>
            <a:endParaRPr lang="en-US" sz="2000" b="1" u="sng" dirty="0" smtClean="0">
              <a:solidFill>
                <a:schemeClr val="accent3"/>
              </a:solidFill>
            </a:endParaRPr>
          </a:p>
          <a:p>
            <a:r>
              <a:rPr lang="en-US" sz="2000" b="1" u="sng" dirty="0" smtClean="0">
                <a:solidFill>
                  <a:schemeClr val="accent3"/>
                </a:solidFill>
              </a:rPr>
              <a:t>MEASURABLE</a:t>
            </a:r>
            <a:r>
              <a:rPr lang="en-US" sz="2000" b="1" dirty="0" smtClean="0">
                <a:solidFill>
                  <a:schemeClr val="accent3"/>
                </a:solidFill>
              </a:rPr>
              <a:t> –DISTRICT PARENT SATISFACTION RATE  NUMBER PERCENT TO NUMERIC GEORGIA’S PARENT SATISFACTION RATE NUMBER PERCENT OR MORE</a:t>
            </a:r>
            <a:endParaRPr lang="en-US" sz="2000" b="1" u="sng" dirty="0">
              <a:solidFill>
                <a:schemeClr val="accent3"/>
              </a:solidFill>
            </a:endParaRPr>
          </a:p>
          <a:p>
            <a:endParaRPr lang="en-US" sz="2000" b="1" u="sng" dirty="0" smtClean="0">
              <a:solidFill>
                <a:schemeClr val="accent3"/>
              </a:solidFill>
            </a:endParaRPr>
          </a:p>
          <a:p>
            <a:r>
              <a:rPr lang="en-US" sz="2000" b="1" u="sng" dirty="0" smtClean="0">
                <a:solidFill>
                  <a:schemeClr val="accent3"/>
                </a:solidFill>
              </a:rPr>
              <a:t>ATTAINABLE </a:t>
            </a:r>
            <a:r>
              <a:rPr lang="en-US" sz="2000" b="1" dirty="0" smtClean="0">
                <a:solidFill>
                  <a:schemeClr val="accent3"/>
                </a:solidFill>
              </a:rPr>
              <a:t>– THROUGH DISTRIBUTION OF SURVEYS TO PARENTS  AND RETURN OF SURVEYS FROM PARENTS</a:t>
            </a:r>
          </a:p>
          <a:p>
            <a:endParaRPr lang="en-US" sz="2000" b="1" dirty="0">
              <a:solidFill>
                <a:schemeClr val="accent3"/>
              </a:solidFill>
            </a:endParaRPr>
          </a:p>
          <a:p>
            <a:endParaRPr lang="en-US" sz="2000" b="1" u="sng" dirty="0" smtClean="0">
              <a:solidFill>
                <a:schemeClr val="accent3"/>
              </a:solidFill>
            </a:endParaRPr>
          </a:p>
          <a:p>
            <a:r>
              <a:rPr lang="en-US" sz="2000" b="1" u="sng" dirty="0" smtClean="0">
                <a:solidFill>
                  <a:schemeClr val="accent3"/>
                </a:solidFill>
              </a:rPr>
              <a:t>REALISTIC AND RESULTS ORIENTED</a:t>
            </a:r>
            <a:r>
              <a:rPr lang="en-US" sz="2000" b="1" dirty="0" smtClean="0">
                <a:solidFill>
                  <a:schemeClr val="accent3"/>
                </a:solidFill>
              </a:rPr>
              <a:t>– INCREASE PARENT SATISFACTION RATE AT LEAST BY 1 PERCENTAGE POINT</a:t>
            </a:r>
          </a:p>
          <a:p>
            <a:endParaRPr lang="en-US" sz="2000" b="1" dirty="0">
              <a:solidFill>
                <a:schemeClr val="accent3"/>
              </a:solidFill>
            </a:endParaRPr>
          </a:p>
          <a:p>
            <a:endParaRPr lang="en-US" sz="2000" b="1" u="sng" dirty="0" smtClean="0">
              <a:solidFill>
                <a:schemeClr val="accent3"/>
              </a:solidFill>
            </a:endParaRPr>
          </a:p>
          <a:p>
            <a:r>
              <a:rPr lang="en-US" sz="2000" b="1" u="sng" dirty="0" smtClean="0">
                <a:solidFill>
                  <a:schemeClr val="accent3"/>
                </a:solidFill>
              </a:rPr>
              <a:t>TIMELY</a:t>
            </a:r>
            <a:r>
              <a:rPr lang="en-US" sz="2000" b="1" dirty="0" smtClean="0">
                <a:solidFill>
                  <a:schemeClr val="accent3"/>
                </a:solidFill>
              </a:rPr>
              <a:t> – BY MAY 31, 2015.</a:t>
            </a:r>
          </a:p>
          <a:p>
            <a:endParaRPr lang="en-US" sz="2000" b="1" dirty="0">
              <a:solidFill>
                <a:schemeClr val="accent3"/>
              </a:solidFill>
            </a:endParaRPr>
          </a:p>
          <a:p>
            <a:endParaRPr lang="en-US" sz="2000" b="1" dirty="0">
              <a:solidFill>
                <a:schemeClr val="accent3"/>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609600"/>
            <a:ext cx="8001000" cy="553998"/>
          </a:xfrm>
          <a:prstGeom prst="rect">
            <a:avLst/>
          </a:prstGeom>
          <a:noFill/>
        </p:spPr>
        <p:txBody>
          <a:bodyPr wrap="square" rtlCol="0">
            <a:spAutoFit/>
          </a:bodyPr>
          <a:lstStyle/>
          <a:p>
            <a:pPr algn="ctr"/>
            <a:r>
              <a:rPr lang="en-US" sz="3000" dirty="0" smtClean="0"/>
              <a:t>VITAL BEHAVIORS</a:t>
            </a:r>
            <a:endParaRPr lang="en-US" sz="3000" dirty="0"/>
          </a:p>
        </p:txBody>
      </p:sp>
      <p:sp>
        <p:nvSpPr>
          <p:cNvPr id="3" name="TextBox 2"/>
          <p:cNvSpPr txBox="1"/>
          <p:nvPr/>
        </p:nvSpPr>
        <p:spPr>
          <a:xfrm>
            <a:off x="990600" y="1295400"/>
            <a:ext cx="7315200" cy="5016758"/>
          </a:xfrm>
          <a:prstGeom prst="rect">
            <a:avLst/>
          </a:prstGeom>
          <a:noFill/>
        </p:spPr>
        <p:txBody>
          <a:bodyPr wrap="square" rtlCol="0">
            <a:spAutoFit/>
          </a:bodyPr>
          <a:lstStyle/>
          <a:p>
            <a:pPr algn="ctr"/>
            <a:r>
              <a:rPr lang="en-US" sz="4000" dirty="0" smtClean="0"/>
              <a:t>BEHAVIORS OR ACTIONS THAT PARENTS WILL BE TRAINED TO DO ON A </a:t>
            </a:r>
            <a:r>
              <a:rPr lang="en-US" sz="6000" dirty="0" smtClean="0">
                <a:solidFill>
                  <a:srgbClr val="00B050"/>
                </a:solidFill>
              </a:rPr>
              <a:t>ROUTINE </a:t>
            </a:r>
          </a:p>
          <a:p>
            <a:pPr algn="ctr"/>
            <a:r>
              <a:rPr lang="en-US" sz="4000" dirty="0" smtClean="0"/>
              <a:t>AND </a:t>
            </a:r>
          </a:p>
          <a:p>
            <a:pPr algn="ctr"/>
            <a:r>
              <a:rPr lang="en-US" sz="6000" dirty="0" smtClean="0">
                <a:solidFill>
                  <a:srgbClr val="00B050"/>
                </a:solidFill>
              </a:rPr>
              <a:t>ONGOING</a:t>
            </a:r>
            <a:r>
              <a:rPr lang="en-US" sz="4000" dirty="0" smtClean="0"/>
              <a:t> </a:t>
            </a:r>
          </a:p>
          <a:p>
            <a:pPr algn="ctr"/>
            <a:r>
              <a:rPr lang="en-US" sz="4000" dirty="0" smtClean="0"/>
              <a:t>BASIS </a:t>
            </a:r>
            <a:endParaRPr lang="en-US" sz="4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14400" y="457200"/>
            <a:ext cx="7086600" cy="861774"/>
          </a:xfrm>
          <a:prstGeom prst="rect">
            <a:avLst/>
          </a:prstGeom>
          <a:noFill/>
        </p:spPr>
        <p:txBody>
          <a:bodyPr wrap="square" rtlCol="0">
            <a:spAutoFit/>
          </a:bodyPr>
          <a:lstStyle/>
          <a:p>
            <a:pPr algn="ctr"/>
            <a:r>
              <a:rPr lang="en-US" sz="5000" dirty="0" smtClean="0"/>
              <a:t>EXAMPLE 1</a:t>
            </a:r>
            <a:endParaRPr lang="en-US" sz="5000" dirty="0"/>
          </a:p>
        </p:txBody>
      </p:sp>
      <p:sp>
        <p:nvSpPr>
          <p:cNvPr id="4" name="TextBox 3"/>
          <p:cNvSpPr txBox="1"/>
          <p:nvPr/>
        </p:nvSpPr>
        <p:spPr>
          <a:xfrm>
            <a:off x="457200" y="1447800"/>
            <a:ext cx="8229600" cy="3554819"/>
          </a:xfrm>
          <a:prstGeom prst="rect">
            <a:avLst/>
          </a:prstGeom>
          <a:noFill/>
        </p:spPr>
        <p:txBody>
          <a:bodyPr wrap="square" rtlCol="0">
            <a:spAutoFit/>
          </a:bodyPr>
          <a:lstStyle/>
          <a:p>
            <a:r>
              <a:rPr lang="en-US" sz="2500" b="1" dirty="0" smtClean="0">
                <a:solidFill>
                  <a:srgbClr val="7030A0"/>
                </a:solidFill>
              </a:rPr>
              <a:t>PARENTS WILL REQUEST INFORMATION ON AT LEAST ONE (1) ORGANIZATION THAT OFFERS SUPPORT FOR PARENTS OF STUDENTS WITH DISABILITIES ONCE PER GRADING PERIOD.  </a:t>
            </a:r>
          </a:p>
          <a:p>
            <a:endParaRPr lang="en-US" sz="2500" b="1" dirty="0">
              <a:solidFill>
                <a:srgbClr val="7030A0"/>
              </a:solidFill>
            </a:endParaRPr>
          </a:p>
          <a:p>
            <a:pPr algn="ctr"/>
            <a:r>
              <a:rPr lang="en-US" sz="2500" b="1" dirty="0" smtClean="0">
                <a:solidFill>
                  <a:srgbClr val="7030A0"/>
                </a:solidFill>
              </a:rPr>
              <a:t>DATA COLLECTION TOOL</a:t>
            </a:r>
          </a:p>
          <a:p>
            <a:r>
              <a:rPr lang="en-US" sz="2500" b="1" dirty="0" smtClean="0">
                <a:solidFill>
                  <a:srgbClr val="7030A0"/>
                </a:solidFill>
              </a:rPr>
              <a:t>CHART FOR PARENTS TO INDICATE</a:t>
            </a:r>
          </a:p>
          <a:p>
            <a:r>
              <a:rPr lang="en-US" sz="2500" b="1" dirty="0" smtClean="0">
                <a:solidFill>
                  <a:srgbClr val="7030A0"/>
                </a:solidFill>
              </a:rPr>
              <a:t>HOW MANY ORGANIZATIONS</a:t>
            </a:r>
          </a:p>
          <a:p>
            <a:r>
              <a:rPr lang="en-US" sz="2500" b="1" dirty="0" smtClean="0">
                <a:solidFill>
                  <a:srgbClr val="7030A0"/>
                </a:solidFill>
              </a:rPr>
              <a:t>HOW OFTEN REQUESTED</a:t>
            </a:r>
            <a:endParaRPr lang="en-US" sz="2500" b="1" dirty="0">
              <a:solidFill>
                <a:srgbClr val="7030A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14400" y="457200"/>
            <a:ext cx="7086600" cy="861774"/>
          </a:xfrm>
          <a:prstGeom prst="rect">
            <a:avLst/>
          </a:prstGeom>
          <a:noFill/>
        </p:spPr>
        <p:txBody>
          <a:bodyPr wrap="square" rtlCol="0">
            <a:spAutoFit/>
          </a:bodyPr>
          <a:lstStyle/>
          <a:p>
            <a:pPr algn="ctr"/>
            <a:r>
              <a:rPr lang="en-US" sz="5000" dirty="0" smtClean="0"/>
              <a:t>EXAMPLE 2</a:t>
            </a:r>
            <a:endParaRPr lang="en-US" sz="5000" dirty="0"/>
          </a:p>
        </p:txBody>
      </p:sp>
      <p:sp>
        <p:nvSpPr>
          <p:cNvPr id="4" name="TextBox 3"/>
          <p:cNvSpPr txBox="1"/>
          <p:nvPr/>
        </p:nvSpPr>
        <p:spPr>
          <a:xfrm>
            <a:off x="457200" y="1447800"/>
            <a:ext cx="8229600" cy="3170099"/>
          </a:xfrm>
          <a:prstGeom prst="rect">
            <a:avLst/>
          </a:prstGeom>
          <a:noFill/>
        </p:spPr>
        <p:txBody>
          <a:bodyPr wrap="square" rtlCol="0">
            <a:spAutoFit/>
          </a:bodyPr>
          <a:lstStyle/>
          <a:p>
            <a:r>
              <a:rPr lang="en-US" sz="2500" b="1" dirty="0" smtClean="0">
                <a:solidFill>
                  <a:srgbClr val="7030A0"/>
                </a:solidFill>
              </a:rPr>
              <a:t>PARENTS WILL CONTACT OR VISIT ONE REQUESTED ORGANIZATION AT LEAST ONCE BY THE END OF THE GRADING PERIOD.  </a:t>
            </a:r>
          </a:p>
          <a:p>
            <a:endParaRPr lang="en-US" sz="2500" b="1" dirty="0">
              <a:solidFill>
                <a:srgbClr val="7030A0"/>
              </a:solidFill>
            </a:endParaRPr>
          </a:p>
          <a:p>
            <a:pPr algn="ctr"/>
            <a:r>
              <a:rPr lang="en-US" sz="2500" b="1" dirty="0" smtClean="0">
                <a:solidFill>
                  <a:srgbClr val="7030A0"/>
                </a:solidFill>
              </a:rPr>
              <a:t>DATA COLLECTION TOOL</a:t>
            </a:r>
          </a:p>
          <a:p>
            <a:r>
              <a:rPr lang="en-US" sz="2500" b="1" dirty="0" smtClean="0">
                <a:solidFill>
                  <a:srgbClr val="7030A0"/>
                </a:solidFill>
              </a:rPr>
              <a:t>CHART FOR PARENTS TO INDICATE</a:t>
            </a:r>
          </a:p>
          <a:p>
            <a:r>
              <a:rPr lang="en-US" sz="2500" b="1" dirty="0" smtClean="0">
                <a:solidFill>
                  <a:srgbClr val="7030A0"/>
                </a:solidFill>
              </a:rPr>
              <a:t>HOW MANY CONTACTS OR VISITS TO ORGANIZATIONS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219200" y="457200"/>
            <a:ext cx="6858000" cy="1015663"/>
          </a:xfrm>
          <a:prstGeom prst="rect">
            <a:avLst/>
          </a:prstGeom>
          <a:noFill/>
        </p:spPr>
        <p:txBody>
          <a:bodyPr wrap="square" rtlCol="0">
            <a:spAutoFit/>
          </a:bodyPr>
          <a:lstStyle/>
          <a:p>
            <a:pPr algn="ctr"/>
            <a:r>
              <a:rPr lang="en-US" sz="3000" dirty="0" smtClean="0"/>
              <a:t>BENCHMARKS</a:t>
            </a:r>
            <a:endParaRPr lang="en-US" sz="3000" dirty="0"/>
          </a:p>
          <a:p>
            <a:pPr algn="ctr"/>
            <a:r>
              <a:rPr lang="en-US" sz="3000" dirty="0" smtClean="0"/>
              <a:t>DATA BENCHMARKS</a:t>
            </a:r>
            <a:endParaRPr lang="en-US" sz="3000" dirty="0"/>
          </a:p>
        </p:txBody>
      </p:sp>
      <p:sp>
        <p:nvSpPr>
          <p:cNvPr id="4" name="TextBox 3"/>
          <p:cNvSpPr txBox="1"/>
          <p:nvPr/>
        </p:nvSpPr>
        <p:spPr>
          <a:xfrm>
            <a:off x="1295400" y="1600200"/>
            <a:ext cx="6858000" cy="1477328"/>
          </a:xfrm>
          <a:prstGeom prst="rect">
            <a:avLst/>
          </a:prstGeom>
          <a:noFill/>
        </p:spPr>
        <p:txBody>
          <a:bodyPr wrap="square" rtlCol="0">
            <a:spAutoFit/>
          </a:bodyPr>
          <a:lstStyle/>
          <a:p>
            <a:pPr algn="ctr"/>
            <a:r>
              <a:rPr lang="en-US" sz="3000" dirty="0" smtClean="0">
                <a:solidFill>
                  <a:srgbClr val="0070C0"/>
                </a:solidFill>
              </a:rPr>
              <a:t>VITAL BEHAVIOR + DATES TO CHECK + CRITERIA FOR SUCCESS = </a:t>
            </a:r>
            <a:r>
              <a:rPr lang="en-US" sz="3000" b="1" dirty="0" smtClean="0">
                <a:solidFill>
                  <a:srgbClr val="00B050"/>
                </a:solidFill>
              </a:rPr>
              <a:t>BENCHMARK</a:t>
            </a:r>
            <a:endParaRPr lang="en-US" sz="3000" b="1" dirty="0">
              <a:solidFill>
                <a:srgbClr val="00B050"/>
              </a:solidFill>
            </a:endParaRPr>
          </a:p>
        </p:txBody>
      </p:sp>
      <p:sp>
        <p:nvSpPr>
          <p:cNvPr id="5" name="TextBox 4"/>
          <p:cNvSpPr txBox="1"/>
          <p:nvPr/>
        </p:nvSpPr>
        <p:spPr>
          <a:xfrm>
            <a:off x="609600" y="3733800"/>
            <a:ext cx="7772400" cy="2477601"/>
          </a:xfrm>
          <a:prstGeom prst="rect">
            <a:avLst/>
          </a:prstGeom>
          <a:noFill/>
        </p:spPr>
        <p:txBody>
          <a:bodyPr wrap="square" rtlCol="0">
            <a:spAutoFit/>
          </a:bodyPr>
          <a:lstStyle/>
          <a:p>
            <a:r>
              <a:rPr lang="en-US" sz="2500" dirty="0" smtClean="0"/>
              <a:t>CRITERIA FOR SUCCESS – MEETING A CERTAIN TARGET</a:t>
            </a:r>
          </a:p>
          <a:p>
            <a:endParaRPr lang="en-US" sz="2500" dirty="0"/>
          </a:p>
          <a:p>
            <a:r>
              <a:rPr lang="en-US" sz="4000" dirty="0" smtClean="0"/>
              <a:t>3 DATA BENCHMARKS ARE REQUIRED</a:t>
            </a:r>
            <a:endParaRPr lang="en-US" sz="40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0"/>
            <a:ext cx="7620000" cy="861774"/>
          </a:xfrm>
          <a:prstGeom prst="rect">
            <a:avLst/>
          </a:prstGeom>
          <a:noFill/>
        </p:spPr>
        <p:txBody>
          <a:bodyPr wrap="square" rtlCol="0">
            <a:spAutoFit/>
          </a:bodyPr>
          <a:lstStyle/>
          <a:p>
            <a:pPr algn="ctr"/>
            <a:r>
              <a:rPr lang="en-US" sz="5000" dirty="0" smtClean="0"/>
              <a:t>EXAMPLES</a:t>
            </a:r>
            <a:endParaRPr lang="en-US" sz="5000" dirty="0"/>
          </a:p>
        </p:txBody>
      </p:sp>
      <p:sp>
        <p:nvSpPr>
          <p:cNvPr id="4" name="Rectangle 3"/>
          <p:cNvSpPr/>
          <p:nvPr/>
        </p:nvSpPr>
        <p:spPr>
          <a:xfrm>
            <a:off x="1066800" y="685800"/>
            <a:ext cx="7391400" cy="1538883"/>
          </a:xfrm>
          <a:prstGeom prst="rect">
            <a:avLst/>
          </a:prstGeom>
        </p:spPr>
        <p:txBody>
          <a:bodyPr wrap="square">
            <a:spAutoFit/>
          </a:bodyPr>
          <a:lstStyle/>
          <a:p>
            <a:pPr algn="ctr"/>
            <a:r>
              <a:rPr lang="en-US" sz="4000" b="1" dirty="0" smtClean="0">
                <a:solidFill>
                  <a:srgbClr val="7030A0"/>
                </a:solidFill>
              </a:rPr>
              <a:t>VITAL BEHAVIOR</a:t>
            </a:r>
          </a:p>
          <a:p>
            <a:r>
              <a:rPr lang="en-US" b="1" dirty="0" smtClean="0">
                <a:solidFill>
                  <a:srgbClr val="7030A0"/>
                </a:solidFill>
              </a:rPr>
              <a:t>PARENTS WILL REQUEST INFORMATION ON AT LEAST ONE (1) ORGANIZATION THAT OFFERS SUPPORT FOR PARENTS OF STUDENTS WITH DISABILITIES ONCE PER GRADING PERIOD.  </a:t>
            </a:r>
          </a:p>
        </p:txBody>
      </p:sp>
      <p:sp>
        <p:nvSpPr>
          <p:cNvPr id="6" name="Rectangle 5"/>
          <p:cNvSpPr/>
          <p:nvPr/>
        </p:nvSpPr>
        <p:spPr>
          <a:xfrm>
            <a:off x="1143000" y="2362200"/>
            <a:ext cx="7391400" cy="984885"/>
          </a:xfrm>
          <a:prstGeom prst="rect">
            <a:avLst/>
          </a:prstGeom>
        </p:spPr>
        <p:txBody>
          <a:bodyPr wrap="square">
            <a:spAutoFit/>
          </a:bodyPr>
          <a:lstStyle/>
          <a:p>
            <a:pPr algn="ctr"/>
            <a:r>
              <a:rPr lang="en-US" sz="4000" b="1" dirty="0" smtClean="0">
                <a:solidFill>
                  <a:srgbClr val="0070C0"/>
                </a:solidFill>
              </a:rPr>
              <a:t>DATES TO CHECK</a:t>
            </a:r>
          </a:p>
          <a:p>
            <a:r>
              <a:rPr lang="en-US" b="1" dirty="0" smtClean="0">
                <a:solidFill>
                  <a:srgbClr val="0070C0"/>
                </a:solidFill>
              </a:rPr>
              <a:t>FEBRUARY 6, 2015	MARCH 9, 2015 	APRIL 15, 2015</a:t>
            </a:r>
          </a:p>
        </p:txBody>
      </p:sp>
      <p:sp>
        <p:nvSpPr>
          <p:cNvPr id="7" name="Rectangle 6"/>
          <p:cNvSpPr/>
          <p:nvPr/>
        </p:nvSpPr>
        <p:spPr>
          <a:xfrm>
            <a:off x="1219200" y="3581400"/>
            <a:ext cx="7391400" cy="2092881"/>
          </a:xfrm>
          <a:prstGeom prst="rect">
            <a:avLst/>
          </a:prstGeom>
        </p:spPr>
        <p:txBody>
          <a:bodyPr wrap="square">
            <a:spAutoFit/>
          </a:bodyPr>
          <a:lstStyle/>
          <a:p>
            <a:pPr algn="ctr"/>
            <a:r>
              <a:rPr lang="en-US" sz="4000" b="1" dirty="0" smtClean="0">
                <a:solidFill>
                  <a:srgbClr val="00B050"/>
                </a:solidFill>
              </a:rPr>
              <a:t>CRITERIA FOR SUCCESS</a:t>
            </a:r>
          </a:p>
          <a:p>
            <a:pPr algn="ctr"/>
            <a:r>
              <a:rPr lang="en-US" sz="3000" b="1" dirty="0" smtClean="0">
                <a:solidFill>
                  <a:srgbClr val="00B050"/>
                </a:solidFill>
              </a:rPr>
              <a:t>10% AT 1</a:t>
            </a:r>
            <a:r>
              <a:rPr lang="en-US" sz="3000" b="1" baseline="30000" dirty="0" smtClean="0">
                <a:solidFill>
                  <a:srgbClr val="00B050"/>
                </a:solidFill>
              </a:rPr>
              <a:t>ST</a:t>
            </a:r>
            <a:r>
              <a:rPr lang="en-US" sz="3000" b="1" dirty="0" smtClean="0">
                <a:solidFill>
                  <a:srgbClr val="00B050"/>
                </a:solidFill>
              </a:rPr>
              <a:t> CHECK</a:t>
            </a:r>
          </a:p>
          <a:p>
            <a:pPr algn="ctr"/>
            <a:r>
              <a:rPr lang="en-US" sz="3000" b="1" dirty="0" smtClean="0">
                <a:solidFill>
                  <a:srgbClr val="00B050"/>
                </a:solidFill>
              </a:rPr>
              <a:t>15% AT 2</a:t>
            </a:r>
            <a:r>
              <a:rPr lang="en-US" sz="3000" b="1" baseline="30000" dirty="0" smtClean="0">
                <a:solidFill>
                  <a:srgbClr val="00B050"/>
                </a:solidFill>
              </a:rPr>
              <a:t>ND</a:t>
            </a:r>
            <a:r>
              <a:rPr lang="en-US" sz="3000" b="1" dirty="0" smtClean="0">
                <a:solidFill>
                  <a:srgbClr val="00B050"/>
                </a:solidFill>
              </a:rPr>
              <a:t> CHECK</a:t>
            </a:r>
          </a:p>
          <a:p>
            <a:pPr algn="ctr"/>
            <a:r>
              <a:rPr lang="en-US" sz="3000" b="1" dirty="0" smtClean="0">
                <a:solidFill>
                  <a:srgbClr val="00B050"/>
                </a:solidFill>
              </a:rPr>
              <a:t>20% AT 3</a:t>
            </a:r>
            <a:r>
              <a:rPr lang="en-US" sz="3000" b="1" baseline="30000" dirty="0" smtClean="0">
                <a:solidFill>
                  <a:srgbClr val="00B050"/>
                </a:solidFill>
              </a:rPr>
              <a:t>RD</a:t>
            </a:r>
            <a:r>
              <a:rPr lang="en-US" sz="3000" b="1" dirty="0" smtClean="0">
                <a:solidFill>
                  <a:srgbClr val="00B050"/>
                </a:solidFill>
              </a:rPr>
              <a:t> CHECK</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066800" y="304800"/>
            <a:ext cx="7467600" cy="477054"/>
          </a:xfrm>
          <a:prstGeom prst="rect">
            <a:avLst/>
          </a:prstGeom>
          <a:noFill/>
        </p:spPr>
        <p:txBody>
          <a:bodyPr wrap="square" rtlCol="0">
            <a:spAutoFit/>
          </a:bodyPr>
          <a:lstStyle/>
          <a:p>
            <a:pPr algn="ctr"/>
            <a:r>
              <a:rPr lang="en-US" sz="2500" dirty="0" smtClean="0"/>
              <a:t>DATA BENCHMARK EXAMPLE</a:t>
            </a:r>
            <a:endParaRPr lang="en-US" sz="2500" dirty="0"/>
          </a:p>
        </p:txBody>
      </p:sp>
      <p:sp>
        <p:nvSpPr>
          <p:cNvPr id="5" name="Rectangle 4"/>
          <p:cNvSpPr/>
          <p:nvPr/>
        </p:nvSpPr>
        <p:spPr>
          <a:xfrm>
            <a:off x="1066800" y="685800"/>
            <a:ext cx="7391400" cy="1231106"/>
          </a:xfrm>
          <a:prstGeom prst="rect">
            <a:avLst/>
          </a:prstGeom>
        </p:spPr>
        <p:txBody>
          <a:bodyPr wrap="square">
            <a:spAutoFit/>
          </a:bodyPr>
          <a:lstStyle/>
          <a:p>
            <a:pPr algn="ctr"/>
            <a:r>
              <a:rPr lang="en-US" sz="2000" b="1" dirty="0" smtClean="0">
                <a:solidFill>
                  <a:srgbClr val="7030A0"/>
                </a:solidFill>
              </a:rPr>
              <a:t>VITAL BEHAVIOR</a:t>
            </a:r>
          </a:p>
          <a:p>
            <a:r>
              <a:rPr lang="en-US" b="1" dirty="0" smtClean="0">
                <a:solidFill>
                  <a:srgbClr val="7030A0"/>
                </a:solidFill>
              </a:rPr>
              <a:t>PARENTS WILL REQUEST INFORMATION ON AT LEAST ONE (1) ORGANIZATION THAT OFFERS SUPPORT FOR PARENTS OF STUDENTS WITH DISABILITIES ONCE PER GRADING PERIOD.  </a:t>
            </a:r>
          </a:p>
        </p:txBody>
      </p:sp>
      <p:sp>
        <p:nvSpPr>
          <p:cNvPr id="6" name="Rectangle 5"/>
          <p:cNvSpPr/>
          <p:nvPr/>
        </p:nvSpPr>
        <p:spPr>
          <a:xfrm>
            <a:off x="381000" y="2057400"/>
            <a:ext cx="8534400" cy="3139321"/>
          </a:xfrm>
          <a:prstGeom prst="rect">
            <a:avLst/>
          </a:prstGeom>
        </p:spPr>
        <p:txBody>
          <a:bodyPr wrap="square">
            <a:spAutoFit/>
          </a:bodyPr>
          <a:lstStyle/>
          <a:p>
            <a:r>
              <a:rPr lang="en-US" b="1" dirty="0" smtClean="0">
                <a:solidFill>
                  <a:srgbClr val="0070C0"/>
                </a:solidFill>
              </a:rPr>
              <a:t>FEBRUARY 6, 2015 – 10% OF PARENTS REQUESTED INFORMATION ON AT LEAST ONE ORGANIZATION THAT OFFERS SUPPORT FOR PARENTS WITH DISABILITIES ONCE PER GRADING PERIOD	</a:t>
            </a:r>
          </a:p>
          <a:p>
            <a:endParaRPr lang="en-US" b="1" dirty="0">
              <a:solidFill>
                <a:srgbClr val="0070C0"/>
              </a:solidFill>
            </a:endParaRPr>
          </a:p>
          <a:p>
            <a:r>
              <a:rPr lang="en-US" b="1" dirty="0" smtClean="0">
                <a:solidFill>
                  <a:srgbClr val="0070C0"/>
                </a:solidFill>
              </a:rPr>
              <a:t>MARCH 9, 2015 - 15% OF PARENTS REQUESTED INFORMATION ON AT LEAST ONE ORGANIZATION THAT OFFERS SUPPORT FOR PARENTS WITH DISABILITIES ONCE PER GRADING PERIOD		</a:t>
            </a:r>
          </a:p>
          <a:p>
            <a:endParaRPr lang="en-US" b="1" dirty="0">
              <a:solidFill>
                <a:srgbClr val="0070C0"/>
              </a:solidFill>
            </a:endParaRPr>
          </a:p>
          <a:p>
            <a:r>
              <a:rPr lang="en-US" b="1" dirty="0" smtClean="0">
                <a:solidFill>
                  <a:srgbClr val="0070C0"/>
                </a:solidFill>
              </a:rPr>
              <a:t>APRIL 15, 2015 - 20% OF PARENTS REQUESTED INFORMATION ON AT LEAST ONE ORGANIZATION THAT OFFERS SUPPORT FOR PARENTS WITH DISABILITIES ONCE PER GRADING PERIOD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9200" y="1371600"/>
            <a:ext cx="7162800" cy="923330"/>
          </a:xfrm>
          <a:prstGeom prst="rect">
            <a:avLst/>
          </a:prstGeom>
        </p:spPr>
        <p:txBody>
          <a:bodyPr wrap="square">
            <a:spAutoFit/>
          </a:bodyPr>
          <a:lstStyle/>
          <a:p>
            <a:r>
              <a:rPr lang="en-US" b="1" dirty="0" smtClean="0">
                <a:solidFill>
                  <a:srgbClr val="7030A0"/>
                </a:solidFill>
              </a:rPr>
              <a:t>PARENTS WILL CONTACT OR VISIT ONE REQUESTED ORGANIZATION AT LEAST ONCE BY THE END OF THE GRADING PERIOD.  </a:t>
            </a:r>
          </a:p>
        </p:txBody>
      </p:sp>
      <p:sp>
        <p:nvSpPr>
          <p:cNvPr id="3" name="Rectangle 2"/>
          <p:cNvSpPr/>
          <p:nvPr/>
        </p:nvSpPr>
        <p:spPr>
          <a:xfrm>
            <a:off x="914400" y="152400"/>
            <a:ext cx="7848600" cy="861774"/>
          </a:xfrm>
          <a:prstGeom prst="rect">
            <a:avLst/>
          </a:prstGeom>
        </p:spPr>
        <p:txBody>
          <a:bodyPr wrap="square">
            <a:spAutoFit/>
          </a:bodyPr>
          <a:lstStyle/>
          <a:p>
            <a:pPr algn="ctr"/>
            <a:r>
              <a:rPr lang="en-US" sz="5000" dirty="0" smtClean="0"/>
              <a:t>EXAMPLES</a:t>
            </a:r>
            <a:endParaRPr lang="en-US" sz="5000" dirty="0"/>
          </a:p>
        </p:txBody>
      </p:sp>
      <p:sp>
        <p:nvSpPr>
          <p:cNvPr id="4" name="Rectangle 3"/>
          <p:cNvSpPr/>
          <p:nvPr/>
        </p:nvSpPr>
        <p:spPr>
          <a:xfrm>
            <a:off x="1066800" y="838200"/>
            <a:ext cx="7391400" cy="707886"/>
          </a:xfrm>
          <a:prstGeom prst="rect">
            <a:avLst/>
          </a:prstGeom>
        </p:spPr>
        <p:txBody>
          <a:bodyPr wrap="square">
            <a:spAutoFit/>
          </a:bodyPr>
          <a:lstStyle/>
          <a:p>
            <a:pPr algn="ctr"/>
            <a:r>
              <a:rPr lang="en-US" sz="4000" b="1" dirty="0" smtClean="0">
                <a:solidFill>
                  <a:srgbClr val="7030A0"/>
                </a:solidFill>
              </a:rPr>
              <a:t>VITAL BEHAVIOR</a:t>
            </a:r>
          </a:p>
        </p:txBody>
      </p:sp>
      <p:sp>
        <p:nvSpPr>
          <p:cNvPr id="5" name="Rectangle 4"/>
          <p:cNvSpPr/>
          <p:nvPr/>
        </p:nvSpPr>
        <p:spPr>
          <a:xfrm>
            <a:off x="1143000" y="2362200"/>
            <a:ext cx="7391400" cy="984885"/>
          </a:xfrm>
          <a:prstGeom prst="rect">
            <a:avLst/>
          </a:prstGeom>
        </p:spPr>
        <p:txBody>
          <a:bodyPr wrap="square">
            <a:spAutoFit/>
          </a:bodyPr>
          <a:lstStyle/>
          <a:p>
            <a:pPr algn="ctr"/>
            <a:r>
              <a:rPr lang="en-US" sz="4000" b="1" dirty="0" smtClean="0">
                <a:solidFill>
                  <a:srgbClr val="0070C0"/>
                </a:solidFill>
              </a:rPr>
              <a:t>DATES TO CHECK</a:t>
            </a:r>
          </a:p>
          <a:p>
            <a:r>
              <a:rPr lang="en-US" b="1" dirty="0" smtClean="0">
                <a:solidFill>
                  <a:srgbClr val="0070C0"/>
                </a:solidFill>
              </a:rPr>
              <a:t>FEBRUARY 6, 2015	MARCH 9, 2015 	APRIL 15, 2015</a:t>
            </a:r>
          </a:p>
        </p:txBody>
      </p:sp>
      <p:sp>
        <p:nvSpPr>
          <p:cNvPr id="6" name="Rectangle 5"/>
          <p:cNvSpPr/>
          <p:nvPr/>
        </p:nvSpPr>
        <p:spPr>
          <a:xfrm>
            <a:off x="1219200" y="3581400"/>
            <a:ext cx="7391400" cy="2092881"/>
          </a:xfrm>
          <a:prstGeom prst="rect">
            <a:avLst/>
          </a:prstGeom>
        </p:spPr>
        <p:txBody>
          <a:bodyPr wrap="square">
            <a:spAutoFit/>
          </a:bodyPr>
          <a:lstStyle/>
          <a:p>
            <a:pPr algn="ctr"/>
            <a:r>
              <a:rPr lang="en-US" sz="4000" b="1" dirty="0" smtClean="0">
                <a:solidFill>
                  <a:srgbClr val="00B050"/>
                </a:solidFill>
              </a:rPr>
              <a:t>CRITERIA FOR SUCCESS</a:t>
            </a:r>
          </a:p>
          <a:p>
            <a:pPr algn="ctr"/>
            <a:r>
              <a:rPr lang="en-US" sz="3000" b="1" dirty="0" smtClean="0">
                <a:solidFill>
                  <a:srgbClr val="00B050"/>
                </a:solidFill>
              </a:rPr>
              <a:t>15% AT 1</a:t>
            </a:r>
            <a:r>
              <a:rPr lang="en-US" sz="3000" b="1" baseline="30000" dirty="0" smtClean="0">
                <a:solidFill>
                  <a:srgbClr val="00B050"/>
                </a:solidFill>
              </a:rPr>
              <a:t>ST</a:t>
            </a:r>
            <a:r>
              <a:rPr lang="en-US" sz="3000" b="1" dirty="0" smtClean="0">
                <a:solidFill>
                  <a:srgbClr val="00B050"/>
                </a:solidFill>
              </a:rPr>
              <a:t> CHECK</a:t>
            </a:r>
          </a:p>
          <a:p>
            <a:pPr algn="ctr"/>
            <a:r>
              <a:rPr lang="en-US" sz="3000" b="1" dirty="0" smtClean="0">
                <a:solidFill>
                  <a:srgbClr val="00B050"/>
                </a:solidFill>
              </a:rPr>
              <a:t>20% AT 2</a:t>
            </a:r>
            <a:r>
              <a:rPr lang="en-US" sz="3000" b="1" baseline="30000" dirty="0" smtClean="0">
                <a:solidFill>
                  <a:srgbClr val="00B050"/>
                </a:solidFill>
              </a:rPr>
              <a:t>ND</a:t>
            </a:r>
            <a:r>
              <a:rPr lang="en-US" sz="3000" b="1" dirty="0" smtClean="0">
                <a:solidFill>
                  <a:srgbClr val="00B050"/>
                </a:solidFill>
              </a:rPr>
              <a:t> CHECK</a:t>
            </a:r>
          </a:p>
          <a:p>
            <a:pPr algn="ctr"/>
            <a:r>
              <a:rPr lang="en-US" sz="3000" b="1" dirty="0" smtClean="0">
                <a:solidFill>
                  <a:srgbClr val="00B050"/>
                </a:solidFill>
              </a:rPr>
              <a:t>25% AT 3</a:t>
            </a:r>
            <a:r>
              <a:rPr lang="en-US" sz="3000" b="1" baseline="30000" dirty="0" smtClean="0">
                <a:solidFill>
                  <a:srgbClr val="00B050"/>
                </a:solidFill>
              </a:rPr>
              <a:t>RD</a:t>
            </a:r>
            <a:r>
              <a:rPr lang="en-US" sz="3000" b="1" dirty="0" smtClean="0">
                <a:solidFill>
                  <a:srgbClr val="00B050"/>
                </a:solidFill>
              </a:rPr>
              <a:t> CHECK</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066800"/>
            <a:ext cx="8229600" cy="1295400"/>
          </a:xfrm>
        </p:spPr>
        <p:txBody>
          <a:bodyPr>
            <a:normAutofit lnSpcReduction="10000"/>
          </a:bodyPr>
          <a:lstStyle/>
          <a:p>
            <a:pPr algn="ctr">
              <a:buNone/>
            </a:pPr>
            <a:r>
              <a:rPr lang="en-US" dirty="0" smtClean="0"/>
              <a:t>SAILING DOWN THE LINE TO</a:t>
            </a:r>
          </a:p>
          <a:p>
            <a:pPr algn="ctr">
              <a:buNone/>
            </a:pPr>
            <a:r>
              <a:rPr lang="en-US" sz="5000" dirty="0" smtClean="0"/>
              <a:t>DATA 101</a:t>
            </a:r>
          </a:p>
          <a:p>
            <a:pPr algn="ctr">
              <a:buNone/>
            </a:pPr>
            <a:endParaRPr lang="en-US" sz="2000" dirty="0" smtClean="0"/>
          </a:p>
        </p:txBody>
      </p:sp>
      <p:sp>
        <p:nvSpPr>
          <p:cNvPr id="2" name="Title 1"/>
          <p:cNvSpPr>
            <a:spLocks noGrp="1"/>
          </p:cNvSpPr>
          <p:nvPr>
            <p:ph type="title"/>
          </p:nvPr>
        </p:nvSpPr>
        <p:spPr/>
        <p:txBody>
          <a:bodyPr/>
          <a:lstStyle/>
          <a:p>
            <a:pPr algn="ctr"/>
            <a:r>
              <a:rPr lang="en-US" dirty="0" smtClean="0"/>
              <a:t>WELCOME ABOARD !!!!</a:t>
            </a:r>
            <a:endParaRPr lang="en-US" dirty="0"/>
          </a:p>
        </p:txBody>
      </p:sp>
      <p:pic>
        <p:nvPicPr>
          <p:cNvPr id="1026" name="Picture 2" descr="C:\Program Files (x86)\Microsoft Office\MEDIA\CAGCAT10\j0292152.wmf"/>
          <p:cNvPicPr>
            <a:picLocks noChangeAspect="1" noChangeArrowheads="1"/>
          </p:cNvPicPr>
          <p:nvPr/>
        </p:nvPicPr>
        <p:blipFill>
          <a:blip r:embed="rId2" cstate="print"/>
          <a:srcRect/>
          <a:stretch>
            <a:fillRect/>
          </a:stretch>
        </p:blipFill>
        <p:spPr bwMode="auto">
          <a:xfrm>
            <a:off x="4419600" y="4724400"/>
            <a:ext cx="1538935" cy="1826057"/>
          </a:xfrm>
          <a:prstGeom prst="rect">
            <a:avLst/>
          </a:prstGeom>
          <a:noFill/>
        </p:spPr>
      </p:pic>
      <p:sp>
        <p:nvSpPr>
          <p:cNvPr id="5" name="TextBox 4"/>
          <p:cNvSpPr txBox="1"/>
          <p:nvPr/>
        </p:nvSpPr>
        <p:spPr>
          <a:xfrm>
            <a:off x="685800" y="2667000"/>
            <a:ext cx="8077200" cy="2015936"/>
          </a:xfrm>
          <a:prstGeom prst="rect">
            <a:avLst/>
          </a:prstGeom>
          <a:noFill/>
        </p:spPr>
        <p:txBody>
          <a:bodyPr wrap="square" rtlCol="0">
            <a:spAutoFit/>
          </a:bodyPr>
          <a:lstStyle/>
          <a:p>
            <a:pPr algn="ctr"/>
            <a:r>
              <a:rPr lang="en-US" sz="2500" dirty="0" smtClean="0"/>
              <a:t>AGENDA</a:t>
            </a:r>
          </a:p>
          <a:p>
            <a:pPr algn="ctr"/>
            <a:endParaRPr lang="en-US" sz="2500" dirty="0"/>
          </a:p>
          <a:p>
            <a:pPr algn="ctr"/>
            <a:r>
              <a:rPr lang="en-US" sz="2500" dirty="0" smtClean="0"/>
              <a:t>REPORTING DATA</a:t>
            </a:r>
          </a:p>
          <a:p>
            <a:pPr algn="ctr"/>
            <a:r>
              <a:rPr lang="en-US" sz="2500" dirty="0" smtClean="0"/>
              <a:t>QUARTERLY REPORTS</a:t>
            </a:r>
          </a:p>
          <a:p>
            <a:pPr algn="ctr"/>
            <a:r>
              <a:rPr lang="en-US" sz="2500" dirty="0" smtClean="0"/>
              <a:t>ANNUAL ACCOUNTABILITY PLANS AND REPORTS</a:t>
            </a:r>
            <a:endParaRPr lang="en-US" sz="25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066800" y="304800"/>
            <a:ext cx="7467600" cy="477054"/>
          </a:xfrm>
          <a:prstGeom prst="rect">
            <a:avLst/>
          </a:prstGeom>
          <a:noFill/>
        </p:spPr>
        <p:txBody>
          <a:bodyPr wrap="square" rtlCol="0">
            <a:spAutoFit/>
          </a:bodyPr>
          <a:lstStyle/>
          <a:p>
            <a:pPr algn="ctr"/>
            <a:r>
              <a:rPr lang="en-US" sz="2500" dirty="0" smtClean="0"/>
              <a:t>DATA BENCHMARK EXAMPLE</a:t>
            </a:r>
            <a:endParaRPr lang="en-US" sz="2500" dirty="0"/>
          </a:p>
        </p:txBody>
      </p:sp>
      <p:sp>
        <p:nvSpPr>
          <p:cNvPr id="5" name="Rectangle 4"/>
          <p:cNvSpPr/>
          <p:nvPr/>
        </p:nvSpPr>
        <p:spPr>
          <a:xfrm>
            <a:off x="1066800" y="685800"/>
            <a:ext cx="7391400" cy="1231106"/>
          </a:xfrm>
          <a:prstGeom prst="rect">
            <a:avLst/>
          </a:prstGeom>
        </p:spPr>
        <p:txBody>
          <a:bodyPr wrap="square">
            <a:spAutoFit/>
          </a:bodyPr>
          <a:lstStyle/>
          <a:p>
            <a:pPr algn="ctr"/>
            <a:r>
              <a:rPr lang="en-US" sz="2000" b="1" dirty="0" smtClean="0">
                <a:solidFill>
                  <a:srgbClr val="7030A0"/>
                </a:solidFill>
              </a:rPr>
              <a:t>VITAL BEHAVIOR</a:t>
            </a:r>
          </a:p>
          <a:p>
            <a:r>
              <a:rPr lang="en-US" b="1" dirty="0" smtClean="0">
                <a:solidFill>
                  <a:srgbClr val="7030A0"/>
                </a:solidFill>
              </a:rPr>
              <a:t>PARENTS WILL CONTACT OR VISIT ONE REQUESTED ORGANIZATION AT LEAST ONCE BY THE END OF THE GRADING PERIOD.  </a:t>
            </a:r>
          </a:p>
        </p:txBody>
      </p:sp>
      <p:sp>
        <p:nvSpPr>
          <p:cNvPr id="6" name="Rectangle 5"/>
          <p:cNvSpPr/>
          <p:nvPr/>
        </p:nvSpPr>
        <p:spPr>
          <a:xfrm>
            <a:off x="381000" y="2057400"/>
            <a:ext cx="8534400" cy="3139321"/>
          </a:xfrm>
          <a:prstGeom prst="rect">
            <a:avLst/>
          </a:prstGeom>
        </p:spPr>
        <p:txBody>
          <a:bodyPr wrap="square">
            <a:spAutoFit/>
          </a:bodyPr>
          <a:lstStyle/>
          <a:p>
            <a:r>
              <a:rPr lang="en-US" b="1" dirty="0" smtClean="0">
                <a:solidFill>
                  <a:srgbClr val="0070C0"/>
                </a:solidFill>
              </a:rPr>
              <a:t>FEBRUARY 6, 2015 – 15% OF PARENTS CONTACTED OR VISITED ONE REQUESTED ORGANIZATION AT LEAST ONCE BY THE END OF THE GRADING PERIOD. 	</a:t>
            </a:r>
          </a:p>
          <a:p>
            <a:endParaRPr lang="en-US" b="1" dirty="0">
              <a:solidFill>
                <a:srgbClr val="0070C0"/>
              </a:solidFill>
            </a:endParaRPr>
          </a:p>
          <a:p>
            <a:r>
              <a:rPr lang="en-US" b="1" dirty="0" smtClean="0">
                <a:solidFill>
                  <a:srgbClr val="0070C0"/>
                </a:solidFill>
              </a:rPr>
              <a:t>MARCH 9, 2015 - 20% OF PARENTS CONTACTED OR VISITED ONE REQUESTED ORGANIZATION AT LEAST ONCE BY THE END OF THE GRADING PERIOD. 	</a:t>
            </a:r>
          </a:p>
          <a:p>
            <a:endParaRPr lang="en-US" b="1" dirty="0">
              <a:solidFill>
                <a:srgbClr val="0070C0"/>
              </a:solidFill>
            </a:endParaRPr>
          </a:p>
          <a:p>
            <a:r>
              <a:rPr lang="en-US" b="1" dirty="0" smtClean="0">
                <a:solidFill>
                  <a:srgbClr val="0070C0"/>
                </a:solidFill>
              </a:rPr>
              <a:t>APRIL 15, 2015 - 25% OF PARENTS CONTACTED OR VISITED ONE REQUESTED ORGANIZATION AT LEAST ONCE BY THE END OF THE GRADING PERIOD.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6800" y="304800"/>
            <a:ext cx="7467600" cy="477054"/>
          </a:xfrm>
          <a:prstGeom prst="rect">
            <a:avLst/>
          </a:prstGeom>
          <a:noFill/>
        </p:spPr>
        <p:txBody>
          <a:bodyPr wrap="square" rtlCol="0">
            <a:spAutoFit/>
          </a:bodyPr>
          <a:lstStyle/>
          <a:p>
            <a:pPr algn="ctr"/>
            <a:r>
              <a:rPr lang="en-US" sz="2500" dirty="0" smtClean="0"/>
              <a:t>DEADLINE BENCHMARK EXAMPLE</a:t>
            </a:r>
            <a:endParaRPr lang="en-US" sz="2500" dirty="0"/>
          </a:p>
        </p:txBody>
      </p:sp>
      <p:sp>
        <p:nvSpPr>
          <p:cNvPr id="3" name="TextBox 2"/>
          <p:cNvSpPr txBox="1"/>
          <p:nvPr/>
        </p:nvSpPr>
        <p:spPr>
          <a:xfrm>
            <a:off x="838200" y="1524000"/>
            <a:ext cx="7086600" cy="2015936"/>
          </a:xfrm>
          <a:prstGeom prst="rect">
            <a:avLst/>
          </a:prstGeom>
          <a:noFill/>
        </p:spPr>
        <p:txBody>
          <a:bodyPr wrap="square" rtlCol="0">
            <a:spAutoFit/>
          </a:bodyPr>
          <a:lstStyle/>
          <a:p>
            <a:r>
              <a:rPr lang="en-US" sz="2500" b="1" dirty="0" smtClean="0">
                <a:solidFill>
                  <a:schemeClr val="accent2"/>
                </a:solidFill>
              </a:rPr>
              <a:t>SCHEDULE DATES FOR THE PARENT SURVEY TRAINING WITH PRACTICE SESSIONS AT MINNIE MOUSE ELEMENTARY SCHOOL WITH THE PRINCIPAL AT A CENTRAL MEETING SITE BY NOVEMBER 3, 2014.  </a:t>
            </a:r>
            <a:endParaRPr lang="en-US" sz="2500" b="1" dirty="0">
              <a:solidFill>
                <a:schemeClr val="accent2"/>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19200" y="152400"/>
            <a:ext cx="6934200" cy="553998"/>
          </a:xfrm>
          <a:prstGeom prst="rect">
            <a:avLst/>
          </a:prstGeom>
          <a:noFill/>
        </p:spPr>
        <p:txBody>
          <a:bodyPr wrap="square" rtlCol="0">
            <a:spAutoFit/>
          </a:bodyPr>
          <a:lstStyle/>
          <a:p>
            <a:pPr algn="ctr"/>
            <a:r>
              <a:rPr lang="en-US" sz="3000" dirty="0" smtClean="0"/>
              <a:t>FAMILY ENGAGEMENT ACTIVITIES</a:t>
            </a:r>
            <a:endParaRPr lang="en-US" sz="3000" dirty="0"/>
          </a:p>
        </p:txBody>
      </p:sp>
      <p:sp>
        <p:nvSpPr>
          <p:cNvPr id="4" name="TextBox 3"/>
          <p:cNvSpPr txBox="1"/>
          <p:nvPr/>
        </p:nvSpPr>
        <p:spPr>
          <a:xfrm>
            <a:off x="533400" y="685800"/>
            <a:ext cx="8153400" cy="861774"/>
          </a:xfrm>
          <a:prstGeom prst="rect">
            <a:avLst/>
          </a:prstGeom>
          <a:noFill/>
        </p:spPr>
        <p:txBody>
          <a:bodyPr wrap="square" rtlCol="0">
            <a:spAutoFit/>
          </a:bodyPr>
          <a:lstStyle/>
          <a:p>
            <a:r>
              <a:rPr lang="en-US" sz="2500" dirty="0" smtClean="0"/>
              <a:t>ONGOING ACTIVITIES DIRECTLY TIED TO PARENTS RESPONDING POSITIVELY TO SURVEY QUESTION</a:t>
            </a:r>
            <a:endParaRPr lang="en-US" sz="2500" dirty="0"/>
          </a:p>
        </p:txBody>
      </p:sp>
      <p:sp>
        <p:nvSpPr>
          <p:cNvPr id="5" name="TextBox 4"/>
          <p:cNvSpPr txBox="1"/>
          <p:nvPr/>
        </p:nvSpPr>
        <p:spPr>
          <a:xfrm>
            <a:off x="1295400" y="1447800"/>
            <a:ext cx="6172200" cy="707886"/>
          </a:xfrm>
          <a:prstGeom prst="rect">
            <a:avLst/>
          </a:prstGeom>
          <a:noFill/>
        </p:spPr>
        <p:txBody>
          <a:bodyPr wrap="square" rtlCol="0">
            <a:spAutoFit/>
          </a:bodyPr>
          <a:lstStyle/>
          <a:p>
            <a:pPr algn="ctr"/>
            <a:r>
              <a:rPr lang="en-US" sz="4000" b="1" dirty="0" smtClean="0"/>
              <a:t>EXAMPLE</a:t>
            </a:r>
            <a:endParaRPr lang="en-US" sz="4000" b="1" dirty="0"/>
          </a:p>
        </p:txBody>
      </p:sp>
      <p:sp>
        <p:nvSpPr>
          <p:cNvPr id="6" name="TextBox 5"/>
          <p:cNvSpPr txBox="1"/>
          <p:nvPr/>
        </p:nvSpPr>
        <p:spPr>
          <a:xfrm>
            <a:off x="533400" y="1981200"/>
            <a:ext cx="8229600" cy="4062651"/>
          </a:xfrm>
          <a:prstGeom prst="rect">
            <a:avLst/>
          </a:prstGeom>
          <a:noFill/>
        </p:spPr>
        <p:txBody>
          <a:bodyPr wrap="square" rtlCol="0">
            <a:spAutoFit/>
          </a:bodyPr>
          <a:lstStyle/>
          <a:p>
            <a:r>
              <a:rPr lang="en-US" sz="1600" b="1" dirty="0" smtClean="0">
                <a:solidFill>
                  <a:srgbClr val="C00000"/>
                </a:solidFill>
              </a:rPr>
              <a:t>THREE (3) PARENT SURVEY TRAININGS WILL BE HELD FOR PARENTS OF STUDENTS WITH IEPS AT THE </a:t>
            </a:r>
            <a:r>
              <a:rPr lang="en-US" sz="2200" b="1" dirty="0" smtClean="0">
                <a:solidFill>
                  <a:srgbClr val="002060"/>
                </a:solidFill>
              </a:rPr>
              <a:t>[INSERT SCHOOL BEING SURVEYED HERE].  [INSERT COLLABORATIVE PARTNERS HERE] </a:t>
            </a:r>
            <a:r>
              <a:rPr lang="en-US" sz="1600" b="1" dirty="0" smtClean="0">
                <a:solidFill>
                  <a:srgbClr val="C00000"/>
                </a:solidFill>
              </a:rPr>
              <a:t>WILL BE INVITED TO COLLABORATE WITH THE PARENT MENTOR AND SPECIAL EDUCATION DEPARTMENT TO ADMINISTER THE DISTRIBUTION OF THE STATE SURVEYS.  </a:t>
            </a:r>
          </a:p>
          <a:p>
            <a:endParaRPr lang="en-US" sz="1600" b="1" dirty="0">
              <a:solidFill>
                <a:srgbClr val="C00000"/>
              </a:solidFill>
            </a:endParaRPr>
          </a:p>
          <a:p>
            <a:r>
              <a:rPr lang="en-US" sz="1600" b="1" dirty="0" smtClean="0">
                <a:solidFill>
                  <a:srgbClr val="C00000"/>
                </a:solidFill>
              </a:rPr>
              <a:t>PARENTS  WILL BE INVITED TO ATTEND AND THE PRINCIPAL WILL BE ASKED TO HOST THE TRAININGS AT A CENTRAL MEETING SITE.  THE PARENT MENTOR WILL OBTAIN INFORMATION ABOUT ORGANIZATIONS THAT OFFER SUPPORT FOR PARENTS OF STUDENTS WITH DISABILITIES AND CREATE AN ORGANIZATIONS THAT OFFER SUPPORT FOR PARENTS OF STUDENTS WITH DISABILITIES PACKAGE SO THAT THE PARENT CAN REQUEST INFORMATION ON AT LEAST TWO ORGANIZATIONS ONCE PER GRADING PERIOD.  THE PARENT MENTOR WILL COLLABORATE WITH </a:t>
            </a:r>
            <a:r>
              <a:rPr lang="en-US" sz="2200" b="1" dirty="0" smtClean="0">
                <a:solidFill>
                  <a:srgbClr val="002060"/>
                </a:solidFill>
              </a:rPr>
              <a:t>[INSERT COLLABORATIVE PARTNER HERE] </a:t>
            </a:r>
            <a:r>
              <a:rPr lang="en-US" sz="1600" b="1" dirty="0" smtClean="0">
                <a:solidFill>
                  <a:srgbClr val="C00000"/>
                </a:solidFill>
              </a:rPr>
              <a:t>TO CREATE “THE IDEA PARENT SURVEY TOOLKIT” WALKTHTOUGH DEMONSTRATION</a:t>
            </a:r>
            <a:r>
              <a:rPr lang="en-US" sz="1200" b="1" dirty="0" smtClean="0">
                <a:solidFill>
                  <a:srgbClr val="C00000"/>
                </a:solidFill>
              </a:rPr>
              <a:t>.</a:t>
            </a:r>
            <a:endParaRPr lang="en-US" sz="1200" b="1" dirty="0">
              <a:solidFill>
                <a:srgbClr val="C00000"/>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1371600"/>
            <a:ext cx="8229600" cy="3785652"/>
          </a:xfrm>
          <a:prstGeom prst="rect">
            <a:avLst/>
          </a:prstGeom>
          <a:noFill/>
        </p:spPr>
        <p:txBody>
          <a:bodyPr wrap="square" rtlCol="0">
            <a:spAutoFit/>
          </a:bodyPr>
          <a:lstStyle/>
          <a:p>
            <a:r>
              <a:rPr lang="en-US" sz="1600" b="1" dirty="0" smtClean="0">
                <a:solidFill>
                  <a:srgbClr val="C00000"/>
                </a:solidFill>
              </a:rPr>
              <a:t>THREE (3) PARENT SURVEY TRAININGS WILL BE HELD FOR PARENTS OF STUDENTS WITH IEPS AT THE  MINNIE MOUSE ELEMENTARY SCHOOL.  THE PARENT INVOLVEMENT COORDINATOR  (PIC) WILL BE INVITED TO COLLABORATE WITH THE PARENT MENTOR AND SPECIAL EDUCATION DEPARTMENT TO ADMINISTER THE DISTRIBUTION OF THE STATE SURVEYS.  </a:t>
            </a:r>
          </a:p>
          <a:p>
            <a:endParaRPr lang="en-US" sz="1600" b="1" dirty="0">
              <a:solidFill>
                <a:srgbClr val="C00000"/>
              </a:solidFill>
            </a:endParaRPr>
          </a:p>
          <a:p>
            <a:r>
              <a:rPr lang="en-US" sz="1600" b="1" dirty="0" smtClean="0">
                <a:solidFill>
                  <a:srgbClr val="C00000"/>
                </a:solidFill>
              </a:rPr>
              <a:t>PARENTS  WILL BE INVITED TO ATTEND AND THE PRINCIPAL WILL BE ASKED TO HOST THE TRAININGS AT A CENTRAL MEETING SITE.  THE PARENT MENTOR WILL OBTAIN INFORMATION ABOUT ORGANIZATIONS THAT OFFER SUPPORT FOR PARENTS OF STUDENTS WITH DISABILITIES AND CREATE AN ORGANIZATIONS THAT OFFER SUPPORT FOR PARENTS OF STUDENTS WITH DISABILITIES PACKAGE SO THAT THE PARENT CAN REQUEST INFORMATION ON AT LEAST TWO ORGANIZATIONS ONCE PER GRADING PERIOD.  THE PARENT MENTOR WILL COLLABORATE WITH THE PARENT INVOLVEMENT COORDINATOR TO CREATE “THE IDEA PARENT SURVEY TOOLKIT” WALKTHTOUGH DEMONSTRATION</a:t>
            </a:r>
            <a:r>
              <a:rPr lang="en-US" sz="1200" b="1" dirty="0" smtClean="0">
                <a:solidFill>
                  <a:srgbClr val="C00000"/>
                </a:solidFill>
              </a:rPr>
              <a:t>.</a:t>
            </a:r>
            <a:endParaRPr lang="en-US" sz="1200" b="1" dirty="0">
              <a:solidFill>
                <a:srgbClr val="C00000"/>
              </a:solidFill>
            </a:endParaRPr>
          </a:p>
        </p:txBody>
      </p:sp>
      <p:sp>
        <p:nvSpPr>
          <p:cNvPr id="3" name="TextBox 2"/>
          <p:cNvSpPr txBox="1"/>
          <p:nvPr/>
        </p:nvSpPr>
        <p:spPr>
          <a:xfrm>
            <a:off x="1219200" y="152400"/>
            <a:ext cx="6934200" cy="1015663"/>
          </a:xfrm>
          <a:prstGeom prst="rect">
            <a:avLst/>
          </a:prstGeom>
          <a:noFill/>
        </p:spPr>
        <p:txBody>
          <a:bodyPr wrap="square" rtlCol="0">
            <a:spAutoFit/>
          </a:bodyPr>
          <a:lstStyle/>
          <a:p>
            <a:pPr algn="ctr"/>
            <a:r>
              <a:rPr lang="en-US" sz="3000" dirty="0" smtClean="0"/>
              <a:t>FAMILY ENGAGEMENT ACTIVITIES</a:t>
            </a:r>
          </a:p>
          <a:p>
            <a:pPr algn="ctr"/>
            <a:r>
              <a:rPr lang="en-US" sz="3000" dirty="0" smtClean="0"/>
              <a:t>EXAMPLE</a:t>
            </a:r>
            <a:endParaRPr lang="en-US" sz="30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33400" y="609600"/>
            <a:ext cx="8077200" cy="4524315"/>
          </a:xfrm>
          <a:prstGeom prst="rect">
            <a:avLst/>
          </a:prstGeom>
          <a:noFill/>
        </p:spPr>
        <p:txBody>
          <a:bodyPr wrap="square" rtlCol="0">
            <a:spAutoFit/>
          </a:bodyPr>
          <a:lstStyle/>
          <a:p>
            <a:pPr algn="ctr"/>
            <a:r>
              <a:rPr lang="en-US" sz="3200" dirty="0" smtClean="0"/>
              <a:t>THANK YOU</a:t>
            </a:r>
          </a:p>
          <a:p>
            <a:pPr algn="ctr"/>
            <a:endParaRPr lang="en-US" sz="3200" dirty="0" smtClean="0"/>
          </a:p>
          <a:p>
            <a:pPr algn="ctr"/>
            <a:r>
              <a:rPr lang="en-US" sz="3200" dirty="0" smtClean="0"/>
              <a:t>CYNTHIA CRISS</a:t>
            </a:r>
          </a:p>
          <a:p>
            <a:pPr algn="ctr"/>
            <a:r>
              <a:rPr lang="en-US" sz="3200" dirty="0" smtClean="0"/>
              <a:t>DATA COACH</a:t>
            </a:r>
          </a:p>
          <a:p>
            <a:pPr algn="ctr"/>
            <a:endParaRPr lang="en-US" sz="3200" dirty="0" smtClean="0"/>
          </a:p>
          <a:p>
            <a:pPr algn="ctr"/>
            <a:r>
              <a:rPr lang="en-US" sz="3200" dirty="0" smtClean="0">
                <a:hlinkClick r:id="rId2"/>
              </a:rPr>
              <a:t>ccriss@pulaski.k12.ga.us</a:t>
            </a:r>
            <a:endParaRPr lang="en-US" sz="3200" dirty="0" smtClean="0"/>
          </a:p>
          <a:p>
            <a:pPr algn="ctr"/>
            <a:endParaRPr lang="en-US" sz="3200" dirty="0" smtClean="0"/>
          </a:p>
          <a:p>
            <a:pPr algn="ctr"/>
            <a:r>
              <a:rPr lang="en-US" sz="3200" dirty="0" smtClean="0"/>
              <a:t>478 783-7487 office</a:t>
            </a:r>
          </a:p>
          <a:p>
            <a:pPr algn="ctr"/>
            <a:r>
              <a:rPr lang="en-US" sz="3200" dirty="0" smtClean="0"/>
              <a:t>229 313-2538 cell</a:t>
            </a:r>
            <a:endParaRPr lang="en-US" sz="3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676400" y="1371600"/>
          <a:ext cx="6096000" cy="291103"/>
        </p:xfrm>
        <a:graphic>
          <a:graphicData uri="http://schemas.openxmlformats.org/drawingml/2006/table">
            <a:tbl>
              <a:tblPr/>
              <a:tblGrid>
                <a:gridCol w="6096000"/>
              </a:tblGrid>
              <a:tr h="0">
                <a:tc>
                  <a:txBody>
                    <a:bodyPr/>
                    <a:lstStyle/>
                    <a:p>
                      <a:pPr marL="0" marR="0" algn="ctr">
                        <a:spcBef>
                          <a:spcPts val="0"/>
                        </a:spcBef>
                        <a:spcAft>
                          <a:spcPts val="0"/>
                        </a:spcAft>
                      </a:pPr>
                      <a:r>
                        <a:rPr lang="en-US" sz="1100" b="1" cap="all" dirty="0">
                          <a:latin typeface="Times New Roman"/>
                          <a:ea typeface="Times New Roman"/>
                        </a:rPr>
                        <a:t>fy’10 parent partnership</a:t>
                      </a:r>
                      <a:endParaRPr lang="en-US" sz="800" dirty="0">
                        <a:latin typeface="Times New Roman"/>
                        <a:ea typeface="Times New Roman"/>
                      </a:endParaRPr>
                    </a:p>
                  </a:txBody>
                  <a:tcPr marL="46299" marR="46299" marT="0" marB="0">
                    <a:lnL w="28575" cap="flat" cmpd="dbl"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solidFill>
                      <a:srgbClr val="CCFFFF"/>
                    </a:solidFill>
                  </a:tcPr>
                </a:tc>
              </a:tr>
              <a:tr h="123463">
                <a:tc>
                  <a:txBody>
                    <a:bodyPr/>
                    <a:lstStyle/>
                    <a:p>
                      <a:pPr marL="0" marR="0" algn="ctr">
                        <a:spcBef>
                          <a:spcPts val="0"/>
                        </a:spcBef>
                        <a:spcAft>
                          <a:spcPts val="0"/>
                        </a:spcAft>
                      </a:pPr>
                      <a:r>
                        <a:rPr lang="en-US" sz="800" b="1" dirty="0">
                          <a:latin typeface="Times New Roman"/>
                          <a:ea typeface="Times New Roman"/>
                        </a:rPr>
                        <a:t>Quarterly Contacts Summary Report</a:t>
                      </a:r>
                      <a:endParaRPr lang="en-US" sz="800" dirty="0">
                        <a:latin typeface="Times New Roman"/>
                        <a:ea typeface="Times New Roman"/>
                      </a:endParaRPr>
                    </a:p>
                  </a:txBody>
                  <a:tcPr marL="46299" marR="46299" marT="0" marB="0">
                    <a:lnL w="28575" cap="flat" cmpd="dbl"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CCFFFF"/>
                    </a:solidFill>
                  </a:tcPr>
                </a:tc>
              </a:tr>
            </a:tbl>
          </a:graphicData>
        </a:graphic>
      </p:graphicFrame>
      <p:graphicFrame>
        <p:nvGraphicFramePr>
          <p:cNvPr id="5" name="Table 4"/>
          <p:cNvGraphicFramePr>
            <a:graphicFrameLocks noGrp="1"/>
          </p:cNvGraphicFramePr>
          <p:nvPr/>
        </p:nvGraphicFramePr>
        <p:xfrm>
          <a:off x="1676400" y="5181600"/>
          <a:ext cx="6096000" cy="914145"/>
        </p:xfrm>
        <a:graphic>
          <a:graphicData uri="http://schemas.openxmlformats.org/drawingml/2006/table">
            <a:tbl>
              <a:tblPr/>
              <a:tblGrid>
                <a:gridCol w="6096000"/>
              </a:tblGrid>
              <a:tr h="0">
                <a:tc>
                  <a:txBody>
                    <a:bodyPr/>
                    <a:lstStyle/>
                    <a:p>
                      <a:pPr marL="0" marR="0">
                        <a:spcBef>
                          <a:spcPts val="0"/>
                        </a:spcBef>
                        <a:spcAft>
                          <a:spcPts val="0"/>
                        </a:spcAft>
                      </a:pPr>
                      <a:r>
                        <a:rPr lang="en-US" sz="800" b="1" u="sng" cap="all">
                          <a:latin typeface="Times New Roman"/>
                          <a:ea typeface="Times New Roman"/>
                        </a:rPr>
                        <a:t>COMMENTS/NOTES:</a:t>
                      </a:r>
                      <a:endParaRPr lang="en-US" sz="800">
                        <a:latin typeface="Times New Roman"/>
                        <a:ea typeface="Times New Roman"/>
                      </a:endParaRPr>
                    </a:p>
                  </a:txBody>
                  <a:tcPr marL="46299" marR="46299" marT="0" marB="0">
                    <a:lnL w="28575" cap="flat" cmpd="dbl"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r>
              <a:tr h="113175">
                <a:tc>
                  <a:txBody>
                    <a:bodyPr/>
                    <a:lstStyle/>
                    <a:p>
                      <a:pPr marL="0" marR="0">
                        <a:spcBef>
                          <a:spcPts val="0"/>
                        </a:spcBef>
                        <a:spcAft>
                          <a:spcPts val="0"/>
                        </a:spcAft>
                      </a:pPr>
                      <a:endParaRPr lang="en-US" sz="700">
                        <a:latin typeface="Times New Roman"/>
                        <a:ea typeface="Times New Roman"/>
                      </a:endParaRPr>
                    </a:p>
                  </a:txBody>
                  <a:tcPr marL="46299" marR="46299" marT="0" marB="0">
                    <a:lnL w="28575" cap="flat" cmpd="dbl"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r>
              <a:tr h="113175">
                <a:tc>
                  <a:txBody>
                    <a:bodyPr/>
                    <a:lstStyle/>
                    <a:p>
                      <a:pPr marL="0" marR="0">
                        <a:spcBef>
                          <a:spcPts val="0"/>
                        </a:spcBef>
                        <a:spcAft>
                          <a:spcPts val="0"/>
                        </a:spcAft>
                      </a:pPr>
                      <a:endParaRPr lang="en-US" sz="700">
                        <a:latin typeface="Times New Roman"/>
                        <a:ea typeface="Times New Roman"/>
                      </a:endParaRPr>
                    </a:p>
                  </a:txBody>
                  <a:tcPr marL="46299" marR="46299" marT="0" marB="0">
                    <a:lnL w="28575" cap="flat" cmpd="dbl"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r>
              <a:tr h="113175">
                <a:tc>
                  <a:txBody>
                    <a:bodyPr/>
                    <a:lstStyle/>
                    <a:p>
                      <a:pPr marL="0" marR="0">
                        <a:spcBef>
                          <a:spcPts val="0"/>
                        </a:spcBef>
                        <a:spcAft>
                          <a:spcPts val="0"/>
                        </a:spcAft>
                      </a:pPr>
                      <a:endParaRPr lang="en-US" sz="700">
                        <a:latin typeface="Times New Roman"/>
                        <a:ea typeface="Times New Roman"/>
                      </a:endParaRPr>
                    </a:p>
                  </a:txBody>
                  <a:tcPr marL="46299" marR="46299" marT="0" marB="0">
                    <a:lnL w="28575" cap="flat" cmpd="dbl"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r>
              <a:tr h="113175">
                <a:tc>
                  <a:txBody>
                    <a:bodyPr/>
                    <a:lstStyle/>
                    <a:p>
                      <a:pPr marL="0" marR="0">
                        <a:spcBef>
                          <a:spcPts val="0"/>
                        </a:spcBef>
                        <a:spcAft>
                          <a:spcPts val="0"/>
                        </a:spcAft>
                      </a:pPr>
                      <a:endParaRPr lang="en-US" sz="700">
                        <a:latin typeface="Times New Roman"/>
                        <a:ea typeface="Times New Roman"/>
                      </a:endParaRPr>
                    </a:p>
                  </a:txBody>
                  <a:tcPr marL="46299" marR="46299" marT="0" marB="0">
                    <a:lnL w="28575" cap="flat" cmpd="dbl"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r>
              <a:tr h="113175">
                <a:tc>
                  <a:txBody>
                    <a:bodyPr/>
                    <a:lstStyle/>
                    <a:p>
                      <a:pPr marL="0" marR="0">
                        <a:spcBef>
                          <a:spcPts val="0"/>
                        </a:spcBef>
                        <a:spcAft>
                          <a:spcPts val="0"/>
                        </a:spcAft>
                      </a:pPr>
                      <a:endParaRPr lang="en-US" sz="700">
                        <a:latin typeface="Times New Roman"/>
                        <a:ea typeface="Times New Roman"/>
                      </a:endParaRPr>
                    </a:p>
                  </a:txBody>
                  <a:tcPr marL="46299" marR="46299" marT="0" marB="0">
                    <a:lnL w="28575" cap="flat" cmpd="dbl"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r>
              <a:tr h="113175">
                <a:tc>
                  <a:txBody>
                    <a:bodyPr/>
                    <a:lstStyle/>
                    <a:p>
                      <a:pPr marL="0" marR="0">
                        <a:spcBef>
                          <a:spcPts val="0"/>
                        </a:spcBef>
                        <a:spcAft>
                          <a:spcPts val="0"/>
                        </a:spcAft>
                      </a:pPr>
                      <a:endParaRPr lang="en-US" sz="700">
                        <a:latin typeface="Times New Roman"/>
                        <a:ea typeface="Times New Roman"/>
                      </a:endParaRPr>
                    </a:p>
                  </a:txBody>
                  <a:tcPr marL="46299" marR="46299" marT="0" marB="0">
                    <a:lnL w="28575" cap="flat" cmpd="dbl"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r>
              <a:tr h="113175">
                <a:tc>
                  <a:txBody>
                    <a:bodyPr/>
                    <a:lstStyle/>
                    <a:p>
                      <a:pPr marL="0" marR="0">
                        <a:spcBef>
                          <a:spcPts val="0"/>
                        </a:spcBef>
                        <a:spcAft>
                          <a:spcPts val="0"/>
                        </a:spcAft>
                      </a:pPr>
                      <a:endParaRPr lang="en-US" sz="700" dirty="0">
                        <a:latin typeface="Times New Roman"/>
                        <a:ea typeface="Times New Roman"/>
                      </a:endParaRPr>
                    </a:p>
                  </a:txBody>
                  <a:tcPr marL="46299" marR="46299" marT="0" marB="0">
                    <a:lnL w="28575" cap="flat" cmpd="dbl"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r>
            </a:tbl>
          </a:graphicData>
        </a:graphic>
      </p:graphicFrame>
      <p:sp>
        <p:nvSpPr>
          <p:cNvPr id="174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7" name="Table 6"/>
          <p:cNvGraphicFramePr>
            <a:graphicFrameLocks noGrp="1"/>
          </p:cNvGraphicFramePr>
          <p:nvPr/>
        </p:nvGraphicFramePr>
        <p:xfrm>
          <a:off x="1676400" y="1828800"/>
          <a:ext cx="6096000" cy="246926"/>
        </p:xfrm>
        <a:graphic>
          <a:graphicData uri="http://schemas.openxmlformats.org/drawingml/2006/table">
            <a:tbl>
              <a:tblPr/>
              <a:tblGrid>
                <a:gridCol w="4166886"/>
                <a:gridCol w="1929114"/>
              </a:tblGrid>
              <a:tr h="123463">
                <a:tc>
                  <a:txBody>
                    <a:bodyPr/>
                    <a:lstStyle/>
                    <a:p>
                      <a:pPr marL="0" marR="0" algn="ctr">
                        <a:spcBef>
                          <a:spcPts val="0"/>
                        </a:spcBef>
                        <a:spcAft>
                          <a:spcPts val="0"/>
                        </a:spcAft>
                      </a:pPr>
                      <a:r>
                        <a:rPr lang="en-US" sz="800" b="1" cap="all" dirty="0">
                          <a:latin typeface="Times New Roman"/>
                          <a:ea typeface="Times New Roman"/>
                        </a:rPr>
                        <a:t>’s Name – District - Phone</a:t>
                      </a:r>
                      <a:endParaRPr lang="en-US" sz="800" dirty="0">
                        <a:latin typeface="Times New Roman"/>
                        <a:ea typeface="Times New Roman"/>
                      </a:endParaRPr>
                    </a:p>
                  </a:txBody>
                  <a:tcPr marL="46299" marR="46299" marT="0" marB="0">
                    <a:lnL w="28575"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solidFill>
                      <a:srgbClr val="CCFFFF"/>
                    </a:solidFill>
                  </a:tcPr>
                </a:tc>
                <a:tc>
                  <a:txBody>
                    <a:bodyPr/>
                    <a:lstStyle/>
                    <a:p>
                      <a:pPr marL="0" marR="0" algn="ctr">
                        <a:spcBef>
                          <a:spcPts val="0"/>
                        </a:spcBef>
                        <a:spcAft>
                          <a:spcPts val="0"/>
                        </a:spcAft>
                      </a:pPr>
                      <a:r>
                        <a:rPr lang="en-US" sz="800" b="1" cap="all">
                          <a:latin typeface="Times New Roman"/>
                          <a:ea typeface="Times New Roman"/>
                        </a:rPr>
                        <a:t>Quarter</a:t>
                      </a:r>
                      <a:endParaRPr lang="en-US" sz="800">
                        <a:latin typeface="Times New Roman"/>
                        <a:ea typeface="Times New Roman"/>
                      </a:endParaRPr>
                    </a:p>
                  </a:txBody>
                  <a:tcPr marL="46299" marR="46299" marT="0" marB="0">
                    <a:lnL w="12700" cap="flat" cmpd="dbl"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solidFill>
                      <a:srgbClr val="CCFFFF"/>
                    </a:solidFill>
                  </a:tcPr>
                </a:tc>
              </a:tr>
              <a:tr h="123463">
                <a:tc>
                  <a:txBody>
                    <a:bodyPr/>
                    <a:lstStyle/>
                    <a:p>
                      <a:pPr marL="0" marR="0" algn="ctr">
                        <a:spcBef>
                          <a:spcPts val="0"/>
                        </a:spcBef>
                        <a:spcAft>
                          <a:spcPts val="0"/>
                        </a:spcAft>
                      </a:pPr>
                      <a:endParaRPr lang="en-US" sz="800" dirty="0">
                        <a:latin typeface="Times New Roman"/>
                        <a:ea typeface="Times New Roman"/>
                      </a:endParaRPr>
                    </a:p>
                  </a:txBody>
                  <a:tcPr marL="46299" marR="46299" marT="0" marB="0">
                    <a:lnL w="28575"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CCFFFF"/>
                    </a:solidFill>
                  </a:tcPr>
                </a:tc>
                <a:tc>
                  <a:txBody>
                    <a:bodyPr/>
                    <a:lstStyle/>
                    <a:p>
                      <a:pPr marL="0" marR="0" algn="ctr">
                        <a:spcBef>
                          <a:spcPts val="0"/>
                        </a:spcBef>
                        <a:spcAft>
                          <a:spcPts val="0"/>
                        </a:spcAft>
                      </a:pPr>
                      <a:endParaRPr lang="en-US" sz="800" dirty="0">
                        <a:latin typeface="Times New Roman"/>
                        <a:ea typeface="Times New Roman"/>
                      </a:endParaRPr>
                    </a:p>
                  </a:txBody>
                  <a:tcPr marL="46299" marR="46299" marT="0" marB="0">
                    <a:lnL w="12700" cap="flat" cmpd="dbl"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CCFFFF"/>
                    </a:solidFill>
                  </a:tcPr>
                </a:tc>
              </a:tr>
            </a:tbl>
          </a:graphicData>
        </a:graphic>
      </p:graphicFrame>
      <p:graphicFrame>
        <p:nvGraphicFramePr>
          <p:cNvPr id="8" name="Table 7"/>
          <p:cNvGraphicFramePr>
            <a:graphicFrameLocks noGrp="1"/>
          </p:cNvGraphicFramePr>
          <p:nvPr/>
        </p:nvGraphicFramePr>
        <p:xfrm>
          <a:off x="1676400" y="2209800"/>
          <a:ext cx="6104256" cy="2773995"/>
        </p:xfrm>
        <a:graphic>
          <a:graphicData uri="http://schemas.openxmlformats.org/drawingml/2006/table">
            <a:tbl>
              <a:tblPr/>
              <a:tblGrid>
                <a:gridCol w="1190145"/>
                <a:gridCol w="351050"/>
                <a:gridCol w="385299"/>
                <a:gridCol w="385299"/>
                <a:gridCol w="462359"/>
                <a:gridCol w="385299"/>
                <a:gridCol w="385299"/>
                <a:gridCol w="385299"/>
                <a:gridCol w="515016"/>
                <a:gridCol w="117996"/>
                <a:gridCol w="539418"/>
                <a:gridCol w="539418"/>
                <a:gridCol w="462359"/>
              </a:tblGrid>
              <a:tr h="1045555">
                <a:tc>
                  <a:txBody>
                    <a:bodyPr/>
                    <a:lstStyle/>
                    <a:p>
                      <a:pPr marL="71755" marR="71755" algn="ctr">
                        <a:spcBef>
                          <a:spcPts val="0"/>
                        </a:spcBef>
                        <a:spcAft>
                          <a:spcPts val="0"/>
                        </a:spcAft>
                      </a:pPr>
                      <a:endParaRPr lang="en-US" sz="800" dirty="0">
                        <a:latin typeface="Times New Roman"/>
                        <a:ea typeface="Times New Roman"/>
                      </a:endParaRPr>
                    </a:p>
                  </a:txBody>
                  <a:tcPr marL="46298" marR="46298" marT="0" marB="0" vert="vert270" anchor="ctr">
                    <a:lnL w="28575"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71755" marR="71755" algn="ctr">
                        <a:spcBef>
                          <a:spcPts val="0"/>
                        </a:spcBef>
                        <a:spcAft>
                          <a:spcPts val="0"/>
                        </a:spcAft>
                      </a:pPr>
                      <a:r>
                        <a:rPr lang="en-US" sz="700" b="1" cap="all">
                          <a:latin typeface="Times New Roman"/>
                          <a:ea typeface="Times New Roman"/>
                        </a:rPr>
                        <a:t>callS</a:t>
                      </a:r>
                      <a:endParaRPr lang="en-US" sz="800">
                        <a:latin typeface="Times New Roman"/>
                        <a:ea typeface="Times New Roman"/>
                      </a:endParaRPr>
                    </a:p>
                  </a:txBody>
                  <a:tcPr marL="46298" marR="46298" marT="0" marB="0" vert="vert270" anchor="ctr">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71755" marR="71755" algn="ctr">
                        <a:spcBef>
                          <a:spcPts val="0"/>
                        </a:spcBef>
                        <a:spcAft>
                          <a:spcPts val="0"/>
                        </a:spcAft>
                      </a:pPr>
                      <a:r>
                        <a:rPr lang="en-US" sz="700" b="1" cap="all">
                          <a:latin typeface="Times New Roman"/>
                          <a:ea typeface="Times New Roman"/>
                        </a:rPr>
                        <a:t>parent meetings</a:t>
                      </a:r>
                      <a:endParaRPr lang="en-US" sz="800">
                        <a:latin typeface="Times New Roman"/>
                        <a:ea typeface="Times New Roman"/>
                      </a:endParaRPr>
                    </a:p>
                  </a:txBody>
                  <a:tcPr marL="46298" marR="46298" marT="0" marB="0" vert="vert270" anchor="ctr">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71755" marR="71755" algn="ctr">
                        <a:spcBef>
                          <a:spcPts val="0"/>
                        </a:spcBef>
                        <a:spcAft>
                          <a:spcPts val="0"/>
                        </a:spcAft>
                      </a:pPr>
                      <a:r>
                        <a:rPr lang="en-US" sz="700" b="1" cap="all">
                          <a:latin typeface="Times New Roman"/>
                          <a:ea typeface="Times New Roman"/>
                        </a:rPr>
                        <a:t>community meetings</a:t>
                      </a:r>
                      <a:endParaRPr lang="en-US" sz="800">
                        <a:latin typeface="Times New Roman"/>
                        <a:ea typeface="Times New Roman"/>
                      </a:endParaRPr>
                    </a:p>
                  </a:txBody>
                  <a:tcPr marL="46298" marR="46298" marT="0" marB="0" vert="vert270" anchor="ctr">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71755" marR="71755" algn="ctr">
                        <a:spcBef>
                          <a:spcPts val="0"/>
                        </a:spcBef>
                        <a:spcAft>
                          <a:spcPts val="0"/>
                        </a:spcAft>
                      </a:pPr>
                      <a:r>
                        <a:rPr lang="en-US" sz="700" b="1" cap="all">
                          <a:latin typeface="Times New Roman"/>
                          <a:ea typeface="Times New Roman"/>
                        </a:rPr>
                        <a:t>parent trainings</a:t>
                      </a:r>
                      <a:endParaRPr lang="en-US" sz="800">
                        <a:latin typeface="Times New Roman"/>
                        <a:ea typeface="Times New Roman"/>
                      </a:endParaRPr>
                    </a:p>
                  </a:txBody>
                  <a:tcPr marL="46298" marR="46298" marT="0" marB="0" vert="vert270" anchor="ctr">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71755" marR="71755" algn="ctr">
                        <a:spcBef>
                          <a:spcPts val="0"/>
                        </a:spcBef>
                        <a:spcAft>
                          <a:spcPts val="0"/>
                        </a:spcAft>
                      </a:pPr>
                      <a:r>
                        <a:rPr lang="en-US" sz="700" b="1" cap="all">
                          <a:latin typeface="Times New Roman"/>
                          <a:ea typeface="Times New Roman"/>
                        </a:rPr>
                        <a:t>Collaborations</a:t>
                      </a:r>
                      <a:endParaRPr lang="en-US" sz="800">
                        <a:latin typeface="Times New Roman"/>
                        <a:ea typeface="Times New Roman"/>
                      </a:endParaRPr>
                    </a:p>
                  </a:txBody>
                  <a:tcPr marL="46298" marR="46298" marT="0" marB="0" vert="vert270" anchor="ctr">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71755" marR="71755" algn="ctr">
                        <a:spcBef>
                          <a:spcPts val="0"/>
                        </a:spcBef>
                        <a:spcAft>
                          <a:spcPts val="0"/>
                        </a:spcAft>
                      </a:pPr>
                      <a:r>
                        <a:rPr lang="en-US" sz="700" b="1" cap="all">
                          <a:latin typeface="Times New Roman"/>
                          <a:ea typeface="Times New Roman"/>
                        </a:rPr>
                        <a:t>Home Visits</a:t>
                      </a:r>
                      <a:endParaRPr lang="en-US" sz="800">
                        <a:latin typeface="Times New Roman"/>
                        <a:ea typeface="Times New Roman"/>
                      </a:endParaRPr>
                    </a:p>
                  </a:txBody>
                  <a:tcPr marL="46298" marR="46298" marT="0" marB="0" vert="vert270" anchor="ctr">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71755" marR="71755" algn="ctr">
                        <a:spcBef>
                          <a:spcPts val="0"/>
                        </a:spcBef>
                        <a:spcAft>
                          <a:spcPts val="0"/>
                        </a:spcAft>
                      </a:pPr>
                      <a:r>
                        <a:rPr lang="en-US" sz="700" b="1" cap="all">
                          <a:latin typeface="Times New Roman"/>
                          <a:ea typeface="Times New Roman"/>
                        </a:rPr>
                        <a:t>other</a:t>
                      </a:r>
                      <a:endParaRPr lang="en-US" sz="800">
                        <a:latin typeface="Times New Roman"/>
                        <a:ea typeface="Times New Roman"/>
                      </a:endParaRPr>
                    </a:p>
                  </a:txBody>
                  <a:tcPr marL="46298" marR="46298" marT="0" marB="0" vert="vert270" anchor="ctr">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71755" marR="71755" algn="ctr">
                        <a:spcBef>
                          <a:spcPts val="0"/>
                        </a:spcBef>
                        <a:spcAft>
                          <a:spcPts val="0"/>
                        </a:spcAft>
                      </a:pPr>
                      <a:r>
                        <a:rPr lang="en-US" sz="700" b="1" u="sng" cap="all">
                          <a:latin typeface="Times New Roman"/>
                          <a:ea typeface="Times New Roman"/>
                        </a:rPr>
                        <a:t>Total</a:t>
                      </a:r>
                      <a:endParaRPr lang="en-US" sz="800">
                        <a:latin typeface="Times New Roman"/>
                        <a:ea typeface="Times New Roman"/>
                      </a:endParaRPr>
                    </a:p>
                  </a:txBody>
                  <a:tcPr marL="46298" marR="46298" marT="0" marB="0" vert="vert270" anchor="ctr">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71755" marR="71755" algn="ctr">
                        <a:spcBef>
                          <a:spcPts val="0"/>
                        </a:spcBef>
                        <a:spcAft>
                          <a:spcPts val="0"/>
                        </a:spcAft>
                      </a:pPr>
                      <a:endParaRPr lang="en-US" sz="800">
                        <a:latin typeface="Times New Roman"/>
                        <a:ea typeface="Times New Roman"/>
                      </a:endParaRPr>
                    </a:p>
                  </a:txBody>
                  <a:tcPr marL="46298" marR="46298" marT="0" marB="0" vert="vert270" anchor="ctr">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solidFill>
                      <a:srgbClr val="CCFFFF"/>
                    </a:solidFill>
                  </a:tcPr>
                </a:tc>
                <a:tc>
                  <a:txBody>
                    <a:bodyPr/>
                    <a:lstStyle/>
                    <a:p>
                      <a:pPr marL="71755" marR="71755" algn="ctr">
                        <a:spcBef>
                          <a:spcPts val="0"/>
                        </a:spcBef>
                        <a:spcAft>
                          <a:spcPts val="0"/>
                        </a:spcAft>
                      </a:pPr>
                      <a:r>
                        <a:rPr lang="en-US" sz="700" b="1" cap="all">
                          <a:latin typeface="Times New Roman"/>
                          <a:ea typeface="Times New Roman"/>
                        </a:rPr>
                        <a:t># of Teacher/ administrator trainings</a:t>
                      </a:r>
                      <a:endParaRPr lang="en-US" sz="800">
                        <a:latin typeface="Times New Roman"/>
                        <a:ea typeface="Times New Roman"/>
                      </a:endParaRPr>
                    </a:p>
                  </a:txBody>
                  <a:tcPr marL="46298" marR="46298" marT="0" marB="0" vert="vert270" anchor="ctr">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71755" marR="71755" algn="ctr">
                        <a:spcBef>
                          <a:spcPts val="0"/>
                        </a:spcBef>
                        <a:spcAft>
                          <a:spcPts val="0"/>
                        </a:spcAft>
                      </a:pPr>
                      <a:r>
                        <a:rPr lang="en-US" sz="700" b="1" cap="all">
                          <a:latin typeface="Times New Roman"/>
                          <a:ea typeface="Times New Roman"/>
                        </a:rPr>
                        <a:t># of Teachers/ administrators trained</a:t>
                      </a:r>
                      <a:endParaRPr lang="en-US" sz="800">
                        <a:latin typeface="Times New Roman"/>
                        <a:ea typeface="Times New Roman"/>
                      </a:endParaRPr>
                    </a:p>
                  </a:txBody>
                  <a:tcPr marL="46298" marR="46298" marT="0" marB="0" vert="vert270" anchor="ctr">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71755" marR="71755" algn="ctr">
                        <a:spcBef>
                          <a:spcPts val="0"/>
                        </a:spcBef>
                        <a:spcAft>
                          <a:spcPts val="0"/>
                        </a:spcAft>
                      </a:pPr>
                      <a:r>
                        <a:rPr lang="en-US" sz="700" b="1" u="sng" cap="all">
                          <a:latin typeface="Times New Roman"/>
                          <a:ea typeface="Times New Roman"/>
                        </a:rPr>
                        <a:t>total</a:t>
                      </a:r>
                      <a:endParaRPr lang="en-US" sz="800">
                        <a:latin typeface="Times New Roman"/>
                        <a:ea typeface="Times New Roman"/>
                      </a:endParaRPr>
                    </a:p>
                  </a:txBody>
                  <a:tcPr marL="46298" marR="46298" marT="0" marB="0" vert="vert270" anchor="ctr">
                    <a:lnL w="12700" cap="flat" cmpd="dbl"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r>
              <a:tr h="123460">
                <a:tc>
                  <a:txBody>
                    <a:bodyPr/>
                    <a:lstStyle/>
                    <a:p>
                      <a:pPr marL="0" marR="0" algn="ctr">
                        <a:spcBef>
                          <a:spcPts val="0"/>
                        </a:spcBef>
                        <a:spcAft>
                          <a:spcPts val="0"/>
                        </a:spcAft>
                      </a:pPr>
                      <a:r>
                        <a:rPr lang="en-US" sz="800" b="1">
                          <a:latin typeface="Times New Roman"/>
                          <a:ea typeface="Times New Roman"/>
                        </a:rPr>
                        <a:t>July/August/Sept</a:t>
                      </a:r>
                      <a:endParaRPr lang="en-US" sz="800">
                        <a:latin typeface="Times New Roman"/>
                        <a:ea typeface="Times New Roman"/>
                      </a:endParaRPr>
                    </a:p>
                  </a:txBody>
                  <a:tcPr marL="46298" marR="46298" marT="0" marB="0">
                    <a:lnL w="28575"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solidFill>
                      <a:srgbClr val="CCFFFF"/>
                    </a:solidFill>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r>
              <a:tr h="123460">
                <a:tc>
                  <a:txBody>
                    <a:bodyPr/>
                    <a:lstStyle/>
                    <a:p>
                      <a:pPr marL="0" marR="0" algn="ctr">
                        <a:spcBef>
                          <a:spcPts val="0"/>
                        </a:spcBef>
                        <a:spcAft>
                          <a:spcPts val="0"/>
                        </a:spcAft>
                      </a:pPr>
                      <a:r>
                        <a:rPr lang="en-US" sz="800" b="1">
                          <a:latin typeface="Times New Roman"/>
                          <a:ea typeface="Times New Roman"/>
                        </a:rPr>
                        <a:t>(due 10/15)</a:t>
                      </a:r>
                      <a:endParaRPr lang="en-US" sz="800">
                        <a:latin typeface="Times New Roman"/>
                        <a:ea typeface="Times New Roman"/>
                      </a:endParaRPr>
                    </a:p>
                  </a:txBody>
                  <a:tcPr marL="46298" marR="46298" marT="0" marB="0">
                    <a:lnL w="28575"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solidFill>
                      <a:srgbClr val="CCFFFF"/>
                    </a:solidFill>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r>
              <a:tr h="123460">
                <a:tc>
                  <a:txBody>
                    <a:bodyPr/>
                    <a:lstStyle/>
                    <a:p>
                      <a:pPr marL="0" marR="0" algn="ctr">
                        <a:spcBef>
                          <a:spcPts val="0"/>
                        </a:spcBef>
                        <a:spcAft>
                          <a:spcPts val="0"/>
                        </a:spcAft>
                      </a:pPr>
                      <a:endParaRPr lang="en-US" sz="800">
                        <a:latin typeface="Times New Roman"/>
                        <a:ea typeface="Times New Roman"/>
                      </a:endParaRPr>
                    </a:p>
                  </a:txBody>
                  <a:tcPr marL="46298" marR="46298" marT="0" marB="0">
                    <a:lnL w="28575"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solidFill>
                      <a:srgbClr val="CCFFFF"/>
                    </a:solidFill>
                  </a:tcPr>
                </a:tc>
                <a:tc>
                  <a:txBody>
                    <a:bodyPr/>
                    <a:lstStyle/>
                    <a:p>
                      <a:pPr marL="0" marR="0" algn="ctr">
                        <a:spcBef>
                          <a:spcPts val="0"/>
                        </a:spcBef>
                        <a:spcAft>
                          <a:spcPts val="0"/>
                        </a:spcAft>
                      </a:pPr>
                      <a:endParaRPr lang="en-US" sz="3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solidFill>
                      <a:srgbClr val="CCFFFF"/>
                    </a:solidFill>
                  </a:tcPr>
                </a:tc>
                <a:tc>
                  <a:txBody>
                    <a:bodyPr/>
                    <a:lstStyle/>
                    <a:p>
                      <a:pPr marL="0" marR="0" algn="ctr">
                        <a:spcBef>
                          <a:spcPts val="0"/>
                        </a:spcBef>
                        <a:spcAft>
                          <a:spcPts val="0"/>
                        </a:spcAft>
                      </a:pPr>
                      <a:endParaRPr lang="en-US" sz="3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solidFill>
                      <a:srgbClr val="CCFFFF"/>
                    </a:solidFill>
                  </a:tcPr>
                </a:tc>
                <a:tc>
                  <a:txBody>
                    <a:bodyPr/>
                    <a:lstStyle/>
                    <a:p>
                      <a:pPr marL="0" marR="0" algn="ctr">
                        <a:spcBef>
                          <a:spcPts val="0"/>
                        </a:spcBef>
                        <a:spcAft>
                          <a:spcPts val="0"/>
                        </a:spcAft>
                      </a:pPr>
                      <a:endParaRPr lang="en-US" sz="3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solidFill>
                      <a:srgbClr val="CCFFFF"/>
                    </a:solidFill>
                  </a:tcPr>
                </a:tc>
                <a:tc>
                  <a:txBody>
                    <a:bodyPr/>
                    <a:lstStyle/>
                    <a:p>
                      <a:pPr marL="0" marR="0" algn="ctr">
                        <a:spcBef>
                          <a:spcPts val="0"/>
                        </a:spcBef>
                        <a:spcAft>
                          <a:spcPts val="0"/>
                        </a:spcAft>
                      </a:pPr>
                      <a:endParaRPr lang="en-US" sz="3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solidFill>
                      <a:srgbClr val="CCFFFF"/>
                    </a:solidFill>
                  </a:tcPr>
                </a:tc>
                <a:tc>
                  <a:txBody>
                    <a:bodyPr/>
                    <a:lstStyle/>
                    <a:p>
                      <a:pPr marL="0" marR="0" algn="ctr">
                        <a:spcBef>
                          <a:spcPts val="0"/>
                        </a:spcBef>
                        <a:spcAft>
                          <a:spcPts val="0"/>
                        </a:spcAft>
                      </a:pPr>
                      <a:endParaRPr lang="en-US" sz="3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solidFill>
                      <a:srgbClr val="CCFFFF"/>
                    </a:solidFill>
                  </a:tcPr>
                </a:tc>
                <a:tc>
                  <a:txBody>
                    <a:bodyPr/>
                    <a:lstStyle/>
                    <a:p>
                      <a:pPr marL="0" marR="0" algn="ctr">
                        <a:spcBef>
                          <a:spcPts val="0"/>
                        </a:spcBef>
                        <a:spcAft>
                          <a:spcPts val="0"/>
                        </a:spcAft>
                      </a:pPr>
                      <a:endParaRPr lang="en-US" sz="3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solidFill>
                      <a:srgbClr val="CCFFFF"/>
                    </a:solidFill>
                  </a:tcPr>
                </a:tc>
                <a:tc>
                  <a:txBody>
                    <a:bodyPr/>
                    <a:lstStyle/>
                    <a:p>
                      <a:pPr marL="0" marR="0" algn="ctr">
                        <a:spcBef>
                          <a:spcPts val="0"/>
                        </a:spcBef>
                        <a:spcAft>
                          <a:spcPts val="0"/>
                        </a:spcAft>
                      </a:pPr>
                      <a:endParaRPr lang="en-US" sz="3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solidFill>
                      <a:srgbClr val="CCFFFF"/>
                    </a:solidFill>
                  </a:tcPr>
                </a:tc>
                <a:tc>
                  <a:txBody>
                    <a:bodyPr/>
                    <a:lstStyle/>
                    <a:p>
                      <a:pPr marL="0" marR="0" algn="ctr">
                        <a:spcBef>
                          <a:spcPts val="0"/>
                        </a:spcBef>
                        <a:spcAft>
                          <a:spcPts val="0"/>
                        </a:spcAft>
                      </a:pPr>
                      <a:endParaRPr lang="en-US" sz="3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solidFill>
                      <a:srgbClr val="CCFFFF"/>
                    </a:solidFill>
                  </a:tcPr>
                </a:tc>
                <a:tc>
                  <a:txBody>
                    <a:bodyPr/>
                    <a:lstStyle/>
                    <a:p>
                      <a:pPr marL="0" marR="0" algn="ctr">
                        <a:spcBef>
                          <a:spcPts val="0"/>
                        </a:spcBef>
                        <a:spcAft>
                          <a:spcPts val="0"/>
                        </a:spcAft>
                      </a:pPr>
                      <a:endParaRPr lang="en-US" sz="3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solidFill>
                      <a:srgbClr val="CCFFFF"/>
                    </a:solidFill>
                  </a:tcPr>
                </a:tc>
                <a:tc>
                  <a:txBody>
                    <a:bodyPr/>
                    <a:lstStyle/>
                    <a:p>
                      <a:pPr marL="0" marR="0" algn="ctr">
                        <a:spcBef>
                          <a:spcPts val="0"/>
                        </a:spcBef>
                        <a:spcAft>
                          <a:spcPts val="0"/>
                        </a:spcAft>
                      </a:pPr>
                      <a:endParaRPr lang="en-US" sz="3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solidFill>
                      <a:srgbClr val="CCFFFF"/>
                    </a:solidFill>
                  </a:tcPr>
                </a:tc>
                <a:tc>
                  <a:txBody>
                    <a:bodyPr/>
                    <a:lstStyle/>
                    <a:p>
                      <a:pPr marL="0" marR="0" algn="ctr">
                        <a:spcBef>
                          <a:spcPts val="0"/>
                        </a:spcBef>
                        <a:spcAft>
                          <a:spcPts val="0"/>
                        </a:spcAft>
                      </a:pPr>
                      <a:endParaRPr lang="en-US" sz="3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solidFill>
                      <a:srgbClr val="CCFFFF"/>
                    </a:solidFill>
                  </a:tcPr>
                </a:tc>
                <a:tc>
                  <a:txBody>
                    <a:bodyPr/>
                    <a:lstStyle/>
                    <a:p>
                      <a:pPr marL="0" marR="0" algn="ctr">
                        <a:spcBef>
                          <a:spcPts val="0"/>
                        </a:spcBef>
                        <a:spcAft>
                          <a:spcPts val="0"/>
                        </a:spcAft>
                      </a:pPr>
                      <a:endParaRPr lang="en-US" sz="3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solidFill>
                      <a:srgbClr val="CCFFFF"/>
                    </a:solidFill>
                  </a:tcPr>
                </a:tc>
              </a:tr>
              <a:tr h="123460">
                <a:tc>
                  <a:txBody>
                    <a:bodyPr/>
                    <a:lstStyle/>
                    <a:p>
                      <a:pPr marL="0" marR="0" algn="ctr">
                        <a:spcBef>
                          <a:spcPts val="0"/>
                        </a:spcBef>
                        <a:spcAft>
                          <a:spcPts val="0"/>
                        </a:spcAft>
                      </a:pPr>
                      <a:r>
                        <a:rPr lang="en-US" sz="800" b="1">
                          <a:latin typeface="Times New Roman"/>
                          <a:ea typeface="Times New Roman"/>
                        </a:rPr>
                        <a:t>Oct/Nov/Dec</a:t>
                      </a:r>
                      <a:endParaRPr lang="en-US" sz="800">
                        <a:latin typeface="Times New Roman"/>
                        <a:ea typeface="Times New Roman"/>
                      </a:endParaRPr>
                    </a:p>
                  </a:txBody>
                  <a:tcPr marL="46298" marR="46298" marT="0" marB="0">
                    <a:lnL w="28575"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solidFill>
                      <a:srgbClr val="CCFFFF"/>
                    </a:solidFill>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r>
              <a:tr h="123460">
                <a:tc>
                  <a:txBody>
                    <a:bodyPr/>
                    <a:lstStyle/>
                    <a:p>
                      <a:pPr marL="0" marR="0" algn="ctr">
                        <a:spcBef>
                          <a:spcPts val="0"/>
                        </a:spcBef>
                        <a:spcAft>
                          <a:spcPts val="0"/>
                        </a:spcAft>
                      </a:pPr>
                      <a:r>
                        <a:rPr lang="en-US" sz="800" b="1">
                          <a:latin typeface="Times New Roman"/>
                          <a:ea typeface="Times New Roman"/>
                        </a:rPr>
                        <a:t>(due 1/15)</a:t>
                      </a:r>
                      <a:endParaRPr lang="en-US" sz="800">
                        <a:latin typeface="Times New Roman"/>
                        <a:ea typeface="Times New Roman"/>
                      </a:endParaRPr>
                    </a:p>
                  </a:txBody>
                  <a:tcPr marL="46298" marR="46298" marT="0" marB="0">
                    <a:lnL w="28575"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solidFill>
                      <a:srgbClr val="CCFFFF"/>
                    </a:solidFill>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r>
              <a:tr h="123460">
                <a:tc>
                  <a:txBody>
                    <a:bodyPr/>
                    <a:lstStyle/>
                    <a:p>
                      <a:pPr marL="0" marR="0" algn="ctr">
                        <a:spcBef>
                          <a:spcPts val="0"/>
                        </a:spcBef>
                        <a:spcAft>
                          <a:spcPts val="0"/>
                        </a:spcAft>
                      </a:pPr>
                      <a:endParaRPr lang="en-US" sz="800">
                        <a:latin typeface="Times New Roman"/>
                        <a:ea typeface="Times New Roman"/>
                      </a:endParaRPr>
                    </a:p>
                  </a:txBody>
                  <a:tcPr marL="46298" marR="46298" marT="0" marB="0">
                    <a:lnL w="28575"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solidFill>
                      <a:srgbClr val="CCFFFF"/>
                    </a:solidFill>
                  </a:tcPr>
                </a:tc>
                <a:tc>
                  <a:txBody>
                    <a:bodyPr/>
                    <a:lstStyle/>
                    <a:p>
                      <a:pPr marL="0" marR="0" algn="ctr">
                        <a:spcBef>
                          <a:spcPts val="0"/>
                        </a:spcBef>
                        <a:spcAft>
                          <a:spcPts val="0"/>
                        </a:spcAft>
                      </a:pPr>
                      <a:endParaRPr lang="en-US" sz="3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solidFill>
                      <a:srgbClr val="CCFFFF"/>
                    </a:solidFill>
                  </a:tcPr>
                </a:tc>
                <a:tc>
                  <a:txBody>
                    <a:bodyPr/>
                    <a:lstStyle/>
                    <a:p>
                      <a:pPr marL="0" marR="0" algn="ctr">
                        <a:spcBef>
                          <a:spcPts val="0"/>
                        </a:spcBef>
                        <a:spcAft>
                          <a:spcPts val="0"/>
                        </a:spcAft>
                      </a:pPr>
                      <a:endParaRPr lang="en-US" sz="3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solidFill>
                      <a:srgbClr val="CCFFFF"/>
                    </a:solidFill>
                  </a:tcPr>
                </a:tc>
                <a:tc>
                  <a:txBody>
                    <a:bodyPr/>
                    <a:lstStyle/>
                    <a:p>
                      <a:pPr marL="0" marR="0" algn="ctr">
                        <a:spcBef>
                          <a:spcPts val="0"/>
                        </a:spcBef>
                        <a:spcAft>
                          <a:spcPts val="0"/>
                        </a:spcAft>
                      </a:pPr>
                      <a:endParaRPr lang="en-US" sz="3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solidFill>
                      <a:srgbClr val="CCFFFF"/>
                    </a:solidFill>
                  </a:tcPr>
                </a:tc>
                <a:tc>
                  <a:txBody>
                    <a:bodyPr/>
                    <a:lstStyle/>
                    <a:p>
                      <a:pPr marL="0" marR="0" algn="ctr">
                        <a:spcBef>
                          <a:spcPts val="0"/>
                        </a:spcBef>
                        <a:spcAft>
                          <a:spcPts val="0"/>
                        </a:spcAft>
                      </a:pPr>
                      <a:endParaRPr lang="en-US" sz="3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solidFill>
                      <a:srgbClr val="CCFFFF"/>
                    </a:solidFill>
                  </a:tcPr>
                </a:tc>
                <a:tc>
                  <a:txBody>
                    <a:bodyPr/>
                    <a:lstStyle/>
                    <a:p>
                      <a:pPr marL="0" marR="0" algn="ctr">
                        <a:spcBef>
                          <a:spcPts val="0"/>
                        </a:spcBef>
                        <a:spcAft>
                          <a:spcPts val="0"/>
                        </a:spcAft>
                      </a:pPr>
                      <a:endParaRPr lang="en-US" sz="3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solidFill>
                      <a:srgbClr val="CCFFFF"/>
                    </a:solidFill>
                  </a:tcPr>
                </a:tc>
                <a:tc>
                  <a:txBody>
                    <a:bodyPr/>
                    <a:lstStyle/>
                    <a:p>
                      <a:pPr marL="0" marR="0" algn="ctr">
                        <a:spcBef>
                          <a:spcPts val="0"/>
                        </a:spcBef>
                        <a:spcAft>
                          <a:spcPts val="0"/>
                        </a:spcAft>
                      </a:pPr>
                      <a:endParaRPr lang="en-US" sz="3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solidFill>
                      <a:srgbClr val="CCFFFF"/>
                    </a:solidFill>
                  </a:tcPr>
                </a:tc>
                <a:tc>
                  <a:txBody>
                    <a:bodyPr/>
                    <a:lstStyle/>
                    <a:p>
                      <a:pPr marL="0" marR="0" algn="ctr">
                        <a:spcBef>
                          <a:spcPts val="0"/>
                        </a:spcBef>
                        <a:spcAft>
                          <a:spcPts val="0"/>
                        </a:spcAft>
                      </a:pPr>
                      <a:endParaRPr lang="en-US" sz="3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solidFill>
                      <a:srgbClr val="CCFFFF"/>
                    </a:solidFill>
                  </a:tcPr>
                </a:tc>
                <a:tc>
                  <a:txBody>
                    <a:bodyPr/>
                    <a:lstStyle/>
                    <a:p>
                      <a:pPr marL="0" marR="0" algn="ctr">
                        <a:spcBef>
                          <a:spcPts val="0"/>
                        </a:spcBef>
                        <a:spcAft>
                          <a:spcPts val="0"/>
                        </a:spcAft>
                      </a:pPr>
                      <a:endParaRPr lang="en-US" sz="3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solidFill>
                      <a:srgbClr val="CCFFFF"/>
                    </a:solidFill>
                  </a:tcPr>
                </a:tc>
                <a:tc>
                  <a:txBody>
                    <a:bodyPr/>
                    <a:lstStyle/>
                    <a:p>
                      <a:pPr marL="0" marR="0" algn="ctr">
                        <a:spcBef>
                          <a:spcPts val="0"/>
                        </a:spcBef>
                        <a:spcAft>
                          <a:spcPts val="0"/>
                        </a:spcAft>
                      </a:pPr>
                      <a:endParaRPr lang="en-US" sz="3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solidFill>
                      <a:srgbClr val="CCFFFF"/>
                    </a:solidFill>
                  </a:tcPr>
                </a:tc>
                <a:tc>
                  <a:txBody>
                    <a:bodyPr/>
                    <a:lstStyle/>
                    <a:p>
                      <a:pPr marL="0" marR="0" algn="ctr">
                        <a:spcBef>
                          <a:spcPts val="0"/>
                        </a:spcBef>
                        <a:spcAft>
                          <a:spcPts val="0"/>
                        </a:spcAft>
                      </a:pPr>
                      <a:endParaRPr lang="en-US" sz="3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solidFill>
                      <a:srgbClr val="CCFFFF"/>
                    </a:solidFill>
                  </a:tcPr>
                </a:tc>
                <a:tc>
                  <a:txBody>
                    <a:bodyPr/>
                    <a:lstStyle/>
                    <a:p>
                      <a:pPr marL="0" marR="0" algn="ctr">
                        <a:spcBef>
                          <a:spcPts val="0"/>
                        </a:spcBef>
                        <a:spcAft>
                          <a:spcPts val="0"/>
                        </a:spcAft>
                      </a:pPr>
                      <a:endParaRPr lang="en-US" sz="3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solidFill>
                      <a:srgbClr val="CCFFFF"/>
                    </a:solidFill>
                  </a:tcPr>
                </a:tc>
                <a:tc>
                  <a:txBody>
                    <a:bodyPr/>
                    <a:lstStyle/>
                    <a:p>
                      <a:pPr marL="0" marR="0" algn="ctr">
                        <a:spcBef>
                          <a:spcPts val="0"/>
                        </a:spcBef>
                        <a:spcAft>
                          <a:spcPts val="0"/>
                        </a:spcAft>
                      </a:pPr>
                      <a:endParaRPr lang="en-US" sz="3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solidFill>
                      <a:srgbClr val="CCFFFF"/>
                    </a:solidFill>
                  </a:tcPr>
                </a:tc>
              </a:tr>
              <a:tr h="123460">
                <a:tc>
                  <a:txBody>
                    <a:bodyPr/>
                    <a:lstStyle/>
                    <a:p>
                      <a:pPr marL="0" marR="0" algn="ctr">
                        <a:spcBef>
                          <a:spcPts val="0"/>
                        </a:spcBef>
                        <a:spcAft>
                          <a:spcPts val="0"/>
                        </a:spcAft>
                      </a:pPr>
                      <a:r>
                        <a:rPr lang="en-US" sz="800" b="1">
                          <a:latin typeface="Times New Roman"/>
                          <a:ea typeface="Times New Roman"/>
                        </a:rPr>
                        <a:t>Jan/Feb/March</a:t>
                      </a:r>
                      <a:endParaRPr lang="en-US" sz="800">
                        <a:latin typeface="Times New Roman"/>
                        <a:ea typeface="Times New Roman"/>
                      </a:endParaRPr>
                    </a:p>
                  </a:txBody>
                  <a:tcPr marL="46298" marR="46298" marT="0" marB="0">
                    <a:lnL w="28575"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solidFill>
                      <a:srgbClr val="CCFFFF"/>
                    </a:solidFill>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r>
              <a:tr h="123460">
                <a:tc>
                  <a:txBody>
                    <a:bodyPr/>
                    <a:lstStyle/>
                    <a:p>
                      <a:pPr marL="0" marR="0" algn="ctr">
                        <a:spcBef>
                          <a:spcPts val="0"/>
                        </a:spcBef>
                        <a:spcAft>
                          <a:spcPts val="0"/>
                        </a:spcAft>
                      </a:pPr>
                      <a:r>
                        <a:rPr lang="en-US" sz="800" b="1">
                          <a:latin typeface="Times New Roman"/>
                          <a:ea typeface="Times New Roman"/>
                        </a:rPr>
                        <a:t>(due 4/15)</a:t>
                      </a:r>
                      <a:endParaRPr lang="en-US" sz="800">
                        <a:latin typeface="Times New Roman"/>
                        <a:ea typeface="Times New Roman"/>
                      </a:endParaRPr>
                    </a:p>
                  </a:txBody>
                  <a:tcPr marL="46298" marR="46298" marT="0" marB="0">
                    <a:lnL w="28575"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solidFill>
                      <a:srgbClr val="CCFFFF"/>
                    </a:solidFill>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r>
              <a:tr h="123460">
                <a:tc>
                  <a:txBody>
                    <a:bodyPr/>
                    <a:lstStyle/>
                    <a:p>
                      <a:pPr marL="0" marR="0" algn="ctr">
                        <a:spcBef>
                          <a:spcPts val="0"/>
                        </a:spcBef>
                        <a:spcAft>
                          <a:spcPts val="0"/>
                        </a:spcAft>
                      </a:pPr>
                      <a:endParaRPr lang="en-US" sz="800">
                        <a:latin typeface="Times New Roman"/>
                        <a:ea typeface="Times New Roman"/>
                      </a:endParaRPr>
                    </a:p>
                  </a:txBody>
                  <a:tcPr marL="46298" marR="46298" marT="0" marB="0">
                    <a:lnL w="28575"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solidFill>
                      <a:srgbClr val="CCFFFF"/>
                    </a:solidFill>
                  </a:tcPr>
                </a:tc>
                <a:tc>
                  <a:txBody>
                    <a:bodyPr/>
                    <a:lstStyle/>
                    <a:p>
                      <a:pPr marL="0" marR="0" algn="ctr">
                        <a:spcBef>
                          <a:spcPts val="0"/>
                        </a:spcBef>
                        <a:spcAft>
                          <a:spcPts val="0"/>
                        </a:spcAft>
                      </a:pPr>
                      <a:endParaRPr lang="en-US" sz="3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solidFill>
                      <a:srgbClr val="CCFFFF"/>
                    </a:solidFill>
                  </a:tcPr>
                </a:tc>
                <a:tc>
                  <a:txBody>
                    <a:bodyPr/>
                    <a:lstStyle/>
                    <a:p>
                      <a:pPr marL="0" marR="0" algn="ctr">
                        <a:spcBef>
                          <a:spcPts val="0"/>
                        </a:spcBef>
                        <a:spcAft>
                          <a:spcPts val="0"/>
                        </a:spcAft>
                      </a:pPr>
                      <a:endParaRPr lang="en-US" sz="3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solidFill>
                      <a:srgbClr val="CCFFFF"/>
                    </a:solidFill>
                  </a:tcPr>
                </a:tc>
                <a:tc>
                  <a:txBody>
                    <a:bodyPr/>
                    <a:lstStyle/>
                    <a:p>
                      <a:pPr marL="0" marR="0" algn="ctr">
                        <a:spcBef>
                          <a:spcPts val="0"/>
                        </a:spcBef>
                        <a:spcAft>
                          <a:spcPts val="0"/>
                        </a:spcAft>
                      </a:pPr>
                      <a:endParaRPr lang="en-US" sz="3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solidFill>
                      <a:srgbClr val="CCFFFF"/>
                    </a:solidFill>
                  </a:tcPr>
                </a:tc>
                <a:tc>
                  <a:txBody>
                    <a:bodyPr/>
                    <a:lstStyle/>
                    <a:p>
                      <a:pPr marL="0" marR="0" algn="ctr">
                        <a:spcBef>
                          <a:spcPts val="0"/>
                        </a:spcBef>
                        <a:spcAft>
                          <a:spcPts val="0"/>
                        </a:spcAft>
                      </a:pPr>
                      <a:endParaRPr lang="en-US" sz="3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solidFill>
                      <a:srgbClr val="CCFFFF"/>
                    </a:solidFill>
                  </a:tcPr>
                </a:tc>
                <a:tc>
                  <a:txBody>
                    <a:bodyPr/>
                    <a:lstStyle/>
                    <a:p>
                      <a:pPr marL="0" marR="0" algn="ctr">
                        <a:spcBef>
                          <a:spcPts val="0"/>
                        </a:spcBef>
                        <a:spcAft>
                          <a:spcPts val="0"/>
                        </a:spcAft>
                      </a:pPr>
                      <a:endParaRPr lang="en-US" sz="3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solidFill>
                      <a:srgbClr val="CCFFFF"/>
                    </a:solidFill>
                  </a:tcPr>
                </a:tc>
                <a:tc>
                  <a:txBody>
                    <a:bodyPr/>
                    <a:lstStyle/>
                    <a:p>
                      <a:pPr marL="0" marR="0" algn="ctr">
                        <a:spcBef>
                          <a:spcPts val="0"/>
                        </a:spcBef>
                        <a:spcAft>
                          <a:spcPts val="0"/>
                        </a:spcAft>
                      </a:pPr>
                      <a:endParaRPr lang="en-US" sz="3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solidFill>
                      <a:srgbClr val="CCFFFF"/>
                    </a:solidFill>
                  </a:tcPr>
                </a:tc>
                <a:tc>
                  <a:txBody>
                    <a:bodyPr/>
                    <a:lstStyle/>
                    <a:p>
                      <a:pPr marL="0" marR="0" algn="ctr">
                        <a:spcBef>
                          <a:spcPts val="0"/>
                        </a:spcBef>
                        <a:spcAft>
                          <a:spcPts val="0"/>
                        </a:spcAft>
                      </a:pPr>
                      <a:endParaRPr lang="en-US" sz="3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solidFill>
                      <a:srgbClr val="CCFFFF"/>
                    </a:solidFill>
                  </a:tcPr>
                </a:tc>
                <a:tc>
                  <a:txBody>
                    <a:bodyPr/>
                    <a:lstStyle/>
                    <a:p>
                      <a:pPr marL="0" marR="0" algn="ctr">
                        <a:spcBef>
                          <a:spcPts val="0"/>
                        </a:spcBef>
                        <a:spcAft>
                          <a:spcPts val="0"/>
                        </a:spcAft>
                      </a:pPr>
                      <a:endParaRPr lang="en-US" sz="3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solidFill>
                      <a:srgbClr val="CCFFFF"/>
                    </a:solidFill>
                  </a:tcPr>
                </a:tc>
                <a:tc>
                  <a:txBody>
                    <a:bodyPr/>
                    <a:lstStyle/>
                    <a:p>
                      <a:pPr marL="0" marR="0" algn="ctr">
                        <a:spcBef>
                          <a:spcPts val="0"/>
                        </a:spcBef>
                        <a:spcAft>
                          <a:spcPts val="0"/>
                        </a:spcAft>
                      </a:pPr>
                      <a:endParaRPr lang="en-US" sz="3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solidFill>
                      <a:srgbClr val="CCFFFF"/>
                    </a:solidFill>
                  </a:tcPr>
                </a:tc>
                <a:tc>
                  <a:txBody>
                    <a:bodyPr/>
                    <a:lstStyle/>
                    <a:p>
                      <a:pPr marL="0" marR="0" algn="ctr">
                        <a:spcBef>
                          <a:spcPts val="0"/>
                        </a:spcBef>
                        <a:spcAft>
                          <a:spcPts val="0"/>
                        </a:spcAft>
                      </a:pPr>
                      <a:endParaRPr lang="en-US" sz="3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solidFill>
                      <a:srgbClr val="CCFFFF"/>
                    </a:solidFill>
                  </a:tcPr>
                </a:tc>
                <a:tc>
                  <a:txBody>
                    <a:bodyPr/>
                    <a:lstStyle/>
                    <a:p>
                      <a:pPr marL="0" marR="0" algn="ctr">
                        <a:spcBef>
                          <a:spcPts val="0"/>
                        </a:spcBef>
                        <a:spcAft>
                          <a:spcPts val="0"/>
                        </a:spcAft>
                      </a:pPr>
                      <a:endParaRPr lang="en-US" sz="3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solidFill>
                      <a:srgbClr val="CCFFFF"/>
                    </a:solidFill>
                  </a:tcPr>
                </a:tc>
                <a:tc>
                  <a:txBody>
                    <a:bodyPr/>
                    <a:lstStyle/>
                    <a:p>
                      <a:pPr marL="0" marR="0" algn="ctr">
                        <a:spcBef>
                          <a:spcPts val="0"/>
                        </a:spcBef>
                        <a:spcAft>
                          <a:spcPts val="0"/>
                        </a:spcAft>
                      </a:pPr>
                      <a:endParaRPr lang="en-US" sz="3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solidFill>
                      <a:srgbClr val="CCFFFF"/>
                    </a:solidFill>
                  </a:tcPr>
                </a:tc>
              </a:tr>
              <a:tr h="123460">
                <a:tc>
                  <a:txBody>
                    <a:bodyPr/>
                    <a:lstStyle/>
                    <a:p>
                      <a:pPr marL="0" marR="0" algn="ctr">
                        <a:spcBef>
                          <a:spcPts val="0"/>
                        </a:spcBef>
                        <a:spcAft>
                          <a:spcPts val="0"/>
                        </a:spcAft>
                      </a:pPr>
                      <a:r>
                        <a:rPr lang="en-US" sz="800" b="1">
                          <a:latin typeface="Times New Roman"/>
                          <a:ea typeface="Times New Roman"/>
                        </a:rPr>
                        <a:t>April/May/June</a:t>
                      </a:r>
                      <a:endParaRPr lang="en-US" sz="800">
                        <a:latin typeface="Times New Roman"/>
                        <a:ea typeface="Times New Roman"/>
                      </a:endParaRPr>
                    </a:p>
                  </a:txBody>
                  <a:tcPr marL="46298" marR="46298" marT="0" marB="0">
                    <a:lnL w="28575"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solidFill>
                      <a:srgbClr val="CCFFFF"/>
                    </a:solidFill>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r>
              <a:tr h="123460">
                <a:tc>
                  <a:txBody>
                    <a:bodyPr/>
                    <a:lstStyle/>
                    <a:p>
                      <a:pPr marL="0" marR="0" algn="ctr">
                        <a:spcBef>
                          <a:spcPts val="0"/>
                        </a:spcBef>
                        <a:spcAft>
                          <a:spcPts val="0"/>
                        </a:spcAft>
                      </a:pPr>
                      <a:r>
                        <a:rPr lang="en-US" sz="800" b="1">
                          <a:latin typeface="Times New Roman"/>
                          <a:ea typeface="Times New Roman"/>
                        </a:rPr>
                        <a:t>(due 7/15 or before</a:t>
                      </a:r>
                      <a:endParaRPr lang="en-US" sz="800">
                        <a:latin typeface="Times New Roman"/>
                        <a:ea typeface="Times New Roman"/>
                      </a:endParaRPr>
                    </a:p>
                  </a:txBody>
                  <a:tcPr marL="46298" marR="46298" marT="0" marB="0">
                    <a:lnL w="28575"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solidFill>
                      <a:srgbClr val="CCFFFF"/>
                    </a:solidFill>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r>
              <a:tr h="123460">
                <a:tc>
                  <a:txBody>
                    <a:bodyPr/>
                    <a:lstStyle/>
                    <a:p>
                      <a:pPr marL="0" marR="0" algn="ctr">
                        <a:spcBef>
                          <a:spcPts val="0"/>
                        </a:spcBef>
                        <a:spcAft>
                          <a:spcPts val="0"/>
                        </a:spcAft>
                      </a:pPr>
                      <a:r>
                        <a:rPr lang="en-US" sz="800" b="1">
                          <a:latin typeface="Times New Roman"/>
                          <a:ea typeface="Times New Roman"/>
                        </a:rPr>
                        <a:t>You leave school)</a:t>
                      </a:r>
                      <a:endParaRPr lang="en-US" sz="800">
                        <a:latin typeface="Times New Roman"/>
                        <a:ea typeface="Times New Roman"/>
                      </a:endParaRPr>
                    </a:p>
                  </a:txBody>
                  <a:tcPr marL="46298" marR="46298" marT="0" marB="0">
                    <a:lnL w="28575"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solidFill>
                      <a:srgbClr val="CCFFFF"/>
                    </a:solidFill>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tcPr>
                </a:tc>
              </a:tr>
              <a:tr h="123460">
                <a:tc>
                  <a:txBody>
                    <a:bodyPr/>
                    <a:lstStyle/>
                    <a:p>
                      <a:pPr marL="0" marR="0" algn="ctr">
                        <a:spcBef>
                          <a:spcPts val="0"/>
                        </a:spcBef>
                        <a:spcAft>
                          <a:spcPts val="0"/>
                        </a:spcAft>
                      </a:pPr>
                      <a:endParaRPr lang="en-US" sz="800">
                        <a:latin typeface="Times New Roman"/>
                        <a:ea typeface="Times New Roman"/>
                      </a:endParaRPr>
                    </a:p>
                  </a:txBody>
                  <a:tcPr marL="46298" marR="46298" marT="0" marB="0">
                    <a:lnL w="28575"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solidFill>
                      <a:srgbClr val="CCFFFF"/>
                    </a:solidFill>
                  </a:tcPr>
                </a:tc>
                <a:tc>
                  <a:txBody>
                    <a:bodyPr/>
                    <a:lstStyle/>
                    <a:p>
                      <a:pPr marL="0" marR="0" algn="ctr">
                        <a:spcBef>
                          <a:spcPts val="0"/>
                        </a:spcBef>
                        <a:spcAft>
                          <a:spcPts val="0"/>
                        </a:spcAft>
                      </a:pPr>
                      <a:endParaRPr lang="en-US" sz="3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solidFill>
                      <a:srgbClr val="CCFFFF"/>
                    </a:solidFill>
                  </a:tcPr>
                </a:tc>
                <a:tc>
                  <a:txBody>
                    <a:bodyPr/>
                    <a:lstStyle/>
                    <a:p>
                      <a:pPr marL="0" marR="0" algn="ctr">
                        <a:spcBef>
                          <a:spcPts val="0"/>
                        </a:spcBef>
                        <a:spcAft>
                          <a:spcPts val="0"/>
                        </a:spcAft>
                      </a:pPr>
                      <a:endParaRPr lang="en-US" sz="3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solidFill>
                      <a:srgbClr val="CCFFFF"/>
                    </a:solidFill>
                  </a:tcPr>
                </a:tc>
                <a:tc>
                  <a:txBody>
                    <a:bodyPr/>
                    <a:lstStyle/>
                    <a:p>
                      <a:pPr marL="0" marR="0" algn="ctr">
                        <a:spcBef>
                          <a:spcPts val="0"/>
                        </a:spcBef>
                        <a:spcAft>
                          <a:spcPts val="0"/>
                        </a:spcAft>
                      </a:pPr>
                      <a:endParaRPr lang="en-US" sz="3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solidFill>
                      <a:srgbClr val="CCFFFF"/>
                    </a:solidFill>
                  </a:tcPr>
                </a:tc>
                <a:tc>
                  <a:txBody>
                    <a:bodyPr/>
                    <a:lstStyle/>
                    <a:p>
                      <a:pPr marL="0" marR="0" algn="ctr">
                        <a:spcBef>
                          <a:spcPts val="0"/>
                        </a:spcBef>
                        <a:spcAft>
                          <a:spcPts val="0"/>
                        </a:spcAft>
                      </a:pPr>
                      <a:endParaRPr lang="en-US" sz="3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solidFill>
                      <a:srgbClr val="CCFFFF"/>
                    </a:solidFill>
                  </a:tcPr>
                </a:tc>
                <a:tc>
                  <a:txBody>
                    <a:bodyPr/>
                    <a:lstStyle/>
                    <a:p>
                      <a:pPr marL="0" marR="0" algn="ctr">
                        <a:spcBef>
                          <a:spcPts val="0"/>
                        </a:spcBef>
                        <a:spcAft>
                          <a:spcPts val="0"/>
                        </a:spcAft>
                      </a:pPr>
                      <a:endParaRPr lang="en-US" sz="3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solidFill>
                      <a:srgbClr val="CCFFFF"/>
                    </a:solidFill>
                  </a:tcPr>
                </a:tc>
                <a:tc>
                  <a:txBody>
                    <a:bodyPr/>
                    <a:lstStyle/>
                    <a:p>
                      <a:pPr marL="0" marR="0" algn="ctr">
                        <a:spcBef>
                          <a:spcPts val="0"/>
                        </a:spcBef>
                        <a:spcAft>
                          <a:spcPts val="0"/>
                        </a:spcAft>
                      </a:pPr>
                      <a:endParaRPr lang="en-US" sz="3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solidFill>
                      <a:srgbClr val="CCFFFF"/>
                    </a:solidFill>
                  </a:tcPr>
                </a:tc>
                <a:tc>
                  <a:txBody>
                    <a:bodyPr/>
                    <a:lstStyle/>
                    <a:p>
                      <a:pPr marL="0" marR="0" algn="ctr">
                        <a:spcBef>
                          <a:spcPts val="0"/>
                        </a:spcBef>
                        <a:spcAft>
                          <a:spcPts val="0"/>
                        </a:spcAft>
                      </a:pPr>
                      <a:endParaRPr lang="en-US" sz="3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solidFill>
                      <a:srgbClr val="CCFFFF"/>
                    </a:solidFill>
                  </a:tcPr>
                </a:tc>
                <a:tc>
                  <a:txBody>
                    <a:bodyPr/>
                    <a:lstStyle/>
                    <a:p>
                      <a:pPr marL="0" marR="0" algn="ctr">
                        <a:spcBef>
                          <a:spcPts val="0"/>
                        </a:spcBef>
                        <a:spcAft>
                          <a:spcPts val="0"/>
                        </a:spcAft>
                      </a:pPr>
                      <a:endParaRPr lang="en-US" sz="3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solidFill>
                      <a:srgbClr val="CCFFFF"/>
                    </a:solidFill>
                  </a:tcPr>
                </a:tc>
                <a:tc>
                  <a:txBody>
                    <a:bodyPr/>
                    <a:lstStyle/>
                    <a:p>
                      <a:pPr marL="0" marR="0" algn="ctr">
                        <a:spcBef>
                          <a:spcPts val="0"/>
                        </a:spcBef>
                        <a:spcAft>
                          <a:spcPts val="0"/>
                        </a:spcAft>
                      </a:pPr>
                      <a:endParaRPr lang="en-US" sz="3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solidFill>
                      <a:srgbClr val="CCFFFF"/>
                    </a:solidFill>
                  </a:tcPr>
                </a:tc>
                <a:tc>
                  <a:txBody>
                    <a:bodyPr/>
                    <a:lstStyle/>
                    <a:p>
                      <a:pPr marL="0" marR="0" algn="ctr">
                        <a:spcBef>
                          <a:spcPts val="0"/>
                        </a:spcBef>
                        <a:spcAft>
                          <a:spcPts val="0"/>
                        </a:spcAft>
                      </a:pPr>
                      <a:endParaRPr lang="en-US" sz="3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solidFill>
                      <a:srgbClr val="CCFFFF"/>
                    </a:solidFill>
                  </a:tcPr>
                </a:tc>
                <a:tc>
                  <a:txBody>
                    <a:bodyPr/>
                    <a:lstStyle/>
                    <a:p>
                      <a:pPr marL="0" marR="0" algn="ctr">
                        <a:spcBef>
                          <a:spcPts val="0"/>
                        </a:spcBef>
                        <a:spcAft>
                          <a:spcPts val="0"/>
                        </a:spcAft>
                      </a:pPr>
                      <a:endParaRPr lang="en-US" sz="3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solidFill>
                      <a:srgbClr val="CCFFFF"/>
                    </a:solidFill>
                  </a:tcPr>
                </a:tc>
                <a:tc>
                  <a:txBody>
                    <a:bodyPr/>
                    <a:lstStyle/>
                    <a:p>
                      <a:pPr marL="0" marR="0" algn="ctr">
                        <a:spcBef>
                          <a:spcPts val="0"/>
                        </a:spcBef>
                        <a:spcAft>
                          <a:spcPts val="0"/>
                        </a:spcAft>
                      </a:pPr>
                      <a:endParaRPr lang="en-US" sz="3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12700" cap="flat" cmpd="dbl" algn="ctr">
                      <a:solidFill>
                        <a:srgbClr val="000000"/>
                      </a:solidFill>
                      <a:prstDash val="solid"/>
                      <a:round/>
                      <a:headEnd type="none" w="med" len="med"/>
                      <a:tailEnd type="none" w="med" len="med"/>
                    </a:lnB>
                    <a:solidFill>
                      <a:srgbClr val="CCFFFF"/>
                    </a:solidFill>
                  </a:tcPr>
                </a:tc>
              </a:tr>
              <a:tr h="123460">
                <a:tc>
                  <a:txBody>
                    <a:bodyPr/>
                    <a:lstStyle/>
                    <a:p>
                      <a:pPr marL="0" marR="0" algn="ctr">
                        <a:spcBef>
                          <a:spcPts val="0"/>
                        </a:spcBef>
                        <a:spcAft>
                          <a:spcPts val="0"/>
                        </a:spcAft>
                      </a:pPr>
                      <a:r>
                        <a:rPr lang="en-US" sz="800" b="1" dirty="0">
                          <a:latin typeface="Times New Roman"/>
                          <a:ea typeface="Times New Roman"/>
                        </a:rPr>
                        <a:t>TOTALS FOR THE YR</a:t>
                      </a:r>
                      <a:endParaRPr lang="en-US" sz="800" dirty="0">
                        <a:latin typeface="Times New Roman"/>
                        <a:ea typeface="Times New Roman"/>
                      </a:endParaRPr>
                    </a:p>
                  </a:txBody>
                  <a:tcPr marL="46298" marR="46298" marT="0" marB="0">
                    <a:lnL w="28575"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CCFFFF"/>
                    </a:solidFill>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12700"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latin typeface="Times New Roman"/>
                        <a:ea typeface="Times New Roman"/>
                      </a:endParaRPr>
                    </a:p>
                  </a:txBody>
                  <a:tcPr marL="46298" marR="46298" marT="0" marB="0">
                    <a:lnL w="12700" cap="flat" cmpd="dbl"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dbl"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r>
            </a:tbl>
          </a:graphicData>
        </a:graphic>
      </p:graphicFrame>
      <p:sp>
        <p:nvSpPr>
          <p:cNvPr id="1741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 name="Rectangle 9"/>
          <p:cNvSpPr/>
          <p:nvPr/>
        </p:nvSpPr>
        <p:spPr>
          <a:xfrm>
            <a:off x="2362200" y="381001"/>
            <a:ext cx="4572000" cy="1200329"/>
          </a:xfrm>
          <a:prstGeom prst="rect">
            <a:avLst/>
          </a:prstGeom>
        </p:spPr>
        <p:txBody>
          <a:bodyPr wrap="square">
            <a:spAutoFit/>
          </a:bodyPr>
          <a:lstStyle/>
          <a:p>
            <a:pPr algn="ctr"/>
            <a:r>
              <a:rPr lang="en-US" dirty="0" smtClean="0"/>
              <a:t>QUARTERLY REPORTS </a:t>
            </a:r>
          </a:p>
          <a:p>
            <a:pPr algn="ctr"/>
            <a:r>
              <a:rPr lang="en-US" dirty="0" smtClean="0"/>
              <a:t>QUARTERLY CONTACTS SUMMARY REPORT FORM</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19200" y="381000"/>
            <a:ext cx="6629400" cy="1200329"/>
          </a:xfrm>
          <a:prstGeom prst="rect">
            <a:avLst/>
          </a:prstGeom>
          <a:noFill/>
        </p:spPr>
        <p:txBody>
          <a:bodyPr wrap="square" rtlCol="0">
            <a:spAutoFit/>
          </a:bodyPr>
          <a:lstStyle/>
          <a:p>
            <a:r>
              <a:rPr lang="en-US" dirty="0" smtClean="0"/>
              <a:t>THE QUARTERLY CONTACTS SUMMARY REPORT FORM </a:t>
            </a:r>
          </a:p>
          <a:p>
            <a:r>
              <a:rPr lang="en-US" dirty="0" smtClean="0"/>
              <a:t>IS A WAY FOR THE PARENT MENTOR TO KEEP TRACK OF THE DAILY CONTACTS FOR EACH MONTH BASED ON CATEGORIES.</a:t>
            </a:r>
            <a:endParaRPr lang="en-US" dirty="0"/>
          </a:p>
        </p:txBody>
      </p:sp>
      <p:sp>
        <p:nvSpPr>
          <p:cNvPr id="4" name="TextBox 3"/>
          <p:cNvSpPr txBox="1"/>
          <p:nvPr/>
        </p:nvSpPr>
        <p:spPr>
          <a:xfrm>
            <a:off x="1295400" y="1600200"/>
            <a:ext cx="6629400" cy="923330"/>
          </a:xfrm>
          <a:prstGeom prst="rect">
            <a:avLst/>
          </a:prstGeom>
          <a:noFill/>
        </p:spPr>
        <p:txBody>
          <a:bodyPr wrap="square" rtlCol="0">
            <a:spAutoFit/>
          </a:bodyPr>
          <a:lstStyle/>
          <a:p>
            <a:r>
              <a:rPr lang="en-US" dirty="0" smtClean="0"/>
              <a:t>COMPILES THE DATA EVERY THREE MONTHS </a:t>
            </a:r>
          </a:p>
          <a:p>
            <a:r>
              <a:rPr lang="en-US" dirty="0" smtClean="0"/>
              <a:t>SUBMITS  FORM TO REGIONAL REPRESENTATIVE VIA EMAIL USING GOOGLE DOCS.  </a:t>
            </a:r>
            <a:endParaRPr lang="en-US" dirty="0"/>
          </a:p>
        </p:txBody>
      </p:sp>
      <p:sp>
        <p:nvSpPr>
          <p:cNvPr id="5" name="TextBox 4"/>
          <p:cNvSpPr txBox="1"/>
          <p:nvPr/>
        </p:nvSpPr>
        <p:spPr>
          <a:xfrm>
            <a:off x="1295400" y="2590800"/>
            <a:ext cx="6629400" cy="4462760"/>
          </a:xfrm>
          <a:prstGeom prst="rect">
            <a:avLst/>
          </a:prstGeom>
          <a:noFill/>
        </p:spPr>
        <p:txBody>
          <a:bodyPr wrap="square" rtlCol="0">
            <a:spAutoFit/>
          </a:bodyPr>
          <a:lstStyle/>
          <a:p>
            <a:pPr algn="ctr"/>
            <a:r>
              <a:rPr lang="en-US" sz="5000" dirty="0" smtClean="0"/>
              <a:t>DUE DATES</a:t>
            </a:r>
          </a:p>
          <a:p>
            <a:pPr algn="ctr"/>
            <a:endParaRPr lang="en-US" dirty="0"/>
          </a:p>
          <a:p>
            <a:pPr algn="ctr"/>
            <a:r>
              <a:rPr lang="en-US" sz="3600" dirty="0" smtClean="0"/>
              <a:t>OCTOBER 15</a:t>
            </a:r>
          </a:p>
          <a:p>
            <a:pPr algn="ctr"/>
            <a:r>
              <a:rPr lang="en-US" sz="3600" dirty="0" smtClean="0"/>
              <a:t>JANUARY 15</a:t>
            </a:r>
          </a:p>
          <a:p>
            <a:pPr algn="ctr"/>
            <a:r>
              <a:rPr lang="en-US" sz="3600" dirty="0" smtClean="0"/>
              <a:t>APRIL 15</a:t>
            </a:r>
          </a:p>
          <a:p>
            <a:pPr algn="ctr"/>
            <a:r>
              <a:rPr lang="en-US" sz="3600" dirty="0" smtClean="0"/>
              <a:t>JULY 15</a:t>
            </a:r>
          </a:p>
          <a:p>
            <a:pPr algn="ctr"/>
            <a:endParaRPr lang="en-US" dirty="0" smtClean="0"/>
          </a:p>
          <a:p>
            <a:endParaRPr lang="en-US" dirty="0" smtClean="0"/>
          </a:p>
          <a:p>
            <a:endParaRPr lang="en-US" dirty="0"/>
          </a:p>
          <a:p>
            <a:endParaRPr lang="en-US"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62000" y="304800"/>
            <a:ext cx="7772400" cy="2031325"/>
          </a:xfrm>
          <a:prstGeom prst="rect">
            <a:avLst/>
          </a:prstGeom>
          <a:noFill/>
        </p:spPr>
        <p:txBody>
          <a:bodyPr wrap="square" rtlCol="0">
            <a:spAutoFit/>
          </a:bodyPr>
          <a:lstStyle/>
          <a:p>
            <a:pPr algn="ctr"/>
            <a:r>
              <a:rPr lang="en-US" dirty="0" smtClean="0"/>
              <a:t>ANNUAL ACCOUNTABILITY PLAN AND REPORT</a:t>
            </a:r>
          </a:p>
          <a:p>
            <a:pPr algn="ctr"/>
            <a:endParaRPr lang="en-US" dirty="0"/>
          </a:p>
          <a:p>
            <a:pPr algn="ctr"/>
            <a:r>
              <a:rPr lang="en-US" dirty="0" smtClean="0"/>
              <a:t>ANNUAL ACCOUNTABILTIY PLAN DUE DATE FOR NEW MENTORS</a:t>
            </a:r>
          </a:p>
          <a:p>
            <a:pPr algn="ctr"/>
            <a:r>
              <a:rPr lang="en-US" dirty="0" smtClean="0"/>
              <a:t>SEPTEMBER 30, 2014. </a:t>
            </a:r>
          </a:p>
          <a:p>
            <a:pPr algn="ctr"/>
            <a:endParaRPr lang="en-US" dirty="0"/>
          </a:p>
          <a:p>
            <a:pPr algn="ctr"/>
            <a:endParaRPr lang="en-US" dirty="0" smtClean="0"/>
          </a:p>
          <a:p>
            <a:pPr algn="ctr"/>
            <a:r>
              <a:rPr lang="en-US" dirty="0" smtClean="0"/>
              <a:t>ANNUAL ACCOUNTABILITY REPORT DUE DATE:  MAY 30, 2015.</a:t>
            </a:r>
            <a:endParaRPr lang="en-US" dirty="0"/>
          </a:p>
        </p:txBody>
      </p:sp>
      <p:sp>
        <p:nvSpPr>
          <p:cNvPr id="4" name="TextBox 3"/>
          <p:cNvSpPr txBox="1"/>
          <p:nvPr/>
        </p:nvSpPr>
        <p:spPr>
          <a:xfrm>
            <a:off x="609600" y="2667000"/>
            <a:ext cx="8077200" cy="646331"/>
          </a:xfrm>
          <a:prstGeom prst="rect">
            <a:avLst/>
          </a:prstGeom>
          <a:noFill/>
        </p:spPr>
        <p:txBody>
          <a:bodyPr wrap="square" rtlCol="0">
            <a:spAutoFit/>
          </a:bodyPr>
          <a:lstStyle/>
          <a:p>
            <a:pPr algn="ctr"/>
            <a:r>
              <a:rPr lang="en-US" sz="3600" b="1" dirty="0" smtClean="0"/>
              <a:t>WHAT WILL BE IN THE PLAN?</a:t>
            </a:r>
            <a:endParaRPr lang="en-US" sz="3600" b="1" dirty="0"/>
          </a:p>
        </p:txBody>
      </p:sp>
      <p:pic>
        <p:nvPicPr>
          <p:cNvPr id="19459" name="Picture 3" descr="C:\Program Files (x86)\Microsoft Office\MEDIA\CAGCAT10\j0199727.wmf"/>
          <p:cNvPicPr>
            <a:picLocks noChangeAspect="1" noChangeArrowheads="1"/>
          </p:cNvPicPr>
          <p:nvPr/>
        </p:nvPicPr>
        <p:blipFill>
          <a:blip r:embed="rId2" cstate="print"/>
          <a:srcRect/>
          <a:stretch>
            <a:fillRect/>
          </a:stretch>
        </p:blipFill>
        <p:spPr bwMode="auto">
          <a:xfrm>
            <a:off x="4419600" y="4114800"/>
            <a:ext cx="1769364" cy="1739189"/>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457200"/>
            <a:ext cx="7696200" cy="369332"/>
          </a:xfrm>
          <a:prstGeom prst="rect">
            <a:avLst/>
          </a:prstGeom>
          <a:noFill/>
        </p:spPr>
        <p:txBody>
          <a:bodyPr wrap="square" rtlCol="0">
            <a:spAutoFit/>
          </a:bodyPr>
          <a:lstStyle/>
          <a:p>
            <a:r>
              <a:rPr lang="en-US" dirty="0" smtClean="0"/>
              <a:t>NEW MENTORS ARE REQUIRED TO DO A PLAN FOR INDICATOR 8</a:t>
            </a:r>
            <a:endParaRPr lang="en-US" dirty="0"/>
          </a:p>
        </p:txBody>
      </p:sp>
      <p:sp>
        <p:nvSpPr>
          <p:cNvPr id="3" name="TextBox 2"/>
          <p:cNvSpPr txBox="1"/>
          <p:nvPr/>
        </p:nvSpPr>
        <p:spPr>
          <a:xfrm>
            <a:off x="1143000" y="1752600"/>
            <a:ext cx="7391400" cy="4524315"/>
          </a:xfrm>
          <a:prstGeom prst="rect">
            <a:avLst/>
          </a:prstGeom>
          <a:noFill/>
        </p:spPr>
        <p:txBody>
          <a:bodyPr wrap="square" rtlCol="0">
            <a:spAutoFit/>
          </a:bodyPr>
          <a:lstStyle/>
          <a:p>
            <a:pPr lvl="1"/>
            <a:r>
              <a:rPr lang="en-US" sz="3600" b="1" dirty="0" smtClean="0">
                <a:solidFill>
                  <a:srgbClr val="0070C0"/>
                </a:solidFill>
              </a:rPr>
              <a:t>Increase the percentage of parents of children receiving special education services who report that schools encouraged parent involvement to improve results for students with disabilities. </a:t>
            </a:r>
          </a:p>
        </p:txBody>
      </p:sp>
      <p:sp>
        <p:nvSpPr>
          <p:cNvPr id="4" name="TextBox 3"/>
          <p:cNvSpPr txBox="1"/>
          <p:nvPr/>
        </p:nvSpPr>
        <p:spPr>
          <a:xfrm>
            <a:off x="1219200" y="1143000"/>
            <a:ext cx="6248400" cy="646331"/>
          </a:xfrm>
          <a:prstGeom prst="rect">
            <a:avLst/>
          </a:prstGeom>
          <a:noFill/>
        </p:spPr>
        <p:txBody>
          <a:bodyPr wrap="square" rtlCol="0">
            <a:spAutoFit/>
          </a:bodyPr>
          <a:lstStyle/>
          <a:p>
            <a:pPr algn="ctr"/>
            <a:r>
              <a:rPr lang="en-US" sz="3600" b="1" dirty="0" smtClean="0">
                <a:solidFill>
                  <a:srgbClr val="0070C0"/>
                </a:solidFill>
              </a:rPr>
              <a:t>INDICATOR 8</a:t>
            </a:r>
            <a:endParaRPr lang="en-US" sz="3600" b="1" dirty="0">
              <a:solidFill>
                <a:srgbClr val="0070C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8200" y="609600"/>
            <a:ext cx="7772400" cy="1938992"/>
          </a:xfrm>
          <a:prstGeom prst="rect">
            <a:avLst/>
          </a:prstGeom>
          <a:noFill/>
        </p:spPr>
        <p:txBody>
          <a:bodyPr wrap="square" rtlCol="0">
            <a:spAutoFit/>
          </a:bodyPr>
          <a:lstStyle/>
          <a:p>
            <a:r>
              <a:rPr lang="en-US" sz="4000" dirty="0" smtClean="0"/>
              <a:t>INDICATOR 8 IS THE IDEA SPECIAL EDUCATION PARENT SURVEY REPORT</a:t>
            </a:r>
            <a:endParaRPr lang="en-US" sz="4000" dirty="0"/>
          </a:p>
        </p:txBody>
      </p:sp>
      <p:sp>
        <p:nvSpPr>
          <p:cNvPr id="3" name="TextBox 2"/>
          <p:cNvSpPr txBox="1"/>
          <p:nvPr/>
        </p:nvSpPr>
        <p:spPr>
          <a:xfrm>
            <a:off x="914400" y="2971800"/>
            <a:ext cx="6477000" cy="1015663"/>
          </a:xfrm>
          <a:prstGeom prst="rect">
            <a:avLst/>
          </a:prstGeom>
          <a:noFill/>
        </p:spPr>
        <p:txBody>
          <a:bodyPr wrap="square" rtlCol="0">
            <a:spAutoFit/>
          </a:bodyPr>
          <a:lstStyle/>
          <a:p>
            <a:r>
              <a:rPr lang="en-US" sz="3000" dirty="0" smtClean="0"/>
              <a:t>FOCUS:  LOW RANKED DISTRICT QUESTIONS </a:t>
            </a:r>
            <a:endParaRPr lang="en-US" sz="3000" dirty="0"/>
          </a:p>
        </p:txBody>
      </p:sp>
      <p:pic>
        <p:nvPicPr>
          <p:cNvPr id="20482" name="Picture 2" descr="C:\Program Files (x86)\Microsoft Office\MEDIA\CAGCAT10\j0234687.gif"/>
          <p:cNvPicPr>
            <a:picLocks noChangeAspect="1" noChangeArrowheads="1" noCrop="1"/>
          </p:cNvPicPr>
          <p:nvPr/>
        </p:nvPicPr>
        <p:blipFill>
          <a:blip r:embed="rId2" cstate="print"/>
          <a:srcRect/>
          <a:stretch>
            <a:fillRect/>
          </a:stretch>
        </p:blipFill>
        <p:spPr bwMode="auto">
          <a:xfrm>
            <a:off x="5562600" y="3962400"/>
            <a:ext cx="2716129" cy="16002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457200"/>
            <a:ext cx="7543800" cy="707886"/>
          </a:xfrm>
          <a:prstGeom prst="rect">
            <a:avLst/>
          </a:prstGeom>
          <a:noFill/>
        </p:spPr>
        <p:txBody>
          <a:bodyPr wrap="square" rtlCol="0">
            <a:spAutoFit/>
          </a:bodyPr>
          <a:lstStyle/>
          <a:p>
            <a:pPr algn="ctr"/>
            <a:r>
              <a:rPr lang="en-US" sz="4000" dirty="0" smtClean="0"/>
              <a:t>PLAN MUST HAVE</a:t>
            </a:r>
            <a:endParaRPr lang="en-US" sz="4000" dirty="0"/>
          </a:p>
        </p:txBody>
      </p:sp>
      <p:sp>
        <p:nvSpPr>
          <p:cNvPr id="3" name="TextBox 2"/>
          <p:cNvSpPr txBox="1"/>
          <p:nvPr/>
        </p:nvSpPr>
        <p:spPr>
          <a:xfrm>
            <a:off x="457200" y="1524000"/>
            <a:ext cx="8229600" cy="3970318"/>
          </a:xfrm>
          <a:prstGeom prst="rect">
            <a:avLst/>
          </a:prstGeom>
          <a:noFill/>
        </p:spPr>
        <p:txBody>
          <a:bodyPr wrap="square" rtlCol="0">
            <a:spAutoFit/>
          </a:bodyPr>
          <a:lstStyle/>
          <a:p>
            <a:pPr algn="ctr"/>
            <a:r>
              <a:rPr lang="en-US" sz="3600" dirty="0" smtClean="0"/>
              <a:t>SMART GOALS</a:t>
            </a:r>
          </a:p>
          <a:p>
            <a:pPr algn="ctr"/>
            <a:endParaRPr lang="en-US" sz="3600" dirty="0"/>
          </a:p>
          <a:p>
            <a:pPr algn="ctr"/>
            <a:r>
              <a:rPr lang="en-US" sz="3600" dirty="0" smtClean="0"/>
              <a:t>VITAL BEHAVIORS</a:t>
            </a:r>
          </a:p>
          <a:p>
            <a:pPr algn="ctr"/>
            <a:endParaRPr lang="en-US" sz="3600" dirty="0"/>
          </a:p>
          <a:p>
            <a:pPr algn="ctr"/>
            <a:r>
              <a:rPr lang="en-US" sz="3600" dirty="0" smtClean="0"/>
              <a:t>BENCHMARKS</a:t>
            </a:r>
          </a:p>
          <a:p>
            <a:pPr algn="ctr"/>
            <a:endParaRPr lang="en-US" sz="3600" dirty="0"/>
          </a:p>
          <a:p>
            <a:pPr algn="ctr"/>
            <a:r>
              <a:rPr lang="en-US" sz="3600" dirty="0" smtClean="0"/>
              <a:t>FAMILY ENGAGEMENT ACTIVTIES</a:t>
            </a:r>
            <a:endParaRPr lang="en-US" sz="3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90600" y="533400"/>
            <a:ext cx="6934200" cy="553998"/>
          </a:xfrm>
          <a:prstGeom prst="rect">
            <a:avLst/>
          </a:prstGeom>
          <a:noFill/>
        </p:spPr>
        <p:txBody>
          <a:bodyPr wrap="square" rtlCol="0">
            <a:spAutoFit/>
          </a:bodyPr>
          <a:lstStyle/>
          <a:p>
            <a:pPr algn="ctr"/>
            <a:r>
              <a:rPr lang="en-US" sz="3000" dirty="0" smtClean="0"/>
              <a:t>SMART GOALS</a:t>
            </a:r>
            <a:endParaRPr lang="en-US" sz="3000" dirty="0"/>
          </a:p>
        </p:txBody>
      </p:sp>
      <p:sp>
        <p:nvSpPr>
          <p:cNvPr id="3" name="Rectangle 2"/>
          <p:cNvSpPr/>
          <p:nvPr/>
        </p:nvSpPr>
        <p:spPr>
          <a:xfrm>
            <a:off x="1219200" y="990600"/>
            <a:ext cx="6934200" cy="553998"/>
          </a:xfrm>
          <a:prstGeom prst="rect">
            <a:avLst/>
          </a:prstGeom>
        </p:spPr>
        <p:txBody>
          <a:bodyPr wrap="square">
            <a:spAutoFit/>
          </a:bodyPr>
          <a:lstStyle/>
          <a:p>
            <a:pPr algn="ctr"/>
            <a:r>
              <a:rPr lang="en-US" sz="3000" dirty="0" smtClean="0">
                <a:latin typeface="Calibri" charset="0"/>
                <a:ea typeface="ＭＳ Ｐゴシック" charset="0"/>
                <a:cs typeface="ＭＳ Ｐゴシック" charset="0"/>
              </a:rPr>
              <a:t>Goals must be </a:t>
            </a:r>
            <a:r>
              <a:rPr lang="en-US" sz="3000" dirty="0" smtClean="0">
                <a:solidFill>
                  <a:srgbClr val="FF0000"/>
                </a:solidFill>
                <a:latin typeface="Calibri" charset="0"/>
                <a:ea typeface="ＭＳ Ｐゴシック" charset="0"/>
                <a:cs typeface="ＭＳ Ｐゴシック" charset="0"/>
              </a:rPr>
              <a:t>SMART!</a:t>
            </a:r>
            <a:endParaRPr lang="en-US" sz="3000" dirty="0"/>
          </a:p>
        </p:txBody>
      </p:sp>
      <p:sp>
        <p:nvSpPr>
          <p:cNvPr id="4" name="Rectangle 3"/>
          <p:cNvSpPr/>
          <p:nvPr/>
        </p:nvSpPr>
        <p:spPr>
          <a:xfrm>
            <a:off x="2362200" y="1524000"/>
            <a:ext cx="4572000" cy="4708981"/>
          </a:xfrm>
          <a:prstGeom prst="rect">
            <a:avLst/>
          </a:prstGeom>
        </p:spPr>
        <p:txBody>
          <a:bodyPr>
            <a:spAutoFit/>
          </a:bodyPr>
          <a:lstStyle/>
          <a:p>
            <a:r>
              <a:rPr lang="en-US" sz="5000" b="1" dirty="0" smtClean="0">
                <a:solidFill>
                  <a:srgbClr val="FF0000"/>
                </a:solidFill>
                <a:latin typeface="Calibri" charset="0"/>
                <a:ea typeface="ＭＳ Ｐゴシック" charset="0"/>
                <a:cs typeface="ＭＳ Ｐゴシック" charset="0"/>
              </a:rPr>
              <a:t>S</a:t>
            </a:r>
            <a:r>
              <a:rPr lang="en-US" sz="5000" dirty="0" smtClean="0">
                <a:latin typeface="Calibri" charset="0"/>
                <a:ea typeface="ＭＳ Ｐゴシック" charset="0"/>
                <a:cs typeface="ＭＳ Ｐゴシック" charset="0"/>
              </a:rPr>
              <a:t>pecific </a:t>
            </a:r>
          </a:p>
          <a:p>
            <a:r>
              <a:rPr lang="en-US" sz="5000" b="1" dirty="0" smtClean="0">
                <a:solidFill>
                  <a:srgbClr val="FF0000"/>
                </a:solidFill>
                <a:latin typeface="Calibri" charset="0"/>
                <a:ea typeface="ＭＳ Ｐゴシック" charset="0"/>
                <a:cs typeface="ＭＳ Ｐゴシック" charset="0"/>
              </a:rPr>
              <a:t>M</a:t>
            </a:r>
            <a:r>
              <a:rPr lang="en-US" sz="5000" dirty="0" smtClean="0">
                <a:latin typeface="Calibri" charset="0"/>
                <a:ea typeface="ＭＳ Ｐゴシック" charset="0"/>
                <a:cs typeface="ＭＳ Ｐゴシック" charset="0"/>
              </a:rPr>
              <a:t>easurable</a:t>
            </a:r>
          </a:p>
          <a:p>
            <a:r>
              <a:rPr lang="en-US" sz="5000" b="1" dirty="0" smtClean="0">
                <a:solidFill>
                  <a:srgbClr val="FF0000"/>
                </a:solidFill>
                <a:latin typeface="Calibri" charset="0"/>
                <a:ea typeface="ＭＳ Ｐゴシック" charset="0"/>
                <a:cs typeface="ＭＳ Ｐゴシック" charset="0"/>
              </a:rPr>
              <a:t>A</a:t>
            </a:r>
            <a:r>
              <a:rPr lang="en-US" sz="5000" dirty="0" smtClean="0">
                <a:latin typeface="Calibri" charset="0"/>
                <a:ea typeface="ＭＳ Ｐゴシック" charset="0"/>
                <a:cs typeface="ＭＳ Ｐゴシック" charset="0"/>
              </a:rPr>
              <a:t>ttainable</a:t>
            </a:r>
          </a:p>
          <a:p>
            <a:r>
              <a:rPr lang="en-US" sz="5000" b="1" dirty="0" smtClean="0">
                <a:solidFill>
                  <a:srgbClr val="FF0000"/>
                </a:solidFill>
                <a:latin typeface="Calibri" charset="0"/>
                <a:ea typeface="ＭＳ Ｐゴシック" charset="0"/>
                <a:cs typeface="ＭＳ Ｐゴシック" charset="0"/>
              </a:rPr>
              <a:t>R</a:t>
            </a:r>
            <a:r>
              <a:rPr lang="en-US" sz="5000" dirty="0" smtClean="0">
                <a:latin typeface="Calibri" charset="0"/>
                <a:ea typeface="ＭＳ Ｐゴシック" charset="0"/>
                <a:cs typeface="ＭＳ Ｐゴシック" charset="0"/>
              </a:rPr>
              <a:t>ealistic &amp; </a:t>
            </a:r>
            <a:r>
              <a:rPr lang="en-US" sz="5000" dirty="0" smtClean="0">
                <a:solidFill>
                  <a:srgbClr val="FF0000"/>
                </a:solidFill>
                <a:latin typeface="Calibri" charset="0"/>
                <a:ea typeface="ＭＳ Ｐゴシック" charset="0"/>
                <a:cs typeface="ＭＳ Ｐゴシック" charset="0"/>
              </a:rPr>
              <a:t>R</a:t>
            </a:r>
            <a:r>
              <a:rPr lang="en-US" sz="5000" dirty="0" smtClean="0">
                <a:latin typeface="Calibri" charset="0"/>
                <a:ea typeface="ＭＳ Ｐゴシック" charset="0"/>
                <a:cs typeface="ＭＳ Ｐゴシック" charset="0"/>
              </a:rPr>
              <a:t>esults-oriented </a:t>
            </a:r>
          </a:p>
          <a:p>
            <a:r>
              <a:rPr lang="en-US" sz="5000" b="1" dirty="0" smtClean="0">
                <a:solidFill>
                  <a:srgbClr val="FF0000"/>
                </a:solidFill>
                <a:latin typeface="Calibri" charset="0"/>
                <a:ea typeface="ＭＳ Ｐゴシック" charset="0"/>
                <a:cs typeface="ＭＳ Ｐゴシック" charset="0"/>
              </a:rPr>
              <a:t>T</a:t>
            </a:r>
            <a:r>
              <a:rPr lang="en-US" sz="5000" dirty="0" smtClean="0">
                <a:latin typeface="Calibri" charset="0"/>
                <a:ea typeface="ＭＳ Ｐゴシック" charset="0"/>
                <a:cs typeface="ＭＳ Ｐゴシック" charset="0"/>
              </a:rPr>
              <a:t>imely</a:t>
            </a:r>
            <a:endParaRPr lang="en-US" sz="5000" dirty="0">
              <a:latin typeface="Calibri" charset="0"/>
              <a:ea typeface="ＭＳ Ｐゴシック" charset="0"/>
              <a:cs typeface="ＭＳ Ｐゴシック"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230</TotalTime>
  <Words>1222</Words>
  <Application>Microsoft Office PowerPoint</Application>
  <PresentationFormat>On-screen Show (4:3)</PresentationFormat>
  <Paragraphs>185</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Concourse</vt:lpstr>
      <vt:lpstr>PowerPoint Presentation</vt:lpstr>
      <vt:lpstr>WELCOME ABOARD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LISA</dc:creator>
  <cp:lastModifiedBy>Jane Grillo</cp:lastModifiedBy>
  <cp:revision>27</cp:revision>
  <dcterms:created xsi:type="dcterms:W3CDTF">2014-08-21T09:09:55Z</dcterms:created>
  <dcterms:modified xsi:type="dcterms:W3CDTF">2014-09-05T15:11:56Z</dcterms:modified>
</cp:coreProperties>
</file>