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8" r:id="rId3"/>
    <p:sldId id="300" r:id="rId4"/>
    <p:sldId id="290" r:id="rId5"/>
    <p:sldId id="291" r:id="rId6"/>
    <p:sldId id="292" r:id="rId7"/>
    <p:sldId id="293" r:id="rId8"/>
    <p:sldId id="294" r:id="rId9"/>
    <p:sldId id="295" r:id="rId10"/>
    <p:sldId id="298" r:id="rId11"/>
    <p:sldId id="299" r:id="rId12"/>
    <p:sldId id="301" r:id="rId13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382A"/>
    <a:srgbClr val="9A2606"/>
    <a:srgbClr val="9A6906"/>
    <a:srgbClr val="813B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67" autoAdjust="0"/>
    <p:restoredTop sz="93231" autoAdjust="0"/>
  </p:normalViewPr>
  <p:slideViewPr>
    <p:cSldViewPr>
      <p:cViewPr>
        <p:scale>
          <a:sx n="75" d="100"/>
          <a:sy n="75" d="100"/>
        </p:scale>
        <p:origin x="-966" y="-288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11488" cy="461963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7000" y="1"/>
            <a:ext cx="3011488" cy="461963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BEE89AE9-4F18-4062-9196-9AB65F21A6C1}" type="datetimeFigureOut">
              <a:rPr lang="en-US" smtClean="0"/>
              <a:t>9/9/2014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6"/>
            <a:ext cx="3011488" cy="461963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7000" y="8772526"/>
            <a:ext cx="3011488" cy="461963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54E0455F-1110-48EA-B624-A156563C75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811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83" tIns="46242" rIns="92483" bIns="4624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83" tIns="46242" rIns="92483" bIns="46242" rtlCol="0"/>
          <a:lstStyle>
            <a:lvl1pPr algn="r">
              <a:defRPr sz="1200"/>
            </a:lvl1pPr>
          </a:lstStyle>
          <a:p>
            <a:fld id="{940360F6-D25E-43D6-96E1-2B19FD04FE06}" type="datetimeFigureOut">
              <a:rPr lang="en-US" smtClean="0"/>
              <a:pPr/>
              <a:t>9/9/2014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83" tIns="46242" rIns="92483" bIns="4624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7"/>
            <a:ext cx="5560060" cy="4156234"/>
          </a:xfrm>
          <a:prstGeom prst="rect">
            <a:avLst/>
          </a:prstGeom>
        </p:spPr>
        <p:txBody>
          <a:bodyPr vert="horz" lIns="92483" tIns="46242" rIns="92483" bIns="4624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83" tIns="46242" rIns="92483" bIns="4624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83" tIns="46242" rIns="92483" bIns="46242" rtlCol="0" anchor="b"/>
          <a:lstStyle>
            <a:lvl1pPr algn="r">
              <a:defRPr sz="1200"/>
            </a:lvl1pPr>
          </a:lstStyle>
          <a:p>
            <a:fld id="{80BCAC22-0B14-48D4-8B11-6A2DA04BEE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835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 smtClean="0"/>
          </a:p>
          <a:p>
            <a:r>
              <a:rPr lang="en-US" dirty="0" smtClean="0"/>
              <a:t>For  15 years the IDEA Partnership has been learning how</a:t>
            </a:r>
            <a:r>
              <a:rPr lang="en-US" baseline="0" dirty="0" smtClean="0"/>
              <a:t> to bring people together around issues in ways that create allies in making practice change.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Many states have been involved in this work and are learning how to make changes at the SEA level based on this learning.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New</a:t>
            </a:r>
            <a:r>
              <a:rPr lang="en-US" baseline="0" dirty="0" smtClean="0"/>
              <a:t> initiatives toward more  comprehensive systems </a:t>
            </a:r>
            <a:r>
              <a:rPr lang="en-US" dirty="0" smtClean="0"/>
              <a:t>lend</a:t>
            </a:r>
            <a:r>
              <a:rPr lang="en-US" baseline="0" dirty="0" smtClean="0"/>
              <a:t> themselves to a ‘convening approach’ to its development.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This opportunity presents a real opportunity to engage states in thinking differently about how to make change…</a:t>
            </a:r>
          </a:p>
          <a:p>
            <a:pPr marL="173405" indent="-173405">
              <a:buFont typeface="Arial" panose="020B0604020202020204" pitchFamily="34" charset="0"/>
              <a:buChar char="•"/>
            </a:pPr>
            <a:r>
              <a:rPr lang="en-US" baseline="0" dirty="0" smtClean="0"/>
              <a:t>who to involve …</a:t>
            </a:r>
          </a:p>
          <a:p>
            <a:pPr marL="173405" indent="-173405">
              <a:buFont typeface="Arial" panose="020B0604020202020204" pitchFamily="34" charset="0"/>
              <a:buChar char="•"/>
            </a:pPr>
            <a:r>
              <a:rPr lang="en-US" baseline="0" dirty="0" smtClean="0"/>
              <a:t>how to involve them..</a:t>
            </a:r>
          </a:p>
          <a:p>
            <a:pPr marL="173405" indent="-173405">
              <a:buFont typeface="Arial" panose="020B0604020202020204" pitchFamily="34" charset="0"/>
              <a:buChar char="•"/>
            </a:pPr>
            <a:r>
              <a:rPr lang="en-US" baseline="0" dirty="0" smtClean="0"/>
              <a:t>and how to change the </a:t>
            </a:r>
            <a:r>
              <a:rPr lang="en-US" u="sng" baseline="0" dirty="0" smtClean="0"/>
              <a:t>system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CAC22-0B14-48D4-8B11-6A2DA04BEE8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7476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Key Point: </a:t>
            </a:r>
            <a:r>
              <a:rPr lang="en-US" b="1" dirty="0" smtClean="0"/>
              <a:t>Collective </a:t>
            </a:r>
            <a:r>
              <a:rPr lang="en-US" dirty="0" smtClean="0"/>
              <a:t>Influence!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CAC22-0B14-48D4-8B11-6A2DA04BEE8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793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Key Points : </a:t>
            </a:r>
          </a:p>
          <a:p>
            <a:r>
              <a:rPr lang="en-US" b="1" dirty="0" smtClean="0"/>
              <a:t>Everybody comes as a learner!</a:t>
            </a:r>
          </a:p>
          <a:p>
            <a:r>
              <a:rPr lang="en-US" b="1" dirty="0" smtClean="0"/>
              <a:t>Identity change</a:t>
            </a:r>
          </a:p>
          <a:p>
            <a:r>
              <a:rPr lang="en-US" b="1" dirty="0" smtClean="0"/>
              <a:t>Blended style…adaptive…but trust over time!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CAC22-0B14-48D4-8B11-6A2DA04BEE8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8750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CAC22-0B14-48D4-8B11-6A2DA04BEE8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800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0" baseline="0" dirty="0" smtClean="0"/>
              <a:t>The IDEA Partners have used the work of Etienne Wenger on </a:t>
            </a:r>
            <a:r>
              <a:rPr lang="en-US" i="1" baseline="0" dirty="0" smtClean="0"/>
              <a:t>social learning and communities of practice </a:t>
            </a:r>
            <a:r>
              <a:rPr lang="en-US" i="0" baseline="0" dirty="0" smtClean="0"/>
              <a:t>;and Heifetz and Linsky on </a:t>
            </a:r>
            <a:r>
              <a:rPr lang="en-US" i="1" baseline="0" dirty="0" smtClean="0"/>
              <a:t>Technical and Adaptive Change </a:t>
            </a:r>
            <a:r>
              <a:rPr lang="en-US" i="0" baseline="0" dirty="0" smtClean="0"/>
              <a:t>to describe deep interaction that change the way people behave. </a:t>
            </a:r>
          </a:p>
          <a:p>
            <a:r>
              <a:rPr lang="en-US" i="0" baseline="0" dirty="0" smtClean="0"/>
              <a:t> </a:t>
            </a:r>
          </a:p>
          <a:p>
            <a:r>
              <a:rPr lang="en-US" i="0" baseline="0" dirty="0" smtClean="0"/>
              <a:t>They have developed a Blueprint for authentic engagement that supports convening as a leadership behavior and habits of interaction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CAC22-0B14-48D4-8B11-6A2DA04BEE8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6881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CAC22-0B14-48D4-8B11-6A2DA04BEE8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8451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Look</a:t>
            </a:r>
            <a:r>
              <a:rPr lang="en-US" baseline="0" dirty="0" smtClean="0"/>
              <a:t> at the side by side:</a:t>
            </a:r>
          </a:p>
          <a:p>
            <a:r>
              <a:rPr lang="en-US" baseline="0" dirty="0" smtClean="0"/>
              <a:t>	In your view, which will be the more difficult  to accomplish</a:t>
            </a:r>
          </a:p>
          <a:p>
            <a:r>
              <a:rPr lang="en-US" baseline="0" dirty="0" smtClean="0"/>
              <a:t>	side?</a:t>
            </a:r>
          </a:p>
          <a:p>
            <a:r>
              <a:rPr lang="en-US" baseline="0" dirty="0" smtClean="0"/>
              <a:t>	Have you ever seen one side with out the other?</a:t>
            </a:r>
          </a:p>
          <a:p>
            <a:r>
              <a:rPr lang="en-US" baseline="0" dirty="0" smtClean="0"/>
              <a:t>	 </a:t>
            </a:r>
          </a:p>
          <a:p>
            <a:r>
              <a:rPr lang="en-US" dirty="0" smtClean="0"/>
              <a:t>Technical side</a:t>
            </a:r>
          </a:p>
          <a:p>
            <a:r>
              <a:rPr lang="en-US" dirty="0" smtClean="0"/>
              <a:t>	Why</a:t>
            </a:r>
            <a:r>
              <a:rPr lang="en-US" baseline="0" dirty="0" smtClean="0"/>
              <a:t> is the ‘evidence base’ not specifically referenced ?</a:t>
            </a:r>
          </a:p>
          <a:p>
            <a:r>
              <a:rPr lang="en-US" baseline="0" dirty="0" smtClean="0"/>
              <a:t>Human Side</a:t>
            </a:r>
          </a:p>
          <a:p>
            <a:r>
              <a:rPr lang="en-US" baseline="0" dirty="0" smtClean="0"/>
              <a:t>	Are any completely ‘doable’ in the short run?</a:t>
            </a:r>
          </a:p>
          <a:p>
            <a:r>
              <a:rPr lang="en-US" baseline="0" dirty="0" smtClean="0"/>
              <a:t>	What might ongoing work look like?</a:t>
            </a:r>
          </a:p>
          <a:p>
            <a:r>
              <a:rPr lang="en-US" baseline="0" dirty="0" smtClean="0"/>
              <a:t>	Which might be the most challenging?</a:t>
            </a:r>
          </a:p>
          <a:p>
            <a:r>
              <a:rPr lang="en-US" baseline="0" dirty="0" smtClean="0"/>
              <a:t>	Where might you begin ?</a:t>
            </a:r>
          </a:p>
          <a:p>
            <a:r>
              <a:rPr lang="en-US" baseline="0" dirty="0" smtClean="0"/>
              <a:t>	What could go wrong?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CAC22-0B14-48D4-8B11-6A2DA04BEE8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1187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Look at the operational decisions in the blue column</a:t>
            </a:r>
          </a:p>
          <a:p>
            <a:endParaRPr lang="en-US" dirty="0" smtClean="0"/>
          </a:p>
          <a:p>
            <a:r>
              <a:rPr lang="en-US" dirty="0" smtClean="0"/>
              <a:t>Do you agree</a:t>
            </a:r>
            <a:r>
              <a:rPr lang="en-US" baseline="0" dirty="0" smtClean="0"/>
              <a:t> that these represent behavior that has the chance of producing change</a:t>
            </a:r>
          </a:p>
          <a:p>
            <a:r>
              <a:rPr lang="en-US" baseline="0" dirty="0" smtClean="0"/>
              <a:t>	Look at the descriptions in the cells…put a check mark on the cell that best describes the level of collaboration that you have experienced.</a:t>
            </a:r>
          </a:p>
          <a:p>
            <a:r>
              <a:rPr lang="en-US" baseline="0" dirty="0" smtClean="0"/>
              <a:t>	Discuss the experience in the group…</a:t>
            </a:r>
          </a:p>
          <a:p>
            <a:r>
              <a:rPr lang="en-US" baseline="0" dirty="0" smtClean="0"/>
              <a:t>	</a:t>
            </a:r>
            <a:r>
              <a:rPr lang="en-US" baseline="0" dirty="0" err="1" smtClean="0"/>
              <a:t>Share..the</a:t>
            </a:r>
            <a:r>
              <a:rPr lang="en-US" baseline="0" dirty="0" smtClean="0"/>
              <a:t> most common experience …the deepest experience</a:t>
            </a:r>
          </a:p>
          <a:p>
            <a:endParaRPr lang="en-US" baseline="0" dirty="0" smtClean="0"/>
          </a:p>
          <a:p>
            <a:r>
              <a:rPr lang="en-US" baseline="0" dirty="0" smtClean="0"/>
              <a:t>Lets go to the Tools….Lets use this situation….</a:t>
            </a:r>
          </a:p>
          <a:p>
            <a:r>
              <a:rPr lang="en-US" b="1" i="1" baseline="0" dirty="0" smtClean="0"/>
              <a:t>Many students with disabilities who have been included in general education with support in elementary level…are placed in special education classes for the first time at the middle school level.</a:t>
            </a:r>
          </a:p>
          <a:p>
            <a:r>
              <a:rPr lang="en-US" baseline="0" dirty="0" smtClean="0"/>
              <a:t>Four Simple Questions…overview</a:t>
            </a:r>
          </a:p>
          <a:p>
            <a:r>
              <a:rPr lang="en-US" baseline="0" dirty="0" smtClean="0"/>
              <a:t>Meet the Stakeholders….overview</a:t>
            </a:r>
          </a:p>
          <a:p>
            <a:r>
              <a:rPr lang="en-US" baseline="0" dirty="0" smtClean="0"/>
              <a:t>Seeds of Trust…explore</a:t>
            </a:r>
          </a:p>
          <a:p>
            <a:endParaRPr lang="en-US" baseline="0" dirty="0" smtClean="0"/>
          </a:p>
          <a:p>
            <a:r>
              <a:rPr lang="en-US" baseline="0" dirty="0" smtClean="0"/>
              <a:t>Take the temperature…..1-10..where are you on the utility of </a:t>
            </a:r>
            <a:r>
              <a:rPr lang="en-US" b="1" i="1" baseline="0" dirty="0" smtClean="0"/>
              <a:t>coalescing</a:t>
            </a:r>
            <a:r>
              <a:rPr lang="en-US" baseline="0" dirty="0" smtClean="0"/>
              <a:t> for your work?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111DD6-BD6D-43D7-A035-0129C494154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1641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Look at the side by side</a:t>
            </a:r>
          </a:p>
          <a:p>
            <a:r>
              <a:rPr lang="en-US" dirty="0" smtClean="0"/>
              <a:t>Focus on the technical side</a:t>
            </a:r>
          </a:p>
          <a:p>
            <a:r>
              <a:rPr lang="en-US" dirty="0" smtClean="0"/>
              <a:t>	…Remember…this is the technical side of collaboration…not the issue</a:t>
            </a:r>
          </a:p>
          <a:p>
            <a:r>
              <a:rPr lang="en-US" dirty="0" smtClean="0"/>
              <a:t>	Why</a:t>
            </a:r>
            <a:r>
              <a:rPr lang="en-US" baseline="0" dirty="0" smtClean="0"/>
              <a:t> would these actions be considered the technical side…could they be accomplished with a tool, a protocol or a plan?</a:t>
            </a:r>
          </a:p>
          <a:p>
            <a:r>
              <a:rPr lang="en-US" baseline="0" dirty="0" smtClean="0"/>
              <a:t>Focus on the adaptive side</a:t>
            </a:r>
          </a:p>
          <a:p>
            <a:r>
              <a:rPr lang="en-US" baseline="0" dirty="0" smtClean="0"/>
              <a:t>	Why are these considered the human side…what do they require that the technical side does not require?</a:t>
            </a:r>
          </a:p>
          <a:p>
            <a:endParaRPr lang="en-US" baseline="0" dirty="0" smtClean="0"/>
          </a:p>
          <a:p>
            <a:r>
              <a:rPr lang="en-US" b="1" baseline="0" dirty="0" smtClean="0"/>
              <a:t>Back to a scenario….</a:t>
            </a:r>
          </a:p>
          <a:p>
            <a:r>
              <a:rPr lang="en-US" b="1" baseline="0" dirty="0" smtClean="0"/>
              <a:t>A local district is challenged with a high drop out rate…they have targeted attendance and suspensions as contributing factors.  Who needs to participate …and in what ways? What challenges might you expect…how can you build engagement?</a:t>
            </a:r>
          </a:p>
          <a:p>
            <a:endParaRPr lang="en-US" baseline="0" dirty="0" smtClean="0"/>
          </a:p>
          <a:p>
            <a:r>
              <a:rPr lang="en-US" baseline="0" dirty="0" smtClean="0"/>
              <a:t>	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CAC22-0B14-48D4-8B11-6A2DA04BEE8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8831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5406">
              <a:defRPr/>
            </a:pPr>
            <a:r>
              <a:rPr lang="en-US" b="1" dirty="0" smtClean="0"/>
              <a:t>Look at the behaviors in the operational  decisions (blue column).</a:t>
            </a:r>
          </a:p>
          <a:p>
            <a:pPr defTabSz="915406">
              <a:defRPr/>
            </a:pPr>
            <a:endParaRPr lang="en-US" b="1" dirty="0" smtClean="0"/>
          </a:p>
          <a:p>
            <a:pPr defTabSz="915406">
              <a:defRPr/>
            </a:pPr>
            <a:r>
              <a:rPr lang="en-US" b="1" dirty="0" smtClean="0"/>
              <a:t> </a:t>
            </a:r>
            <a:r>
              <a:rPr lang="en-US" dirty="0" smtClean="0"/>
              <a:t>How do they support kinds of </a:t>
            </a:r>
            <a:r>
              <a:rPr lang="en-US" b="1" u="sng" dirty="0" smtClean="0"/>
              <a:t>relevant</a:t>
            </a:r>
            <a:r>
              <a:rPr lang="en-US" b="1" dirty="0" smtClean="0"/>
              <a:t> </a:t>
            </a:r>
            <a:r>
              <a:rPr lang="en-US" dirty="0" smtClean="0"/>
              <a:t>participation  </a:t>
            </a:r>
            <a:r>
              <a:rPr lang="en-US" b="1" i="1" dirty="0" smtClean="0"/>
              <a:t>(Kind of participation…..regularity of participation)</a:t>
            </a:r>
          </a:p>
          <a:p>
            <a:r>
              <a:rPr lang="en-US" dirty="0" smtClean="0"/>
              <a:t>	Look at the first 2 columns…how common are these behaviors</a:t>
            </a:r>
          </a:p>
          <a:p>
            <a:r>
              <a:rPr lang="en-US" dirty="0" smtClean="0"/>
              <a:t>	look at the last 2 columns…how common are these behaviors</a:t>
            </a:r>
          </a:p>
          <a:p>
            <a:r>
              <a:rPr lang="en-US" dirty="0" smtClean="0"/>
              <a:t>Lets look at the tools…</a:t>
            </a:r>
          </a:p>
          <a:p>
            <a:r>
              <a:rPr lang="en-US" dirty="0" smtClean="0"/>
              <a:t>	Engaging Everybody</a:t>
            </a:r>
          </a:p>
          <a:p>
            <a:r>
              <a:rPr lang="en-US" dirty="0" smtClean="0"/>
              <a:t>	Learning the Language</a:t>
            </a:r>
          </a:p>
          <a:p>
            <a:endParaRPr lang="en-US" dirty="0" smtClean="0"/>
          </a:p>
          <a:p>
            <a:r>
              <a:rPr lang="en-US" baseline="0" dirty="0" smtClean="0"/>
              <a:t>Take the temperature…..1-10..where are you on the utility of </a:t>
            </a:r>
            <a:r>
              <a:rPr lang="en-US" b="1" i="1" baseline="0" dirty="0" smtClean="0"/>
              <a:t>relevant participation </a:t>
            </a:r>
            <a:r>
              <a:rPr lang="en-US" baseline="0" dirty="0" smtClean="0"/>
              <a:t>for your work?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CAC22-0B14-48D4-8B11-6A2DA04BEE8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0437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b="1" dirty="0"/>
              <a:t>Look at the side by side</a:t>
            </a:r>
          </a:p>
          <a:p>
            <a:endParaRPr lang="en-US" sz="2000" b="1" dirty="0"/>
          </a:p>
          <a:p>
            <a:r>
              <a:rPr lang="en-US" sz="2000" dirty="0"/>
              <a:t>Focus on the technical side….Do you agree, he technical side necessary but not sufficient?</a:t>
            </a:r>
          </a:p>
          <a:p>
            <a:r>
              <a:rPr lang="en-US" sz="2000" dirty="0"/>
              <a:t>Look at the adaptive side…</a:t>
            </a:r>
          </a:p>
          <a:p>
            <a:r>
              <a:rPr lang="en-US" sz="2000" dirty="0"/>
              <a:t>	if you had to rank them…how would you </a:t>
            </a:r>
            <a:r>
              <a:rPr lang="en-US" sz="2000" b="1" i="1" dirty="0"/>
              <a:t>rank them </a:t>
            </a:r>
            <a:r>
              <a:rPr lang="en-US" sz="2000" dirty="0"/>
              <a:t>…starting with the most important?</a:t>
            </a:r>
          </a:p>
          <a:p>
            <a:endParaRPr lang="en-US" sz="2000" dirty="0"/>
          </a:p>
          <a:p>
            <a:r>
              <a:rPr lang="en-US" sz="2000" b="1" dirty="0"/>
              <a:t>In the scenario …how would we build the relationship to do ongoing work?</a:t>
            </a:r>
          </a:p>
          <a:p>
            <a:r>
              <a:rPr lang="en-US" b="1" baseline="0" dirty="0" smtClean="0"/>
              <a:t>	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CAC22-0B14-48D4-8B11-6A2DA04BEE8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1558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Look at the behaviors to carry</a:t>
            </a:r>
            <a:r>
              <a:rPr lang="en-US" b="1" baseline="0" dirty="0" smtClean="0"/>
              <a:t> out the </a:t>
            </a:r>
            <a:r>
              <a:rPr lang="en-US" b="1" dirty="0" smtClean="0"/>
              <a:t>operational decisions</a:t>
            </a:r>
          </a:p>
          <a:p>
            <a:r>
              <a:rPr lang="en-US" b="1" dirty="0" smtClean="0"/>
              <a:t>Look at the last two columns…</a:t>
            </a:r>
          </a:p>
          <a:p>
            <a:pPr lvl="1"/>
            <a:r>
              <a:rPr lang="en-US" dirty="0" smtClean="0"/>
              <a:t>How would work change if these behaviors were common?</a:t>
            </a:r>
          </a:p>
          <a:p>
            <a:pPr lvl="1"/>
            <a:r>
              <a:rPr lang="en-US" dirty="0" smtClean="0"/>
              <a:t>In your view, which would</a:t>
            </a:r>
            <a:r>
              <a:rPr lang="en-US" baseline="0" dirty="0" smtClean="0"/>
              <a:t> be the most difficult to change?…Why?</a:t>
            </a:r>
          </a:p>
          <a:p>
            <a:endParaRPr lang="en-US" b="1" baseline="0" dirty="0" smtClean="0"/>
          </a:p>
          <a:p>
            <a:r>
              <a:rPr lang="en-US" b="1" baseline="0" dirty="0" smtClean="0"/>
              <a:t>Lets look at the tools</a:t>
            </a:r>
          </a:p>
          <a:p>
            <a:r>
              <a:rPr lang="en-US" baseline="0" dirty="0" smtClean="0"/>
              <a:t>Problems Come Bundled….now we are ready to bring in the evidence based practices</a:t>
            </a:r>
          </a:p>
          <a:p>
            <a:r>
              <a:rPr lang="en-US" baseline="0" dirty="0" smtClean="0"/>
              <a:t>	Look at the example…we must be able to generate the technical and adaptive side of issues that challenge us…</a:t>
            </a:r>
          </a:p>
          <a:p>
            <a:r>
              <a:rPr lang="en-US" baseline="0" dirty="0" smtClean="0"/>
              <a:t>	What other examples come to mind?</a:t>
            </a:r>
          </a:p>
          <a:p>
            <a:r>
              <a:rPr lang="en-US" baseline="0" dirty="0" smtClean="0"/>
              <a:t>Building Engagement</a:t>
            </a:r>
          </a:p>
          <a:p>
            <a:r>
              <a:rPr lang="en-US" baseline="0" dirty="0" smtClean="0"/>
              <a:t>	Leading by convening means creating ways that people can contribute….review these ideas…what else comes to mind?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CAC22-0B14-48D4-8B11-6A2DA04BEE8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982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2004B-98DF-40CE-8571-FCC34917012C}" type="datetimeFigureOut">
              <a:rPr lang="en-US" smtClean="0"/>
              <a:pPr/>
              <a:t>9/9/2014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73D73-AAD1-4BA7-B486-1F192AB5F9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688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2004B-98DF-40CE-8571-FCC34917012C}" type="datetimeFigureOut">
              <a:rPr lang="en-US" smtClean="0"/>
              <a:pPr/>
              <a:t>9/9/2014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73D73-AAD1-4BA7-B486-1F192AB5F9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990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2004B-98DF-40CE-8571-FCC34917012C}" type="datetimeFigureOut">
              <a:rPr lang="en-US" smtClean="0"/>
              <a:pPr/>
              <a:t>9/9/2014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73D73-AAD1-4BA7-B486-1F192AB5F9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109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2004B-98DF-40CE-8571-FCC34917012C}" type="datetimeFigureOut">
              <a:rPr lang="en-US" smtClean="0"/>
              <a:pPr/>
              <a:t>9/9/2014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73D73-AAD1-4BA7-B486-1F192AB5F9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6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2004B-98DF-40CE-8571-FCC34917012C}" type="datetimeFigureOut">
              <a:rPr lang="en-US" smtClean="0"/>
              <a:pPr/>
              <a:t>9/9/2014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73D73-AAD1-4BA7-B486-1F192AB5F9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232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2004B-98DF-40CE-8571-FCC34917012C}" type="datetimeFigureOut">
              <a:rPr lang="en-US" smtClean="0"/>
              <a:pPr/>
              <a:t>9/9/2014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73D73-AAD1-4BA7-B486-1F192AB5F9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708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2004B-98DF-40CE-8571-FCC34917012C}" type="datetimeFigureOut">
              <a:rPr lang="en-US" smtClean="0"/>
              <a:pPr/>
              <a:t>9/9/2014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73D73-AAD1-4BA7-B486-1F192AB5F9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239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2004B-98DF-40CE-8571-FCC34917012C}" type="datetimeFigureOut">
              <a:rPr lang="en-US" smtClean="0"/>
              <a:pPr/>
              <a:t>9/9/2014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73D73-AAD1-4BA7-B486-1F192AB5F9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474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2004B-98DF-40CE-8571-FCC34917012C}" type="datetimeFigureOut">
              <a:rPr lang="en-US" smtClean="0"/>
              <a:pPr/>
              <a:t>9/9/2014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73D73-AAD1-4BA7-B486-1F192AB5F9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184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2004B-98DF-40CE-8571-FCC34917012C}" type="datetimeFigureOut">
              <a:rPr lang="en-US" smtClean="0"/>
              <a:pPr/>
              <a:t>9/9/2014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73D73-AAD1-4BA7-B486-1F192AB5F9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002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2004B-98DF-40CE-8571-FCC34917012C}" type="datetimeFigureOut">
              <a:rPr lang="en-US" smtClean="0"/>
              <a:pPr/>
              <a:t>9/9/2014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73D73-AAD1-4BA7-B486-1F192AB5F9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695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2004B-98DF-40CE-8571-FCC34917012C}" type="datetimeFigureOut">
              <a:rPr lang="en-US" smtClean="0"/>
              <a:pPr/>
              <a:t>9/9/2014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73D73-AAD1-4BA7-B486-1F192AB5F9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942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deapartnership.org/building-connections/the-partnership-way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Leading by Convening: </a:t>
            </a:r>
            <a:br>
              <a:rPr lang="en-US" sz="2800" b="1" dirty="0" smtClean="0">
                <a:solidFill>
                  <a:srgbClr val="0070C0"/>
                </a:solidFill>
              </a:rPr>
            </a:br>
            <a:r>
              <a:rPr lang="en-US" sz="2800" b="1" dirty="0" smtClean="0">
                <a:solidFill>
                  <a:srgbClr val="0070C0"/>
                </a:solidFill>
              </a:rPr>
              <a:t>The Power of Authentic Engagement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86200"/>
            <a:ext cx="8001000" cy="2286000"/>
          </a:xfrm>
        </p:spPr>
        <p:txBody>
          <a:bodyPr>
            <a:normAutofit/>
          </a:bodyPr>
          <a:lstStyle/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9217007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Group Change:  Toward </a:t>
            </a:r>
            <a:r>
              <a:rPr lang="en-US" sz="3200" i="1" dirty="0"/>
              <a:t>a</a:t>
            </a:r>
            <a:r>
              <a:rPr lang="en-US" sz="3200" i="1" dirty="0" smtClean="0"/>
              <a:t> Culture of Collaboration</a:t>
            </a:r>
            <a:endParaRPr lang="en-US" sz="3200" i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7548010"/>
              </p:ext>
            </p:extLst>
          </p:nvPr>
        </p:nvGraphicFramePr>
        <p:xfrm>
          <a:off x="304800" y="1828800"/>
          <a:ext cx="8382001" cy="38666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1326"/>
                <a:gridCol w="1671027"/>
                <a:gridCol w="1672221"/>
                <a:gridCol w="1660280"/>
                <a:gridCol w="1687147"/>
              </a:tblGrid>
              <a:tr h="4549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Leading by Convening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05" marR="633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Informing Level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(sharing/sending)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05" marR="633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Networking Level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(exchanging)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05" marR="633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Collaborating Level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(engaging)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05" marR="633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Transforming Level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(consensus decision-making)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05" marR="63305" marT="0" marB="0" anchor="ctr"/>
                </a:tc>
              </a:tr>
              <a:tr h="341179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Evaluating and showcasing collective influence through accomplishments and positive outcomes</a:t>
                      </a: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63305" marR="63305" marT="0" marB="0"/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Disseminating program outcome data to interested stakeholders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Sharing success stories (anecdotal)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05" marR="63305" marT="0" marB="0"/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Exchanging ideas about what we think and believe was successful and has been accomplished 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05" marR="63305" marT="0" marB="0"/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Determining together what constitutes the standards for success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Reviewing together work based upon these standards 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05" marR="63305" marT="0" marB="0"/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Identifying, sharing and celebrating accomplishments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Looking for opportunities to influence change as a result of these accomplishments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Considering opportunities for replication and generalization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Observing there is vertical and horizontal influence that occurs as a result of this work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305" marR="6330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77448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792162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Individual Change: </a:t>
            </a:r>
            <a:br>
              <a:rPr lang="en-US" sz="3200" dirty="0" smtClean="0"/>
            </a:br>
            <a:r>
              <a:rPr lang="en-US" sz="3200" i="1" dirty="0" smtClean="0"/>
              <a:t>Toward a Different Identity as a Collaborator</a:t>
            </a:r>
            <a:endParaRPr lang="en-US" sz="3200" i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8133133"/>
              </p:ext>
            </p:extLst>
          </p:nvPr>
        </p:nvGraphicFramePr>
        <p:xfrm>
          <a:off x="457202" y="1295400"/>
          <a:ext cx="8290093" cy="52726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67199"/>
                <a:gridCol w="1648368"/>
                <a:gridCol w="1648368"/>
                <a:gridCol w="1663079"/>
                <a:gridCol w="1663079"/>
              </a:tblGrid>
              <a:tr h="181002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Leading by Convening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05" marR="53505" marT="0" marB="0" anchor="ctr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Depth of Interaction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05" marR="53505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17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Informing Level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(sharing/sending)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05" marR="535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Networking Level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(exchanging)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05" marR="535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Collaborating Level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(engaging)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05" marR="5350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Transforming Level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(consensus decision-making)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05" marR="53505" marT="0" marB="0" anchor="ctr"/>
                </a:tc>
              </a:tr>
              <a:tr h="10983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 am a learner and a leader</a:t>
                      </a:r>
                      <a:endParaRPr lang="en-US" sz="900">
                        <a:effectLst/>
                        <a:latin typeface="Calibri"/>
                      </a:endParaRPr>
                    </a:p>
                  </a:txBody>
                  <a:tcPr marL="53505" marR="53505" marT="0" marB="0" anchor="ctr"/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900">
                          <a:effectLst/>
                        </a:rPr>
                        <a:t>stating clearly that I am here to learn from others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900">
                          <a:effectLst/>
                        </a:rPr>
                        <a:t>stating clearly that I am willing to share leadership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05" marR="53505" marT="0" marB="0"/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900" dirty="0">
                          <a:effectLst/>
                        </a:rPr>
                        <a:t>acknowledging leading comes through skill development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900" dirty="0">
                          <a:effectLst/>
                        </a:rPr>
                        <a:t>asking others to come to the table as learners and to lead as they feel comfortable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05" marR="53505" marT="0" marB="0"/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900" dirty="0">
                          <a:effectLst/>
                        </a:rPr>
                        <a:t>relying on leadership from those with influence and expertise as needed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900" dirty="0">
                          <a:effectLst/>
                        </a:rPr>
                        <a:t>knowing that in the role of leader I am still a learner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05" marR="53505" marT="0" marB="0"/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900" dirty="0">
                          <a:effectLst/>
                        </a:rPr>
                        <a:t>moving with ease in and out of the learner and leader roles</a:t>
                      </a:r>
                    </a:p>
                    <a:p>
                      <a:pPr marL="13716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05" marR="53505" marT="0" marB="0"/>
                </a:tc>
              </a:tr>
              <a:tr h="1725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When meeting a new challenge/issue, I cross environments by…</a:t>
                      </a:r>
                      <a:endParaRPr lang="en-US" sz="900" dirty="0">
                        <a:effectLst/>
                        <a:latin typeface="Calibri"/>
                      </a:endParaRPr>
                    </a:p>
                  </a:txBody>
                  <a:tcPr marL="53505" marR="53505" marT="0" marB="0" anchor="ctr"/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900">
                          <a:effectLst/>
                        </a:rPr>
                        <a:t>consciously seeking out others with interest in the challenge/issue and sharing my information and questions with them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900">
                          <a:effectLst/>
                        </a:rPr>
                        <a:t>consciously ensuring that others I seek out are coming from differing roles/ experiences/perspectives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05" marR="53505" marT="0" marB="0"/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900">
                          <a:effectLst/>
                        </a:rPr>
                        <a:t>exchanging questions, ideas and resources with one another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900">
                          <a:effectLst/>
                        </a:rPr>
                        <a:t>clarifying role-specific vocabulary 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900">
                          <a:effectLst/>
                        </a:rPr>
                        <a:t>consciously asking who or what perspective is still needed to make the best decisions and inviting them into the conversation   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05" marR="53505" marT="0" marB="0"/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900">
                          <a:effectLst/>
                        </a:rPr>
                        <a:t>engaging in dialogue about the challenge/issue with as many differing perspectives “in the room” as possible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900">
                          <a:effectLst/>
                        </a:rPr>
                        <a:t>utilizing communication systems that support working across environ-ments (conference calls, electronic media, etc.)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05" marR="53505" marT="0" marB="0"/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900" dirty="0">
                          <a:effectLst/>
                        </a:rPr>
                        <a:t>no longer needing to bring the process of crossing environments to the conscious level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900" dirty="0">
                          <a:effectLst/>
                        </a:rPr>
                        <a:t>inviting and engaging with others automatically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05" marR="53505" marT="0" marB="0"/>
                </a:tc>
              </a:tr>
              <a:tr h="19306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 rely on a blended leadership style to address new challenges/issues by…</a:t>
                      </a:r>
                      <a:endParaRPr lang="en-US" sz="900">
                        <a:effectLst/>
                        <a:latin typeface="Calibri"/>
                      </a:endParaRPr>
                    </a:p>
                  </a:txBody>
                  <a:tcPr marL="53505" marR="53505" marT="0" marB="0" anchor="ctr"/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900">
                          <a:effectLst/>
                        </a:rPr>
                        <a:t>analyzing data around the issue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900">
                          <a:effectLst/>
                        </a:rPr>
                        <a:t>sharing my perspectives with others 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900">
                          <a:effectLst/>
                        </a:rPr>
                        <a:t>asking others to share data and perspectives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05" marR="53505" marT="0" marB="0"/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900">
                          <a:effectLst/>
                        </a:rPr>
                        <a:t>listening carefully to what others have to share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900">
                          <a:effectLst/>
                        </a:rPr>
                        <a:t>asking clarifying question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900">
                          <a:effectLst/>
                        </a:rPr>
                        <a:t>offering possible solutions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05" marR="53505" marT="0" marB="0"/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900">
                          <a:effectLst/>
                        </a:rPr>
                        <a:t>calling on others in the group to lead or facilitate discussions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900">
                          <a:effectLst/>
                        </a:rPr>
                        <a:t>ensuring that each has an opportunity to share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900">
                          <a:effectLst/>
                        </a:rPr>
                        <a:t>encouraging consensus decision-making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900">
                          <a:effectLst/>
                        </a:rPr>
                        <a:t>consciously building relations that attend to the human as well as the technical side of working together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05" marR="53505" marT="0" marB="0"/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900" dirty="0">
                          <a:effectLst/>
                        </a:rPr>
                        <a:t>using with automaticity activities/strategies that support relationship-building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900" dirty="0">
                          <a:effectLst/>
                        </a:rPr>
                        <a:t>acknowledging that each and all stakeholders have a role and their interactions produce value 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05" marR="5350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28325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563562"/>
          </a:xfrm>
        </p:spPr>
        <p:txBody>
          <a:bodyPr>
            <a:normAutofit fontScale="90000"/>
          </a:bodyPr>
          <a:lstStyle/>
          <a:p>
            <a:r>
              <a:rPr lang="en-US" b="1" i="1" dirty="0" smtClean="0"/>
              <a:t/>
            </a:r>
            <a:br>
              <a:rPr lang="en-US" b="1" i="1" dirty="0" smtClean="0"/>
            </a:br>
            <a:r>
              <a:rPr lang="en-US" sz="3600" b="1" i="1" dirty="0" smtClean="0">
                <a:solidFill>
                  <a:schemeClr val="accent1">
                    <a:lumMod val="75000"/>
                  </a:schemeClr>
                </a:solidFill>
              </a:rPr>
              <a:t>Leading by Convening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means we…..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715000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Meet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people 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‘where they are’ </a:t>
            </a:r>
            <a:r>
              <a:rPr lang="en-US" dirty="0"/>
              <a:t>on the issue</a:t>
            </a:r>
            <a:r>
              <a:rPr lang="en-US" dirty="0" smtClean="0"/>
              <a:t>.</a:t>
            </a:r>
          </a:p>
          <a:p>
            <a:pPr lvl="0"/>
            <a:endParaRPr lang="en-US" sz="1300" dirty="0"/>
          </a:p>
          <a:p>
            <a:pPr lvl="0"/>
            <a:r>
              <a:rPr lang="en-US" dirty="0"/>
              <a:t>Bring people together to build support for addressing the issue. </a:t>
            </a:r>
            <a:endParaRPr lang="en-US" dirty="0" smtClean="0"/>
          </a:p>
          <a:p>
            <a:pPr lvl="0"/>
            <a:endParaRPr lang="en-US" sz="1300" dirty="0"/>
          </a:p>
          <a:p>
            <a:pPr lvl="0"/>
            <a:r>
              <a:rPr lang="en-US" dirty="0"/>
              <a:t>Convene the stakeholders to discover why this is important and how it will improve practice</a:t>
            </a:r>
            <a:r>
              <a:rPr lang="en-US" dirty="0" smtClean="0"/>
              <a:t>.</a:t>
            </a:r>
          </a:p>
          <a:p>
            <a:pPr lvl="0"/>
            <a:endParaRPr lang="en-US" sz="1300" dirty="0"/>
          </a:p>
          <a:p>
            <a:pPr lvl="0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Translate complex challenges into ways that individuals can contribute. </a:t>
            </a:r>
          </a:p>
          <a:p>
            <a:pPr lvl="0"/>
            <a:endParaRPr lang="en-US" sz="1500" dirty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Help people 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‘lead in place’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regardless of role, position, or title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lvl="0"/>
            <a:endParaRPr lang="en-US" sz="1500" dirty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en-US" dirty="0"/>
              <a:t>Create new knowledge together</a:t>
            </a:r>
            <a:r>
              <a:rPr lang="en-US" dirty="0" smtClean="0"/>
              <a:t>.</a:t>
            </a:r>
          </a:p>
          <a:p>
            <a:pPr lvl="0"/>
            <a:endParaRPr lang="en-US" sz="1600" dirty="0"/>
          </a:p>
          <a:p>
            <a:pPr lvl="0"/>
            <a:r>
              <a:rPr lang="en-US" dirty="0"/>
              <a:t>Solve complex issues that need the various perspectives/aspects that contribute to problems/solutions</a:t>
            </a:r>
            <a:r>
              <a:rPr lang="en-US" dirty="0" smtClean="0"/>
              <a:t>.</a:t>
            </a:r>
          </a:p>
          <a:p>
            <a:pPr lvl="0"/>
            <a:endParaRPr lang="en-US" sz="1500" dirty="0"/>
          </a:p>
          <a:p>
            <a:pPr lvl="0"/>
            <a:r>
              <a:rPr lang="en-US" dirty="0"/>
              <a:t>Build a personal commitment to working in this way because we believe inclusive work is better and more sustainable work</a:t>
            </a:r>
            <a:r>
              <a:rPr lang="en-US" dirty="0" smtClean="0"/>
              <a:t>.</a:t>
            </a:r>
          </a:p>
          <a:p>
            <a:pPr lvl="0"/>
            <a:endParaRPr lang="en-US" sz="1700" dirty="0"/>
          </a:p>
          <a:p>
            <a:pPr lvl="0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Cultivate the habit of collaboration</a:t>
            </a:r>
            <a:r>
              <a:rPr lang="en-US" dirty="0" smtClean="0"/>
              <a:t>.</a:t>
            </a:r>
          </a:p>
          <a:p>
            <a:pPr lvl="0"/>
            <a:endParaRPr lang="en-US" sz="1700" dirty="0"/>
          </a:p>
          <a:p>
            <a:pPr lvl="0"/>
            <a:r>
              <a:rPr lang="en-US" dirty="0" smtClean="0"/>
              <a:t>Shape the </a:t>
            </a:r>
            <a:r>
              <a:rPr lang="en-US" dirty="0"/>
              <a:t>identity of the group </a:t>
            </a:r>
            <a:r>
              <a:rPr lang="en-US" u="sng" dirty="0"/>
              <a:t>and</a:t>
            </a:r>
            <a:r>
              <a:rPr lang="en-US" dirty="0"/>
              <a:t> the </a:t>
            </a:r>
            <a:r>
              <a:rPr lang="en-US" dirty="0" smtClean="0"/>
              <a:t>individual as collaborators.</a:t>
            </a:r>
          </a:p>
          <a:p>
            <a:pPr lvl="0"/>
            <a:endParaRPr lang="en-US" sz="1700" dirty="0"/>
          </a:p>
          <a:p>
            <a:pPr lvl="0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Other…..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b="1" i="1" dirty="0"/>
              <a:t> 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155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46" r="1373" b="-499"/>
          <a:stretch/>
        </p:blipFill>
        <p:spPr bwMode="auto">
          <a:xfrm>
            <a:off x="304800" y="762000"/>
            <a:ext cx="8635281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522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2700" i="1" dirty="0" smtClean="0"/>
              <a:t>Download the Blueprint: </a:t>
            </a:r>
            <a:br>
              <a:rPr lang="en-US" sz="2700" i="1" dirty="0" smtClean="0"/>
            </a:br>
            <a:r>
              <a:rPr lang="en-US" sz="2700" i="1" dirty="0" smtClean="0"/>
              <a:t> </a:t>
            </a:r>
            <a:r>
              <a:rPr lang="en-US" sz="2700" i="1" dirty="0" smtClean="0">
                <a:hlinkClick r:id="rId3"/>
              </a:rPr>
              <a:t>www.ideapartnership.org</a:t>
            </a:r>
            <a:r>
              <a:rPr lang="en-US" sz="3100" b="1" dirty="0" smtClean="0"/>
              <a:t/>
            </a:r>
            <a:br>
              <a:rPr lang="en-US" sz="3100" b="1" dirty="0" smtClean="0"/>
            </a:br>
            <a:endParaRPr lang="en-US" sz="3100" b="1" dirty="0"/>
          </a:p>
        </p:txBody>
      </p:sp>
      <p:pic>
        <p:nvPicPr>
          <p:cNvPr id="205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 l="13710" t="7742" r="12097" b="4516"/>
          <a:stretch>
            <a:fillRect/>
          </a:stretch>
        </p:blipFill>
        <p:spPr bwMode="auto">
          <a:xfrm>
            <a:off x="762000" y="1143000"/>
            <a:ext cx="7848600" cy="5801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92570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Coalescing around Issues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652181"/>
              </p:ext>
            </p:extLst>
          </p:nvPr>
        </p:nvGraphicFramePr>
        <p:xfrm>
          <a:off x="304800" y="1219200"/>
          <a:ext cx="8458200" cy="52771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53540"/>
                <a:gridCol w="4504660"/>
              </a:tblGrid>
              <a:tr h="4092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Adaptive/Human Elements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21" marR="6282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Technical Elements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21" marR="62821" marT="0" marB="0"/>
                </a:tc>
              </a:tr>
              <a:tr h="4867866"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800" dirty="0">
                          <a:effectLst/>
                        </a:rPr>
                        <a:t>Value each and all perspectives 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800" dirty="0">
                          <a:effectLst/>
                        </a:rPr>
                        <a:t>Acknowledge individuality of language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800" dirty="0">
                          <a:effectLst/>
                        </a:rPr>
                        <a:t>Agree upon the accurate data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800" dirty="0">
                          <a:effectLst/>
                        </a:rPr>
                        <a:t>Reach consensus through common understanding in the group 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800" dirty="0">
                          <a:effectLst/>
                        </a:rPr>
                        <a:t>Acknowledge and agree a collective impact is greater than the individual impact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800" dirty="0">
                          <a:effectLst/>
                        </a:rPr>
                        <a:t>Agree to move on specific actionable goals</a:t>
                      </a:r>
                    </a:p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21" marR="62821" marT="0" marB="0"/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800" dirty="0">
                          <a:effectLst/>
                        </a:rPr>
                        <a:t>Determine the issue 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800" dirty="0">
                          <a:effectLst/>
                        </a:rPr>
                        <a:t>Seek out and acknowledge related initiatives at differing levels of scale 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800" dirty="0">
                          <a:effectLst/>
                        </a:rPr>
                        <a:t>Develop mission, vision statement, guiding principles, and ground rules of interaction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800" dirty="0">
                          <a:effectLst/>
                        </a:rPr>
                        <a:t>Develop process of continued engagement 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800" dirty="0">
                          <a:effectLst/>
                        </a:rPr>
                        <a:t>Develop work scope and actionable goals 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800" dirty="0">
                          <a:effectLst/>
                        </a:rPr>
                        <a:t>Use a process of reflection </a:t>
                      </a:r>
                    </a:p>
                    <a:p>
                      <a:pPr marL="4572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21" marR="6282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4055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7308331"/>
              </p:ext>
            </p:extLst>
          </p:nvPr>
        </p:nvGraphicFramePr>
        <p:xfrm>
          <a:off x="228601" y="914400"/>
          <a:ext cx="8610599" cy="5715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1883"/>
                <a:gridCol w="1721883"/>
                <a:gridCol w="1721883"/>
                <a:gridCol w="1722475"/>
                <a:gridCol w="1722475"/>
              </a:tblGrid>
              <a:tr h="202545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Coalescing around Issues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 anchor="ctr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Depth of Interaction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064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Informing Level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(sharing/sending)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Networking Level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(exchanging)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Collaborating Level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(engaging)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Transforming Level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(commitment to consensus)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 anchor="ctr"/>
                </a:tc>
              </a:tr>
              <a:tr h="16571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Acknowledging and valuing diversity</a:t>
                      </a:r>
                      <a:endParaRPr lang="en-US" sz="900">
                        <a:effectLst/>
                        <a:latin typeface="Calibri"/>
                      </a:endParaRPr>
                    </a:p>
                  </a:txBody>
                  <a:tcPr marL="58838" marR="58838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Core group of interested stakeholders disseminate information to potential  interested stakeholders, across roles, to inform about issues and invite into the discussion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Stakeholders from diverse roles exchange ideas and resources with one another; Clarification on role-specific vocabulary is at beginning stages; Outreach to others with a specific focus on roles not yet involved continues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Diverse stakeholders engage in dialogue about issues; Differences are acknowledged and explored; A common vocabulary begins to emerge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Diverse stakeholders with diverse perspectives are engaged through multiple ways in active collaborative dialogue about issues in order to reach consensus about priorities and future research, policy, and practice opportunities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</a:tr>
              <a:tr h="9657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Researching and agreeing on                  relevant data</a:t>
                      </a:r>
                      <a:endParaRPr lang="en-US" sz="900">
                        <a:effectLst/>
                        <a:latin typeface="Calibri"/>
                      </a:endParaRPr>
                    </a:p>
                  </a:txBody>
                  <a:tcPr marL="58838" marR="58838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Personal and professional experiences (anecdotal) are the primary source of evidence for consideration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Stakeholders consider what other data beyond personal stories could be a source of evidence and begin collecting relevant data and resources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Stakeholders identify relevant data from across disciplines, examine for common themes and understanding (collective analysis)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Through consensus, stakeholders agree on the anecdotal and research data from various perspectives and sources relevant to the issue 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</a:tr>
              <a:tr h="9657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Decision-making through consensus</a:t>
                      </a:r>
                      <a:endParaRPr lang="en-US" sz="900">
                        <a:effectLst/>
                        <a:latin typeface="Calibri"/>
                      </a:endParaRPr>
                    </a:p>
                  </a:txBody>
                  <a:tcPr marL="58838" marR="58838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Core group identifies an issue of importance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Stakeholders contribute to the discussion bringing in other perspectives 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Stakeholders take into consideration the whole issue, develop a common understanding, and develop areas of agreement  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Through consensus, stakeholders determine the specific aspects of the issue that the group will move forward to influence 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</a:tr>
              <a:tr h="14730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Coalescing to move to future work together </a:t>
                      </a:r>
                      <a:endParaRPr lang="en-US" sz="900">
                        <a:effectLst/>
                        <a:latin typeface="Calibri"/>
                      </a:endParaRPr>
                    </a:p>
                  </a:txBody>
                  <a:tcPr marL="58838" marR="58838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Core group intentionally shares with others, who are not already stakeholders, the reason for caring about this issue; Meeting one on one with targeted persons/ organizations/etc.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Stakeholders are intentional about  inviting new members into the group work; Being purposeful in getting the people in the same room to work together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Stakeholders develop grounding documents (mission, vision, guiding principles, and ground rules; Stakeholders develop and agree on a process of continued communication that fits their needs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Through consensus, stakeholders develop a set of actionable goals that define the work scope of the effort; Relationships have been built for strategic advantage  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838" marR="58838" marT="0" marB="0"/>
                </a:tc>
              </a:tr>
            </a:tbl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Coalescing Around issues</a:t>
            </a: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8600" y="914400"/>
            <a:ext cx="8610600" cy="5791200"/>
          </a:xfrm>
        </p:spPr>
        <p:txBody>
          <a:bodyPr>
            <a:normAutofit/>
          </a:bodyPr>
          <a:lstStyle/>
          <a:p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187670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en-US" sz="3200" dirty="0" smtClean="0"/>
              <a:t>Ensuring Relevant Participation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170937"/>
              </p:ext>
            </p:extLst>
          </p:nvPr>
        </p:nvGraphicFramePr>
        <p:xfrm>
          <a:off x="381000" y="990600"/>
          <a:ext cx="8229599" cy="5410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71568"/>
                <a:gridCol w="4358031"/>
              </a:tblGrid>
              <a:tr h="44708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Adaptive/Human Elements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24" marR="6242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Technical Elements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24" marR="62424" marT="0" marB="0"/>
                </a:tc>
              </a:tr>
              <a:tr h="4963119"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800" dirty="0">
                          <a:effectLst/>
                        </a:rPr>
                        <a:t>Demonstrate a commitment to inclusion and participation 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800" dirty="0">
                          <a:effectLst/>
                        </a:rPr>
                        <a:t>Engage stakeholders who are representative, relevant, purposeful, knowledgeable, and influential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800" dirty="0">
                          <a:effectLst/>
                        </a:rPr>
                        <a:t>Acknowledge disagreement as part of the process to move forward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800" dirty="0">
                          <a:effectLst/>
                        </a:rPr>
                        <a:t>Engage through leadership; begin with a skilled facilitator; continue through shared leadership </a:t>
                      </a:r>
                    </a:p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24" marR="62424" marT="0" marB="0"/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800" dirty="0">
                          <a:effectLst/>
                        </a:rPr>
                        <a:t>Implement a process of welcoming and orienting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800" dirty="0">
                          <a:effectLst/>
                        </a:rPr>
                        <a:t>Develop guidance on when to convene 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800" dirty="0">
                          <a:effectLst/>
                        </a:rPr>
                        <a:t>Develop and follow communication protocol 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800" dirty="0">
                          <a:effectLst/>
                        </a:rPr>
                        <a:t>Contribute to and create a shared vocabulary 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800" dirty="0">
                          <a:effectLst/>
                        </a:rPr>
                        <a:t>Conduct an environmental scan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800" dirty="0">
                          <a:effectLst/>
                        </a:rPr>
                        <a:t>Use a process of reflection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24" marR="6242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721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6397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Ensuring Relevant Participation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1391707"/>
              </p:ext>
            </p:extLst>
          </p:nvPr>
        </p:nvGraphicFramePr>
        <p:xfrm>
          <a:off x="228600" y="914399"/>
          <a:ext cx="8458201" cy="57150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87843"/>
                <a:gridCol w="1687843"/>
                <a:gridCol w="1699924"/>
                <a:gridCol w="1699924"/>
                <a:gridCol w="1682667"/>
              </a:tblGrid>
              <a:tr h="179102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Ensuring Relevant Participation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57" marR="50457" marT="0" marB="0" anchor="ctr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Depth of Interaction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57" marR="5045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564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Informing Level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(sharing/sending)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57" marR="5045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Networking Level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(exchanging)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57" marR="5045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Collaborating Level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(engaging)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57" marR="5045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Transforming Level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(commitment to consensus)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57" marR="50457" marT="0" marB="0" anchor="ctr"/>
                </a:tc>
              </a:tr>
              <a:tr h="14653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Ensuring diversity among relevant stakeholder representatives</a:t>
                      </a:r>
                      <a:endParaRPr lang="en-US" sz="900">
                        <a:effectLst/>
                        <a:latin typeface="Calibri"/>
                      </a:endParaRPr>
                    </a:p>
                  </a:txBody>
                  <a:tcPr marL="50457" marR="5045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Core group of interested stakeholders disseminate information to potential  interested stakeholders, across roles, to inform about issues and invite into the discussion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57" marR="5045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Stakeholders from diverse roles exchange ideas about who else might be important to this issue (relevant stakeholders); Outreach to others with a specific focus on roles not yet involved continues;  Ideas about method preferences, accessibility, and  responsibilities are exchanged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57" marR="5045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A process of welcoming and orienting is in place for new members; Inclusion and participation supports are in place 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57" marR="5045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Supports for participation are a natural way of working together; Each and all in the group take responsibility for inviting and orienting new members of the group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57" marR="50457" marT="0" marB="0"/>
                </a:tc>
              </a:tr>
              <a:tr h="13025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Creating opportunities for engagement on the issue</a:t>
                      </a:r>
                      <a:endParaRPr lang="en-US" sz="900">
                        <a:effectLst/>
                        <a:latin typeface="Calibri"/>
                      </a:endParaRPr>
                    </a:p>
                  </a:txBody>
                  <a:tcPr marL="50457" marR="5045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Core group of interested stakeholders invite others to participate in various ways (on- or off-site)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57" marR="5045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Stakeholders share preferences for on-site and virtual methods of communication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57" marR="5045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Group develops guidance on when to convene;  Stakeholders consider suggested communication methods that meet the needs of the members and match methods with purposes and/or types of engagement activities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57" marR="5045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The group considers and utilizes, as appropriate, multiple methods for engagement (online, face-to-face, conference calling, etc.; Methods are utilized and modified as needed; Flexibility in method use is demonstrated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57" marR="50457" marT="0" marB="0"/>
                </a:tc>
              </a:tr>
              <a:tr h="13025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Working together to facilitate understanding of the issue and diverse perspectives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57" marR="5045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Core group initiates an environmental scan to determine who else has resources to contribute to the work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57" marR="5045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Stakeholders from diverse roles exchange information, share work that has been done previously; An environmental scan is conducted and others with expertise, materials, and resources are invited into the group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57" marR="5045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Stakeholders contribute to and create a shared vocabulary; They reach across systems in reviewing, critiquing, and revising/confirming the issue to be addressed 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57" marR="5045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Stakeholders demonstrate disagreement is a way to reach agreement; A common vocabulary is used; The question of who else needs to be involved continues to be addressed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57" marR="50457" marT="0" marB="0"/>
                </a:tc>
              </a:tr>
              <a:tr h="11397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Evolving leadership roles</a:t>
                      </a:r>
                      <a:endParaRPr lang="en-US" sz="900" dirty="0">
                        <a:effectLst/>
                        <a:latin typeface="Calibri"/>
                      </a:endParaRPr>
                    </a:p>
                  </a:txBody>
                  <a:tcPr marL="50457" marR="5045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The core group identifies and shares a variety of different roles and functions that can occur within the group as it evolves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57" marR="5045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Stakeholders discuss roles and responsibilities and determine who is interested in assuming specific roles for distinct periods of time or in relation to a particular sub-issue or activity; Flexible leadership is emerging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57" marR="5045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Group members are working together and assuming roles and responsibilities appropriate to their knowledge, skills, and interests; Shared leadership is emerging 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57" marR="5045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Shared responsibility and accountability for all roles and activities is evident; Roles are flexible and different people assume them at different times, as needed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457" marR="5045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4967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6397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Doing Work Together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7282480"/>
              </p:ext>
            </p:extLst>
          </p:nvPr>
        </p:nvGraphicFramePr>
        <p:xfrm>
          <a:off x="381000" y="1066800"/>
          <a:ext cx="8077200" cy="5410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38600"/>
                <a:gridCol w="4038600"/>
              </a:tblGrid>
              <a:tr h="3269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Adaptive/Human Elements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Technical Elements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83259"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800">
                          <a:effectLst/>
                        </a:rPr>
                        <a:t>Value and appreciate diversity in participants and interactions.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800">
                          <a:effectLst/>
                        </a:rPr>
                        <a:t>Model and demonstrate respect for and among all participants.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800">
                          <a:effectLst/>
                        </a:rPr>
                        <a:t>Practice shared leadership.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800">
                          <a:effectLst/>
                        </a:rPr>
                        <a:t>Encourage and support participants’ personal investment in the value of the work.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800">
                          <a:effectLst/>
                        </a:rPr>
                        <a:t>Acknowledge the human need (individual and group) for recognition.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800" dirty="0">
                          <a:effectLst/>
                        </a:rPr>
                        <a:t>Develop and maintain principles for interaction and engagement.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800" dirty="0">
                          <a:effectLst/>
                        </a:rPr>
                        <a:t>Develop a structure for convening and working together.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800" dirty="0">
                          <a:effectLst/>
                        </a:rPr>
                        <a:t>Create and maintain systems to support group interactions.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800" dirty="0">
                          <a:effectLst/>
                        </a:rPr>
                        <a:t>Identify levels of potential interaction/influence.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800" dirty="0">
                          <a:effectLst/>
                        </a:rPr>
                        <a:t>Develop and implement an action plan.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800" dirty="0">
                          <a:effectLst/>
                        </a:rPr>
                        <a:t>Use a process of reflection. </a:t>
                      </a:r>
                    </a:p>
                    <a:p>
                      <a:pPr marL="4572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6918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685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Doing Work Together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0158741"/>
              </p:ext>
            </p:extLst>
          </p:nvPr>
        </p:nvGraphicFramePr>
        <p:xfrm>
          <a:off x="533400" y="914398"/>
          <a:ext cx="7919118" cy="57150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3394"/>
                <a:gridCol w="1583931"/>
                <a:gridCol w="1583931"/>
                <a:gridCol w="1583931"/>
                <a:gridCol w="1583931"/>
              </a:tblGrid>
              <a:tr h="202138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Doing the Work Together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946" marR="56946" marT="0" marB="0" anchor="ctr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Depth of Interaction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946" marR="5694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7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Informing Level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(sharing/sending)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946" marR="569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Networking Level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(exchanging)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946" marR="569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Collaborating Level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(engaging)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946" marR="5694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Transforming Level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(consensus decision-making)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946" marR="56946" marT="0" marB="0" anchor="ctr"/>
                </a:tc>
              </a:tr>
              <a:tr h="11025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Engaging diverse participants in completing the         relevant work</a:t>
                      </a:r>
                      <a:endParaRPr lang="en-US" sz="900">
                        <a:effectLst/>
                        <a:latin typeface="Calibri"/>
                      </a:endParaRPr>
                    </a:p>
                  </a:txBody>
                  <a:tcPr marL="56946" marR="56946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The expanded group (after coalescing) informs others about the proposed work and the anticipated outcomes, along with the opportunity to participate.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946" marR="5694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Each group agrees to become the conduit for their members to learn and be involved.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946" marR="5694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Stakeholders work together to share unique perspectives and begin the work. Efforts to find others who might be important to this work are ongoing and intentional.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946" marR="5694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Partners who have experienced working together with a diversity of individuals cannot think of any other way to work. This type of engagement is internalized and expected.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946" marR="56946" marT="0" marB="0"/>
                </a:tc>
              </a:tr>
              <a:tr h="14700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Evolving leadership roles</a:t>
                      </a:r>
                      <a:endParaRPr lang="en-US" sz="900">
                        <a:effectLst/>
                        <a:latin typeface="Calibri"/>
                      </a:endParaRPr>
                    </a:p>
                  </a:txBody>
                  <a:tcPr marL="56946" marR="56946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The expanded group informs their constituents that the effort is underway and opportunities for engagement continue.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946" marR="5694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Stakeholders share levels of expertise in organization, facilitation, etc.. Members begin to identify and ask individuals to facilitate certain activities.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946" marR="5694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Meeting facilitation is shared among members of the group. Flexibility in leadership is evident based on comfort and skill levels of the individuals.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946" marR="5694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Members of the group demonstrate willingness to work together to accomplish a common goal. Flexibility in leadership is evident. When designated facilitator becomes unavailable another steps up from the group.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946" marR="56946" marT="0" marB="0"/>
                </a:tc>
              </a:tr>
              <a:tr h="9188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Working together to understand and articulate the issue</a:t>
                      </a:r>
                      <a:endParaRPr lang="en-US" sz="900">
                        <a:effectLst/>
                        <a:latin typeface="Calibri"/>
                      </a:endParaRPr>
                    </a:p>
                  </a:txBody>
                  <a:tcPr marL="56946" marR="56946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The expanded group communicates evolving ideas, issues and resources.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946" marR="5694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The expanded group seeks opportunities for their constituents to respond to the current ideas, issues and resources.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946" marR="5694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Stakeholders consistently revisit their structures for interaction and revise as needed.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946" marR="5694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Group members agree and clearly articulate the work through the products created and/or their discussions with others.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946" marR="56946" marT="0" marB="0"/>
                </a:tc>
              </a:tr>
              <a:tr h="16538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Working together to plan and implement action</a:t>
                      </a:r>
                      <a:endParaRPr lang="en-US" sz="900">
                        <a:effectLst/>
                        <a:latin typeface="Calibri"/>
                      </a:endParaRPr>
                    </a:p>
                  </a:txBody>
                  <a:tcPr marL="56946" marR="56946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The expanded group identifies strategic ways in which to customize messages for their audience and help them to act.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946" marR="5694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Participants exchange ideas about the work and how it could be accomplished, possible action steps and timelines.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946" marR="5694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Through shared decision-making, stakeholders create a well-developed action plan. They share responsibility and are actively engaged in implementation of the plan. Transparency and open communication occurs between and among different levels. 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946" marR="5694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Vertical and horizontal influence occurs as a result of implementation of the action plan. Practitioners influence policy, policy influences practice. 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946" marR="5694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0161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1061</TotalTime>
  <Words>2263</Words>
  <Application>Microsoft Office PowerPoint</Application>
  <PresentationFormat>On-screen Show (4:3)</PresentationFormat>
  <Paragraphs>338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Leading by Convening:  The Power of Authentic Engagement</vt:lpstr>
      <vt:lpstr>PowerPoint Presentation</vt:lpstr>
      <vt:lpstr> Download the Blueprint:   www.ideapartnership.org </vt:lpstr>
      <vt:lpstr>Coalescing around Issues</vt:lpstr>
      <vt:lpstr>Coalescing Around issues</vt:lpstr>
      <vt:lpstr>Ensuring Relevant Participation</vt:lpstr>
      <vt:lpstr>Ensuring Relevant Participation</vt:lpstr>
      <vt:lpstr>Doing Work Together</vt:lpstr>
      <vt:lpstr>Doing Work Together</vt:lpstr>
      <vt:lpstr>Group Change:  Toward a Culture of Collaboration</vt:lpstr>
      <vt:lpstr>Individual Change:  Toward a Different Identity as a Collaborator</vt:lpstr>
      <vt:lpstr> Leading by Convening means we…..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Engagement as Strategy:   Leading by Convening  in the SSIP</dc:title>
  <dc:creator>Joanne Cashman</dc:creator>
  <cp:lastModifiedBy>Jane Grillo</cp:lastModifiedBy>
  <cp:revision>96</cp:revision>
  <cp:lastPrinted>2014-07-18T15:18:06Z</cp:lastPrinted>
  <dcterms:created xsi:type="dcterms:W3CDTF">2013-09-24T15:17:49Z</dcterms:created>
  <dcterms:modified xsi:type="dcterms:W3CDTF">2014-09-09T14:27:50Z</dcterms:modified>
</cp:coreProperties>
</file>