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56" r:id="rId3"/>
    <p:sldId id="258" r:id="rId4"/>
    <p:sldId id="260" r:id="rId5"/>
    <p:sldId id="257" r:id="rId6"/>
    <p:sldId id="263" r:id="rId7"/>
    <p:sldId id="262" r:id="rId8"/>
    <p:sldId id="26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47" autoAdjust="0"/>
  </p:normalViewPr>
  <p:slideViewPr>
    <p:cSldViewPr>
      <p:cViewPr>
        <p:scale>
          <a:sx n="81" d="100"/>
          <a:sy n="81" d="100"/>
        </p:scale>
        <p:origin x="-828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BFB96-3943-4CE6-91FA-B495C36D5A93}" type="datetimeFigureOut">
              <a:rPr lang="en-US" smtClean="0"/>
              <a:pPr/>
              <a:t>9/5/2014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660B37-A27E-4740-BF70-7E404FA4D8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138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945E145-8BFC-471E-B9D9-A427B784819F}" type="datetime1">
              <a:rPr lang="en-US" smtClean="0"/>
              <a:pPr/>
              <a:t>9/5/2014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9C6159F-9ED2-4208-A5E0-6C3C1962C2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0475B-33CD-4DED-AB6C-B5D0C9D12F43}" type="datetime1">
              <a:rPr lang="en-US" smtClean="0"/>
              <a:pPr/>
              <a:t>9/5/2014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159F-9ED2-4208-A5E0-6C3C1962C2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E115-84AD-4685-8163-8E6B375A8FE0}" type="datetime1">
              <a:rPr lang="en-US" smtClean="0"/>
              <a:pPr/>
              <a:t>9/5/2014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159F-9ED2-4208-A5E0-6C3C1962C2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5B4EF-D4C6-4F2C-96A5-70850BDF7B13}" type="datetime1">
              <a:rPr lang="en-US" smtClean="0"/>
              <a:pPr/>
              <a:t>9/5/2014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159F-9ED2-4208-A5E0-6C3C1962C2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DB5E4-18DB-4D36-A057-F79E45B04158}" type="datetime1">
              <a:rPr lang="en-US" smtClean="0"/>
              <a:pPr/>
              <a:t>9/5/2014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159F-9ED2-4208-A5E0-6C3C1962C2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D5CFA-01C5-44C0-9FC7-4ABAC81EFE52}" type="datetime1">
              <a:rPr lang="en-US" smtClean="0"/>
              <a:pPr/>
              <a:t>9/5/2014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159F-9ED2-4208-A5E0-6C3C1962C2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C283-7050-48FA-9418-C6ABCA6C9545}" type="datetime1">
              <a:rPr lang="en-US" smtClean="0"/>
              <a:pPr/>
              <a:t>9/5/2014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159F-9ED2-4208-A5E0-6C3C1962C2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69B4A-1EA5-4A4B-A30B-C2FAA2826049}" type="datetime1">
              <a:rPr lang="en-US" smtClean="0"/>
              <a:pPr/>
              <a:t>9/5/2014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159F-9ED2-4208-A5E0-6C3C1962C2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028BC-32A3-4CD2-B6BE-68402DEC7AC2}" type="datetime1">
              <a:rPr lang="en-US" smtClean="0"/>
              <a:pPr/>
              <a:t>9/5/2014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159F-9ED2-4208-A5E0-6C3C1962C2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CC454-F7F9-45BB-80AE-D8AFEBAC7EC6}" type="datetime1">
              <a:rPr lang="en-US" smtClean="0"/>
              <a:pPr/>
              <a:t>9/5/2014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159F-9ED2-4208-A5E0-6C3C1962C2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C20-C85D-4A17-8668-8A35165EC527}" type="datetime1">
              <a:rPr lang="en-US" smtClean="0"/>
              <a:pPr/>
              <a:t>9/5/2014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159F-9ED2-4208-A5E0-6C3C1962C2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aDOE_PPT_bg_charcoal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420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D6FB43B-B6A8-4427-B8AC-F0A77D66EBFC}" type="datetime1">
              <a:rPr lang="en-US" smtClean="0"/>
              <a:pPr/>
              <a:t>9/5/2014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9C6159F-9ED2-4208-A5E0-6C3C1962C2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deapartnership.org/building-connections/the-partnership-way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You Are Waiting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Run the audio wizard to be sure you can hear and your microphone is working.</a:t>
            </a:r>
          </a:p>
          <a:p>
            <a:pPr lvl="1"/>
            <a:r>
              <a:rPr lang="en-US" dirty="0" smtClean="0"/>
              <a:t>Top bar, Click Tools: Click Audio, Click Audio Set-up Wizard</a:t>
            </a:r>
          </a:p>
          <a:p>
            <a:pPr lvl="1"/>
            <a:r>
              <a:rPr lang="en-US" dirty="0" smtClean="0"/>
              <a:t>Follow instructions</a:t>
            </a:r>
          </a:p>
          <a:p>
            <a:r>
              <a:rPr lang="en-US" dirty="0" smtClean="0"/>
              <a:t>Download the handouts as you are prompted</a:t>
            </a:r>
          </a:p>
          <a:p>
            <a:pPr lvl="1"/>
            <a:r>
              <a:rPr lang="en-US" dirty="0" smtClean="0"/>
              <a:t>If that does not happen:</a:t>
            </a:r>
          </a:p>
          <a:p>
            <a:pPr lvl="2"/>
            <a:r>
              <a:rPr lang="en-US" dirty="0" smtClean="0"/>
              <a:t>Top bar, Click Windows: Click Show File Transfer Library</a:t>
            </a:r>
          </a:p>
          <a:p>
            <a:pPr lvl="2"/>
            <a:r>
              <a:rPr lang="en-US" dirty="0" smtClean="0"/>
              <a:t>Click on each document and download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5B4EF-D4C6-4F2C-96A5-70850BDF7B13}" type="datetime1">
              <a:rPr lang="en-US" smtClean="0"/>
              <a:pPr/>
              <a:t>9/5/2014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159F-9ED2-4208-A5E0-6C3C1962C26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58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16408"/>
            <a:ext cx="2971800" cy="2938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590800"/>
            <a:ext cx="7772400" cy="1470025"/>
          </a:xfrm>
        </p:spPr>
        <p:txBody>
          <a:bodyPr/>
          <a:lstStyle/>
          <a:p>
            <a:r>
              <a:rPr lang="en-US" dirty="0"/>
              <a:t>Introduction to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Leading </a:t>
            </a:r>
            <a:r>
              <a:rPr lang="en-US" dirty="0"/>
              <a:t>by Convening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0386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/>
              <a:t>Parent </a:t>
            </a:r>
            <a:r>
              <a:rPr lang="en-US" dirty="0" smtClean="0"/>
              <a:t>Mentors’ Webinar</a:t>
            </a:r>
            <a:endParaRPr lang="en-US" dirty="0"/>
          </a:p>
          <a:p>
            <a:r>
              <a:rPr lang="en-US" dirty="0"/>
              <a:t>September 4, 2014</a:t>
            </a:r>
          </a:p>
          <a:p>
            <a:r>
              <a:rPr lang="en-US" dirty="0"/>
              <a:t>10:00am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880A6-D846-4AD9-8522-C1EAEF20377E}" type="datetime1">
              <a:rPr lang="en-US" smtClean="0"/>
              <a:pPr/>
              <a:t>9/5/2014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159F-9ED2-4208-A5E0-6C3C1962C26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Leading: Top-Down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Leader </a:t>
            </a:r>
            <a:r>
              <a:rPr lang="en-US" dirty="0" smtClean="0"/>
              <a:t>driven </a:t>
            </a:r>
          </a:p>
          <a:p>
            <a:pPr lvl="1"/>
            <a:r>
              <a:rPr lang="en-US" dirty="0" smtClean="0"/>
              <a:t>Responsibility </a:t>
            </a:r>
            <a:r>
              <a:rPr lang="en-US" dirty="0"/>
              <a:t>resides with the leader. </a:t>
            </a:r>
            <a:endParaRPr lang="en-US" dirty="0" smtClean="0"/>
          </a:p>
          <a:p>
            <a:pPr lvl="1"/>
            <a:r>
              <a:rPr lang="en-US" dirty="0" smtClean="0"/>
              <a:t>Those </a:t>
            </a:r>
            <a:r>
              <a:rPr lang="en-US" dirty="0"/>
              <a:t>in charge drive policy </a:t>
            </a:r>
            <a:r>
              <a:rPr lang="en-US" dirty="0" err="1" smtClean="0"/>
              <a:t>decisions,chart</a:t>
            </a:r>
            <a:r>
              <a:rPr lang="en-US" dirty="0" smtClean="0"/>
              <a:t> path</a:t>
            </a:r>
            <a:r>
              <a:rPr lang="en-US" dirty="0"/>
              <a:t>, make decisions </a:t>
            </a:r>
          </a:p>
          <a:p>
            <a:r>
              <a:rPr lang="en-US" dirty="0" smtClean="0"/>
              <a:t>Autocratic </a:t>
            </a:r>
            <a:r>
              <a:rPr lang="en-US" dirty="0"/>
              <a:t>or small core group of people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smtClean="0"/>
              <a:t>Worker “bees” may contribute </a:t>
            </a:r>
            <a:r>
              <a:rPr lang="en-US" dirty="0"/>
              <a:t>and </a:t>
            </a:r>
            <a:r>
              <a:rPr lang="en-US" dirty="0" smtClean="0"/>
              <a:t>but carry out work.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Solicit </a:t>
            </a:r>
            <a:r>
              <a:rPr lang="en-US" dirty="0"/>
              <a:t>and consider input from participants.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5B4EF-D4C6-4F2C-96A5-70850BDF7B13}" type="datetime1">
              <a:rPr lang="en-US" smtClean="0"/>
              <a:pPr/>
              <a:t>9/5/2014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159F-9ED2-4208-A5E0-6C3C1962C26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997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Leading: Bottom-Up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Representatives </a:t>
            </a:r>
            <a:r>
              <a:rPr lang="en-US" dirty="0"/>
              <a:t>of </a:t>
            </a:r>
            <a:r>
              <a:rPr lang="en-US" dirty="0" smtClean="0"/>
              <a:t>a cross-stakeholder </a:t>
            </a:r>
            <a:r>
              <a:rPr lang="en-US" dirty="0"/>
              <a:t>group </a:t>
            </a:r>
            <a:r>
              <a:rPr lang="en-US" dirty="0" smtClean="0"/>
              <a:t>have influence </a:t>
            </a:r>
            <a:r>
              <a:rPr lang="en-US" dirty="0"/>
              <a:t>in guiding </a:t>
            </a:r>
            <a:r>
              <a:rPr lang="en-US" dirty="0" smtClean="0"/>
              <a:t>actions and </a:t>
            </a:r>
            <a:r>
              <a:rPr lang="en-US" dirty="0"/>
              <a:t>decision making</a:t>
            </a:r>
            <a:r>
              <a:rPr lang="en-US" dirty="0" smtClean="0"/>
              <a:t>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Buy-in </a:t>
            </a:r>
            <a:r>
              <a:rPr lang="en-US" dirty="0"/>
              <a:t>across groups is desired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Creative agreement strategies are used to bring the group to consensus.</a:t>
            </a:r>
          </a:p>
          <a:p>
            <a:r>
              <a:rPr lang="en-US" dirty="0" smtClean="0"/>
              <a:t>Responsibility </a:t>
            </a:r>
            <a:r>
              <a:rPr lang="en-US" dirty="0"/>
              <a:t>resides with all.</a:t>
            </a:r>
          </a:p>
          <a:p>
            <a:r>
              <a:rPr lang="en-US" dirty="0" smtClean="0"/>
              <a:t>Grass roots </a:t>
            </a:r>
            <a:r>
              <a:rPr lang="en-US" dirty="0"/>
              <a:t>investment </a:t>
            </a:r>
            <a:r>
              <a:rPr lang="en-US" dirty="0" smtClean="0"/>
              <a:t>engages participants </a:t>
            </a:r>
            <a:r>
              <a:rPr lang="en-US" dirty="0"/>
              <a:t>and </a:t>
            </a:r>
            <a:r>
              <a:rPr lang="en-US" dirty="0" smtClean="0"/>
              <a:t>empowers action</a:t>
            </a:r>
            <a:r>
              <a:rPr lang="en-US" dirty="0"/>
              <a:t>.</a:t>
            </a:r>
          </a:p>
          <a:p>
            <a:r>
              <a:rPr lang="en-US" dirty="0" smtClean="0"/>
              <a:t>Broad </a:t>
            </a:r>
            <a:r>
              <a:rPr lang="en-US" dirty="0"/>
              <a:t>commitment </a:t>
            </a:r>
            <a:r>
              <a:rPr lang="en-US" dirty="0" smtClean="0"/>
              <a:t>to implementation</a:t>
            </a:r>
            <a:r>
              <a:rPr lang="en-US" dirty="0"/>
              <a:t>.</a:t>
            </a:r>
          </a:p>
          <a:p>
            <a:r>
              <a:rPr lang="en-US" dirty="0" smtClean="0"/>
              <a:t>Sustainable </a:t>
            </a:r>
            <a:r>
              <a:rPr lang="en-US" dirty="0"/>
              <a:t>after current </a:t>
            </a:r>
            <a:r>
              <a:rPr lang="en-US" dirty="0" smtClean="0"/>
              <a:t>leaders have </a:t>
            </a:r>
            <a:r>
              <a:rPr lang="en-US" dirty="0"/>
              <a:t>moved 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5B4EF-D4C6-4F2C-96A5-70850BDF7B13}" type="datetime1">
              <a:rPr lang="en-US" smtClean="0"/>
              <a:pPr/>
              <a:t>9/5/2014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159F-9ED2-4208-A5E0-6C3C1962C26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660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Partnership Way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Stakeholders with authority and influence join with groups that have influence in the field.</a:t>
            </a:r>
          </a:p>
          <a:p>
            <a:pPr lvl="1"/>
            <a:r>
              <a:rPr lang="en-US" dirty="0" smtClean="0"/>
              <a:t>They have </a:t>
            </a:r>
            <a:r>
              <a:rPr lang="en-US" dirty="0"/>
              <a:t>a role and their interactions produce value.</a:t>
            </a:r>
          </a:p>
          <a:p>
            <a:r>
              <a:rPr lang="en-US" dirty="0" smtClean="0"/>
              <a:t>Decision </a:t>
            </a:r>
            <a:r>
              <a:rPr lang="en-US" dirty="0"/>
              <a:t>makers, practitioners and consumers understand that collective influence has the potential to change outcomes.</a:t>
            </a:r>
          </a:p>
          <a:p>
            <a:r>
              <a:rPr lang="en-US" dirty="0" smtClean="0"/>
              <a:t>Representatives </a:t>
            </a:r>
            <a:r>
              <a:rPr lang="en-US" dirty="0"/>
              <a:t>of diverse stakeholder groups engage through consensus to identify issues, solve problems and take action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5B4EF-D4C6-4F2C-96A5-70850BDF7B13}" type="datetime1">
              <a:rPr lang="en-US" smtClean="0"/>
              <a:pPr/>
              <a:t>9/5/2014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159F-9ED2-4208-A5E0-6C3C1962C26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5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Partnership Way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Persons with expertise and/or experience share knowledge and skills.</a:t>
            </a:r>
          </a:p>
          <a:p>
            <a:r>
              <a:rPr lang="en-US" dirty="0"/>
              <a:t>Sharing leadership opportunities and responsibilities,  based on role, expertise and needs of the group in specific contexts or situations.</a:t>
            </a:r>
          </a:p>
          <a:p>
            <a:r>
              <a:rPr lang="en-US" dirty="0"/>
              <a:t>Attending to both the human and technical elements of change; building relationships.</a:t>
            </a:r>
          </a:p>
          <a:p>
            <a:r>
              <a:rPr lang="en-US" dirty="0"/>
              <a:t>Broadens the area of impact and supports sustainability.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5B4EF-D4C6-4F2C-96A5-70850BDF7B13}" type="datetime1">
              <a:rPr lang="en-US" smtClean="0"/>
              <a:pPr/>
              <a:t>9/5/2014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159F-9ED2-4208-A5E0-6C3C1962C26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239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Handout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it mean to “lead by convening”?</a:t>
            </a:r>
          </a:p>
          <a:p>
            <a:r>
              <a:rPr lang="en-US" dirty="0" smtClean="0"/>
              <a:t>The Leading by Convening Triad and Tools</a:t>
            </a:r>
          </a:p>
          <a:p>
            <a:pPr lvl="1"/>
            <a:r>
              <a:rPr lang="en-US" dirty="0" smtClean="0"/>
              <a:t>Coalescing Around Issues</a:t>
            </a:r>
          </a:p>
          <a:p>
            <a:pPr lvl="1"/>
            <a:r>
              <a:rPr lang="en-US" dirty="0" smtClean="0"/>
              <a:t>Ensuring Relevant Participation</a:t>
            </a:r>
          </a:p>
          <a:p>
            <a:pPr lvl="1"/>
            <a:r>
              <a:rPr lang="en-US" dirty="0" smtClean="0"/>
              <a:t>Doing the Work Together</a:t>
            </a:r>
          </a:p>
          <a:p>
            <a:r>
              <a:rPr lang="en-US" dirty="0" smtClean="0"/>
              <a:t>Reflection/Evaluation</a:t>
            </a:r>
          </a:p>
          <a:p>
            <a:pPr lvl="1"/>
            <a:r>
              <a:rPr lang="en-US" dirty="0" smtClean="0"/>
              <a:t>Bringing It All Together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5B4EF-D4C6-4F2C-96A5-70850BDF7B13}" type="datetime1">
              <a:rPr lang="en-US" smtClean="0"/>
              <a:pPr/>
              <a:t>9/5/2014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159F-9ED2-4208-A5E0-6C3C1962C26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9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Leading by Convening Online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hlinkClick r:id="rId2"/>
            </a:endParaRP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www.ideapartnership.org/building-connections/the-partnership-way.html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5B4EF-D4C6-4F2C-96A5-70850BDF7B13}" type="datetime1">
              <a:rPr lang="en-US" smtClean="0"/>
              <a:pPr/>
              <a:t>9/5/2014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159F-9ED2-4208-A5E0-6C3C1962C26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256205"/>
      </p:ext>
    </p:extLst>
  </p:cSld>
  <p:clrMapOvr>
    <a:masterClrMapping/>
  </p:clrMapOvr>
</p:sld>
</file>

<file path=ppt/theme/theme1.xml><?xml version="1.0" encoding="utf-8"?>
<a:theme xmlns:a="http://schemas.openxmlformats.org/drawingml/2006/main" name="GaDOE Presentation Template - John Bar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GaDOE Presentation Template - John Barge</Template>
  <TotalTime>70</TotalTime>
  <Words>366</Words>
  <Application>Microsoft Office PowerPoint</Application>
  <PresentationFormat>On-screen Show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GaDOE Presentation Template - John Barge</vt:lpstr>
      <vt:lpstr>While You Are Waiting</vt:lpstr>
      <vt:lpstr>Introduction to  Leading by Convening</vt:lpstr>
      <vt:lpstr>Leading: Top-Down Model</vt:lpstr>
      <vt:lpstr>Leading: Bottom-Up Model</vt:lpstr>
      <vt:lpstr>The Partnership Way</vt:lpstr>
      <vt:lpstr>The Partnership Way</vt:lpstr>
      <vt:lpstr>Summary Handout</vt:lpstr>
      <vt:lpstr>Leading by Convening Online</vt:lpstr>
    </vt:vector>
  </TitlesOfParts>
  <Company>Georgia Department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Leading by Convening</dc:title>
  <dc:creator>GaDOE</dc:creator>
  <cp:lastModifiedBy>Jane Grillo</cp:lastModifiedBy>
  <cp:revision>7</cp:revision>
  <dcterms:created xsi:type="dcterms:W3CDTF">2014-09-04T11:32:46Z</dcterms:created>
  <dcterms:modified xsi:type="dcterms:W3CDTF">2014-09-05T15:00:12Z</dcterms:modified>
</cp:coreProperties>
</file>