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7" r:id="rId3"/>
    <p:sldId id="293" r:id="rId4"/>
    <p:sldId id="288" r:id="rId5"/>
    <p:sldId id="289" r:id="rId6"/>
    <p:sldId id="290" r:id="rId7"/>
    <p:sldId id="264" r:id="rId8"/>
    <p:sldId id="285" r:id="rId9"/>
    <p:sldId id="258" r:id="rId10"/>
    <p:sldId id="259" r:id="rId11"/>
    <p:sldId id="260" r:id="rId12"/>
    <p:sldId id="261" r:id="rId13"/>
    <p:sldId id="262" r:id="rId14"/>
    <p:sldId id="263" r:id="rId15"/>
    <p:sldId id="274" r:id="rId16"/>
    <p:sldId id="265" r:id="rId17"/>
    <p:sldId id="266" r:id="rId18"/>
    <p:sldId id="267" r:id="rId19"/>
    <p:sldId id="268" r:id="rId20"/>
    <p:sldId id="271" r:id="rId21"/>
    <p:sldId id="272" r:id="rId22"/>
    <p:sldId id="273" r:id="rId23"/>
    <p:sldId id="291" r:id="rId24"/>
    <p:sldId id="276" r:id="rId25"/>
    <p:sldId id="278" r:id="rId26"/>
    <p:sldId id="279" r:id="rId27"/>
    <p:sldId id="292" r:id="rId28"/>
    <p:sldId id="295"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28"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0EBFB96-3943-4CE6-91FA-B495C36D5A93}" type="datetimeFigureOut">
              <a:rPr lang="en-US" smtClean="0"/>
              <a:pPr/>
              <a:t>9/5/2014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1660B37-A27E-4740-BF70-7E404FA4D8C5}" type="slidenum">
              <a:rPr lang="en-US" smtClean="0"/>
              <a:pPr/>
              <a:t>‹#›</a:t>
            </a:fld>
            <a:endParaRPr lang="en-US"/>
          </a:p>
        </p:txBody>
      </p:sp>
    </p:spTree>
    <p:extLst>
      <p:ext uri="{BB962C8B-B14F-4D97-AF65-F5344CB8AC3E}">
        <p14:creationId xmlns:p14="http://schemas.microsoft.com/office/powerpoint/2010/main" val="246940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660B37-A27E-4740-BF70-7E404FA4D8C5}" type="slidenum">
              <a:rPr lang="en-US" smtClean="0"/>
              <a:pPr/>
              <a:t>2</a:t>
            </a:fld>
            <a:endParaRPr lang="en-US"/>
          </a:p>
        </p:txBody>
      </p:sp>
    </p:spTree>
    <p:extLst>
      <p:ext uri="{BB962C8B-B14F-4D97-AF65-F5344CB8AC3E}">
        <p14:creationId xmlns:p14="http://schemas.microsoft.com/office/powerpoint/2010/main" val="1198556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Identify each of the barriers to effective communication with parents as listed.</a:t>
            </a:r>
          </a:p>
          <a:p>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0FE3D1-5AB1-488E-9337-D77ECE801718}" type="slidenum">
              <a:rPr lang="en-US" smtClean="0"/>
              <a:pPr>
                <a:defRPr/>
              </a:pPr>
              <a:t>24</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85,000 in Ga Pre-K</a:t>
            </a:r>
          </a:p>
          <a:p>
            <a:r>
              <a:rPr lang="en-US" smtClean="0"/>
              <a:t>Kidscount </a:t>
            </a:r>
          </a:p>
        </p:txBody>
      </p:sp>
      <p:sp>
        <p:nvSpPr>
          <p:cNvPr id="4" name="Slide Number Placeholder 3"/>
          <p:cNvSpPr>
            <a:spLocks noGrp="1"/>
          </p:cNvSpPr>
          <p:nvPr>
            <p:ph type="sldNum" sz="quarter" idx="5"/>
          </p:nvPr>
        </p:nvSpPr>
        <p:spPr/>
        <p:txBody>
          <a:bodyPr/>
          <a:lstStyle/>
          <a:p>
            <a:pPr>
              <a:defRPr/>
            </a:pPr>
            <a:fld id="{05625BF0-6B8B-411E-9F70-5C9818490BB3}" type="slidenum">
              <a:rPr lang="en-US" smtClean="0"/>
              <a:pPr>
                <a:defRPr/>
              </a:pPr>
              <a:t>25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660B37-A27E-4740-BF70-7E404FA4D8C5}" type="slidenum">
              <a:rPr lang="en-US" smtClean="0"/>
              <a:pPr/>
              <a:t>27</a:t>
            </a:fld>
            <a:endParaRPr lang="en-US"/>
          </a:p>
        </p:txBody>
      </p:sp>
    </p:spTree>
    <p:extLst>
      <p:ext uri="{BB962C8B-B14F-4D97-AF65-F5344CB8AC3E}">
        <p14:creationId xmlns:p14="http://schemas.microsoft.com/office/powerpoint/2010/main" val="249278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a:t>
            </a:r>
            <a:r>
              <a:rPr lang="en-US" dirty="0" err="1" smtClean="0"/>
              <a:t>GaDOE's</a:t>
            </a:r>
            <a:r>
              <a:rPr lang="en-US" dirty="0" smtClean="0"/>
              <a:t> Family </a:t>
            </a:r>
          </a:p>
          <a:p>
            <a:r>
              <a:rPr lang="en-US" dirty="0" smtClean="0"/>
              <a:t>Engagement Strategies? </a:t>
            </a:r>
          </a:p>
          <a:p>
            <a:r>
              <a:rPr lang="en-US" dirty="0" smtClean="0"/>
              <a:t> </a:t>
            </a:r>
          </a:p>
          <a:p>
            <a:r>
              <a:rPr lang="en-US" dirty="0" smtClean="0"/>
              <a:t>1. IDENTIFY Parent Leaders Among the </a:t>
            </a:r>
          </a:p>
          <a:p>
            <a:r>
              <a:rPr lang="en-US" dirty="0" smtClean="0"/>
              <a:t> Students Who Are Being Identified </a:t>
            </a:r>
          </a:p>
          <a:p>
            <a:r>
              <a:rPr lang="en-US" dirty="0" smtClean="0"/>
              <a:t>2. EMBED Family Engagement into the </a:t>
            </a:r>
          </a:p>
          <a:p>
            <a:r>
              <a:rPr lang="en-US" dirty="0" smtClean="0"/>
              <a:t> work of Achievement </a:t>
            </a:r>
          </a:p>
          <a:p>
            <a:r>
              <a:rPr lang="en-US" dirty="0" smtClean="0"/>
              <a:t>3. COLLABORATE </a:t>
            </a:r>
          </a:p>
          <a:p>
            <a:r>
              <a:rPr lang="en-US" dirty="0" smtClean="0"/>
              <a:t> School/Home/Community</a:t>
            </a:r>
          </a:p>
          <a:p>
            <a:r>
              <a:rPr lang="en-US" dirty="0" err="1" smtClean="0"/>
              <a:t>Karent</a:t>
            </a:r>
            <a:r>
              <a:rPr lang="en-US" dirty="0" smtClean="0"/>
              <a:t> </a:t>
            </a:r>
            <a:r>
              <a:rPr lang="en-US" dirty="0" err="1" smtClean="0"/>
              <a:t>Mapp</a:t>
            </a:r>
            <a:endParaRPr lang="en-US" dirty="0"/>
          </a:p>
        </p:txBody>
      </p:sp>
      <p:sp>
        <p:nvSpPr>
          <p:cNvPr id="4" name="Slide Number Placeholder 3"/>
          <p:cNvSpPr>
            <a:spLocks noGrp="1"/>
          </p:cNvSpPr>
          <p:nvPr>
            <p:ph type="sldNum" sz="quarter" idx="10"/>
          </p:nvPr>
        </p:nvSpPr>
        <p:spPr/>
        <p:txBody>
          <a:bodyPr/>
          <a:lstStyle/>
          <a:p>
            <a:fld id="{11660B37-A27E-4740-BF70-7E404FA4D8C5}" type="slidenum">
              <a:rPr lang="en-US" smtClean="0"/>
              <a:pPr/>
              <a:t>4</a:t>
            </a:fld>
            <a:endParaRPr lang="en-US"/>
          </a:p>
        </p:txBody>
      </p:sp>
    </p:spTree>
    <p:extLst>
      <p:ext uri="{BB962C8B-B14F-4D97-AF65-F5344CB8AC3E}">
        <p14:creationId xmlns:p14="http://schemas.microsoft.com/office/powerpoint/2010/main" val="187267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roles Families play when they </a:t>
            </a:r>
          </a:p>
          <a:p>
            <a:r>
              <a:rPr lang="en-US" dirty="0" smtClean="0"/>
              <a:t>are engaged are**: </a:t>
            </a:r>
          </a:p>
          <a:p>
            <a:r>
              <a:rPr lang="en-US" dirty="0" smtClean="0"/>
              <a:t>• Supporters of their children’s learning </a:t>
            </a:r>
          </a:p>
          <a:p>
            <a:r>
              <a:rPr lang="en-US" dirty="0" smtClean="0"/>
              <a:t>• Encouragers of an achievement identity, a </a:t>
            </a:r>
          </a:p>
          <a:p>
            <a:r>
              <a:rPr lang="en-US" dirty="0" smtClean="0"/>
              <a:t>positive self image, and a “can do” spirit </a:t>
            </a:r>
          </a:p>
          <a:p>
            <a:r>
              <a:rPr lang="en-US" dirty="0" smtClean="0"/>
              <a:t>• Monitors of their children’s time, behavior </a:t>
            </a:r>
          </a:p>
          <a:p>
            <a:r>
              <a:rPr lang="en-US" dirty="0" smtClean="0"/>
              <a:t>boundaries and resources </a:t>
            </a:r>
          </a:p>
          <a:p>
            <a:r>
              <a:rPr lang="en-US" dirty="0" smtClean="0"/>
              <a:t>• Models of lifelong learning and enthusiasm for </a:t>
            </a:r>
          </a:p>
          <a:p>
            <a:r>
              <a:rPr lang="en-US" dirty="0" smtClean="0"/>
              <a:t>education </a:t>
            </a:r>
          </a:p>
          <a:p>
            <a:r>
              <a:rPr lang="en-US" dirty="0" smtClean="0"/>
              <a:t>Advocates for improved learning </a:t>
            </a:r>
          </a:p>
          <a:p>
            <a:r>
              <a:rPr lang="en-US" dirty="0" smtClean="0"/>
              <a:t>opportunities for their children and at their </a:t>
            </a:r>
          </a:p>
          <a:p>
            <a:r>
              <a:rPr lang="en-US" dirty="0" smtClean="0"/>
              <a:t>school </a:t>
            </a:r>
          </a:p>
          <a:p>
            <a:r>
              <a:rPr lang="en-US" dirty="0" smtClean="0"/>
              <a:t>• Decision-makers/Choosers of educational </a:t>
            </a:r>
          </a:p>
          <a:p>
            <a:r>
              <a:rPr lang="en-US" dirty="0" smtClean="0"/>
              <a:t>options for their child, the school, and </a:t>
            </a:r>
          </a:p>
          <a:p>
            <a:r>
              <a:rPr lang="en-US" dirty="0" smtClean="0"/>
              <a:t>community </a:t>
            </a:r>
          </a:p>
          <a:p>
            <a:r>
              <a:rPr lang="en-US" dirty="0" smtClean="0"/>
              <a:t>• Collaborators with school staff and members </a:t>
            </a:r>
          </a:p>
          <a:p>
            <a:r>
              <a:rPr lang="en-US" dirty="0" smtClean="0"/>
              <a:t>of community </a:t>
            </a:r>
          </a:p>
          <a:p>
            <a:endParaRPr lang="en-US" dirty="0"/>
          </a:p>
        </p:txBody>
      </p:sp>
      <p:sp>
        <p:nvSpPr>
          <p:cNvPr id="4" name="Slide Number Placeholder 3"/>
          <p:cNvSpPr>
            <a:spLocks noGrp="1"/>
          </p:cNvSpPr>
          <p:nvPr>
            <p:ph type="sldNum" sz="quarter" idx="10"/>
          </p:nvPr>
        </p:nvSpPr>
        <p:spPr/>
        <p:txBody>
          <a:bodyPr/>
          <a:lstStyle/>
          <a:p>
            <a:fld id="{11660B37-A27E-4740-BF70-7E404FA4D8C5}" type="slidenum">
              <a:rPr lang="en-US" smtClean="0"/>
              <a:pPr/>
              <a:t>5</a:t>
            </a:fld>
            <a:endParaRPr lang="en-US"/>
          </a:p>
        </p:txBody>
      </p:sp>
    </p:spTree>
    <p:extLst>
      <p:ext uri="{BB962C8B-B14F-4D97-AF65-F5344CB8AC3E}">
        <p14:creationId xmlns:p14="http://schemas.microsoft.com/office/powerpoint/2010/main" val="325425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660B37-A27E-4740-BF70-7E404FA4D8C5}" type="slidenum">
              <a:rPr lang="en-US" smtClean="0"/>
              <a:pPr/>
              <a:t>6</a:t>
            </a:fld>
            <a:endParaRPr lang="en-US"/>
          </a:p>
        </p:txBody>
      </p:sp>
    </p:spTree>
    <p:extLst>
      <p:ext uri="{BB962C8B-B14F-4D97-AF65-F5344CB8AC3E}">
        <p14:creationId xmlns:p14="http://schemas.microsoft.com/office/powerpoint/2010/main" val="303098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smtClean="0">
                <a:latin typeface="Tahoma" pitchFamily="34" charset="0"/>
                <a:ea typeface="Tahoma" pitchFamily="34" charset="0"/>
                <a:cs typeface="Tahoma" pitchFamily="34" charset="0"/>
              </a:rPr>
              <a:t>Parents of children with disabilities </a:t>
            </a:r>
            <a:r>
              <a:rPr lang="en-US" sz="1200" dirty="0" smtClean="0">
                <a:latin typeface="Tahoma" pitchFamily="34" charset="0"/>
                <a:ea typeface="Tahoma" pitchFamily="34" charset="0"/>
                <a:cs typeface="Tahoma" pitchFamily="34" charset="0"/>
              </a:rPr>
              <a:t>hired by the district to support family engagement, as well as special education directors and other administrators, teachers, and support personnel within the district.</a:t>
            </a:r>
          </a:p>
          <a:p>
            <a:pPr marL="0" indent="0">
              <a:buNone/>
            </a:pPr>
            <a:endParaRPr lang="en-US" dirty="0" smtClean="0">
              <a:latin typeface="Tahoma" pitchFamily="34" charset="0"/>
              <a:ea typeface="Tahoma" pitchFamily="34" charset="0"/>
              <a:cs typeface="Tahoma" pitchFamily="34" charset="0"/>
            </a:endParaRPr>
          </a:p>
          <a:p>
            <a:pPr marL="0" indent="0">
              <a:buNone/>
            </a:pPr>
            <a:r>
              <a:rPr lang="en-US" sz="1200" b="1" dirty="0" smtClean="0">
                <a:latin typeface="Tahoma" pitchFamily="34" charset="0"/>
                <a:ea typeface="Tahoma" pitchFamily="34" charset="0"/>
                <a:cs typeface="Tahoma" pitchFamily="34" charset="0"/>
              </a:rPr>
              <a:t>Parents of children with disabilities </a:t>
            </a:r>
            <a:r>
              <a:rPr lang="en-US" sz="1200" dirty="0" smtClean="0">
                <a:latin typeface="Tahoma" pitchFamily="34" charset="0"/>
                <a:ea typeface="Tahoma" pitchFamily="34" charset="0"/>
                <a:cs typeface="Tahoma" pitchFamily="34" charset="0"/>
              </a:rPr>
              <a:t>hired by the district to support family engagement, as well as special education directors and other administrators, teachers, and support personnel within the district.</a:t>
            </a:r>
          </a:p>
          <a:p>
            <a:pPr marL="0" indent="0">
              <a:buNone/>
            </a:pPr>
            <a:endParaRPr lang="en-US" dirty="0" smtClean="0">
              <a:latin typeface="Tahoma" pitchFamily="34"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11660B37-A27E-4740-BF70-7E404FA4D8C5}" type="slidenum">
              <a:rPr lang="en-US" smtClean="0"/>
              <a:pPr/>
              <a:t>7</a:t>
            </a:fld>
            <a:endParaRPr lang="en-US"/>
          </a:p>
        </p:txBody>
      </p:sp>
    </p:spTree>
    <p:extLst>
      <p:ext uri="{BB962C8B-B14F-4D97-AF65-F5344CB8AC3E}">
        <p14:creationId xmlns:p14="http://schemas.microsoft.com/office/powerpoint/2010/main" val="174415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story</a:t>
            </a:r>
          </a:p>
          <a:p>
            <a:r>
              <a:rPr lang="en-US" dirty="0" smtClean="0"/>
              <a:t>The early years</a:t>
            </a:r>
          </a:p>
          <a:p>
            <a:r>
              <a:rPr lang="en-US" dirty="0" smtClean="0"/>
              <a:t>Partners- the transformational change</a:t>
            </a:r>
          </a:p>
          <a:p>
            <a:r>
              <a:rPr lang="en-US" dirty="0" smtClean="0"/>
              <a:t>Read </a:t>
            </a:r>
            <a:r>
              <a:rPr lang="en-US" dirty="0" err="1" smtClean="0"/>
              <a:t>read</a:t>
            </a:r>
            <a:r>
              <a:rPr lang="en-US" dirty="0" smtClean="0"/>
              <a:t> </a:t>
            </a:r>
            <a:r>
              <a:rPr lang="en-US" dirty="0" err="1" smtClean="0"/>
              <a:t>read</a:t>
            </a:r>
            <a:endParaRPr lang="en-US" dirty="0" smtClean="0"/>
          </a:p>
          <a:p>
            <a:r>
              <a:rPr lang="en-US" dirty="0" smtClean="0"/>
              <a:t>Beginning school- IFSP to IEP “they take the family out!”</a:t>
            </a:r>
          </a:p>
          <a:p>
            <a:r>
              <a:rPr lang="en-US" dirty="0" smtClean="0"/>
              <a:t>Typical child….learning challenges</a:t>
            </a:r>
          </a:p>
          <a:p>
            <a:r>
              <a:rPr lang="en-US" dirty="0" smtClean="0"/>
              <a:t>Read, read </a:t>
            </a:r>
            <a:r>
              <a:rPr lang="en-US" dirty="0" err="1" smtClean="0"/>
              <a:t>read</a:t>
            </a:r>
            <a:endParaRPr lang="en-US" dirty="0" smtClean="0"/>
          </a:p>
          <a:p>
            <a:r>
              <a:rPr lang="en-US" dirty="0" smtClean="0"/>
              <a:t>Began work in Kindergarten- learned differentiation</a:t>
            </a:r>
          </a:p>
          <a:p>
            <a:r>
              <a:rPr lang="en-US" dirty="0" smtClean="0"/>
              <a:t>PTA- Legislative chair and exceptional children’s committee</a:t>
            </a:r>
          </a:p>
          <a:p>
            <a:r>
              <a:rPr lang="en-US" dirty="0" smtClean="0"/>
              <a:t>Need</a:t>
            </a:r>
            <a:r>
              <a:rPr lang="en-US" baseline="0" dirty="0" smtClean="0"/>
              <a:t> more information!!!</a:t>
            </a:r>
            <a:endParaRPr lang="en-US" dirty="0" smtClean="0"/>
          </a:p>
          <a:p>
            <a:r>
              <a:rPr lang="en-US" dirty="0" smtClean="0"/>
              <a:t>PLSP-  Heard about the Parent Mentor Partnership</a:t>
            </a:r>
          </a:p>
          <a:p>
            <a:r>
              <a:rPr lang="en-US" dirty="0" smtClean="0"/>
              <a:t>Worked on a project of National Significance “Building One Community”</a:t>
            </a:r>
          </a:p>
          <a:p>
            <a:r>
              <a:rPr lang="en-US" dirty="0" smtClean="0"/>
              <a:t>Joined</a:t>
            </a:r>
            <a:r>
              <a:rPr lang="en-US" baseline="0" dirty="0" smtClean="0"/>
              <a:t> Transition Coalition</a:t>
            </a:r>
          </a:p>
          <a:p>
            <a:r>
              <a:rPr lang="en-US" baseline="0" dirty="0" smtClean="0"/>
              <a:t>Became Parent Mentor</a:t>
            </a:r>
            <a:endParaRPr lang="en-US" dirty="0"/>
          </a:p>
        </p:txBody>
      </p:sp>
      <p:sp>
        <p:nvSpPr>
          <p:cNvPr id="4" name="Slide Number Placeholder 3"/>
          <p:cNvSpPr>
            <a:spLocks noGrp="1"/>
          </p:cNvSpPr>
          <p:nvPr>
            <p:ph type="sldNum" sz="quarter" idx="10"/>
          </p:nvPr>
        </p:nvSpPr>
        <p:spPr/>
        <p:txBody>
          <a:bodyPr/>
          <a:lstStyle/>
          <a:p>
            <a:fld id="{11660B37-A27E-4740-BF70-7E404FA4D8C5}" type="slidenum">
              <a:rPr lang="en-US" smtClean="0"/>
              <a:pPr/>
              <a:t>8</a:t>
            </a:fld>
            <a:endParaRPr lang="en-US"/>
          </a:p>
        </p:txBody>
      </p:sp>
    </p:spTree>
    <p:extLst>
      <p:ext uri="{BB962C8B-B14F-4D97-AF65-F5344CB8AC3E}">
        <p14:creationId xmlns:p14="http://schemas.microsoft.com/office/powerpoint/2010/main" val="237292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1"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5588"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5588" eaLnBrk="0" fontAlgn="base" hangingPunct="0">
              <a:spcBef>
                <a:spcPct val="0"/>
              </a:spcBef>
              <a:spcAft>
                <a:spcPct val="0"/>
              </a:spcAft>
              <a:defRPr>
                <a:solidFill>
                  <a:schemeClr val="tx1"/>
                </a:solidFill>
                <a:latin typeface="Arial" charset="0"/>
                <a:ea typeface="ＭＳ Ｐゴシック" pitchFamily="34" charset="-128"/>
              </a:defRPr>
            </a:lvl7pPr>
            <a:lvl8pPr marL="3428811" indent="-228587" defTabSz="455588"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5588" eaLnBrk="0" fontAlgn="base" hangingPunct="0">
              <a:spcBef>
                <a:spcPct val="0"/>
              </a:spcBef>
              <a:spcAft>
                <a:spcPct val="0"/>
              </a:spcAft>
              <a:defRPr>
                <a:solidFill>
                  <a:schemeClr val="tx1"/>
                </a:solidFill>
                <a:latin typeface="Arial" charset="0"/>
                <a:ea typeface="ＭＳ Ｐゴシック" pitchFamily="34" charset="-128"/>
              </a:defRPr>
            </a:lvl9pPr>
          </a:lstStyle>
          <a:p>
            <a:pPr defTabSz="455588" eaLnBrk="1" hangingPunct="1"/>
            <a:fld id="{78753AAF-ABA6-43C4-A514-9B6A947702B7}" type="slidenum">
              <a:rPr lang="en-US" smtClean="0"/>
              <a:pPr defTabSz="455588" eaLnBrk="1" hangingPunct="1"/>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ea typeface="Tahoma" pitchFamily="34" charset="0"/>
                <a:cs typeface="Tahoma" pitchFamily="34" charset="0"/>
              </a:rPr>
              <a:t>are the state’s Goals for improving special education services and supports and the achievement of students with disabilities. They include Goals such as improving the graduation rate with a general education diploma, decreasing the dropout rate, improving statewide test scores, and increasing the number of graduates who are continuing their education or are employed. The state’s performance on these Goals is measured by Indicators that show whether or not each school district and the state as a whole have met the target for each Goal for the year or not. Each Goal has at least one Indicator; most have several. The Indicators are measures that “indicate” how well the state/district/school is doing at meeting the Goal.</a:t>
            </a:r>
          </a:p>
          <a:p>
            <a:endParaRPr lang="en-US" dirty="0"/>
          </a:p>
        </p:txBody>
      </p:sp>
      <p:sp>
        <p:nvSpPr>
          <p:cNvPr id="4" name="Slide Number Placeholder 3"/>
          <p:cNvSpPr>
            <a:spLocks noGrp="1"/>
          </p:cNvSpPr>
          <p:nvPr>
            <p:ph type="sldNum" sz="quarter" idx="10"/>
          </p:nvPr>
        </p:nvSpPr>
        <p:spPr/>
        <p:txBody>
          <a:bodyPr/>
          <a:lstStyle/>
          <a:p>
            <a:fld id="{11660B37-A27E-4740-BF70-7E404FA4D8C5}" type="slidenum">
              <a:rPr lang="en-US" smtClean="0"/>
              <a:pPr/>
              <a:t>20</a:t>
            </a:fld>
            <a:endParaRPr lang="en-US"/>
          </a:p>
        </p:txBody>
      </p:sp>
    </p:spTree>
    <p:extLst>
      <p:ext uri="{BB962C8B-B14F-4D97-AF65-F5344CB8AC3E}">
        <p14:creationId xmlns:p14="http://schemas.microsoft.com/office/powerpoint/2010/main" val="348279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i="1" smtClean="0"/>
              <a:t>Universal strategies</a:t>
            </a:r>
            <a:r>
              <a:rPr lang="en-US" smtClean="0"/>
              <a:t>  that encourage family involvement focus on creating a welcoming, culturally responsive environment and establishing lines of communication that help build trusting relationships.  Programs and supports that are given to families of all students.</a:t>
            </a:r>
          </a:p>
          <a:p>
            <a:endParaRPr lang="en-US" smtClean="0"/>
          </a:p>
          <a:p>
            <a:r>
              <a:rPr lang="en-US" b="1" i="1" smtClean="0"/>
              <a:t>Selective strategies</a:t>
            </a:r>
            <a:r>
              <a:rPr lang="en-US" smtClean="0"/>
              <a:t> in the middle layer of the pyramid focus on two different objectives. One objective is to reach families who are interested in being involved in their child’s education but lack the means or need additional encouragement or support to participate. A second objective offers families who are already engaged in their child’s education opportunities to become more involved in the overall education program. </a:t>
            </a:r>
          </a:p>
          <a:p>
            <a:endParaRPr lang="en-US" smtClean="0"/>
          </a:p>
          <a:p>
            <a:r>
              <a:rPr lang="en-US" b="1" i="1" smtClean="0"/>
              <a:t>Intensive Strategies</a:t>
            </a:r>
            <a:r>
              <a:rPr lang="en-US" smtClean="0"/>
              <a:t> focus on meeting individual needs and more substantial challenges that keep the few families at the top of the pyramid from getting involved. </a:t>
            </a:r>
          </a:p>
          <a:p>
            <a:r>
              <a:rPr lang="en-US" smtClean="0"/>
              <a:t>Families and students may need multiple school and community supports coordinated in addition to the universal and/or targeted services.</a:t>
            </a:r>
          </a:p>
          <a:p>
            <a:endParaRPr lang="en-US" smtClean="0"/>
          </a:p>
          <a:p>
            <a:r>
              <a:rPr lang="en-US" smtClean="0"/>
              <a:t>Universal: Group Conferences – things to do at home with their child, Welcoming Schools Campaign/ Community Hub</a:t>
            </a:r>
          </a:p>
          <a:p>
            <a:r>
              <a:rPr lang="en-US" smtClean="0"/>
              <a:t>Selective: Faith-Based Organizations and Afterschool Programs with small Group  Learning Sessions(Sunday/Wednesday), computer classes and GED Classes with activities/homework related to working (coordinate with early ed so parents are more prepared when entering the school)</a:t>
            </a:r>
          </a:p>
          <a:p>
            <a:r>
              <a:rPr lang="en-US" smtClean="0"/>
              <a:t>Intensive: Go to job site – work with employers to put a computer on job site or in complex centers.  Community gatherings  Meetings at job sites.</a:t>
            </a:r>
          </a:p>
          <a:p>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1"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5588"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5588" eaLnBrk="0" fontAlgn="base" hangingPunct="0">
              <a:spcBef>
                <a:spcPct val="0"/>
              </a:spcBef>
              <a:spcAft>
                <a:spcPct val="0"/>
              </a:spcAft>
              <a:defRPr>
                <a:solidFill>
                  <a:schemeClr val="tx1"/>
                </a:solidFill>
                <a:latin typeface="Arial" charset="0"/>
                <a:ea typeface="ＭＳ Ｐゴシック" pitchFamily="34" charset="-128"/>
              </a:defRPr>
            </a:lvl7pPr>
            <a:lvl8pPr marL="3428811" indent="-228587" defTabSz="455588"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5588" eaLnBrk="0" fontAlgn="base" hangingPunct="0">
              <a:spcBef>
                <a:spcPct val="0"/>
              </a:spcBef>
              <a:spcAft>
                <a:spcPct val="0"/>
              </a:spcAft>
              <a:defRPr>
                <a:solidFill>
                  <a:schemeClr val="tx1"/>
                </a:solidFill>
                <a:latin typeface="Arial" charset="0"/>
                <a:ea typeface="ＭＳ Ｐゴシック" pitchFamily="34" charset="-128"/>
              </a:defRPr>
            </a:lvl9pPr>
          </a:lstStyle>
          <a:p>
            <a:pPr defTabSz="455588" eaLnBrk="1" hangingPunct="1"/>
            <a:fld id="{AE7C9C95-C5A3-4E02-B751-4AFB15C15F61}" type="slidenum">
              <a:rPr lang="en-US" smtClean="0"/>
              <a:pPr defTabSz="455588" eaLnBrk="1" hangingPunct="1"/>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F945E145-8BFC-471E-B9D9-A427B784819F}" type="datetime1">
              <a:rPr lang="en-US" smtClean="0"/>
              <a:pPr/>
              <a:t>9/5/2014</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9C6159F-9ED2-4208-A5E0-6C3C1962C2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0475B-33CD-4DED-AB6C-B5D0C9D12F43}" type="datetime1">
              <a:rPr lang="en-US" smtClean="0"/>
              <a:pPr/>
              <a:t>9/5/2014</a:t>
            </a:fld>
            <a:endParaRPr lang="en-US"/>
          </a:p>
        </p:txBody>
      </p:sp>
      <p:sp>
        <p:nvSpPr>
          <p:cNvPr id="6" name="Slide Number Placeholder 5"/>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FE115-84AD-4685-8163-8E6B375A8FE0}" type="datetime1">
              <a:rPr lang="en-US" smtClean="0"/>
              <a:pPr/>
              <a:t>9/5/2014</a:t>
            </a:fld>
            <a:endParaRPr lang="en-US"/>
          </a:p>
        </p:txBody>
      </p:sp>
      <p:sp>
        <p:nvSpPr>
          <p:cNvPr id="6" name="Slide Number Placeholder 5"/>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B4EF-D4C6-4F2C-96A5-70850BDF7B13}" type="datetime1">
              <a:rPr lang="en-US" smtClean="0"/>
              <a:pPr/>
              <a:t>9/5/2014</a:t>
            </a:fld>
            <a:endParaRPr lang="en-US"/>
          </a:p>
        </p:txBody>
      </p:sp>
      <p:sp>
        <p:nvSpPr>
          <p:cNvPr id="6" name="Slide Number Placeholder 5"/>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DB5E4-18DB-4D36-A057-F79E45B04158}" type="datetime1">
              <a:rPr lang="en-US" smtClean="0"/>
              <a:pPr/>
              <a:t>9/5/2014</a:t>
            </a:fld>
            <a:endParaRPr lang="en-US"/>
          </a:p>
        </p:txBody>
      </p:sp>
      <p:sp>
        <p:nvSpPr>
          <p:cNvPr id="6" name="Slide Number Placeholder 5"/>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D5CFA-01C5-44C0-9FC7-4ABAC81EFE52}" type="datetime1">
              <a:rPr lang="en-US" smtClean="0"/>
              <a:pPr/>
              <a:t>9/5/2014</a:t>
            </a:fld>
            <a:endParaRPr lang="en-US"/>
          </a:p>
        </p:txBody>
      </p:sp>
      <p:sp>
        <p:nvSpPr>
          <p:cNvPr id="7" name="Slide Number Placeholder 6"/>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CFC283-7050-48FA-9418-C6ABCA6C9545}" type="datetime1">
              <a:rPr lang="en-US" smtClean="0"/>
              <a:pPr/>
              <a:t>9/5/2014</a:t>
            </a:fld>
            <a:endParaRPr lang="en-US"/>
          </a:p>
        </p:txBody>
      </p:sp>
      <p:sp>
        <p:nvSpPr>
          <p:cNvPr id="9" name="Slide Number Placeholder 8"/>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69B4A-1EA5-4A4B-A30B-C2FAA2826049}"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028BC-32A3-4CD2-B6BE-68402DEC7AC2}" type="datetime1">
              <a:rPr lang="en-US" smtClean="0"/>
              <a:pPr/>
              <a:t>9/5/2014</a:t>
            </a:fld>
            <a:endParaRPr lang="en-US"/>
          </a:p>
        </p:txBody>
      </p:sp>
      <p:sp>
        <p:nvSpPr>
          <p:cNvPr id="4" name="Slide Number Placeholder 3"/>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CC454-F7F9-45BB-80AE-D8AFEBAC7EC6}" type="datetime1">
              <a:rPr lang="en-US" smtClean="0"/>
              <a:pPr/>
              <a:t>9/5/2014</a:t>
            </a:fld>
            <a:endParaRPr lang="en-US"/>
          </a:p>
        </p:txBody>
      </p:sp>
      <p:sp>
        <p:nvSpPr>
          <p:cNvPr id="7" name="Slide Number Placeholder 6"/>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2EC20-C85D-4A17-8668-8A35165EC527}" type="datetime1">
              <a:rPr lang="en-US" smtClean="0"/>
              <a:pPr/>
              <a:t>9/5/2014</a:t>
            </a:fld>
            <a:endParaRPr lang="en-US"/>
          </a:p>
        </p:txBody>
      </p:sp>
      <p:sp>
        <p:nvSpPr>
          <p:cNvPr id="7" name="Slide Number Placeholder 6"/>
          <p:cNvSpPr>
            <a:spLocks noGrp="1"/>
          </p:cNvSpPr>
          <p:nvPr>
            <p:ph type="sldNum" sz="quarter" idx="12"/>
          </p:nvPr>
        </p:nvSpPr>
        <p:spPr/>
        <p:txBody>
          <a:bodyPr/>
          <a:lstStyle/>
          <a:p>
            <a:fld id="{59C6159F-9ED2-4208-A5E0-6C3C1962C2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GaDOE_PPT_bg_charcoal.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34200" y="6356350"/>
            <a:ext cx="1066800" cy="365125"/>
          </a:xfrm>
          <a:prstGeom prst="rect">
            <a:avLst/>
          </a:prstGeom>
        </p:spPr>
        <p:txBody>
          <a:bodyPr vert="horz" lIns="91440" tIns="45720" rIns="91440" bIns="45720" rtlCol="0" anchor="ctr"/>
          <a:lstStyle>
            <a:lvl1pPr algn="r">
              <a:defRPr sz="1200">
                <a:solidFill>
                  <a:schemeClr val="tx1"/>
                </a:solidFill>
              </a:defRPr>
            </a:lvl1pPr>
          </a:lstStyle>
          <a:p>
            <a:fld id="{3D6FB43B-B6A8-4427-B8AC-F0A77D66EBFC}" type="datetime1">
              <a:rPr lang="en-US" smtClean="0"/>
              <a:pPr/>
              <a:t>9/5/2014</a:t>
            </a:fld>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solidFill>
              </a:defRPr>
            </a:lvl1pPr>
          </a:lstStyle>
          <a:p>
            <a:fld id="{59C6159F-9ED2-4208-A5E0-6C3C1962C2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feature=player_detailpage&amp;v=PO2dZsshoM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6172200" cy="1526870"/>
          </a:xfrm>
        </p:spPr>
        <p:txBody>
          <a:bodyPr>
            <a:noAutofit/>
          </a:bodyPr>
          <a:lstStyle/>
          <a:p>
            <a:r>
              <a:rPr lang="en-US" sz="4000" dirty="0"/>
              <a:t>“Making Education Work for all </a:t>
            </a:r>
            <a:r>
              <a:rPr lang="en-US" sz="4000" dirty="0" smtClean="0"/>
              <a:t>Georgians”</a:t>
            </a:r>
            <a:endParaRPr lang="en-US" sz="40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95400" y="2057400"/>
            <a:ext cx="5943600" cy="2651760"/>
          </a:xfrm>
          <a:prstGeom prst="rect">
            <a:avLst/>
          </a:prstGeom>
        </p:spPr>
      </p:pic>
      <p:grpSp>
        <p:nvGrpSpPr>
          <p:cNvPr id="5" name="Group 4"/>
          <p:cNvGrpSpPr>
            <a:grpSpLocks/>
          </p:cNvGrpSpPr>
          <p:nvPr/>
        </p:nvGrpSpPr>
        <p:grpSpPr bwMode="auto">
          <a:xfrm>
            <a:off x="7086600" y="237556"/>
            <a:ext cx="1688147" cy="1524000"/>
            <a:chOff x="1150" y="502"/>
            <a:chExt cx="1560" cy="1366"/>
          </a:xfrm>
        </p:grpSpPr>
        <p:grpSp>
          <p:nvGrpSpPr>
            <p:cNvPr id="6" name="Group 5"/>
            <p:cNvGrpSpPr>
              <a:grpSpLocks/>
            </p:cNvGrpSpPr>
            <p:nvPr/>
          </p:nvGrpSpPr>
          <p:grpSpPr bwMode="auto">
            <a:xfrm>
              <a:off x="1150" y="502"/>
              <a:ext cx="1560" cy="1366"/>
              <a:chOff x="1150" y="502"/>
              <a:chExt cx="1560" cy="1366"/>
            </a:xfrm>
          </p:grpSpPr>
          <p:sp>
            <p:nvSpPr>
              <p:cNvPr id="12" name="Freeform 11"/>
              <p:cNvSpPr>
                <a:spLocks/>
              </p:cNvSpPr>
              <p:nvPr/>
            </p:nvSpPr>
            <p:spPr bwMode="auto">
              <a:xfrm>
                <a:off x="1150" y="502"/>
                <a:ext cx="1560" cy="1366"/>
              </a:xfrm>
              <a:custGeom>
                <a:avLst/>
                <a:gdLst>
                  <a:gd name="T0" fmla="+- 0 1150 1150"/>
                  <a:gd name="T1" fmla="*/ T0 w 1560"/>
                  <a:gd name="T2" fmla="+- 0 1868 502"/>
                  <a:gd name="T3" fmla="*/ 1868 h 1366"/>
                  <a:gd name="T4" fmla="+- 0 2710 1150"/>
                  <a:gd name="T5" fmla="*/ T4 w 1560"/>
                  <a:gd name="T6" fmla="+- 0 1868 502"/>
                  <a:gd name="T7" fmla="*/ 1868 h 1366"/>
                  <a:gd name="T8" fmla="+- 0 2710 1150"/>
                  <a:gd name="T9" fmla="*/ T8 w 1560"/>
                  <a:gd name="T10" fmla="+- 0 502 502"/>
                  <a:gd name="T11" fmla="*/ 502 h 1366"/>
                  <a:gd name="T12" fmla="+- 0 1150 1150"/>
                  <a:gd name="T13" fmla="*/ T12 w 1560"/>
                  <a:gd name="T14" fmla="+- 0 502 502"/>
                  <a:gd name="T15" fmla="*/ 502 h 1366"/>
                  <a:gd name="T16" fmla="+- 0 1150 1150"/>
                  <a:gd name="T17" fmla="*/ T16 w 1560"/>
                  <a:gd name="T18" fmla="+- 0 1868 502"/>
                  <a:gd name="T19" fmla="*/ 1868 h 1366"/>
                </a:gdLst>
                <a:ahLst/>
                <a:cxnLst>
                  <a:cxn ang="0">
                    <a:pos x="T1" y="T3"/>
                  </a:cxn>
                  <a:cxn ang="0">
                    <a:pos x="T5" y="T7"/>
                  </a:cxn>
                  <a:cxn ang="0">
                    <a:pos x="T9" y="T11"/>
                  </a:cxn>
                  <a:cxn ang="0">
                    <a:pos x="T13" y="T15"/>
                  </a:cxn>
                  <a:cxn ang="0">
                    <a:pos x="T17" y="T19"/>
                  </a:cxn>
                </a:cxnLst>
                <a:rect l="0" t="0" r="r" b="b"/>
                <a:pathLst>
                  <a:path w="1560" h="1366">
                    <a:moveTo>
                      <a:pt x="0" y="1366"/>
                    </a:moveTo>
                    <a:lnTo>
                      <a:pt x="1560" y="1366"/>
                    </a:lnTo>
                    <a:lnTo>
                      <a:pt x="1560" y="0"/>
                    </a:lnTo>
                    <a:lnTo>
                      <a:pt x="0" y="0"/>
                    </a:lnTo>
                    <a:lnTo>
                      <a:pt x="0" y="1366"/>
                    </a:lnTo>
                  </a:path>
                </a:pathLst>
              </a:custGeom>
              <a:solidFill>
                <a:srgbClr val="22578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7" name="Group 6"/>
            <p:cNvGrpSpPr>
              <a:grpSpLocks/>
            </p:cNvGrpSpPr>
            <p:nvPr/>
          </p:nvGrpSpPr>
          <p:grpSpPr bwMode="auto">
            <a:xfrm>
              <a:off x="1150" y="502"/>
              <a:ext cx="1560" cy="1366"/>
              <a:chOff x="1150" y="502"/>
              <a:chExt cx="1560" cy="1366"/>
            </a:xfrm>
          </p:grpSpPr>
          <p:sp>
            <p:nvSpPr>
              <p:cNvPr id="10" name="Freeform 9"/>
              <p:cNvSpPr>
                <a:spLocks/>
              </p:cNvSpPr>
              <p:nvPr/>
            </p:nvSpPr>
            <p:spPr bwMode="auto">
              <a:xfrm>
                <a:off x="1150" y="502"/>
                <a:ext cx="1560" cy="1366"/>
              </a:xfrm>
              <a:custGeom>
                <a:avLst/>
                <a:gdLst>
                  <a:gd name="T0" fmla="+- 0 1150 1150"/>
                  <a:gd name="T1" fmla="*/ T0 w 1560"/>
                  <a:gd name="T2" fmla="+- 0 1868 502"/>
                  <a:gd name="T3" fmla="*/ 1868 h 1366"/>
                  <a:gd name="T4" fmla="+- 0 2710 1150"/>
                  <a:gd name="T5" fmla="*/ T4 w 1560"/>
                  <a:gd name="T6" fmla="+- 0 1868 502"/>
                  <a:gd name="T7" fmla="*/ 1868 h 1366"/>
                  <a:gd name="T8" fmla="+- 0 2710 1150"/>
                  <a:gd name="T9" fmla="*/ T8 w 1560"/>
                  <a:gd name="T10" fmla="+- 0 502 502"/>
                  <a:gd name="T11" fmla="*/ 502 h 1366"/>
                  <a:gd name="T12" fmla="+- 0 1150 1150"/>
                  <a:gd name="T13" fmla="*/ T12 w 1560"/>
                  <a:gd name="T14" fmla="+- 0 502 502"/>
                  <a:gd name="T15" fmla="*/ 502 h 1366"/>
                  <a:gd name="T16" fmla="+- 0 1150 1150"/>
                  <a:gd name="T17" fmla="*/ T16 w 1560"/>
                  <a:gd name="T18" fmla="+- 0 1868 502"/>
                  <a:gd name="T19" fmla="*/ 1868 h 1366"/>
                </a:gdLst>
                <a:ahLst/>
                <a:cxnLst>
                  <a:cxn ang="0">
                    <a:pos x="T1" y="T3"/>
                  </a:cxn>
                  <a:cxn ang="0">
                    <a:pos x="T5" y="T7"/>
                  </a:cxn>
                  <a:cxn ang="0">
                    <a:pos x="T9" y="T11"/>
                  </a:cxn>
                  <a:cxn ang="0">
                    <a:pos x="T13" y="T15"/>
                  </a:cxn>
                  <a:cxn ang="0">
                    <a:pos x="T17" y="T19"/>
                  </a:cxn>
                </a:cxnLst>
                <a:rect l="0" t="0" r="r" b="b"/>
                <a:pathLst>
                  <a:path w="1560" h="1366">
                    <a:moveTo>
                      <a:pt x="0" y="1366"/>
                    </a:moveTo>
                    <a:lnTo>
                      <a:pt x="1560" y="1366"/>
                    </a:lnTo>
                    <a:lnTo>
                      <a:pt x="1560" y="0"/>
                    </a:lnTo>
                    <a:lnTo>
                      <a:pt x="0" y="0"/>
                    </a:lnTo>
                    <a:lnTo>
                      <a:pt x="0" y="1366"/>
                    </a:lnTo>
                    <a:close/>
                  </a:path>
                </a:pathLst>
              </a:custGeom>
              <a:noFill/>
              <a:ln w="28575">
                <a:solidFill>
                  <a:srgbClr val="FAD3B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 y="628"/>
                <a:ext cx="1164" cy="1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a:grpSpLocks/>
            </p:cNvGrpSpPr>
            <p:nvPr/>
          </p:nvGrpSpPr>
          <p:grpSpPr bwMode="auto">
            <a:xfrm>
              <a:off x="1340" y="620"/>
              <a:ext cx="1179" cy="1143"/>
              <a:chOff x="1340" y="620"/>
              <a:chExt cx="1179" cy="1143"/>
            </a:xfrm>
          </p:grpSpPr>
          <p:sp>
            <p:nvSpPr>
              <p:cNvPr id="9" name="Freeform 8"/>
              <p:cNvSpPr>
                <a:spLocks/>
              </p:cNvSpPr>
              <p:nvPr/>
            </p:nvSpPr>
            <p:spPr bwMode="auto">
              <a:xfrm>
                <a:off x="1340" y="620"/>
                <a:ext cx="1179" cy="1143"/>
              </a:xfrm>
              <a:custGeom>
                <a:avLst/>
                <a:gdLst>
                  <a:gd name="T0" fmla="+- 0 1340 1340"/>
                  <a:gd name="T1" fmla="*/ T0 w 1179"/>
                  <a:gd name="T2" fmla="+- 0 620 620"/>
                  <a:gd name="T3" fmla="*/ 620 h 1143"/>
                  <a:gd name="T4" fmla="+- 0 2519 1340"/>
                  <a:gd name="T5" fmla="*/ T4 w 1179"/>
                  <a:gd name="T6" fmla="+- 0 620 620"/>
                  <a:gd name="T7" fmla="*/ 620 h 1143"/>
                  <a:gd name="T8" fmla="+- 0 2519 1340"/>
                  <a:gd name="T9" fmla="*/ T8 w 1179"/>
                  <a:gd name="T10" fmla="+- 0 1763 620"/>
                  <a:gd name="T11" fmla="*/ 1763 h 1143"/>
                  <a:gd name="T12" fmla="+- 0 1340 1340"/>
                  <a:gd name="T13" fmla="*/ T12 w 1179"/>
                  <a:gd name="T14" fmla="+- 0 1763 620"/>
                  <a:gd name="T15" fmla="*/ 1763 h 1143"/>
                  <a:gd name="T16" fmla="+- 0 1340 1340"/>
                  <a:gd name="T17" fmla="*/ T16 w 1179"/>
                  <a:gd name="T18" fmla="+- 0 620 620"/>
                  <a:gd name="T19" fmla="*/ 620 h 1143"/>
                </a:gdLst>
                <a:ahLst/>
                <a:cxnLst>
                  <a:cxn ang="0">
                    <a:pos x="T1" y="T3"/>
                  </a:cxn>
                  <a:cxn ang="0">
                    <a:pos x="T5" y="T7"/>
                  </a:cxn>
                  <a:cxn ang="0">
                    <a:pos x="T9" y="T11"/>
                  </a:cxn>
                  <a:cxn ang="0">
                    <a:pos x="T13" y="T15"/>
                  </a:cxn>
                  <a:cxn ang="0">
                    <a:pos x="T17" y="T19"/>
                  </a:cxn>
                </a:cxnLst>
                <a:rect l="0" t="0" r="r" b="b"/>
                <a:pathLst>
                  <a:path w="1179" h="1143">
                    <a:moveTo>
                      <a:pt x="0" y="0"/>
                    </a:moveTo>
                    <a:lnTo>
                      <a:pt x="1179" y="0"/>
                    </a:lnTo>
                    <a:lnTo>
                      <a:pt x="1179" y="1143"/>
                    </a:lnTo>
                    <a:lnTo>
                      <a:pt x="0" y="1143"/>
                    </a:lnTo>
                    <a:lnTo>
                      <a:pt x="0" y="0"/>
                    </a:lnTo>
                    <a:close/>
                  </a:path>
                </a:pathLst>
              </a:custGeom>
              <a:noFill/>
              <a:ln w="9525">
                <a:solidFill>
                  <a:srgbClr val="5089C8"/>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
        <p:nvSpPr>
          <p:cNvPr id="3" name="TextBox 2"/>
          <p:cNvSpPr txBox="1"/>
          <p:nvPr/>
        </p:nvSpPr>
        <p:spPr>
          <a:xfrm>
            <a:off x="2097064" y="4752703"/>
            <a:ext cx="4564391" cy="769441"/>
          </a:xfrm>
          <a:prstGeom prst="rect">
            <a:avLst/>
          </a:prstGeom>
          <a:noFill/>
        </p:spPr>
        <p:txBody>
          <a:bodyPr wrap="none" rtlCol="0">
            <a:spAutoFit/>
          </a:bodyPr>
          <a:lstStyle/>
          <a:p>
            <a:pPr algn="ctr"/>
            <a:r>
              <a:rPr lang="en-US" sz="4400" dirty="0" smtClean="0">
                <a:latin typeface="Tahoma" pitchFamily="34" charset="0"/>
                <a:ea typeface="Tahoma" pitchFamily="34" charset="0"/>
                <a:cs typeface="Tahoma" pitchFamily="34" charset="0"/>
              </a:rPr>
              <a:t>Welcome Aboard!</a:t>
            </a:r>
            <a:endParaRPr lang="en-US" sz="4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98915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Our Objective</a:t>
            </a:r>
            <a:endParaRPr lang="en-US"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pPr>
              <a:buFont typeface="Wingdings" pitchFamily="2" charset="2"/>
              <a:buChar char="Ø"/>
            </a:pPr>
            <a:r>
              <a:rPr lang="en-US" sz="3600" b="0" dirty="0" smtClean="0">
                <a:latin typeface="Tahoma" pitchFamily="34" charset="0"/>
                <a:ea typeface="Tahoma" pitchFamily="34" charset="0"/>
                <a:cs typeface="Tahoma" pitchFamily="34" charset="0"/>
              </a:rPr>
              <a:t>To </a:t>
            </a:r>
            <a:r>
              <a:rPr lang="en-US" sz="3600" b="0" dirty="0">
                <a:latin typeface="Tahoma" pitchFamily="34" charset="0"/>
                <a:ea typeface="Tahoma" pitchFamily="34" charset="0"/>
                <a:cs typeface="Tahoma" pitchFamily="34" charset="0"/>
              </a:rPr>
              <a:t>Impact Student Achievement </a:t>
            </a:r>
            <a:r>
              <a:rPr lang="en-US" sz="3600" b="0" dirty="0" smtClean="0">
                <a:latin typeface="Tahoma" pitchFamily="34" charset="0"/>
                <a:ea typeface="Tahoma" pitchFamily="34" charset="0"/>
                <a:cs typeface="Tahoma" pitchFamily="34" charset="0"/>
              </a:rPr>
              <a:t>through Family </a:t>
            </a:r>
            <a:r>
              <a:rPr lang="en-US" sz="3600" b="0" dirty="0">
                <a:latin typeface="Tahoma" pitchFamily="34" charset="0"/>
                <a:ea typeface="Tahoma" pitchFamily="34" charset="0"/>
                <a:cs typeface="Tahoma" pitchFamily="34" charset="0"/>
              </a:rPr>
              <a:t>Engagement </a:t>
            </a:r>
            <a:r>
              <a:rPr lang="en-US" sz="3600" b="0" dirty="0" smtClean="0">
                <a:latin typeface="Tahoma" pitchFamily="34" charset="0"/>
                <a:ea typeface="Tahoma" pitchFamily="34" charset="0"/>
                <a:cs typeface="Tahoma" pitchFamily="34" charset="0"/>
              </a:rPr>
              <a:t>Strategies.</a:t>
            </a:r>
          </a:p>
          <a:p>
            <a:endParaRPr lang="en-US" sz="4000" dirty="0" smtClean="0"/>
          </a:p>
          <a:p>
            <a:endParaRPr lang="en-US" sz="4000" dirty="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523" y="3352800"/>
            <a:ext cx="65151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39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ne.ladd\Dropbox\PMP\Logos\Parent Mentors Logo_final_sep-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199"/>
            <a:ext cx="3383280" cy="1972123"/>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normAutofit/>
          </a:bodyPr>
          <a:lstStyle/>
          <a:p>
            <a:pPr marL="0" indent="0">
              <a:buNone/>
            </a:pPr>
            <a:endParaRPr lang="en-US" dirty="0"/>
          </a:p>
          <a:p>
            <a:pPr>
              <a:buFont typeface="Wingdings" pitchFamily="2" charset="2"/>
              <a:buChar char="Ø"/>
            </a:pPr>
            <a:r>
              <a:rPr lang="en-US" dirty="0" smtClean="0"/>
              <a:t>Mentor’s </a:t>
            </a:r>
            <a:r>
              <a:rPr lang="en-US" dirty="0"/>
              <a:t>work is focused on enhancing communication and collaboration between families, schools, and communities in order to improve outcomes for students with disabilities and their families.</a:t>
            </a:r>
          </a:p>
        </p:txBody>
      </p:sp>
      <p:sp>
        <p:nvSpPr>
          <p:cNvPr id="13" name="Text Placeholder 12"/>
          <p:cNvSpPr>
            <a:spLocks noGrp="1"/>
          </p:cNvSpPr>
          <p:nvPr>
            <p:ph type="body" sz="half" idx="2"/>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4098" name="Picture 2" descr="C:\Users\anne.ladd\Dropbox\PMP\Logos\Parent Mentors Logo_final_sep-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743200"/>
            <a:ext cx="2152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84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Families</a:t>
            </a:r>
            <a:endParaRPr lang="en-US" sz="7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3810000" y="273050"/>
            <a:ext cx="4876800" cy="5853113"/>
          </a:xfrm>
        </p:spPr>
        <p:txBody>
          <a:bodyPr>
            <a:normAutofit/>
          </a:bodyPr>
          <a:lstStyle/>
          <a:p>
            <a:endParaRPr lang="en-US" dirty="0" smtClean="0"/>
          </a:p>
          <a:p>
            <a:endParaRPr lang="en-US" dirty="0"/>
          </a:p>
          <a:p>
            <a:pPr marL="0" indent="0">
              <a:buNone/>
            </a:pPr>
            <a:r>
              <a:rPr lang="en-US" dirty="0" smtClean="0"/>
              <a:t>Parent </a:t>
            </a:r>
            <a:r>
              <a:rPr lang="en-US" dirty="0"/>
              <a:t>mentors provide information and resources to parents of students with disabilities on a variety of topics and issues related to home, school, and community.</a:t>
            </a:r>
          </a:p>
        </p:txBody>
      </p:sp>
      <p:sp>
        <p:nvSpPr>
          <p:cNvPr id="4" name="Text Placeholder 3"/>
          <p:cNvSpPr>
            <a:spLocks noGrp="1"/>
          </p:cNvSpPr>
          <p:nvPr>
            <p:ph type="body"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0507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499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Schools</a:t>
            </a:r>
            <a:endParaRPr lang="en-US" sz="6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3962400" y="273050"/>
            <a:ext cx="4724400" cy="5853113"/>
          </a:xfrm>
        </p:spPr>
        <p:txBody>
          <a:bodyPr>
            <a:normAutofit/>
          </a:bodyPr>
          <a:lstStyle/>
          <a:p>
            <a:endParaRPr lang="en-US" dirty="0" smtClean="0"/>
          </a:p>
          <a:p>
            <a:pPr marL="0" indent="0">
              <a:buNone/>
            </a:pPr>
            <a:r>
              <a:rPr lang="en-US" dirty="0" smtClean="0"/>
              <a:t>Mentors </a:t>
            </a:r>
            <a:r>
              <a:rPr lang="en-US" dirty="0"/>
              <a:t>also work with teachers, staff, and administrators to integrate family engagement into school and district activities and to build a culture in which family engagement is expected and valued.</a:t>
            </a:r>
          </a:p>
        </p:txBody>
      </p:sp>
      <p:sp>
        <p:nvSpPr>
          <p:cNvPr id="4" name="Text Placeholder 3"/>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14613"/>
            <a:ext cx="28194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81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3505200" cy="762000"/>
          </a:xfrm>
        </p:spPr>
        <p:txBody>
          <a:bodyPr>
            <a:noAutofit/>
          </a:bodyPr>
          <a:lstStyle/>
          <a:p>
            <a:r>
              <a:rPr lang="en-US" sz="5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endParaRPr lang="en-US" sz="5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3886200" y="273050"/>
            <a:ext cx="4800600" cy="5853113"/>
          </a:xfrm>
        </p:spPr>
        <p:txBody>
          <a:bodyPr>
            <a:normAutofit/>
          </a:bodyPr>
          <a:lstStyle/>
          <a:p>
            <a:endParaRPr lang="en-US" dirty="0" smtClean="0"/>
          </a:p>
          <a:p>
            <a:pPr marL="0" indent="0">
              <a:buNone/>
            </a:pPr>
            <a:r>
              <a:rPr lang="en-US" dirty="0" smtClean="0"/>
              <a:t>Mentors </a:t>
            </a:r>
            <a:r>
              <a:rPr lang="en-US" dirty="0"/>
              <a:t>also work to support integration of students with disabilities into the community by working with partners to build a community in which students with disabilities are included and valued.</a:t>
            </a:r>
          </a:p>
        </p:txBody>
      </p:sp>
      <p:sp>
        <p:nvSpPr>
          <p:cNvPr id="4" name="Text Placeholder 3"/>
          <p:cNvSpPr>
            <a:spLocks noGrp="1"/>
          </p:cNvSpPr>
          <p:nvPr>
            <p:ph type="body" sz="half" idx="2"/>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19325"/>
            <a:ext cx="18859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074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lumMod val="20000"/>
              <a:lumOff val="80000"/>
            </a:schemeClr>
          </a:solidFill>
        </p:spPr>
        <p:txBody>
          <a:bodyPr rtlCol="0">
            <a:normAutofit/>
          </a:bodyPr>
          <a:lstStyle/>
          <a:p>
            <a:pPr marL="438912" indent="-320040" eaLnBrk="1" fontAlgn="auto" hangingPunct="1">
              <a:spcBef>
                <a:spcPts val="0"/>
              </a:spcBef>
              <a:spcAft>
                <a:spcPts val="0"/>
              </a:spcAft>
              <a:buFont typeface="Wingdings 2"/>
              <a:buNone/>
              <a:defRPr/>
            </a:pPr>
            <a:r>
              <a:rPr lang="en-US" sz="4400" b="1" dirty="0" smtClean="0">
                <a:solidFill>
                  <a:schemeClr val="accent1">
                    <a:lumMod val="40000"/>
                    <a:lumOff val="60000"/>
                  </a:schemeClr>
                </a:solidFill>
              </a:rPr>
              <a:t> </a:t>
            </a:r>
          </a:p>
          <a:p>
            <a:pPr marL="438912" indent="-320040" eaLnBrk="1" fontAlgn="auto" hangingPunct="1">
              <a:spcBef>
                <a:spcPts val="0"/>
              </a:spcBef>
              <a:spcAft>
                <a:spcPts val="0"/>
              </a:spcAft>
              <a:buFont typeface="Wingdings 2"/>
              <a:buNone/>
              <a:defRPr/>
            </a:pPr>
            <a:endParaRPr lang="en-US" sz="4400" b="1" dirty="0" smtClean="0">
              <a:solidFill>
                <a:schemeClr val="accent1">
                  <a:lumMod val="40000"/>
                  <a:lumOff val="60000"/>
                </a:schemeClr>
              </a:solidFill>
            </a:endParaRPr>
          </a:p>
        </p:txBody>
      </p:sp>
      <p:pic>
        <p:nvPicPr>
          <p:cNvPr id="173060" name="Picture 6" descr="C:\Documents and Settings\Patricia Solomon\Local Settings\Temporary Internet Files\Content.IE5\NQSD0DWB\MCED00281_0000[1].wmf"/>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4343400" y="2895600"/>
            <a:ext cx="4800600" cy="3048000"/>
          </a:xfrm>
          <a:prstGeom prst="rect">
            <a:avLst/>
          </a:prstGeom>
          <a:noFill/>
          <a:ln w="9525">
            <a:noFill/>
            <a:miter lim="800000"/>
            <a:headEnd/>
            <a:tailEnd/>
          </a:ln>
        </p:spPr>
      </p:pic>
      <p:sp>
        <p:nvSpPr>
          <p:cNvPr id="30725" name="TextBox 10"/>
          <p:cNvSpPr txBox="1">
            <a:spLocks noChangeArrowheads="1"/>
          </p:cNvSpPr>
          <p:nvPr/>
        </p:nvSpPr>
        <p:spPr bwMode="auto">
          <a:xfrm flipH="1">
            <a:off x="5662613" y="5113338"/>
            <a:ext cx="2895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4800" dirty="0">
                <a:latin typeface="Tahoma" pitchFamily="34" charset="0"/>
                <a:cs typeface="Tahoma" pitchFamily="34" charset="0"/>
              </a:rPr>
              <a:t>school</a:t>
            </a:r>
          </a:p>
        </p:txBody>
      </p:sp>
      <p:sp>
        <p:nvSpPr>
          <p:cNvPr id="4" name="Title 3"/>
          <p:cNvSpPr>
            <a:spLocks noGrp="1"/>
          </p:cNvSpPr>
          <p:nvPr>
            <p:ph type="title"/>
          </p:nvPr>
        </p:nvSpPr>
        <p:spPr>
          <a:xfrm>
            <a:off x="762000" y="120073"/>
            <a:ext cx="7520940" cy="1143000"/>
          </a:xfrm>
        </p:spPr>
        <p:txBody>
          <a:bodyPr/>
          <a:lstStyle/>
          <a:p>
            <a:endParaRPr lang="en-US" dirty="0"/>
          </a:p>
        </p:txBody>
      </p:sp>
      <p:pic>
        <p:nvPicPr>
          <p:cNvPr id="173061" name="Picture 6" descr="C:\Documents and Settings\Patricia Solomon\Local Settings\Temporary Internet Files\Content.IE5\NQSD0DWB\MCED00281_0000[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1537648" y="1365685"/>
            <a:ext cx="7010400" cy="3669429"/>
          </a:xfrm>
          <a:prstGeom prst="rect">
            <a:avLst/>
          </a:prstGeom>
          <a:noFill/>
          <a:ln w="9525">
            <a:noFill/>
            <a:miter lim="800000"/>
            <a:headEnd/>
            <a:tailEnd/>
          </a:ln>
        </p:spPr>
      </p:pic>
      <p:pic>
        <p:nvPicPr>
          <p:cNvPr id="173062" name="Picture 6" descr="C:\Documents and Settings\Patricia Solomon\Local Settings\Temporary Internet Files\Content.IE5\NQSD0DWB\MCED00281_0000[1].wmf"/>
          <p:cNvPicPr>
            <a:picLocks noChangeAspect="1" noChangeArrowheads="1"/>
          </p:cNvPicPr>
          <p:nvPr/>
        </p:nvPicPr>
        <p:blipFill>
          <a:blip r:embed="rId3" cstate="print">
            <a:duotone>
              <a:schemeClr val="accent1">
                <a:shade val="45000"/>
                <a:satMod val="135000"/>
              </a:schemeClr>
              <a:prstClr val="white"/>
            </a:duotone>
            <a:lum bright="16000"/>
          </a:blip>
          <a:srcRect/>
          <a:stretch>
            <a:fillRect/>
          </a:stretch>
        </p:blipFill>
        <p:spPr bwMode="auto">
          <a:xfrm>
            <a:off x="284162" y="2506662"/>
            <a:ext cx="5222875" cy="3382963"/>
          </a:xfrm>
          <a:prstGeom prst="rect">
            <a:avLst/>
          </a:prstGeom>
          <a:noFill/>
          <a:ln w="9525">
            <a:noFill/>
            <a:miter lim="800000"/>
            <a:headEnd/>
            <a:tailEnd/>
          </a:ln>
        </p:spPr>
      </p:pic>
      <p:sp>
        <p:nvSpPr>
          <p:cNvPr id="30728" name="TextBox 12"/>
          <p:cNvSpPr txBox="1">
            <a:spLocks noChangeArrowheads="1"/>
          </p:cNvSpPr>
          <p:nvPr/>
        </p:nvSpPr>
        <p:spPr bwMode="auto">
          <a:xfrm>
            <a:off x="1524000" y="5181600"/>
            <a:ext cx="152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4000">
                <a:latin typeface="Tahoma" pitchFamily="34" charset="0"/>
                <a:cs typeface="Tahoma" pitchFamily="34" charset="0"/>
              </a:rPr>
              <a:t>home</a:t>
            </a:r>
          </a:p>
        </p:txBody>
      </p:sp>
      <p:sp>
        <p:nvSpPr>
          <p:cNvPr id="30729" name="TextBox 13"/>
          <p:cNvSpPr txBox="1">
            <a:spLocks noChangeArrowheads="1"/>
          </p:cNvSpPr>
          <p:nvPr/>
        </p:nvSpPr>
        <p:spPr bwMode="auto">
          <a:xfrm>
            <a:off x="2895600" y="2895600"/>
            <a:ext cx="3124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4400" dirty="0">
                <a:latin typeface="Tahoma" pitchFamily="34" charset="0"/>
                <a:cs typeface="Tahoma" pitchFamily="34" charset="0"/>
              </a:rPr>
              <a:t>community</a:t>
            </a:r>
          </a:p>
        </p:txBody>
      </p:sp>
      <p:pic>
        <p:nvPicPr>
          <p:cNvPr id="15" name="Picture 6" descr="C:\Documents and Settings\Patricia Solomon\Local Settings\Temporary Internet Files\Content.IE5\NQSD0DWB\MCED00281_0000[1].wmf"/>
          <p:cNvPicPr>
            <a:picLocks noChangeAspect="1" noChangeArrowheads="1"/>
          </p:cNvPicPr>
          <p:nvPr/>
        </p:nvPicPr>
        <p:blipFill>
          <a:blip r:embed="rId3" cstate="print">
            <a:duotone>
              <a:schemeClr val="accent2">
                <a:shade val="45000"/>
                <a:satMod val="135000"/>
              </a:schemeClr>
              <a:prstClr val="white"/>
            </a:duotone>
          </a:blip>
          <a:srcRect l="70562" t="24776" b="21164"/>
          <a:stretch>
            <a:fillRect/>
          </a:stretch>
        </p:blipFill>
        <p:spPr bwMode="auto">
          <a:xfrm>
            <a:off x="2895600" y="3913973"/>
            <a:ext cx="1447800" cy="1828800"/>
          </a:xfrm>
          <a:prstGeom prst="rect">
            <a:avLst/>
          </a:prstGeom>
          <a:noFill/>
          <a:ln w="9525">
            <a:noFill/>
            <a:miter lim="800000"/>
            <a:headEnd/>
            <a:tailEnd/>
          </a:ln>
        </p:spPr>
      </p:pic>
      <p:sp>
        <p:nvSpPr>
          <p:cNvPr id="10" name="5-Point Star 9"/>
          <p:cNvSpPr/>
          <p:nvPr/>
        </p:nvSpPr>
        <p:spPr>
          <a:xfrm>
            <a:off x="1398588" y="127000"/>
            <a:ext cx="6108700" cy="3073400"/>
          </a:xfrm>
          <a:prstGeom prst="star5">
            <a:avLst/>
          </a:prstGeom>
          <a:solidFill>
            <a:schemeClr val="accent2"/>
          </a:solid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30732" name="TextBox 10"/>
          <p:cNvSpPr txBox="1">
            <a:spLocks noChangeArrowheads="1"/>
          </p:cNvSpPr>
          <p:nvPr/>
        </p:nvSpPr>
        <p:spPr bwMode="auto">
          <a:xfrm>
            <a:off x="2605088" y="1365250"/>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3600" b="1" dirty="0" smtClean="0">
                <a:solidFill>
                  <a:schemeClr val="bg1"/>
                </a:solidFill>
                <a:latin typeface="Tahoma" pitchFamily="34" charset="0"/>
                <a:cs typeface="Tahoma" pitchFamily="34" charset="0"/>
              </a:rPr>
              <a:t>Achievement</a:t>
            </a:r>
            <a:endParaRPr lang="en-US" sz="36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702236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520940" cy="1828800"/>
          </a:xfrm>
        </p:spPr>
        <p:txBody>
          <a:bodyPr>
            <a:normAutofit/>
          </a:bodyPr>
          <a:lstStyle/>
          <a:p>
            <a: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Georgia Parent Mentor   Partnership Leadership Council </a:t>
            </a: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2014-2015</a:t>
            </a:r>
            <a:endPar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914400" y="1905000"/>
            <a:ext cx="7520940" cy="3733800"/>
          </a:xfrm>
        </p:spPr>
        <p:txBody>
          <a:bodyPr>
            <a:normAutofit fontScale="70000" lnSpcReduction="20000"/>
          </a:bodyPr>
          <a:lstStyle/>
          <a:p>
            <a:pPr marL="0" indent="0">
              <a:buNone/>
            </a:pPr>
            <a:endParaRPr lang="en-US" dirty="0" smtClean="0">
              <a:latin typeface="Tahoma" pitchFamily="34" charset="0"/>
              <a:ea typeface="Tahoma" pitchFamily="34" charset="0"/>
              <a:cs typeface="Tahoma" pitchFamily="34" charset="0"/>
            </a:endParaRPr>
          </a:p>
          <a:p>
            <a:pPr marL="0" indent="0">
              <a:buNone/>
            </a:pPr>
            <a:r>
              <a:rPr lang="en-US" sz="2300" dirty="0" smtClean="0">
                <a:latin typeface="Tahoma" pitchFamily="34" charset="0"/>
                <a:ea typeface="Tahoma" pitchFamily="34" charset="0"/>
                <a:cs typeface="Tahoma" pitchFamily="34" charset="0"/>
              </a:rPr>
              <a:t>Chair     </a:t>
            </a:r>
            <a:r>
              <a:rPr lang="en-US" sz="1900"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Allison Stevenson</a:t>
            </a:r>
          </a:p>
          <a:p>
            <a:pPr marL="0" indent="0">
              <a:buNone/>
            </a:pPr>
            <a:r>
              <a:rPr lang="en-US" sz="1900" dirty="0" smtClean="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 </a:t>
            </a:r>
            <a:r>
              <a:rPr lang="en-US" sz="1900" dirty="0" smtClean="0">
                <a:latin typeface="Tahoma" pitchFamily="34" charset="0"/>
                <a:ea typeface="Tahoma" pitchFamily="34" charset="0"/>
                <a:cs typeface="Tahoma" pitchFamily="34" charset="0"/>
              </a:rPr>
              <a:t>             Fayette  County</a:t>
            </a:r>
            <a:endParaRPr lang="en-US" sz="1000" dirty="0" smtClean="0">
              <a:latin typeface="Tahoma" pitchFamily="34" charset="0"/>
              <a:ea typeface="Tahoma" pitchFamily="34" charset="0"/>
              <a:cs typeface="Tahoma" pitchFamily="34" charset="0"/>
            </a:endParaRPr>
          </a:p>
          <a:p>
            <a:pPr marL="0" indent="0">
              <a:buNone/>
            </a:pPr>
            <a:endParaRPr lang="en-US" sz="1900" dirty="0" smtClean="0">
              <a:latin typeface="Tahoma" pitchFamily="34" charset="0"/>
              <a:ea typeface="Tahoma" pitchFamily="34" charset="0"/>
              <a:cs typeface="Tahoma" pitchFamily="34" charset="0"/>
            </a:endParaRPr>
          </a:p>
          <a:p>
            <a:pPr marL="0" indent="0">
              <a:buNone/>
            </a:pPr>
            <a:r>
              <a:rPr lang="en-US" sz="2300" dirty="0" smtClean="0">
                <a:latin typeface="Tahoma" pitchFamily="34" charset="0"/>
                <a:ea typeface="Tahoma" pitchFamily="34" charset="0"/>
                <a:cs typeface="Tahoma" pitchFamily="34" charset="0"/>
              </a:rPr>
              <a:t>Chair Elect    </a:t>
            </a:r>
            <a:r>
              <a:rPr lang="en-US" sz="1900"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Cheryl </a:t>
            </a:r>
            <a:r>
              <a:rPr lang="en-US" sz="2600" dirty="0" err="1" smtClean="0">
                <a:latin typeface="Tahoma" pitchFamily="34" charset="0"/>
                <a:ea typeface="Tahoma" pitchFamily="34" charset="0"/>
                <a:cs typeface="Tahoma" pitchFamily="34" charset="0"/>
              </a:rPr>
              <a:t>Benefield</a:t>
            </a:r>
            <a:endParaRPr lang="en-US" sz="2600" dirty="0" smtClean="0">
              <a:latin typeface="Tahoma" pitchFamily="34" charset="0"/>
              <a:ea typeface="Tahoma" pitchFamily="34" charset="0"/>
              <a:cs typeface="Tahoma" pitchFamily="34" charset="0"/>
            </a:endParaRPr>
          </a:p>
          <a:p>
            <a:pPr marL="0" indent="0">
              <a:buNone/>
            </a:pPr>
            <a:r>
              <a:rPr lang="en-US" sz="1900" dirty="0" smtClean="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 </a:t>
            </a:r>
            <a:r>
              <a:rPr lang="en-US" sz="1900" dirty="0" smtClean="0">
                <a:latin typeface="Tahoma" pitchFamily="34" charset="0"/>
                <a:ea typeface="Tahoma" pitchFamily="34" charset="0"/>
                <a:cs typeface="Tahoma" pitchFamily="34" charset="0"/>
              </a:rPr>
              <a:t>             Haralson County</a:t>
            </a:r>
          </a:p>
          <a:p>
            <a:pPr marL="0" indent="0">
              <a:buNone/>
            </a:pPr>
            <a:endParaRPr lang="en-US" sz="1900" dirty="0" smtClean="0">
              <a:latin typeface="Tahoma" pitchFamily="34" charset="0"/>
              <a:ea typeface="Tahoma" pitchFamily="34" charset="0"/>
              <a:cs typeface="Tahoma" pitchFamily="34" charset="0"/>
            </a:endParaRPr>
          </a:p>
          <a:p>
            <a:pPr marL="0" indent="0">
              <a:buNone/>
            </a:pPr>
            <a:r>
              <a:rPr lang="en-US" sz="2300" dirty="0" smtClean="0">
                <a:latin typeface="Tahoma" pitchFamily="34" charset="0"/>
                <a:ea typeface="Tahoma" pitchFamily="34" charset="0"/>
                <a:cs typeface="Tahoma" pitchFamily="34" charset="0"/>
              </a:rPr>
              <a:t>Vice Chair    </a:t>
            </a:r>
            <a:r>
              <a:rPr lang="en-US" sz="1900"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Amy </a:t>
            </a:r>
            <a:r>
              <a:rPr lang="en-US" sz="2600" dirty="0" err="1" smtClean="0">
                <a:latin typeface="Tahoma" pitchFamily="34" charset="0"/>
                <a:ea typeface="Tahoma" pitchFamily="34" charset="0"/>
                <a:cs typeface="Tahoma" pitchFamily="34" charset="0"/>
              </a:rPr>
              <a:t>McCullom</a:t>
            </a:r>
            <a:endParaRPr lang="en-US" sz="2600" dirty="0" smtClean="0">
              <a:latin typeface="Tahoma" pitchFamily="34" charset="0"/>
              <a:ea typeface="Tahoma" pitchFamily="34" charset="0"/>
              <a:cs typeface="Tahoma" pitchFamily="34" charset="0"/>
            </a:endParaRPr>
          </a:p>
          <a:p>
            <a:pPr marL="0" indent="0">
              <a:buNone/>
            </a:pPr>
            <a:r>
              <a:rPr lang="en-US" sz="1900" dirty="0" smtClean="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 </a:t>
            </a:r>
            <a:r>
              <a:rPr lang="en-US" sz="1900" dirty="0" smtClean="0">
                <a:latin typeface="Tahoma" pitchFamily="34" charset="0"/>
                <a:ea typeface="Tahoma" pitchFamily="34" charset="0"/>
                <a:cs typeface="Tahoma" pitchFamily="34" charset="0"/>
              </a:rPr>
              <a:t>             Oconee County</a:t>
            </a:r>
          </a:p>
          <a:p>
            <a:pPr marL="0" indent="0">
              <a:buNone/>
            </a:pPr>
            <a:endParaRPr lang="en-US" sz="1900" dirty="0" smtClean="0">
              <a:latin typeface="Tahoma" pitchFamily="34" charset="0"/>
              <a:ea typeface="Tahoma" pitchFamily="34" charset="0"/>
              <a:cs typeface="Tahoma" pitchFamily="34" charset="0"/>
            </a:endParaRPr>
          </a:p>
          <a:p>
            <a:pPr marL="0" indent="0">
              <a:buNone/>
            </a:pPr>
            <a:r>
              <a:rPr lang="en-US" sz="2300" dirty="0" smtClean="0">
                <a:latin typeface="Tahoma" pitchFamily="34" charset="0"/>
                <a:ea typeface="Tahoma" pitchFamily="34" charset="0"/>
                <a:cs typeface="Tahoma" pitchFamily="34" charset="0"/>
              </a:rPr>
              <a:t>Recorder </a:t>
            </a:r>
            <a:r>
              <a:rPr lang="en-US" sz="1900"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April Wooten</a:t>
            </a:r>
          </a:p>
          <a:p>
            <a:pPr marL="0" indent="0">
              <a:buNone/>
            </a:pPr>
            <a:r>
              <a:rPr lang="en-US" sz="1900" dirty="0" smtClean="0">
                <a:latin typeface="Tahoma" pitchFamily="34" charset="0"/>
                <a:ea typeface="Tahoma" pitchFamily="34" charset="0"/>
                <a:cs typeface="Tahoma" pitchFamily="34" charset="0"/>
              </a:rPr>
              <a:t>		</a:t>
            </a:r>
            <a:r>
              <a:rPr lang="en-US" sz="1900" dirty="0">
                <a:latin typeface="Tahoma" pitchFamily="34" charset="0"/>
                <a:ea typeface="Tahoma" pitchFamily="34" charset="0"/>
                <a:cs typeface="Tahoma" pitchFamily="34" charset="0"/>
              </a:rPr>
              <a:t> </a:t>
            </a:r>
            <a:r>
              <a:rPr lang="en-US" sz="1900" dirty="0" smtClean="0">
                <a:latin typeface="Tahoma" pitchFamily="34" charset="0"/>
                <a:ea typeface="Tahoma" pitchFamily="34" charset="0"/>
                <a:cs typeface="Tahoma" pitchFamily="34" charset="0"/>
              </a:rPr>
              <a:t>             Jones County</a:t>
            </a:r>
          </a:p>
          <a:p>
            <a:pPr marL="0" indent="0">
              <a:buNone/>
            </a:pPr>
            <a:endParaRPr lang="en-US" sz="1900" dirty="0" smtClean="0">
              <a:latin typeface="Tahoma" pitchFamily="34" charset="0"/>
              <a:ea typeface="Tahoma" pitchFamily="34" charset="0"/>
              <a:cs typeface="Tahoma" pitchFamily="34" charset="0"/>
            </a:endParaRPr>
          </a:p>
          <a:p>
            <a:pPr marL="0" indent="0">
              <a:buNone/>
            </a:pPr>
            <a:r>
              <a:rPr lang="en-US" sz="2300" dirty="0" smtClean="0">
                <a:latin typeface="Tahoma" pitchFamily="34" charset="0"/>
                <a:ea typeface="Tahoma" pitchFamily="34" charset="0"/>
                <a:cs typeface="Tahoma" pitchFamily="34" charset="0"/>
              </a:rPr>
              <a:t>Immediate Past Chair</a:t>
            </a:r>
            <a:r>
              <a:rPr lang="en-US" sz="1900"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Cynthia White</a:t>
            </a:r>
          </a:p>
          <a:p>
            <a:pPr marL="0" indent="0">
              <a:buNone/>
            </a:pPr>
            <a:r>
              <a:rPr lang="en-US" sz="1900" dirty="0">
                <a:latin typeface="Tahoma" pitchFamily="34" charset="0"/>
                <a:ea typeface="Tahoma" pitchFamily="34" charset="0"/>
                <a:cs typeface="Tahoma" pitchFamily="34" charset="0"/>
              </a:rPr>
              <a:t>	</a:t>
            </a:r>
            <a:r>
              <a:rPr lang="en-US" sz="1900" dirty="0" smtClean="0">
                <a:latin typeface="Tahoma" pitchFamily="34" charset="0"/>
                <a:ea typeface="Tahoma" pitchFamily="34" charset="0"/>
                <a:cs typeface="Tahoma" pitchFamily="34" charset="0"/>
              </a:rPr>
              <a:t>	               Barrow County</a:t>
            </a:r>
          </a:p>
          <a:p>
            <a:endParaRPr lang="en-US"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44047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ctr"/>
            <a: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Georgia Parent Mentor Partnership Leadership Council </a:t>
            </a: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2014-2015</a:t>
            </a:r>
            <a:endPar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idx="1"/>
          </p:nvPr>
        </p:nvSpPr>
        <p:spPr>
          <a:xfrm>
            <a:off x="457200" y="1524000"/>
            <a:ext cx="1524000" cy="639762"/>
          </a:xfrm>
        </p:spPr>
        <p:txBody>
          <a:bodyPr>
            <a:normAutofit/>
          </a:bodyPr>
          <a:lstStyle/>
          <a:p>
            <a:r>
              <a:rPr lang="en-US" sz="1600" b="1" dirty="0" smtClean="0">
                <a:latin typeface="Tahoma" pitchFamily="34" charset="0"/>
                <a:ea typeface="Tahoma" pitchFamily="34" charset="0"/>
                <a:cs typeface="Tahoma" pitchFamily="34" charset="0"/>
              </a:rPr>
              <a:t>Region Reps</a:t>
            </a:r>
            <a:endParaRPr lang="en-US" sz="1600" b="1" dirty="0">
              <a:latin typeface="Tahoma" pitchFamily="34" charset="0"/>
              <a:ea typeface="Tahoma" pitchFamily="34" charset="0"/>
              <a:cs typeface="Tahoma" pitchFamily="34" charset="0"/>
            </a:endParaRPr>
          </a:p>
        </p:txBody>
      </p:sp>
      <p:sp>
        <p:nvSpPr>
          <p:cNvPr id="4" name="Content Placeholder 3"/>
          <p:cNvSpPr>
            <a:spLocks noGrp="1"/>
          </p:cNvSpPr>
          <p:nvPr>
            <p:ph sz="half" idx="2"/>
          </p:nvPr>
        </p:nvSpPr>
        <p:spPr>
          <a:xfrm>
            <a:off x="838200" y="2133600"/>
            <a:ext cx="2743200" cy="3733800"/>
          </a:xfrm>
        </p:spPr>
        <p:txBody>
          <a:bodyPr>
            <a:normAutofit fontScale="85000" lnSpcReduction="20000"/>
          </a:bodyPr>
          <a:lstStyle/>
          <a:p>
            <a:pPr marL="0" indent="0">
              <a:buNone/>
            </a:pPr>
            <a:r>
              <a:rPr lang="en-US" sz="1900" dirty="0" smtClean="0">
                <a:latin typeface="Tahoma" pitchFamily="34" charset="0"/>
                <a:ea typeface="Tahoma" pitchFamily="34" charset="0"/>
                <a:cs typeface="Tahoma" pitchFamily="34" charset="0"/>
              </a:rPr>
              <a:t>NW        Kim Chester</a:t>
            </a:r>
          </a:p>
          <a:p>
            <a:pPr marL="0" indent="0">
              <a:buNone/>
            </a:pPr>
            <a:r>
              <a:rPr lang="en-US" sz="1600" dirty="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Bartow County</a:t>
            </a:r>
          </a:p>
          <a:p>
            <a:pPr marL="0" indent="0">
              <a:buNone/>
            </a:pPr>
            <a:endParaRPr lang="en-US" sz="1000" dirty="0">
              <a:latin typeface="Tahoma" pitchFamily="34" charset="0"/>
              <a:ea typeface="Tahoma" pitchFamily="34" charset="0"/>
              <a:cs typeface="Tahoma" pitchFamily="34" charset="0"/>
            </a:endParaRPr>
          </a:p>
          <a:p>
            <a:pPr marL="0" indent="0">
              <a:buNone/>
            </a:pPr>
            <a:r>
              <a:rPr lang="en-US" sz="1900" dirty="0" smtClean="0">
                <a:latin typeface="Tahoma" pitchFamily="34" charset="0"/>
                <a:ea typeface="Tahoma" pitchFamily="34" charset="0"/>
                <a:cs typeface="Tahoma" pitchFamily="34" charset="0"/>
              </a:rPr>
              <a:t>NE        Teresa Bruce</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Franklin County</a:t>
            </a:r>
          </a:p>
          <a:p>
            <a:pPr marL="0" indent="0">
              <a:buNone/>
            </a:pPr>
            <a:endParaRPr lang="en-US" sz="1000" b="0" dirty="0">
              <a:latin typeface="Tahoma" pitchFamily="34" charset="0"/>
              <a:ea typeface="Tahoma" pitchFamily="34" charset="0"/>
              <a:cs typeface="Tahoma" pitchFamily="34" charset="0"/>
            </a:endParaRPr>
          </a:p>
          <a:p>
            <a:pPr marL="0" indent="0">
              <a:buNone/>
            </a:pPr>
            <a:r>
              <a:rPr lang="en-US" sz="1900" dirty="0" smtClean="0">
                <a:latin typeface="Tahoma" pitchFamily="34" charset="0"/>
                <a:ea typeface="Tahoma" pitchFamily="34" charset="0"/>
                <a:cs typeface="Tahoma" pitchFamily="34" charset="0"/>
              </a:rPr>
              <a:t>Metro    Edith </a:t>
            </a:r>
            <a:r>
              <a:rPr lang="en-US" sz="1900" dirty="0" err="1" smtClean="0">
                <a:latin typeface="Tahoma" pitchFamily="34" charset="0"/>
                <a:ea typeface="Tahoma" pitchFamily="34" charset="0"/>
                <a:cs typeface="Tahoma" pitchFamily="34" charset="0"/>
              </a:rPr>
              <a:t>Abakare</a:t>
            </a:r>
            <a:endParaRPr lang="en-US" sz="1900" dirty="0" smtClean="0">
              <a:latin typeface="Tahoma" pitchFamily="34" charset="0"/>
              <a:ea typeface="Tahoma" pitchFamily="34" charset="0"/>
              <a:cs typeface="Tahoma" pitchFamily="34" charset="0"/>
            </a:endParaRPr>
          </a:p>
          <a:p>
            <a:pPr marL="0" indent="0">
              <a:buNone/>
            </a:pPr>
            <a:r>
              <a:rPr lang="en-US" sz="1600" dirty="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Atlanta </a:t>
            </a:r>
            <a:r>
              <a:rPr lang="en-US" sz="1400" b="0" dirty="0" smtClean="0">
                <a:latin typeface="Tahoma" pitchFamily="34" charset="0"/>
                <a:ea typeface="Tahoma" pitchFamily="34" charset="0"/>
                <a:cs typeface="Tahoma" pitchFamily="34" charset="0"/>
              </a:rPr>
              <a:t>City</a:t>
            </a:r>
          </a:p>
          <a:p>
            <a:pPr marL="0" indent="0">
              <a:buNone/>
            </a:pPr>
            <a:endParaRPr lang="en-US" sz="1100" b="0" dirty="0">
              <a:latin typeface="Tahoma" pitchFamily="34" charset="0"/>
              <a:ea typeface="Tahoma" pitchFamily="34" charset="0"/>
              <a:cs typeface="Tahoma" pitchFamily="34" charset="0"/>
            </a:endParaRPr>
          </a:p>
          <a:p>
            <a:pPr marL="0" indent="0">
              <a:buNone/>
            </a:pPr>
            <a:r>
              <a:rPr lang="en-US" sz="1900" dirty="0" smtClean="0">
                <a:latin typeface="Tahoma" pitchFamily="34" charset="0"/>
                <a:ea typeface="Tahoma" pitchFamily="34" charset="0"/>
                <a:cs typeface="Tahoma" pitchFamily="34" charset="0"/>
              </a:rPr>
              <a:t>Middle   Michelle Law</a:t>
            </a:r>
          </a:p>
          <a:p>
            <a:pPr marL="0" indent="0">
              <a:buNone/>
            </a:pPr>
            <a:r>
              <a:rPr lang="en-US" sz="1600" b="0" dirty="0">
                <a:latin typeface="Tahoma" pitchFamily="34" charset="0"/>
                <a:ea typeface="Tahoma" pitchFamily="34" charset="0"/>
                <a:cs typeface="Tahoma" pitchFamily="34" charset="0"/>
              </a:rPr>
              <a:t> </a:t>
            </a:r>
            <a:r>
              <a:rPr lang="en-US" sz="1600" b="0" dirty="0" smtClean="0">
                <a:latin typeface="Tahoma" pitchFamily="34" charset="0"/>
                <a:ea typeface="Tahoma" pitchFamily="34" charset="0"/>
                <a:cs typeface="Tahoma" pitchFamily="34" charset="0"/>
              </a:rPr>
              <a:t>              </a:t>
            </a:r>
            <a:r>
              <a:rPr lang="en-US" sz="1400" b="0" dirty="0" smtClean="0">
                <a:latin typeface="Tahoma" pitchFamily="34" charset="0"/>
                <a:ea typeface="Tahoma" pitchFamily="34" charset="0"/>
                <a:cs typeface="Tahoma" pitchFamily="34" charset="0"/>
              </a:rPr>
              <a:t>Henry County </a:t>
            </a:r>
          </a:p>
          <a:p>
            <a:pPr marL="0" indent="0">
              <a:buNone/>
            </a:pPr>
            <a:endParaRPr lang="en-US" sz="1100" b="0" dirty="0">
              <a:latin typeface="Tahoma" pitchFamily="34" charset="0"/>
              <a:ea typeface="Tahoma" pitchFamily="34" charset="0"/>
              <a:cs typeface="Tahoma" pitchFamily="34" charset="0"/>
            </a:endParaRPr>
          </a:p>
          <a:p>
            <a:pPr marL="0" indent="0">
              <a:buNone/>
            </a:pPr>
            <a:r>
              <a:rPr lang="en-US" sz="1900" dirty="0" smtClean="0">
                <a:latin typeface="Tahoma" pitchFamily="34" charset="0"/>
                <a:ea typeface="Tahoma" pitchFamily="34" charset="0"/>
                <a:cs typeface="Tahoma" pitchFamily="34" charset="0"/>
              </a:rPr>
              <a:t>SW        Cathy Green</a:t>
            </a:r>
          </a:p>
          <a:p>
            <a:pPr marL="0" indent="0">
              <a:buNone/>
            </a:pPr>
            <a:r>
              <a:rPr lang="en-US" sz="1300" dirty="0">
                <a:latin typeface="Tahoma" pitchFamily="34" charset="0"/>
                <a:ea typeface="Tahoma" pitchFamily="34" charset="0"/>
                <a:cs typeface="Tahoma" pitchFamily="34" charset="0"/>
              </a:rPr>
              <a:t> </a:t>
            </a:r>
            <a:r>
              <a:rPr lang="en-US" sz="1300" dirty="0" smtClean="0">
                <a:latin typeface="Tahoma" pitchFamily="34" charset="0"/>
                <a:ea typeface="Tahoma" pitchFamily="34" charset="0"/>
                <a:cs typeface="Tahoma" pitchFamily="34" charset="0"/>
              </a:rPr>
              <a:t>                  </a:t>
            </a:r>
            <a:r>
              <a:rPr lang="en-US" sz="1300" b="0" dirty="0" smtClean="0">
                <a:latin typeface="Tahoma" pitchFamily="34" charset="0"/>
                <a:ea typeface="Tahoma" pitchFamily="34" charset="0"/>
                <a:cs typeface="Tahoma" pitchFamily="34" charset="0"/>
              </a:rPr>
              <a:t>Early</a:t>
            </a:r>
            <a:endParaRPr lang="en-US" sz="1000" b="0" dirty="0" smtClean="0">
              <a:latin typeface="Tahoma" pitchFamily="34" charset="0"/>
              <a:ea typeface="Tahoma" pitchFamily="34" charset="0"/>
              <a:cs typeface="Tahoma" pitchFamily="34" charset="0"/>
            </a:endParaRPr>
          </a:p>
          <a:p>
            <a:pPr marL="0" indent="0">
              <a:buNone/>
            </a:pPr>
            <a:endParaRPr lang="en-US" sz="1300" b="0" dirty="0">
              <a:latin typeface="Tahoma" pitchFamily="34" charset="0"/>
              <a:ea typeface="Tahoma" pitchFamily="34" charset="0"/>
              <a:cs typeface="Tahoma" pitchFamily="34" charset="0"/>
            </a:endParaRPr>
          </a:p>
          <a:p>
            <a:pPr marL="0" indent="0">
              <a:buNone/>
            </a:pPr>
            <a:r>
              <a:rPr lang="en-US" sz="1900" dirty="0" smtClean="0">
                <a:latin typeface="Tahoma" pitchFamily="34" charset="0"/>
                <a:ea typeface="Tahoma" pitchFamily="34" charset="0"/>
                <a:cs typeface="Tahoma" pitchFamily="34" charset="0"/>
              </a:rPr>
              <a:t>SE         Amanda Locke</a:t>
            </a:r>
            <a:endParaRPr lang="en-US" sz="1600" dirty="0"/>
          </a:p>
          <a:p>
            <a:pPr marL="0" indent="0">
              <a:buNone/>
            </a:pPr>
            <a:r>
              <a:rPr lang="en-US" sz="1600" dirty="0" smtClean="0">
                <a:latin typeface="Tahoma" pitchFamily="34" charset="0"/>
                <a:ea typeface="Tahoma" pitchFamily="34" charset="0"/>
                <a:cs typeface="Tahoma" pitchFamily="34" charset="0"/>
              </a:rPr>
              <a:t>               E</a:t>
            </a:r>
            <a:r>
              <a:rPr lang="en-US" sz="1600" b="0" dirty="0" smtClean="0">
                <a:latin typeface="Tahoma" pitchFamily="34" charset="0"/>
                <a:ea typeface="Tahoma" pitchFamily="34" charset="0"/>
                <a:cs typeface="Tahoma" pitchFamily="34" charset="0"/>
              </a:rPr>
              <a:t>vans</a:t>
            </a:r>
            <a:endParaRPr lang="en-US" sz="1600" b="0" dirty="0">
              <a:latin typeface="Tahoma" pitchFamily="34" charset="0"/>
              <a:ea typeface="Tahoma" pitchFamily="34" charset="0"/>
              <a:cs typeface="Tahoma" pitchFamily="34" charset="0"/>
            </a:endParaRPr>
          </a:p>
        </p:txBody>
      </p:sp>
      <p:sp>
        <p:nvSpPr>
          <p:cNvPr id="5" name="Text Placeholder 4"/>
          <p:cNvSpPr>
            <a:spLocks noGrp="1"/>
          </p:cNvSpPr>
          <p:nvPr>
            <p:ph type="body" sz="quarter" idx="3"/>
          </p:nvPr>
        </p:nvSpPr>
        <p:spPr>
          <a:xfrm>
            <a:off x="3581400" y="1524000"/>
            <a:ext cx="4041775" cy="609600"/>
          </a:xfrm>
        </p:spPr>
        <p:txBody>
          <a:bodyPr>
            <a:normAutofit/>
          </a:bodyPr>
          <a:lstStyle/>
          <a:p>
            <a:r>
              <a:rPr lang="en-US" sz="1600" b="1" dirty="0" smtClean="0">
                <a:latin typeface="Tahoma" pitchFamily="34" charset="0"/>
                <a:ea typeface="Tahoma" pitchFamily="34" charset="0"/>
                <a:cs typeface="Tahoma" pitchFamily="34" charset="0"/>
              </a:rPr>
              <a:t>Committee Chairs</a:t>
            </a:r>
            <a:endParaRPr lang="en-US" sz="1600" b="1" dirty="0">
              <a:latin typeface="Tahoma" pitchFamily="34" charset="0"/>
              <a:ea typeface="Tahoma" pitchFamily="34" charset="0"/>
              <a:cs typeface="Tahoma" pitchFamily="34" charset="0"/>
            </a:endParaRPr>
          </a:p>
        </p:txBody>
      </p:sp>
      <p:sp>
        <p:nvSpPr>
          <p:cNvPr id="6" name="Content Placeholder 5"/>
          <p:cNvSpPr>
            <a:spLocks noGrp="1"/>
          </p:cNvSpPr>
          <p:nvPr>
            <p:ph sz="quarter" idx="4"/>
          </p:nvPr>
        </p:nvSpPr>
        <p:spPr>
          <a:xfrm>
            <a:off x="3733800" y="2209800"/>
            <a:ext cx="4090416" cy="3134408"/>
          </a:xfrm>
        </p:spPr>
        <p:txBody>
          <a:bodyPr>
            <a:normAutofit/>
          </a:bodyPr>
          <a:lstStyle/>
          <a:p>
            <a:pPr marL="0" indent="0">
              <a:buNone/>
            </a:pPr>
            <a:r>
              <a:rPr lang="en-US" sz="1600" dirty="0" smtClean="0">
                <a:latin typeface="Tahoma" pitchFamily="34" charset="0"/>
                <a:ea typeface="Tahoma" pitchFamily="34" charset="0"/>
                <a:cs typeface="Tahoma" pitchFamily="34" charset="0"/>
              </a:rPr>
              <a:t>Education  </a:t>
            </a:r>
            <a:r>
              <a:rPr lang="en-US" sz="1400" dirty="0" smtClean="0">
                <a:latin typeface="Tahoma" pitchFamily="34" charset="0"/>
                <a:ea typeface="Tahoma" pitchFamily="34" charset="0"/>
                <a:cs typeface="Tahoma" pitchFamily="34" charset="0"/>
              </a:rPr>
              <a:t>   	 </a:t>
            </a:r>
            <a:r>
              <a:rPr lang="en-US" sz="1600" dirty="0" smtClean="0">
                <a:latin typeface="Tahoma" pitchFamily="34" charset="0"/>
                <a:ea typeface="Tahoma" pitchFamily="34" charset="0"/>
                <a:cs typeface="Tahoma" pitchFamily="34" charset="0"/>
              </a:rPr>
              <a:t>Marsha </a:t>
            </a:r>
            <a:r>
              <a:rPr lang="en-US" sz="1600" dirty="0" err="1" smtClean="0">
                <a:latin typeface="Tahoma" pitchFamily="34" charset="0"/>
                <a:ea typeface="Tahoma" pitchFamily="34" charset="0"/>
                <a:cs typeface="Tahoma" pitchFamily="34" charset="0"/>
              </a:rPr>
              <a:t>Sahlman</a:t>
            </a:r>
            <a:endParaRPr lang="en-US" sz="1600" dirty="0" smtClean="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r>
              <a:rPr lang="en-US" sz="1200" b="0" dirty="0" smtClean="0">
                <a:latin typeface="Tahoma" pitchFamily="34" charset="0"/>
                <a:ea typeface="Tahoma" pitchFamily="34" charset="0"/>
                <a:cs typeface="Tahoma" pitchFamily="34" charset="0"/>
              </a:rPr>
              <a:t>Hart County</a:t>
            </a:r>
          </a:p>
          <a:p>
            <a:pPr marL="0" indent="0">
              <a:buNone/>
            </a:pPr>
            <a:endParaRPr lang="en-US" sz="1000" b="0" dirty="0" smtClean="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Special Projects       Cheryl </a:t>
            </a:r>
            <a:r>
              <a:rPr lang="en-US" sz="1600" dirty="0" err="1" smtClean="0">
                <a:latin typeface="Tahoma" pitchFamily="34" charset="0"/>
                <a:ea typeface="Tahoma" pitchFamily="34" charset="0"/>
                <a:cs typeface="Tahoma" pitchFamily="34" charset="0"/>
              </a:rPr>
              <a:t>Benefield</a:t>
            </a:r>
            <a:endParaRPr lang="en-US" sz="1600" dirty="0" smtClean="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r>
              <a:rPr lang="en-US" sz="1200" b="0" dirty="0" smtClean="0">
                <a:latin typeface="Tahoma" pitchFamily="34" charset="0"/>
                <a:ea typeface="Tahoma" pitchFamily="34" charset="0"/>
                <a:cs typeface="Tahoma" pitchFamily="34" charset="0"/>
              </a:rPr>
              <a:t>Haralson</a:t>
            </a:r>
          </a:p>
          <a:p>
            <a:pPr marL="0" indent="0">
              <a:buNone/>
            </a:pPr>
            <a:endParaRPr lang="en-US" sz="1200" dirty="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Phil Pickens Award	Kathy Simmons</a:t>
            </a:r>
          </a:p>
          <a:p>
            <a:pPr marL="0" indent="0">
              <a:buNone/>
            </a:pPr>
            <a:r>
              <a:rPr lang="en-US" sz="1400" dirty="0" smtClean="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Dodge County        </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endParaRPr lang="en-US" sz="1400" b="0" dirty="0" smtClean="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Sunshine  </a:t>
            </a:r>
            <a:r>
              <a:rPr lang="en-US" sz="14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JoEllen</a:t>
            </a:r>
            <a:r>
              <a:rPr lang="en-US" sz="1600" dirty="0" smtClean="0">
                <a:latin typeface="Tahoma" pitchFamily="34" charset="0"/>
                <a:ea typeface="Tahoma" pitchFamily="34" charset="0"/>
                <a:cs typeface="Tahoma" pitchFamily="34" charset="0"/>
              </a:rPr>
              <a:t> Hancock</a:t>
            </a:r>
          </a:p>
          <a:p>
            <a:pPr marL="0" indent="0">
              <a:buNone/>
            </a:pPr>
            <a:r>
              <a:rPr lang="en-US" sz="1400" dirty="0">
                <a:latin typeface="Tahoma" pitchFamily="34" charset="0"/>
                <a:ea typeface="Tahoma" pitchFamily="34" charset="0"/>
                <a:cs typeface="Tahoma" pitchFamily="34" charset="0"/>
              </a:rPr>
              <a:t>		</a:t>
            </a:r>
            <a:r>
              <a:rPr lang="en-US" sz="1200" b="0" dirty="0" smtClean="0">
                <a:latin typeface="Tahoma" pitchFamily="34" charset="0"/>
                <a:ea typeface="Tahoma" pitchFamily="34" charset="0"/>
                <a:cs typeface="Tahoma" pitchFamily="34" charset="0"/>
              </a:rPr>
              <a:t>Cherokee </a:t>
            </a:r>
            <a:endParaRPr lang="en-US" sz="1200" b="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74847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762000"/>
          </a:xfrm>
        </p:spPr>
        <p:txBody>
          <a:bodyPr>
            <a:normAutofit fontScale="90000"/>
          </a:bodyPr>
          <a:lstStyle/>
          <a:p>
            <a:pPr algn="ctr"/>
            <a:r>
              <a:rPr lang="en-US"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Tahoma" pitchFamily="34" charset="0"/>
                <a:cs typeface="Tahoma" pitchFamily="34" charset="0"/>
              </a:rPr>
              <a:t/>
            </a:r>
            <a:br>
              <a:rPr lang="en-US"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en-US"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Tahoma" pitchFamily="34" charset="0"/>
                <a:cs typeface="Tahoma" pitchFamily="34" charset="0"/>
              </a:rPr>
              <a:t/>
            </a:r>
            <a:br>
              <a:rPr lang="en-US"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ahoma" pitchFamily="34" charset="0"/>
                <a:ea typeface="Tahoma" pitchFamily="34" charset="0"/>
                <a:cs typeface="Tahoma" pitchFamily="34" charset="0"/>
              </a:rPr>
            </a:br>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Georgia </a:t>
            </a:r>
            <a:r>
              <a:rPr lang="en-US"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Parent Mentor Partnership Leadership Council </a:t>
            </a:r>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2014-2015</a:t>
            </a:r>
            <a:endParaRPr lang="en-US" sz="4000" dirty="0"/>
          </a:p>
        </p:txBody>
      </p:sp>
      <p:sp>
        <p:nvSpPr>
          <p:cNvPr id="3" name="Text Placeholder 2"/>
          <p:cNvSpPr>
            <a:spLocks noGrp="1"/>
          </p:cNvSpPr>
          <p:nvPr>
            <p:ph type="body" idx="1"/>
          </p:nvPr>
        </p:nvSpPr>
        <p:spPr/>
        <p:txBody>
          <a:bodyPr>
            <a:normAutofit/>
          </a:bodyPr>
          <a:lstStyle/>
          <a:p>
            <a:endParaRPr lang="en-US" sz="1600" b="1" dirty="0">
              <a:latin typeface="Tahoma" pitchFamily="34" charset="0"/>
              <a:ea typeface="Tahoma" pitchFamily="34" charset="0"/>
              <a:cs typeface="Tahoma" pitchFamily="34" charset="0"/>
            </a:endParaRPr>
          </a:p>
        </p:txBody>
      </p:sp>
      <p:sp>
        <p:nvSpPr>
          <p:cNvPr id="4" name="Content Placeholder 3"/>
          <p:cNvSpPr>
            <a:spLocks noGrp="1"/>
          </p:cNvSpPr>
          <p:nvPr>
            <p:ph sz="half" idx="2"/>
          </p:nvPr>
        </p:nvSpPr>
        <p:spPr>
          <a:xfrm>
            <a:off x="1219200" y="2209800"/>
            <a:ext cx="2286000" cy="3951288"/>
          </a:xfrm>
        </p:spPr>
        <p:txBody>
          <a:bodyPr>
            <a:normAutofit/>
          </a:bodyPr>
          <a:lstStyle/>
          <a:p>
            <a:pPr marL="0" indent="0">
              <a:buNone/>
            </a:pPr>
            <a:r>
              <a:rPr lang="en-US" sz="1800" b="1" dirty="0">
                <a:latin typeface="Tahoma" pitchFamily="34" charset="0"/>
                <a:ea typeface="Tahoma" pitchFamily="34" charset="0"/>
                <a:cs typeface="Tahoma" pitchFamily="34" charset="0"/>
              </a:rPr>
              <a:t>Past </a:t>
            </a:r>
            <a:r>
              <a:rPr lang="en-US" sz="1800" b="1" dirty="0" smtClean="0">
                <a:latin typeface="Tahoma" pitchFamily="34" charset="0"/>
                <a:ea typeface="Tahoma" pitchFamily="34" charset="0"/>
                <a:cs typeface="Tahoma" pitchFamily="34" charset="0"/>
              </a:rPr>
              <a:t>Chairs</a:t>
            </a:r>
            <a:endParaRPr lang="en-US" sz="1800" dirty="0" smtClean="0">
              <a:latin typeface="Tahoma" pitchFamily="34" charset="0"/>
              <a:ea typeface="Tahoma" pitchFamily="34" charset="0"/>
              <a:cs typeface="Tahoma" pitchFamily="34" charset="0"/>
            </a:endParaRPr>
          </a:p>
          <a:p>
            <a:pPr marL="0" indent="0">
              <a:buNone/>
            </a:pPr>
            <a:r>
              <a:rPr lang="en-US" sz="1600" dirty="0">
                <a:latin typeface="Tahoma" pitchFamily="34" charset="0"/>
                <a:ea typeface="Tahoma" pitchFamily="34" charset="0"/>
                <a:cs typeface="Tahoma" pitchFamily="34" charset="0"/>
              </a:rPr>
              <a:t>Scott Crain</a:t>
            </a:r>
          </a:p>
          <a:p>
            <a:pPr marL="0" indent="0">
              <a:buNone/>
            </a:pPr>
            <a:r>
              <a:rPr lang="en-US" sz="1200" dirty="0">
                <a:latin typeface="Tahoma" pitchFamily="34" charset="0"/>
                <a:ea typeface="Tahoma" pitchFamily="34" charset="0"/>
                <a:cs typeface="Tahoma" pitchFamily="34" charset="0"/>
              </a:rPr>
              <a:t>Hall </a:t>
            </a:r>
            <a:r>
              <a:rPr lang="en-US" sz="1200" dirty="0" smtClean="0">
                <a:latin typeface="Tahoma" pitchFamily="34" charset="0"/>
                <a:ea typeface="Tahoma" pitchFamily="34" charset="0"/>
                <a:cs typeface="Tahoma" pitchFamily="34" charset="0"/>
              </a:rPr>
              <a:t>County</a:t>
            </a:r>
          </a:p>
          <a:p>
            <a:pPr marL="0" indent="0">
              <a:buNone/>
            </a:pPr>
            <a:endParaRPr lang="en-US" sz="1200" dirty="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Pam Moore</a:t>
            </a:r>
          </a:p>
          <a:p>
            <a:pPr marL="0" indent="0">
              <a:buNone/>
            </a:pPr>
            <a:r>
              <a:rPr lang="en-US" sz="1200" b="0" dirty="0" smtClean="0">
                <a:latin typeface="Tahoma" pitchFamily="34" charset="0"/>
                <a:ea typeface="Tahoma" pitchFamily="34" charset="0"/>
                <a:cs typeface="Tahoma" pitchFamily="34" charset="0"/>
              </a:rPr>
              <a:t>Madison County </a:t>
            </a:r>
          </a:p>
          <a:p>
            <a:pPr marL="0" indent="0">
              <a:buNone/>
            </a:pPr>
            <a:endParaRPr lang="en-US" sz="1200" b="0" dirty="0" smtClean="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April Lee</a:t>
            </a:r>
          </a:p>
          <a:p>
            <a:pPr marL="0" indent="0">
              <a:buNone/>
            </a:pPr>
            <a:r>
              <a:rPr lang="en-US" sz="1200" b="0" dirty="0" smtClean="0">
                <a:latin typeface="Tahoma" pitchFamily="34" charset="0"/>
                <a:ea typeface="Tahoma" pitchFamily="34" charset="0"/>
                <a:cs typeface="Tahoma" pitchFamily="34" charset="0"/>
              </a:rPr>
              <a:t>Wayne County</a:t>
            </a:r>
          </a:p>
          <a:p>
            <a:pPr marL="0" indent="0">
              <a:buNone/>
            </a:pPr>
            <a:endParaRPr lang="en-US" sz="1200" b="0" dirty="0" smtClean="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Kathy Simmons</a:t>
            </a:r>
          </a:p>
          <a:p>
            <a:pPr marL="0" indent="0">
              <a:buNone/>
            </a:pPr>
            <a:r>
              <a:rPr lang="en-US" sz="1200" b="0" dirty="0" smtClean="0">
                <a:latin typeface="Tahoma" pitchFamily="34" charset="0"/>
                <a:ea typeface="Tahoma" pitchFamily="34" charset="0"/>
                <a:cs typeface="Tahoma" pitchFamily="34" charset="0"/>
              </a:rPr>
              <a:t>Dodge County</a:t>
            </a:r>
          </a:p>
          <a:p>
            <a:pPr marL="0" indent="0">
              <a:buNone/>
            </a:pPr>
            <a:endParaRPr lang="en-US" sz="1200" b="0" dirty="0" smtClean="0">
              <a:latin typeface="Tahoma" pitchFamily="34" charset="0"/>
              <a:ea typeface="Tahoma" pitchFamily="34" charset="0"/>
              <a:cs typeface="Tahoma" pitchFamily="34" charset="0"/>
            </a:endParaRPr>
          </a:p>
          <a:p>
            <a:pPr marL="0" indent="0">
              <a:buNone/>
            </a:pPr>
            <a:r>
              <a:rPr lang="en-US" sz="1600" dirty="0" smtClean="0">
                <a:latin typeface="Tahoma" pitchFamily="34" charset="0"/>
                <a:ea typeface="Tahoma" pitchFamily="34" charset="0"/>
                <a:cs typeface="Tahoma" pitchFamily="34" charset="0"/>
              </a:rPr>
              <a:t>Cynthia White</a:t>
            </a:r>
          </a:p>
          <a:p>
            <a:pPr marL="0" indent="0">
              <a:buNone/>
            </a:pPr>
            <a:r>
              <a:rPr lang="en-US" sz="1200" b="0" dirty="0" smtClean="0">
                <a:latin typeface="Tahoma" pitchFamily="34" charset="0"/>
                <a:ea typeface="Tahoma" pitchFamily="34" charset="0"/>
                <a:cs typeface="Tahoma" pitchFamily="34" charset="0"/>
              </a:rPr>
              <a:t>Barrow County</a:t>
            </a:r>
            <a:endParaRPr lang="en-US" sz="1200" b="0" dirty="0">
              <a:latin typeface="Tahoma" pitchFamily="34" charset="0"/>
              <a:ea typeface="Tahoma" pitchFamily="34" charset="0"/>
              <a:cs typeface="Tahoma" pitchFamily="34" charset="0"/>
            </a:endParaRPr>
          </a:p>
        </p:txBody>
      </p:sp>
      <p:sp>
        <p:nvSpPr>
          <p:cNvPr id="5" name="Text Placeholder 4"/>
          <p:cNvSpPr>
            <a:spLocks noGrp="1"/>
          </p:cNvSpPr>
          <p:nvPr>
            <p:ph type="body" sz="quarter" idx="3"/>
          </p:nvPr>
        </p:nvSpPr>
        <p:spPr/>
        <p:txBody>
          <a:bodyPr/>
          <a:lstStyle/>
          <a:p>
            <a:endParaRPr lang="en-US"/>
          </a:p>
        </p:txBody>
      </p:sp>
      <p:pic>
        <p:nvPicPr>
          <p:cNvPr id="7"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95800" y="2590800"/>
            <a:ext cx="3372524" cy="350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294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How to Stay Connected</a:t>
            </a:r>
            <a:endPar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5" name="Content Placeholder 4"/>
          <p:cNvSpPr>
            <a:spLocks noGrp="1"/>
          </p:cNvSpPr>
          <p:nvPr>
            <p:ph idx="1"/>
          </p:nvPr>
        </p:nvSpPr>
        <p:spPr>
          <a:xfrm>
            <a:off x="457200" y="1600200"/>
            <a:ext cx="4876800" cy="4525963"/>
          </a:xfrm>
        </p:spPr>
        <p:txBody>
          <a:bodyPr>
            <a:normAutofit/>
          </a:bodyPr>
          <a:lstStyle/>
          <a:p>
            <a:pPr>
              <a:buFont typeface="Wingdings" pitchFamily="2" charset="2"/>
              <a:buChar char="Ø"/>
            </a:pPr>
            <a:r>
              <a:rPr lang="en-US" sz="2400" dirty="0" smtClean="0">
                <a:latin typeface="Tahoma" pitchFamily="34" charset="0"/>
                <a:ea typeface="Tahoma" pitchFamily="34" charset="0"/>
                <a:cs typeface="Tahoma" pitchFamily="34" charset="0"/>
              </a:rPr>
              <a:t>Parent Mentor List Serve</a:t>
            </a:r>
          </a:p>
          <a:p>
            <a:pPr>
              <a:buFont typeface="Wingdings" pitchFamily="2" charset="2"/>
              <a:buChar char="Ø"/>
            </a:pPr>
            <a:r>
              <a:rPr lang="en-US" sz="2400" dirty="0" smtClean="0">
                <a:latin typeface="Tahoma" pitchFamily="34" charset="0"/>
                <a:ea typeface="Tahoma" pitchFamily="34" charset="0"/>
                <a:cs typeface="Tahoma" pitchFamily="34" charset="0"/>
              </a:rPr>
              <a:t>www.Parentmentors.org</a:t>
            </a:r>
          </a:p>
          <a:p>
            <a:pPr marL="0" indent="0">
              <a:buNone/>
            </a:pPr>
            <a:endParaRPr lang="en-US" sz="1200" dirty="0" smtClean="0">
              <a:latin typeface="Tahoma" pitchFamily="34" charset="0"/>
              <a:ea typeface="Tahoma" pitchFamily="34" charset="0"/>
              <a:cs typeface="Tahoma" pitchFamily="34" charset="0"/>
            </a:endParaRPr>
          </a:p>
          <a:p>
            <a:pPr>
              <a:buFont typeface="Wingdings" pitchFamily="2" charset="2"/>
              <a:buChar char="Ø"/>
            </a:pPr>
            <a:r>
              <a:rPr lang="en-US" sz="2400" dirty="0" smtClean="0">
                <a:latin typeface="Tahoma" pitchFamily="34" charset="0"/>
                <a:ea typeface="Tahoma" pitchFamily="34" charset="0"/>
                <a:cs typeface="Tahoma" pitchFamily="34" charset="0"/>
              </a:rPr>
              <a:t>Learning Curve</a:t>
            </a:r>
          </a:p>
          <a:p>
            <a:endParaRPr lang="en-US" sz="1200" dirty="0" smtClean="0">
              <a:latin typeface="Tahoma" pitchFamily="34" charset="0"/>
              <a:ea typeface="Tahoma" pitchFamily="34" charset="0"/>
              <a:cs typeface="Tahoma" pitchFamily="34" charset="0"/>
            </a:endParaRPr>
          </a:p>
          <a:p>
            <a:pPr>
              <a:buFont typeface="Wingdings" pitchFamily="2" charset="2"/>
              <a:buChar char="Ø"/>
            </a:pPr>
            <a:r>
              <a:rPr lang="en-US" sz="2400" dirty="0" smtClean="0">
                <a:latin typeface="Tahoma" pitchFamily="34" charset="0"/>
                <a:ea typeface="Tahoma" pitchFamily="34" charset="0"/>
                <a:cs typeface="Tahoma" pitchFamily="34" charset="0"/>
              </a:rPr>
              <a:t>Region Meetings</a:t>
            </a:r>
          </a:p>
          <a:p>
            <a:endParaRPr lang="en-US" sz="1200" dirty="0" smtClean="0">
              <a:latin typeface="Tahoma" pitchFamily="34" charset="0"/>
              <a:ea typeface="Tahoma" pitchFamily="34" charset="0"/>
              <a:cs typeface="Tahoma" pitchFamily="34" charset="0"/>
            </a:endParaRPr>
          </a:p>
          <a:p>
            <a:pPr>
              <a:buFont typeface="Wingdings" pitchFamily="2" charset="2"/>
              <a:buChar char="Ø"/>
            </a:pPr>
            <a:r>
              <a:rPr lang="en-US" sz="2400" dirty="0" smtClean="0">
                <a:latin typeface="Tahoma" pitchFamily="34" charset="0"/>
                <a:ea typeface="Tahoma" pitchFamily="34" charset="0"/>
                <a:cs typeface="Tahoma" pitchFamily="34" charset="0"/>
              </a:rPr>
              <a:t>Leadership Council Members</a:t>
            </a:r>
          </a:p>
          <a:p>
            <a:endParaRPr lang="en-US" sz="1200" dirty="0" smtClean="0">
              <a:latin typeface="Tahoma" pitchFamily="34" charset="0"/>
              <a:ea typeface="Tahoma" pitchFamily="34" charset="0"/>
              <a:cs typeface="Tahoma" pitchFamily="34" charset="0"/>
            </a:endParaRPr>
          </a:p>
          <a:p>
            <a:pPr>
              <a:buFont typeface="Wingdings" pitchFamily="2" charset="2"/>
              <a:buChar char="Ø"/>
            </a:pPr>
            <a:r>
              <a:rPr lang="en-US" sz="2400" dirty="0" smtClean="0">
                <a:latin typeface="Tahoma" pitchFamily="34" charset="0"/>
                <a:ea typeface="Tahoma" pitchFamily="34" charset="0"/>
                <a:cs typeface="Tahoma" pitchFamily="34" charset="0"/>
              </a:rPr>
              <a:t>Family Engagement Specialist</a:t>
            </a:r>
            <a:endParaRPr lang="en-US" sz="2400" dirty="0">
              <a:latin typeface="Tahoma" pitchFamily="34" charset="0"/>
              <a:ea typeface="Tahoma" pitchFamily="34" charset="0"/>
              <a:cs typeface="Tahoma" pitchFamily="34" charset="0"/>
            </a:endParaRPr>
          </a:p>
        </p:txBody>
      </p:sp>
      <p:pic>
        <p:nvPicPr>
          <p:cNvPr id="5122" name="Picture 2" descr="http://bussolati.com/wp-content/uploads/Hands-connec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981200"/>
            <a:ext cx="3566160" cy="257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543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524000"/>
          </a:xfrm>
          <a:noFill/>
        </p:spPr>
        <p:txBody>
          <a:bodyPr>
            <a:normAutofit fontScale="90000"/>
          </a:bodyPr>
          <a:lstStyle/>
          <a:p>
            <a:r>
              <a:rPr lang="en-US" dirty="0" smtClean="0"/>
              <a:t/>
            </a:r>
            <a:br>
              <a:rPr lang="en-US" dirty="0" smtClean="0"/>
            </a:br>
            <a:r>
              <a:rPr lang="en-US" dirty="0" smtClean="0"/>
              <a:t> </a:t>
            </a:r>
            <a:r>
              <a:rPr lang="en-US" sz="3600" dirty="0" smtClean="0">
                <a:latin typeface="Tahoma" pitchFamily="34" charset="0"/>
                <a:ea typeface="Tahoma" pitchFamily="34" charset="0"/>
                <a:cs typeface="Tahoma" pitchFamily="34" charset="0"/>
              </a:rPr>
              <a:t>Statewide Family Engagement Initiative:</a:t>
            </a:r>
            <a:br>
              <a:rPr lang="en-US" sz="3600" dirty="0" smtClean="0">
                <a:latin typeface="Tahoma" pitchFamily="34" charset="0"/>
                <a:ea typeface="Tahoma" pitchFamily="34" charset="0"/>
                <a:cs typeface="Tahoma" pitchFamily="34" charset="0"/>
              </a:rPr>
            </a:br>
            <a:endParaRPr lang="en-US" sz="3600" dirty="0">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1371600" y="3962400"/>
            <a:ext cx="6400800" cy="1752600"/>
          </a:xfrm>
        </p:spPr>
        <p:txBody>
          <a:bodyPr>
            <a:noAutofit/>
          </a:bodyPr>
          <a:lstStyle/>
          <a:p>
            <a:pPr algn="l">
              <a:spcBef>
                <a:spcPts val="0"/>
              </a:spcBef>
            </a:pPr>
            <a:endParaRPr lang="en-US" sz="2400" b="1" dirty="0" smtClean="0">
              <a:solidFill>
                <a:schemeClr val="tx1"/>
              </a:solidFill>
              <a:latin typeface="Tahoma" pitchFamily="34" charset="0"/>
              <a:ea typeface="Tahoma" pitchFamily="34" charset="0"/>
              <a:cs typeface="Tahoma" pitchFamily="34" charset="0"/>
            </a:endParaRPr>
          </a:p>
          <a:p>
            <a:pPr algn="l">
              <a:spcBef>
                <a:spcPts val="0"/>
              </a:spcBef>
            </a:pPr>
            <a:r>
              <a:rPr lang="en-US" sz="2400" b="1" dirty="0" smtClean="0">
                <a:solidFill>
                  <a:schemeClr val="tx1"/>
                </a:solidFill>
                <a:latin typeface="Tahoma" pitchFamily="34" charset="0"/>
                <a:ea typeface="Tahoma" pitchFamily="34" charset="0"/>
                <a:cs typeface="Tahoma" pitchFamily="34" charset="0"/>
              </a:rPr>
              <a:t>Anne Ladd</a:t>
            </a:r>
          </a:p>
          <a:p>
            <a:pPr algn="l">
              <a:spcBef>
                <a:spcPts val="0"/>
              </a:spcBef>
            </a:pPr>
            <a:r>
              <a:rPr lang="en-US" sz="2000" dirty="0" smtClean="0">
                <a:solidFill>
                  <a:schemeClr val="tx1"/>
                </a:solidFill>
                <a:latin typeface="Tahoma" pitchFamily="34" charset="0"/>
                <a:ea typeface="Tahoma" pitchFamily="34" charset="0"/>
                <a:cs typeface="Tahoma" pitchFamily="34" charset="0"/>
              </a:rPr>
              <a:t>Family Engagement Specialist</a:t>
            </a:r>
          </a:p>
          <a:p>
            <a:pPr algn="l">
              <a:spcBef>
                <a:spcPts val="0"/>
              </a:spcBef>
            </a:pPr>
            <a:r>
              <a:rPr lang="en-US" sz="2000" dirty="0" smtClean="0">
                <a:solidFill>
                  <a:schemeClr val="tx1"/>
                </a:solidFill>
                <a:latin typeface="Tahoma" pitchFamily="34" charset="0"/>
                <a:ea typeface="Tahoma" pitchFamily="34" charset="0"/>
                <a:cs typeface="Tahoma" pitchFamily="34" charset="0"/>
              </a:rPr>
              <a:t>Division for Special Education</a:t>
            </a:r>
          </a:p>
          <a:p>
            <a:pPr algn="l">
              <a:spcBef>
                <a:spcPts val="0"/>
              </a:spcBef>
            </a:pPr>
            <a:r>
              <a:rPr lang="en-US" sz="2000" dirty="0" smtClean="0">
                <a:solidFill>
                  <a:schemeClr val="tx1"/>
                </a:solidFill>
                <a:latin typeface="Tahoma" pitchFamily="34" charset="0"/>
                <a:ea typeface="Tahoma" pitchFamily="34" charset="0"/>
                <a:cs typeface="Tahoma" pitchFamily="34" charset="0"/>
              </a:rPr>
              <a:t>Georgia Department of Education</a:t>
            </a:r>
            <a:r>
              <a:rPr lang="en-US" sz="2400" dirty="0" smtClean="0">
                <a:solidFill>
                  <a:schemeClr val="tx1"/>
                </a:solidFill>
                <a:latin typeface="Tahoma" pitchFamily="34" charset="0"/>
                <a:ea typeface="Tahoma" pitchFamily="34" charset="0"/>
                <a:cs typeface="Tahoma" pitchFamily="34" charset="0"/>
              </a:rPr>
              <a:t> </a:t>
            </a:r>
            <a:endParaRPr lang="en-US" sz="2400" dirty="0">
              <a:solidFill>
                <a:schemeClr val="tx1"/>
              </a:solidFill>
              <a:latin typeface="Tahoma" pitchFamily="34" charset="0"/>
              <a:ea typeface="Tahoma" pitchFamily="34" charset="0"/>
              <a:cs typeface="Tahoma" pitchFamily="34" charset="0"/>
            </a:endParaRPr>
          </a:p>
        </p:txBody>
      </p:sp>
      <p:sp>
        <p:nvSpPr>
          <p:cNvPr id="4" name="Date Placeholder 3"/>
          <p:cNvSpPr>
            <a:spLocks noGrp="1"/>
          </p:cNvSpPr>
          <p:nvPr>
            <p:ph type="dt" sz="half" idx="10"/>
          </p:nvPr>
        </p:nvSpPr>
        <p:spPr/>
        <p:txBody>
          <a:bodyPr/>
          <a:lstStyle/>
          <a:p>
            <a:fld id="{985880A6-D846-4AD9-8522-C1EAEF20377E}"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2</a:t>
            </a:fld>
            <a:endParaRPr lang="en-US"/>
          </a:p>
        </p:txBody>
      </p:sp>
      <p:pic>
        <p:nvPicPr>
          <p:cNvPr id="1026" name="Picture 2" descr="C:\Users\anne.ladd\Dropbox\PMP\Logos\Parent Mentors Logo_final_sep-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072" b="19914"/>
          <a:stretch/>
        </p:blipFill>
        <p:spPr bwMode="auto">
          <a:xfrm>
            <a:off x="3395472" y="2870198"/>
            <a:ext cx="3108960" cy="1214439"/>
          </a:xfrm>
          <a:prstGeom prst="rect">
            <a:avLst/>
          </a:prstGeom>
          <a:solidFill>
            <a:schemeClr val="accent6"/>
          </a:solidFill>
        </p:spPr>
      </p:pic>
    </p:spTree>
    <p:extLst>
      <p:ext uri="{BB962C8B-B14F-4D97-AF65-F5344CB8AC3E}">
        <p14:creationId xmlns:p14="http://schemas.microsoft.com/office/powerpoint/2010/main" val="503497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Where to find information</a:t>
            </a:r>
            <a:endPar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381000" y="1447800"/>
            <a:ext cx="8229600" cy="4525963"/>
          </a:xfrm>
        </p:spPr>
        <p:txBody>
          <a:bodyPr>
            <a:normAutofit/>
          </a:bodyPr>
          <a:lstStyle/>
          <a:p>
            <a:pPr marL="0" indent="0" algn="ctr">
              <a:buNone/>
            </a:pPr>
            <a:r>
              <a:rPr lang="en-US" dirty="0" smtClean="0"/>
              <a:t> </a:t>
            </a:r>
            <a:r>
              <a:rPr lang="en-US" dirty="0" err="1" smtClean="0">
                <a:latin typeface="Tahoma" pitchFamily="34" charset="0"/>
                <a:ea typeface="Tahoma" pitchFamily="34" charset="0"/>
                <a:cs typeface="Tahoma" pitchFamily="34" charset="0"/>
              </a:rPr>
              <a:t>GaDOE</a:t>
            </a:r>
            <a:r>
              <a:rPr lang="en-US" dirty="0" smtClean="0">
                <a:latin typeface="Tahoma" pitchFamily="34" charset="0"/>
                <a:ea typeface="Tahoma" pitchFamily="34" charset="0"/>
                <a:cs typeface="Tahoma" pitchFamily="34" charset="0"/>
              </a:rPr>
              <a:t> Website </a:t>
            </a:r>
            <a:r>
              <a:rPr lang="en-US" dirty="0" smtClean="0">
                <a:latin typeface="Tahoma" pitchFamily="34" charset="0"/>
                <a:ea typeface="Tahoma" pitchFamily="34" charset="0"/>
                <a:cs typeface="Tahoma" pitchFamily="34" charset="0"/>
                <a:hlinkClick r:id="rId3"/>
              </a:rPr>
              <a:t>www.gadoe.org</a:t>
            </a:r>
            <a:endParaRPr lang="en-US" dirty="0" smtClean="0">
              <a:latin typeface="Tahoma" pitchFamily="34" charset="0"/>
              <a:ea typeface="Tahoma" pitchFamily="34" charset="0"/>
              <a:cs typeface="Tahoma" pitchFamily="34" charset="0"/>
            </a:endParaRPr>
          </a:p>
          <a:p>
            <a:endParaRPr lang="en-US" sz="1200" dirty="0" smtClean="0"/>
          </a:p>
          <a:p>
            <a:pPr>
              <a:buFont typeface="Wingdings" pitchFamily="2" charset="2"/>
              <a:buChar char="Ø"/>
            </a:pPr>
            <a:r>
              <a:rPr lang="en-US" sz="2600" dirty="0" smtClean="0">
                <a:latin typeface="Tahoma" pitchFamily="34" charset="0"/>
                <a:ea typeface="Tahoma" pitchFamily="34" charset="0"/>
                <a:cs typeface="Tahoma" pitchFamily="34" charset="0"/>
              </a:rPr>
              <a:t> </a:t>
            </a:r>
            <a:r>
              <a:rPr lang="en-US" sz="2600" b="1" dirty="0" smtClean="0">
                <a:latin typeface="Tahoma" pitchFamily="34" charset="0"/>
                <a:ea typeface="Tahoma" pitchFamily="34" charset="0"/>
                <a:cs typeface="Tahoma" pitchFamily="34" charset="0"/>
              </a:rPr>
              <a:t>Parent Rights</a:t>
            </a:r>
          </a:p>
          <a:p>
            <a:pPr marL="0" indent="0">
              <a:buNone/>
            </a:pPr>
            <a:endParaRPr lang="en-US" sz="2600" b="1" dirty="0" smtClean="0">
              <a:latin typeface="Tahoma" pitchFamily="34" charset="0"/>
              <a:ea typeface="Tahoma" pitchFamily="34" charset="0"/>
              <a:cs typeface="Tahoma" pitchFamily="34" charset="0"/>
            </a:endParaRPr>
          </a:p>
          <a:p>
            <a:pPr>
              <a:buFont typeface="Wingdings" pitchFamily="2" charset="2"/>
              <a:buChar char="Ø"/>
            </a:pPr>
            <a:r>
              <a:rPr lang="en-US" sz="2600" b="1" dirty="0" smtClean="0">
                <a:latin typeface="Tahoma" pitchFamily="34" charset="0"/>
                <a:ea typeface="Tahoma" pitchFamily="34" charset="0"/>
                <a:cs typeface="Tahoma" pitchFamily="34" charset="0"/>
              </a:rPr>
              <a:t>Parent Information Fact Sheets</a:t>
            </a:r>
          </a:p>
          <a:p>
            <a:pPr marL="0" indent="0">
              <a:buNone/>
            </a:pPr>
            <a:endParaRPr lang="en-US" sz="2600" b="1" dirty="0" smtClean="0">
              <a:latin typeface="Tahoma" pitchFamily="34" charset="0"/>
              <a:ea typeface="Tahoma" pitchFamily="34" charset="0"/>
              <a:cs typeface="Tahoma" pitchFamily="34" charset="0"/>
            </a:endParaRPr>
          </a:p>
          <a:p>
            <a:pPr>
              <a:buFont typeface="Wingdings" pitchFamily="2" charset="2"/>
              <a:buChar char="Ø"/>
            </a:pPr>
            <a:r>
              <a:rPr lang="en-US" sz="2600" b="1" dirty="0" smtClean="0">
                <a:latin typeface="Tahoma" pitchFamily="34" charset="0"/>
                <a:ea typeface="Tahoma" pitchFamily="34" charset="0"/>
                <a:cs typeface="Tahoma" pitchFamily="34" charset="0"/>
              </a:rPr>
              <a:t>The Implementation Manual</a:t>
            </a:r>
          </a:p>
          <a:p>
            <a:pPr marL="0" indent="0">
              <a:buNone/>
            </a:pPr>
            <a:endParaRPr lang="en-US" dirty="0">
              <a:latin typeface="Tahoma" pitchFamily="34" charset="0"/>
              <a:ea typeface="Tahoma" pitchFamily="34" charset="0"/>
              <a:cs typeface="Tahoma" pitchFamily="34" charset="0"/>
            </a:endParaRPr>
          </a:p>
          <a:p>
            <a:pPr>
              <a:buFont typeface="Wingdings" pitchFamily="2" charset="2"/>
              <a:buChar char="Ø"/>
            </a:pPr>
            <a:r>
              <a:rPr lang="en-US" sz="2500" b="1" dirty="0" smtClean="0">
                <a:latin typeface="Tahoma" pitchFamily="34" charset="0"/>
                <a:ea typeface="Tahoma" pitchFamily="34" charset="0"/>
                <a:cs typeface="Tahoma" pitchFamily="34" charset="0"/>
              </a:rPr>
              <a:t>Georgia </a:t>
            </a:r>
            <a:r>
              <a:rPr lang="en-US" sz="2500" b="1" dirty="0">
                <a:latin typeface="Tahoma" pitchFamily="34" charset="0"/>
                <a:ea typeface="Tahoma" pitchFamily="34" charset="0"/>
                <a:cs typeface="Tahoma" pitchFamily="34" charset="0"/>
              </a:rPr>
              <a:t>Performance Goals and </a:t>
            </a:r>
            <a:r>
              <a:rPr lang="en-US" sz="2500" b="1" dirty="0" smtClean="0">
                <a:latin typeface="Tahoma" pitchFamily="34" charset="0"/>
                <a:ea typeface="Tahoma" pitchFamily="34" charset="0"/>
                <a:cs typeface="Tahoma" pitchFamily="34" charset="0"/>
              </a:rPr>
              <a:t>Indicators</a:t>
            </a:r>
            <a:endParaRPr lang="en-US" dirty="0"/>
          </a:p>
          <a:p>
            <a:endParaRPr lang="en-US" dirty="0"/>
          </a:p>
        </p:txBody>
      </p:sp>
    </p:spTree>
    <p:extLst>
      <p:ext uri="{BB962C8B-B14F-4D97-AF65-F5344CB8AC3E}">
        <p14:creationId xmlns:p14="http://schemas.microsoft.com/office/powerpoint/2010/main" val="2461625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What we measure</a:t>
            </a:r>
            <a:endPar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533400" y="1371600"/>
            <a:ext cx="8229600" cy="4525963"/>
          </a:xfrm>
        </p:spPr>
        <p:txBody>
          <a:bodyPr>
            <a:normAutofit fontScale="85000" lnSpcReduction="20000"/>
          </a:bodyPr>
          <a:lstStyle/>
          <a:p>
            <a:pPr marL="0" indent="0">
              <a:buNone/>
            </a:pPr>
            <a:r>
              <a:rPr lang="en-US" dirty="0" smtClean="0"/>
              <a:t>State </a:t>
            </a:r>
            <a:r>
              <a:rPr lang="en-US" dirty="0"/>
              <a:t>Performance Goal, Indicator # 8 for </a:t>
            </a:r>
            <a:r>
              <a:rPr lang="en-US" dirty="0" smtClean="0"/>
              <a:t>Parent Engagement:</a:t>
            </a:r>
          </a:p>
          <a:p>
            <a:pPr marL="0" indent="0">
              <a:buNone/>
            </a:pPr>
            <a:endParaRPr lang="en-US" dirty="0" smtClean="0"/>
          </a:p>
          <a:p>
            <a:pPr marL="0" indent="0">
              <a:buNone/>
            </a:pPr>
            <a:r>
              <a:rPr lang="en-US" dirty="0" smtClean="0"/>
              <a:t>“Increase </a:t>
            </a:r>
            <a:r>
              <a:rPr lang="en-US" dirty="0"/>
              <a:t>the percentage of parents of students with IEPs who report that the school facilitates parent involvement as a means of improving services and results for students with disabilities.” </a:t>
            </a:r>
            <a:endParaRPr lang="en-US" dirty="0" smtClean="0"/>
          </a:p>
          <a:p>
            <a:pPr marL="0" indent="0">
              <a:buNone/>
            </a:pPr>
            <a:endParaRPr lang="en-US" dirty="0" smtClean="0"/>
          </a:p>
          <a:p>
            <a:pPr marL="0" indent="0">
              <a:buNone/>
            </a:pPr>
            <a:r>
              <a:rPr lang="en-US" dirty="0" smtClean="0"/>
              <a:t>This </a:t>
            </a:r>
            <a:r>
              <a:rPr lang="en-US" dirty="0"/>
              <a:t>is measured through a Parent </a:t>
            </a:r>
            <a:r>
              <a:rPr lang="en-US" dirty="0" smtClean="0"/>
              <a:t>Satisfaction Survey administered each year to a statewide sampling. </a:t>
            </a:r>
            <a:endParaRPr lang="en-US" dirty="0"/>
          </a:p>
          <a:p>
            <a:endParaRPr lang="en-US" dirty="0" smtClean="0"/>
          </a:p>
          <a:p>
            <a:pPr marL="0" indent="0">
              <a:buNone/>
            </a:pPr>
            <a:r>
              <a:rPr lang="en-US" sz="2000" dirty="0" smtClean="0"/>
              <a:t>     </a:t>
            </a:r>
            <a:endParaRPr lang="en-US" dirty="0"/>
          </a:p>
          <a:p>
            <a:endParaRPr lang="en-US" dirty="0"/>
          </a:p>
        </p:txBody>
      </p:sp>
    </p:spTree>
    <p:extLst>
      <p:ext uri="{BB962C8B-B14F-4D97-AF65-F5344CB8AC3E}">
        <p14:creationId xmlns:p14="http://schemas.microsoft.com/office/powerpoint/2010/main" val="845871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28600"/>
            <a:ext cx="8153400" cy="762000"/>
          </a:xfrm>
        </p:spPr>
        <p:txBody>
          <a:bodyPr/>
          <a:lstStyle/>
          <a:p>
            <a:pPr algn="ctr"/>
            <a:endParaRPr lang="en-US" sz="2000" b="1" dirty="0">
              <a:latin typeface="Tahoma" pitchFamily="34" charset="0"/>
              <a:ea typeface="Tahoma" pitchFamily="34" charset="0"/>
              <a:cs typeface="Tahoma" pitchFamily="34" charset="0"/>
            </a:endParaRPr>
          </a:p>
        </p:txBody>
      </p:sp>
      <p:sp>
        <p:nvSpPr>
          <p:cNvPr id="8" name="Content Placeholder 7"/>
          <p:cNvSpPr>
            <a:spLocks noGrp="1"/>
          </p:cNvSpPr>
          <p:nvPr>
            <p:ph idx="1"/>
          </p:nvPr>
        </p:nvSpPr>
        <p:spPr>
          <a:xfrm>
            <a:off x="381000" y="1066800"/>
            <a:ext cx="8229600" cy="4525963"/>
          </a:xfrm>
        </p:spPr>
        <p:txBody>
          <a:bodyPr>
            <a:noAutofit/>
          </a:bodyPr>
          <a:lstStyle/>
          <a:p>
            <a:pPr marL="0" indent="0">
              <a:buNone/>
            </a:pPr>
            <a:r>
              <a:rPr lang="en-US" sz="2000" b="1" dirty="0" smtClean="0">
                <a:latin typeface="Tahoma" pitchFamily="34" charset="0"/>
                <a:ea typeface="Tahoma" pitchFamily="34" charset="0"/>
                <a:cs typeface="Tahoma" pitchFamily="34" charset="0"/>
              </a:rPr>
              <a:t>Consolidated </a:t>
            </a:r>
            <a:r>
              <a:rPr lang="en-US" sz="2000" b="1" dirty="0">
                <a:latin typeface="Tahoma" pitchFamily="34" charset="0"/>
                <a:ea typeface="Tahoma" pitchFamily="34" charset="0"/>
                <a:cs typeface="Tahoma" pitchFamily="34" charset="0"/>
              </a:rPr>
              <a:t>application/Local improvement plan (CLIP</a:t>
            </a:r>
            <a:r>
              <a:rPr lang="en-US" sz="2000" b="1" dirty="0" smtClean="0">
                <a:latin typeface="Tahoma" pitchFamily="34" charset="0"/>
                <a:ea typeface="Tahoma" pitchFamily="34" charset="0"/>
                <a:cs typeface="Tahoma" pitchFamily="34" charset="0"/>
              </a:rPr>
              <a:t>)</a:t>
            </a:r>
          </a:p>
          <a:p>
            <a:pPr>
              <a:buFont typeface="Wingdings" pitchFamily="2" charset="2"/>
              <a:buChar char="Ø"/>
            </a:pPr>
            <a:r>
              <a:rPr lang="en-US" sz="2000" b="0" dirty="0" smtClean="0">
                <a:latin typeface="Tahoma" pitchFamily="34" charset="0"/>
                <a:ea typeface="Tahoma" pitchFamily="34" charset="0"/>
                <a:cs typeface="Tahoma" pitchFamily="34" charset="0"/>
              </a:rPr>
              <a:t>Your school district has an annual plan that includes a special education plan for meeting the statewide Performance Goals and Indicators.</a:t>
            </a:r>
          </a:p>
          <a:p>
            <a:pPr>
              <a:buFont typeface="Wingdings" pitchFamily="2" charset="2"/>
              <a:buChar char="Ø"/>
            </a:pPr>
            <a:r>
              <a:rPr lang="en-US" sz="2000" b="0" dirty="0" smtClean="0">
                <a:latin typeface="Tahoma" pitchFamily="34" charset="0"/>
                <a:ea typeface="Tahoma" pitchFamily="34" charset="0"/>
                <a:cs typeface="Tahoma" pitchFamily="34" charset="0"/>
              </a:rPr>
              <a:t>Your activities should relate to helping your district meet the statewide Performance Indicators and Goals for parent involvement and at least one of the  other goals</a:t>
            </a:r>
          </a:p>
          <a:p>
            <a:pPr>
              <a:buFont typeface="Arial" pitchFamily="34" charset="0"/>
              <a:buChar char="•"/>
            </a:pPr>
            <a:endParaRPr lang="en-US" sz="2000" b="0" dirty="0">
              <a:latin typeface="Tahoma" pitchFamily="34" charset="0"/>
              <a:ea typeface="Tahoma" pitchFamily="34" charset="0"/>
              <a:cs typeface="Tahoma" pitchFamily="34" charset="0"/>
            </a:endParaRPr>
          </a:p>
          <a:p>
            <a:pPr marL="0" indent="0">
              <a:buNone/>
            </a:pPr>
            <a:r>
              <a:rPr lang="en-US" sz="2000" b="1" dirty="0" err="1" smtClean="0">
                <a:latin typeface="Tahoma" pitchFamily="34" charset="0"/>
                <a:ea typeface="Tahoma" pitchFamily="34" charset="0"/>
                <a:cs typeface="Tahoma" pitchFamily="34" charset="0"/>
              </a:rPr>
              <a:t>GaPMP</a:t>
            </a:r>
            <a:r>
              <a:rPr lang="en-US" sz="2000" b="1" dirty="0" smtClean="0">
                <a:latin typeface="Tahoma" pitchFamily="34" charset="0"/>
                <a:ea typeface="Tahoma" pitchFamily="34" charset="0"/>
                <a:cs typeface="Tahoma" pitchFamily="34" charset="0"/>
              </a:rPr>
              <a:t> Annual Accountability Plan/Report</a:t>
            </a:r>
          </a:p>
          <a:p>
            <a:pPr>
              <a:buFont typeface="Wingdings" pitchFamily="2" charset="2"/>
              <a:buChar char="Ø"/>
            </a:pPr>
            <a:r>
              <a:rPr lang="en-US" sz="2000" dirty="0" smtClean="0">
                <a:latin typeface="Tahoma" pitchFamily="34" charset="0"/>
                <a:ea typeface="Tahoma" pitchFamily="34" charset="0"/>
                <a:cs typeface="Tahoma" pitchFamily="34" charset="0"/>
              </a:rPr>
              <a:t>PMs work with their director to develop a plan</a:t>
            </a:r>
          </a:p>
          <a:p>
            <a:pPr marL="0" indent="0">
              <a:buNone/>
            </a:pPr>
            <a:r>
              <a:rPr lang="en-US" sz="2000" dirty="0">
                <a:latin typeface="Tahoma" pitchFamily="34" charset="0"/>
                <a:ea typeface="Tahoma" pitchFamily="34" charset="0"/>
                <a:cs typeface="Tahoma" pitchFamily="34" charset="0"/>
              </a:rPr>
              <a:t> </a:t>
            </a:r>
            <a:r>
              <a:rPr lang="en-US" sz="2000" dirty="0" smtClean="0">
                <a:latin typeface="Tahoma" pitchFamily="34" charset="0"/>
                <a:ea typeface="Tahoma" pitchFamily="34" charset="0"/>
                <a:cs typeface="Tahoma" pitchFamily="34" charset="0"/>
              </a:rPr>
              <a:t>    in the spring for the next school year</a:t>
            </a:r>
          </a:p>
          <a:p>
            <a:pPr>
              <a:buFont typeface="Wingdings" pitchFamily="2" charset="2"/>
              <a:buChar char="Ø"/>
            </a:pPr>
            <a:r>
              <a:rPr lang="en-US" sz="2000" dirty="0" smtClean="0">
                <a:latin typeface="Tahoma" pitchFamily="34" charset="0"/>
                <a:ea typeface="Tahoma" pitchFamily="34" charset="0"/>
                <a:cs typeface="Tahoma" pitchFamily="34" charset="0"/>
              </a:rPr>
              <a:t>An Annual Accountability Report based on the plan </a:t>
            </a:r>
          </a:p>
          <a:p>
            <a:pPr marL="0" indent="0">
              <a:buNone/>
            </a:pPr>
            <a:r>
              <a:rPr lang="en-US" sz="2000" dirty="0" smtClean="0">
                <a:latin typeface="Tahoma" pitchFamily="34" charset="0"/>
                <a:ea typeface="Tahoma" pitchFamily="34" charset="0"/>
                <a:cs typeface="Tahoma" pitchFamily="34" charset="0"/>
              </a:rPr>
              <a:t>     is due the next Spring </a:t>
            </a:r>
            <a:endParaRPr lang="en-US" sz="2000" dirty="0">
              <a:latin typeface="Tahoma" pitchFamily="34" charset="0"/>
              <a:ea typeface="Tahoma" pitchFamily="34" charset="0"/>
              <a:cs typeface="Tahoma" pitchFamily="34" charset="0"/>
            </a:endParaRPr>
          </a:p>
        </p:txBody>
      </p:sp>
      <p:pic>
        <p:nvPicPr>
          <p:cNvPr id="4" name="Picture 2" descr="http://www.burrellesluce.com/freshideas/wp-content/uploads/2010/01/SMART_Goals.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883381">
            <a:off x="6624029" y="3935053"/>
            <a:ext cx="1920240" cy="260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904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41300" y="219075"/>
            <a:ext cx="8670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nchor="ctr">
            <a:normAutofit fontScale="92500"/>
          </a:bodyPr>
          <a:lst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191" algn="ctr" rtl="0" fontAlgn="base">
              <a:spcBef>
                <a:spcPct val="0"/>
              </a:spcBef>
              <a:spcAft>
                <a:spcPct val="0"/>
              </a:spcAft>
              <a:defRPr sz="4400" b="1">
                <a:solidFill>
                  <a:schemeClr val="tx1"/>
                </a:solidFill>
                <a:latin typeface="Calibri" pitchFamily="34" charset="0"/>
              </a:defRPr>
            </a:lvl6pPr>
            <a:lvl7pPr marL="914382" algn="ctr" rtl="0" fontAlgn="base">
              <a:spcBef>
                <a:spcPct val="0"/>
              </a:spcBef>
              <a:spcAft>
                <a:spcPct val="0"/>
              </a:spcAft>
              <a:defRPr sz="4400" b="1">
                <a:solidFill>
                  <a:schemeClr val="tx1"/>
                </a:solidFill>
                <a:latin typeface="Calibri" pitchFamily="34" charset="0"/>
              </a:defRPr>
            </a:lvl7pPr>
            <a:lvl8pPr marL="1371573" algn="ctr" rtl="0" fontAlgn="base">
              <a:spcBef>
                <a:spcPct val="0"/>
              </a:spcBef>
              <a:spcAft>
                <a:spcPct val="0"/>
              </a:spcAft>
              <a:defRPr sz="4400" b="1">
                <a:solidFill>
                  <a:schemeClr val="tx1"/>
                </a:solidFill>
                <a:latin typeface="Calibri" pitchFamily="34" charset="0"/>
              </a:defRPr>
            </a:lvl8pPr>
            <a:lvl9pPr marL="1828764" algn="ctr" rtl="0" fontAlgn="base">
              <a:spcBef>
                <a:spcPct val="0"/>
              </a:spcBef>
              <a:spcAft>
                <a:spcPct val="0"/>
              </a:spcAft>
              <a:defRPr sz="4400" b="1">
                <a:solidFill>
                  <a:schemeClr val="tx1"/>
                </a:solidFill>
                <a:latin typeface="Calibri" pitchFamily="34" charset="0"/>
              </a:defRPr>
            </a:lvl9pPr>
          </a:lstStyle>
          <a:p>
            <a:pPr fontAlgn="auto">
              <a:spcAft>
                <a:spcPts val="0"/>
              </a:spcAft>
              <a:defRPr/>
            </a:pP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Helvetica"/>
              </a:rPr>
              <a:t>Targeting Students and Their Families</a:t>
            </a:r>
          </a:p>
        </p:txBody>
      </p:sp>
      <p:pic>
        <p:nvPicPr>
          <p:cNvPr id="39939" name="Picture 1" descr="360 Curriculum DRAFT 6-13-2012 - Microsoft Word"/>
          <p:cNvPicPr>
            <a:picLocks noChangeAspect="1"/>
          </p:cNvPicPr>
          <p:nvPr/>
        </p:nvPicPr>
        <p:blipFill>
          <a:blip r:embed="rId3">
            <a:extLst>
              <a:ext uri="{28A0092B-C50C-407E-A947-70E740481C1C}">
                <a14:useLocalDpi xmlns:a14="http://schemas.microsoft.com/office/drawing/2010/main" val="0"/>
              </a:ext>
            </a:extLst>
          </a:blip>
          <a:srcRect l="9685" t="44936" r="71368" b="31136"/>
          <a:stretch>
            <a:fillRect/>
          </a:stretch>
        </p:blipFill>
        <p:spPr bwMode="auto">
          <a:xfrm>
            <a:off x="1250950" y="1260475"/>
            <a:ext cx="638492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77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Content Placeholder 2"/>
          <p:cNvSpPr>
            <a:spLocks noGrp="1"/>
          </p:cNvSpPr>
          <p:nvPr>
            <p:ph idx="1"/>
          </p:nvPr>
        </p:nvSpPr>
        <p:spPr>
          <a:xfrm>
            <a:off x="497162" y="1752600"/>
            <a:ext cx="8229600" cy="4038600"/>
          </a:xfrm>
        </p:spPr>
        <p:txBody>
          <a:bodyPr>
            <a:normAutofit/>
          </a:bodyPr>
          <a:lstStyle/>
          <a:p>
            <a:pPr eaLnBrk="1" hangingPunct="1">
              <a:buClr>
                <a:srgbClr val="0033CC"/>
              </a:buClr>
              <a:buSzPct val="135000"/>
              <a:buFont typeface="Wingdings" pitchFamily="2" charset="2"/>
              <a:buChar char="Ø"/>
            </a:pPr>
            <a:r>
              <a:rPr lang="en-US" sz="2400" b="1" dirty="0" smtClean="0">
                <a:latin typeface="Tahoma" pitchFamily="34" charset="0"/>
                <a:ea typeface="Tahoma" pitchFamily="34" charset="0"/>
                <a:cs typeface="Tahoma" pitchFamily="34" charset="0"/>
              </a:rPr>
              <a:t>Economic and Time Constraints</a:t>
            </a:r>
          </a:p>
          <a:p>
            <a:pPr eaLnBrk="1" hangingPunct="1">
              <a:buClr>
                <a:srgbClr val="0033CC"/>
              </a:buClr>
              <a:buSzPct val="135000"/>
              <a:buFont typeface="Wingdings" pitchFamily="2" charset="2"/>
              <a:buChar char="Ø"/>
            </a:pPr>
            <a:r>
              <a:rPr lang="en-US" sz="2400" b="1" dirty="0" smtClean="0">
                <a:latin typeface="Tahoma" pitchFamily="34" charset="0"/>
                <a:ea typeface="Tahoma" pitchFamily="34" charset="0"/>
                <a:cs typeface="Tahoma" pitchFamily="34" charset="0"/>
              </a:rPr>
              <a:t>Lack of Technology</a:t>
            </a:r>
          </a:p>
          <a:p>
            <a:pPr eaLnBrk="1" hangingPunct="1">
              <a:buClr>
                <a:srgbClr val="0033CC"/>
              </a:buClr>
              <a:buSzPct val="135000"/>
              <a:buFont typeface="Wingdings" pitchFamily="2" charset="2"/>
              <a:buChar char="Ø"/>
            </a:pPr>
            <a:r>
              <a:rPr lang="en-US" sz="2400" b="1" dirty="0" smtClean="0">
                <a:latin typeface="Tahoma" pitchFamily="34" charset="0"/>
                <a:ea typeface="Tahoma" pitchFamily="34" charset="0"/>
                <a:cs typeface="Tahoma" pitchFamily="34" charset="0"/>
              </a:rPr>
              <a:t>Education Lingo (Example)</a:t>
            </a:r>
          </a:p>
          <a:p>
            <a:pPr eaLnBrk="1" hangingPunct="1">
              <a:buClr>
                <a:srgbClr val="0033CC"/>
              </a:buClr>
              <a:buSzPct val="135000"/>
              <a:buFont typeface="Wingdings" pitchFamily="2" charset="2"/>
              <a:buChar char="Ø"/>
            </a:pPr>
            <a:r>
              <a:rPr lang="en-US" sz="2400" b="1" dirty="0" smtClean="0">
                <a:latin typeface="Tahoma" pitchFamily="34" charset="0"/>
                <a:ea typeface="Tahoma" pitchFamily="34" charset="0"/>
                <a:cs typeface="Tahoma" pitchFamily="34" charset="0"/>
              </a:rPr>
              <a:t>“Know it all” Approach</a:t>
            </a:r>
          </a:p>
          <a:p>
            <a:pPr eaLnBrk="1" hangingPunct="1">
              <a:buClr>
                <a:srgbClr val="0033CC"/>
              </a:buClr>
              <a:buSzPct val="135000"/>
              <a:buFont typeface="Wingdings" pitchFamily="2" charset="2"/>
              <a:buChar char="Ø"/>
            </a:pPr>
            <a:r>
              <a:rPr lang="en-US" sz="2400" b="1" dirty="0" smtClean="0">
                <a:latin typeface="Tahoma" pitchFamily="34" charset="0"/>
                <a:ea typeface="Tahoma" pitchFamily="34" charset="0"/>
                <a:cs typeface="Tahoma" pitchFamily="34" charset="0"/>
              </a:rPr>
              <a:t>Pre-Judging</a:t>
            </a:r>
          </a:p>
          <a:p>
            <a:pPr eaLnBrk="1" hangingPunct="1">
              <a:buClr>
                <a:srgbClr val="0033CC"/>
              </a:buClr>
              <a:buSzPct val="135000"/>
              <a:buFont typeface="Wingdings" pitchFamily="2" charset="2"/>
              <a:buChar char="Ø"/>
            </a:pPr>
            <a:r>
              <a:rPr lang="en-US" sz="2400" b="1" dirty="0" smtClean="0">
                <a:latin typeface="Tahoma" pitchFamily="34" charset="0"/>
                <a:ea typeface="Tahoma" pitchFamily="34" charset="0"/>
                <a:cs typeface="Tahoma" pitchFamily="34" charset="0"/>
              </a:rPr>
              <a:t>Frequent Negative Reports</a:t>
            </a:r>
          </a:p>
          <a:p>
            <a:pPr eaLnBrk="1" hangingPunct="1">
              <a:buClr>
                <a:srgbClr val="0033CC"/>
              </a:buClr>
              <a:buSzPct val="135000"/>
              <a:buFont typeface="Wingdings" pitchFamily="2" charset="2"/>
              <a:buChar char="Ø"/>
            </a:pPr>
            <a:r>
              <a:rPr lang="en-US" sz="2400" b="1" dirty="0" smtClean="0">
                <a:latin typeface="Tahoma" pitchFamily="34" charset="0"/>
                <a:ea typeface="Tahoma" pitchFamily="34" charset="0"/>
                <a:cs typeface="Tahoma" pitchFamily="34" charset="0"/>
              </a:rPr>
              <a:t>Unwelcoming Environments</a:t>
            </a:r>
          </a:p>
        </p:txBody>
      </p:sp>
      <p:pic>
        <p:nvPicPr>
          <p:cNvPr id="76806" name="Picture 4" descr="C:\Documents and Settings\Lakeita Servance\Local Settings\Temporary Internet Files\Content.IE5\FQZU7W3P\MP900341715[1].jpg"/>
          <p:cNvPicPr>
            <a:picLocks noChangeAspect="1" noChangeArrowheads="1"/>
          </p:cNvPicPr>
          <p:nvPr/>
        </p:nvPicPr>
        <p:blipFill>
          <a:blip r:embed="rId3" cstate="print"/>
          <a:srcRect/>
          <a:stretch>
            <a:fillRect/>
          </a:stretch>
        </p:blipFill>
        <p:spPr bwMode="auto">
          <a:xfrm>
            <a:off x="5791200" y="2362200"/>
            <a:ext cx="2935562" cy="4114800"/>
          </a:xfrm>
          <a:prstGeom prst="rect">
            <a:avLst/>
          </a:prstGeom>
          <a:noFill/>
          <a:ln w="9525">
            <a:noFill/>
            <a:miter lim="800000"/>
            <a:headEnd/>
            <a:tailEnd/>
          </a:ln>
          <a:effectLst>
            <a:softEdge rad="317500"/>
          </a:effectLst>
        </p:spPr>
      </p:pic>
      <p:sp>
        <p:nvSpPr>
          <p:cNvPr id="2" name="Title 1"/>
          <p:cNvSpPr>
            <a:spLocks noGrp="1"/>
          </p:cNvSpPr>
          <p:nvPr>
            <p:ph type="title"/>
          </p:nvPr>
        </p:nvSpPr>
        <p:spPr/>
        <p:txBody>
          <a:bodyPr>
            <a:normAutofit fontScale="90000"/>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Barriers to Effective</a:t>
            </a:r>
            <a:b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Communication</a:t>
            </a:r>
            <a:endParaRPr lang="en-US" dirty="0"/>
          </a:p>
        </p:txBody>
      </p:sp>
    </p:spTree>
    <p:extLst>
      <p:ext uri="{BB962C8B-B14F-4D97-AF65-F5344CB8AC3E}">
        <p14:creationId xmlns:p14="http://schemas.microsoft.com/office/powerpoint/2010/main" val="71776836"/>
      </p:ext>
    </p:extLst>
  </p:cSld>
  <p:clrMapOvr>
    <a:masterClrMapping/>
  </p:clrMapOvr>
  <p:transition spd="med">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baby, african americann.jpg"/>
          <p:cNvPicPr>
            <a:picLocks noChangeAspect="1"/>
          </p:cNvPicPr>
          <p:nvPr/>
        </p:nvPicPr>
        <p:blipFill>
          <a:blip r:embed="rId3" cstate="print"/>
          <a:srcRect/>
          <a:stretch>
            <a:fillRect/>
          </a:stretch>
        </p:blipFill>
        <p:spPr bwMode="auto">
          <a:xfrm rot="21400190">
            <a:off x="-20047" y="681999"/>
            <a:ext cx="3817617" cy="4872979"/>
          </a:xfrm>
          <a:prstGeom prst="rect">
            <a:avLst/>
          </a:prstGeom>
          <a:noFill/>
          <a:ln w="38100">
            <a:solidFill>
              <a:schemeClr val="tx1"/>
            </a:solidFill>
            <a:miter lim="800000"/>
            <a:headEnd/>
            <a:tailEnd/>
          </a:ln>
          <a:effectLst>
            <a:softEdge rad="127000"/>
          </a:effectLst>
        </p:spPr>
      </p:pic>
      <p:sp>
        <p:nvSpPr>
          <p:cNvPr id="41987" name="Content Placeholder 2"/>
          <p:cNvSpPr>
            <a:spLocks noGrp="1"/>
          </p:cNvSpPr>
          <p:nvPr>
            <p:ph idx="1"/>
          </p:nvPr>
        </p:nvSpPr>
        <p:spPr>
          <a:xfrm rot="155987">
            <a:off x="3442797" y="381313"/>
            <a:ext cx="5486400" cy="5030381"/>
          </a:xfrm>
          <a:solidFill>
            <a:schemeClr val="bg2">
              <a:lumMod val="90000"/>
            </a:schemeClr>
          </a:solidFill>
          <a:ln w="76200">
            <a:solidFill>
              <a:srgbClr val="C00000"/>
            </a:solidFill>
          </a:ln>
        </p:spPr>
        <p:txBody>
          <a:bodyPr rtlCol="0">
            <a:normAutofit fontScale="92500"/>
          </a:bodyPr>
          <a:lstStyle/>
          <a:p>
            <a:pPr algn="ctr" eaLnBrk="1" fontAlgn="auto" hangingPunct="1">
              <a:spcAft>
                <a:spcPts val="0"/>
              </a:spcAft>
              <a:buClr>
                <a:srgbClr val="C00000"/>
              </a:buClr>
              <a:buSzPct val="133000"/>
              <a:buFont typeface="Arial" pitchFamily="34" charset="0"/>
              <a:buNone/>
              <a:defRPr/>
            </a:pPr>
            <a:r>
              <a:rPr lang="en-US" sz="3600" b="1" dirty="0" smtClean="0">
                <a:latin typeface="Tahoma" pitchFamily="34" charset="0"/>
                <a:ea typeface="Helvetica"/>
                <a:cs typeface="Tahoma" pitchFamily="34" charset="0"/>
              </a:rPr>
              <a:t>In 124 of Georgia’s</a:t>
            </a:r>
          </a:p>
          <a:p>
            <a:pPr algn="ctr" eaLnBrk="1" fontAlgn="auto" hangingPunct="1">
              <a:spcAft>
                <a:spcPts val="0"/>
              </a:spcAft>
              <a:buClr>
                <a:srgbClr val="C00000"/>
              </a:buClr>
              <a:buSzPct val="133000"/>
              <a:buFont typeface="Arial" pitchFamily="34" charset="0"/>
              <a:buNone/>
              <a:defRPr/>
            </a:pPr>
            <a:r>
              <a:rPr lang="en-US" sz="3600" b="1" dirty="0" smtClean="0">
                <a:latin typeface="Tahoma" pitchFamily="34" charset="0"/>
                <a:ea typeface="Helvetica"/>
                <a:cs typeface="Tahoma" pitchFamily="34" charset="0"/>
              </a:rPr>
              <a:t> 159 counties, </a:t>
            </a:r>
          </a:p>
          <a:p>
            <a:pPr algn="ctr" eaLnBrk="1" fontAlgn="auto" hangingPunct="1">
              <a:spcAft>
                <a:spcPts val="0"/>
              </a:spcAft>
              <a:buClr>
                <a:srgbClr val="C00000"/>
              </a:buClr>
              <a:buSzPct val="133000"/>
              <a:buFont typeface="Arial" pitchFamily="34" charset="0"/>
              <a:buNone/>
              <a:defRPr/>
            </a:pPr>
            <a:r>
              <a:rPr lang="en-US" sz="3600" b="1" dirty="0" smtClean="0">
                <a:latin typeface="Tahoma" pitchFamily="34" charset="0"/>
                <a:ea typeface="Helvetica"/>
                <a:cs typeface="Tahoma" pitchFamily="34" charset="0"/>
              </a:rPr>
              <a:t> the poverty rate is at 16.3 percent or higher!</a:t>
            </a:r>
            <a:endParaRPr lang="en-US" dirty="0" smtClean="0">
              <a:latin typeface="Tahoma" pitchFamily="34" charset="0"/>
              <a:cs typeface="Tahoma" pitchFamily="34" charset="0"/>
            </a:endParaRPr>
          </a:p>
          <a:p>
            <a:pPr algn="ctr" eaLnBrk="1" fontAlgn="auto" hangingPunct="1">
              <a:spcAft>
                <a:spcPts val="0"/>
              </a:spcAft>
              <a:buClr>
                <a:srgbClr val="C00000"/>
              </a:buClr>
              <a:buSzPct val="133000"/>
              <a:buFont typeface="Arial" pitchFamily="34" charset="0"/>
              <a:buNone/>
              <a:defRPr/>
            </a:pPr>
            <a:r>
              <a:rPr lang="en-US" i="1" dirty="0" smtClean="0">
                <a:latin typeface="Tahoma" pitchFamily="34" charset="0"/>
                <a:cs typeface="Tahoma" pitchFamily="34" charset="0"/>
              </a:rPr>
              <a:t>  </a:t>
            </a:r>
            <a:r>
              <a:rPr lang="en-US" sz="3600" i="1" dirty="0" smtClean="0">
                <a:latin typeface="Tahoma" pitchFamily="34" charset="0"/>
                <a:cs typeface="Tahoma" pitchFamily="34" charset="0"/>
              </a:rPr>
              <a:t>The US Poverty Rate is</a:t>
            </a:r>
          </a:p>
          <a:p>
            <a:pPr algn="ctr" eaLnBrk="1" fontAlgn="auto" hangingPunct="1">
              <a:spcAft>
                <a:spcPts val="0"/>
              </a:spcAft>
              <a:buClr>
                <a:srgbClr val="C00000"/>
              </a:buClr>
              <a:buSzPct val="133000"/>
              <a:buFont typeface="Arial" pitchFamily="34" charset="0"/>
              <a:buNone/>
              <a:defRPr/>
            </a:pPr>
            <a:r>
              <a:rPr lang="en-US" sz="3600" i="1" dirty="0" smtClean="0">
                <a:latin typeface="Tahoma" pitchFamily="34" charset="0"/>
                <a:cs typeface="Tahoma" pitchFamily="34" charset="0"/>
              </a:rPr>
              <a:t>14.3 percent  </a:t>
            </a:r>
          </a:p>
          <a:p>
            <a:pPr algn="ctr" eaLnBrk="1" fontAlgn="auto" hangingPunct="1">
              <a:lnSpc>
                <a:spcPts val="1400"/>
              </a:lnSpc>
              <a:spcAft>
                <a:spcPts val="0"/>
              </a:spcAft>
              <a:buClr>
                <a:srgbClr val="C00000"/>
              </a:buClr>
              <a:buSzPct val="133000"/>
              <a:buFont typeface="Arial" pitchFamily="34" charset="0"/>
              <a:buNone/>
              <a:defRPr/>
            </a:pPr>
            <a:endParaRPr lang="en-US" i="1" dirty="0" smtClean="0">
              <a:latin typeface="Tahoma" pitchFamily="34" charset="0"/>
              <a:cs typeface="Tahoma" pitchFamily="34" charset="0"/>
            </a:endParaRPr>
          </a:p>
          <a:p>
            <a:pPr algn="ctr" eaLnBrk="1" fontAlgn="auto" hangingPunct="1">
              <a:spcAft>
                <a:spcPts val="0"/>
              </a:spcAft>
              <a:buClr>
                <a:srgbClr val="C00000"/>
              </a:buClr>
              <a:buSzPct val="133000"/>
              <a:buFont typeface="Arial" pitchFamily="34" charset="0"/>
              <a:buNone/>
              <a:defRPr/>
            </a:pPr>
            <a:r>
              <a:rPr lang="en-US" sz="2000" dirty="0" smtClean="0">
                <a:latin typeface="Tahoma" pitchFamily="34" charset="0"/>
                <a:ea typeface="Helvetica"/>
                <a:cs typeface="Tahoma" pitchFamily="34" charset="0"/>
              </a:rPr>
              <a:t>  </a:t>
            </a:r>
            <a:r>
              <a:rPr lang="en-US" sz="1600" i="1" dirty="0" smtClean="0">
                <a:latin typeface="Tahoma" pitchFamily="34" charset="0"/>
                <a:ea typeface="Helvetica"/>
                <a:cs typeface="Tahoma" pitchFamily="34" charset="0"/>
              </a:rPr>
              <a:t>US Census Bureau Numbers/ GaDOE Student Data/ GA State Office of Rural Health</a:t>
            </a:r>
          </a:p>
          <a:p>
            <a:pPr algn="ctr" eaLnBrk="1" fontAlgn="auto" hangingPunct="1">
              <a:spcAft>
                <a:spcPts val="0"/>
              </a:spcAft>
              <a:buClr>
                <a:srgbClr val="C00000"/>
              </a:buClr>
              <a:buSzPct val="133000"/>
              <a:buFont typeface="Arial" pitchFamily="34" charset="0"/>
              <a:buNone/>
              <a:defRPr/>
            </a:pPr>
            <a:r>
              <a:rPr lang="en-US" sz="2000" dirty="0" smtClean="0">
                <a:effectLst>
                  <a:outerShdw blurRad="38100" dist="38100" dir="2700000" algn="tl">
                    <a:srgbClr val="000000">
                      <a:alpha val="43137"/>
                    </a:srgbClr>
                  </a:outerShdw>
                </a:effectLst>
                <a:latin typeface="Helvetica"/>
                <a:ea typeface="Helvetica"/>
                <a:cs typeface="Helvetica"/>
              </a:rPr>
              <a:t> </a:t>
            </a:r>
            <a:endParaRPr lang="en-US" dirty="0" smtClean="0"/>
          </a:p>
        </p:txBody>
      </p:sp>
      <p:sp>
        <p:nvSpPr>
          <p:cNvPr id="2" name="TextBox 1"/>
          <p:cNvSpPr txBox="1"/>
          <p:nvPr/>
        </p:nvSpPr>
        <p:spPr>
          <a:xfrm>
            <a:off x="2737669" y="5405735"/>
            <a:ext cx="2150140" cy="830997"/>
          </a:xfrm>
          <a:prstGeom prst="rect">
            <a:avLst/>
          </a:prstGeom>
          <a:noFill/>
        </p:spPr>
        <p:txBody>
          <a:bodyPr wrap="none" rtlCol="0">
            <a:spAutoFit/>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Poverty</a:t>
            </a: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2958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581900" cy="548640"/>
          </a:xfrm>
        </p:spPr>
        <p:txBody>
          <a:bodyPr>
            <a:normAutofit fontScale="90000"/>
          </a:bodyPr>
          <a:lstStyle/>
          <a:p>
            <a:r>
              <a:rPr lang="en-US" dirty="0" smtClean="0"/>
              <a:t/>
            </a:r>
            <a:br>
              <a:rPr lang="en-US" dirty="0" smtClean="0"/>
            </a:br>
            <a:endParaRPr lang="en-US" dirty="0"/>
          </a:p>
        </p:txBody>
      </p:sp>
      <p:pic>
        <p:nvPicPr>
          <p:cNvPr id="4" name="Content Placeholder 3" descr="imagesCATLHUOK.jpg"/>
          <p:cNvPicPr>
            <a:picLocks noGrp="1" noChangeAspect="1"/>
          </p:cNvPicPr>
          <p:nvPr>
            <p:ph idx="1"/>
          </p:nvPr>
        </p:nvPicPr>
        <p:blipFill>
          <a:blip r:embed="rId2" cstate="print"/>
          <a:stretch>
            <a:fillRect/>
          </a:stretch>
        </p:blipFill>
        <p:spPr>
          <a:xfrm>
            <a:off x="1828800" y="1676400"/>
            <a:ext cx="5029200" cy="3648774"/>
          </a:xfrm>
          <a:prstGeom prst="rect">
            <a:avLst/>
          </a:prstGeom>
          <a:effectLst>
            <a:softEdge rad="63500"/>
          </a:effectLst>
        </p:spPr>
      </p:pic>
      <p:sp>
        <p:nvSpPr>
          <p:cNvPr id="5" name="TextBox 4"/>
          <p:cNvSpPr txBox="1"/>
          <p:nvPr/>
        </p:nvSpPr>
        <p:spPr>
          <a:xfrm flipH="1">
            <a:off x="457200" y="228600"/>
            <a:ext cx="8001000" cy="646331"/>
          </a:xfrm>
          <a:prstGeom prst="rect">
            <a:avLst/>
          </a:prstGeom>
          <a:noFill/>
        </p:spPr>
        <p:txBody>
          <a:bodyPr>
            <a:spAutoFit/>
          </a:bodyPr>
          <a:lstStyle/>
          <a:p>
            <a:pPr>
              <a:defRPr/>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  Grandparents </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Raising our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Kids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21931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Youth Mental Health First Aid</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5029200" y="1371599"/>
            <a:ext cx="3200400" cy="4876801"/>
          </a:xfrm>
        </p:spPr>
        <p:txBody>
          <a:bodyPr>
            <a:normAutofit/>
          </a:bodyPr>
          <a:lstStyle/>
          <a:p>
            <a:pPr marL="400050" lvl="1" indent="0">
              <a:buNone/>
            </a:pPr>
            <a:r>
              <a:rPr lang="en-US" dirty="0" smtClean="0"/>
              <a:t>                                                 </a:t>
            </a:r>
            <a:r>
              <a:rPr lang="en-US" sz="2400" dirty="0" smtClean="0">
                <a:latin typeface="Tahoma" pitchFamily="34" charset="0"/>
                <a:ea typeface="Tahoma" pitchFamily="34" charset="0"/>
                <a:cs typeface="Tahoma" pitchFamily="34" charset="0"/>
              </a:rPr>
              <a:t>Designed to teach lay people methods of assisting a young person who may be in the  early stages of developing a mental health problem or mental health crisis.</a:t>
            </a:r>
            <a:r>
              <a:rPr lang="en-US" sz="800" dirty="0" smtClean="0"/>
              <a:t>.</a:t>
            </a:r>
            <a:endParaRPr lang="en-US" dirty="0"/>
          </a:p>
        </p:txBody>
      </p:sp>
      <p:sp>
        <p:nvSpPr>
          <p:cNvPr id="4" name="Date Placeholder 3"/>
          <p:cNvSpPr>
            <a:spLocks noGrp="1"/>
          </p:cNvSpPr>
          <p:nvPr>
            <p:ph type="dt" sz="half" idx="10"/>
          </p:nvPr>
        </p:nvSpPr>
        <p:spPr/>
        <p:txBody>
          <a:bodyPr/>
          <a:lstStyle/>
          <a:p>
            <a:fld id="{F005B4EF-D4C6-4F2C-96A5-70850BDF7B13}"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27</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7200" y="1981200"/>
            <a:ext cx="48768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9940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spcBef>
                <a:spcPts val="0"/>
              </a:spcBef>
              <a:buNone/>
            </a:pPr>
            <a:endParaRPr lang="en-US" sz="3600" b="1" dirty="0" smtClean="0">
              <a:latin typeface="Tahoma" pitchFamily="34" charset="0"/>
              <a:ea typeface="Tahoma" pitchFamily="34" charset="0"/>
              <a:cs typeface="Tahoma" pitchFamily="34" charset="0"/>
            </a:endParaRPr>
          </a:p>
          <a:p>
            <a:pPr marL="0" indent="0" algn="ctr">
              <a:spcBef>
                <a:spcPts val="0"/>
              </a:spcBef>
              <a:buNone/>
            </a:pPr>
            <a:r>
              <a:rPr lang="en-US" sz="3600" b="1" dirty="0" smtClean="0">
                <a:latin typeface="Tahoma" pitchFamily="34" charset="0"/>
                <a:ea typeface="Tahoma" pitchFamily="34" charset="0"/>
                <a:cs typeface="Tahoma" pitchFamily="34" charset="0"/>
              </a:rPr>
              <a:t>Anne </a:t>
            </a:r>
            <a:r>
              <a:rPr lang="en-US" sz="3600" b="1" dirty="0">
                <a:latin typeface="Tahoma" pitchFamily="34" charset="0"/>
                <a:ea typeface="Tahoma" pitchFamily="34" charset="0"/>
                <a:cs typeface="Tahoma" pitchFamily="34" charset="0"/>
              </a:rPr>
              <a:t>Ladd</a:t>
            </a:r>
          </a:p>
          <a:p>
            <a:pPr marL="0" indent="0" algn="ctr">
              <a:spcBef>
                <a:spcPts val="0"/>
              </a:spcBef>
              <a:buNone/>
            </a:pPr>
            <a:r>
              <a:rPr lang="en-US" dirty="0">
                <a:latin typeface="Tahoma" pitchFamily="34" charset="0"/>
                <a:ea typeface="Tahoma" pitchFamily="34" charset="0"/>
                <a:cs typeface="Tahoma" pitchFamily="34" charset="0"/>
              </a:rPr>
              <a:t>Family Engagement Specialist</a:t>
            </a:r>
          </a:p>
          <a:p>
            <a:pPr marL="0" indent="0" algn="ctr">
              <a:spcBef>
                <a:spcPts val="0"/>
              </a:spcBef>
              <a:buNone/>
            </a:pPr>
            <a:r>
              <a:rPr lang="en-US" dirty="0">
                <a:latin typeface="Tahoma" pitchFamily="34" charset="0"/>
                <a:ea typeface="Tahoma" pitchFamily="34" charset="0"/>
                <a:cs typeface="Tahoma" pitchFamily="34" charset="0"/>
              </a:rPr>
              <a:t>Division for Special Education</a:t>
            </a:r>
          </a:p>
          <a:p>
            <a:pPr marL="0" indent="0" algn="ctr">
              <a:spcBef>
                <a:spcPts val="0"/>
              </a:spcBef>
              <a:buNone/>
            </a:pPr>
            <a:r>
              <a:rPr lang="en-US" dirty="0">
                <a:latin typeface="Tahoma" pitchFamily="34" charset="0"/>
                <a:ea typeface="Tahoma" pitchFamily="34" charset="0"/>
                <a:cs typeface="Tahoma" pitchFamily="34" charset="0"/>
              </a:rPr>
              <a:t>Georgia Department of </a:t>
            </a:r>
            <a:r>
              <a:rPr lang="en-US" dirty="0" smtClean="0">
                <a:latin typeface="Tahoma" pitchFamily="34" charset="0"/>
                <a:ea typeface="Tahoma" pitchFamily="34" charset="0"/>
                <a:cs typeface="Tahoma" pitchFamily="34" charset="0"/>
              </a:rPr>
              <a:t>Education</a:t>
            </a:r>
          </a:p>
          <a:p>
            <a:pPr marL="0" indent="0" algn="ctr">
              <a:spcBef>
                <a:spcPts val="0"/>
              </a:spcBef>
              <a:buNone/>
            </a:pPr>
            <a:r>
              <a:rPr lang="en-US" sz="3600" dirty="0" smtClean="0">
                <a:latin typeface="Tahoma" pitchFamily="34" charset="0"/>
                <a:ea typeface="Tahoma" pitchFamily="34" charset="0"/>
                <a:cs typeface="Tahoma" pitchFamily="34" charset="0"/>
              </a:rPr>
              <a:t>aladd@doe.k12.ga.us </a:t>
            </a:r>
          </a:p>
          <a:p>
            <a:pPr marL="0" indent="0" algn="ctr">
              <a:spcBef>
                <a:spcPts val="0"/>
              </a:spcBef>
              <a:buNone/>
            </a:pPr>
            <a:r>
              <a:rPr lang="en-US" sz="3600" dirty="0" smtClean="0">
                <a:latin typeface="Tahoma" pitchFamily="34" charset="0"/>
                <a:ea typeface="Tahoma" pitchFamily="34" charset="0"/>
                <a:cs typeface="Tahoma" pitchFamily="34" charset="0"/>
              </a:rPr>
              <a:t>404-657-7328</a:t>
            </a:r>
            <a:endParaRPr lang="en-US" sz="3600" dirty="0">
              <a:latin typeface="Tahoma" pitchFamily="34" charset="0"/>
              <a:ea typeface="Tahoma" pitchFamily="34" charset="0"/>
              <a:cs typeface="Tahoma" pitchFamily="34" charset="0"/>
            </a:endParaRPr>
          </a:p>
          <a:p>
            <a:pPr algn="ctr"/>
            <a:endParaRPr lang="en-US" dirty="0"/>
          </a:p>
        </p:txBody>
      </p:sp>
      <p:sp>
        <p:nvSpPr>
          <p:cNvPr id="4" name="Date Placeholder 3"/>
          <p:cNvSpPr>
            <a:spLocks noGrp="1"/>
          </p:cNvSpPr>
          <p:nvPr>
            <p:ph type="dt" sz="half" idx="10"/>
          </p:nvPr>
        </p:nvSpPr>
        <p:spPr/>
        <p:txBody>
          <a:bodyPr/>
          <a:lstStyle/>
          <a:p>
            <a:fld id="{F005B4EF-D4C6-4F2C-96A5-70850BDF7B13}"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28</a:t>
            </a:fld>
            <a:endParaRPr lang="en-US"/>
          </a:p>
        </p:txBody>
      </p:sp>
      <p:pic>
        <p:nvPicPr>
          <p:cNvPr id="6" name="Picture 2" descr="C:\Users\anne.ladd\Dropbox\PMP\Logos\Parent Mentors Logo_final_sep-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072" b="19914"/>
          <a:stretch/>
        </p:blipFill>
        <p:spPr bwMode="auto">
          <a:xfrm>
            <a:off x="3063240" y="304800"/>
            <a:ext cx="3108960" cy="1214439"/>
          </a:xfrm>
          <a:prstGeom prst="rect">
            <a:avLst/>
          </a:prstGeom>
          <a:solidFill>
            <a:schemeClr val="accent6"/>
          </a:solidFill>
        </p:spPr>
      </p:pic>
    </p:spTree>
    <p:extLst>
      <p:ext uri="{BB962C8B-B14F-4D97-AF65-F5344CB8AC3E}">
        <p14:creationId xmlns:p14="http://schemas.microsoft.com/office/powerpoint/2010/main" val="64534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Learning Targets</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marL="0" indent="0">
              <a:buNone/>
            </a:pPr>
            <a:r>
              <a:rPr lang="en-US" dirty="0" smtClean="0"/>
              <a:t>I can explain why family engagement is important.</a:t>
            </a:r>
          </a:p>
          <a:p>
            <a:pPr marL="0" indent="0">
              <a:buNone/>
            </a:pPr>
            <a:endParaRPr lang="en-US" dirty="0"/>
          </a:p>
          <a:p>
            <a:pPr marL="0" indent="0">
              <a:buNone/>
            </a:pPr>
            <a:r>
              <a:rPr lang="en-US" dirty="0" smtClean="0"/>
              <a:t>I can explain how the </a:t>
            </a:r>
            <a:r>
              <a:rPr lang="en-US" dirty="0" err="1" smtClean="0"/>
              <a:t>Ga</a:t>
            </a:r>
            <a:r>
              <a:rPr lang="en-US" dirty="0" smtClean="0"/>
              <a:t> Parent Mentor Partnership impacts family engagement.</a:t>
            </a:r>
          </a:p>
          <a:p>
            <a:pPr marL="0" indent="0">
              <a:buNone/>
            </a:pPr>
            <a:endParaRPr lang="en-US" dirty="0"/>
          </a:p>
          <a:p>
            <a:pPr marL="0" indent="0">
              <a:buNone/>
            </a:pPr>
            <a:r>
              <a:rPr lang="en-US" dirty="0" smtClean="0"/>
              <a:t>I can identify resources for additional information relating to supporting families. </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F005B4EF-D4C6-4F2C-96A5-70850BDF7B13}"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3</a:t>
            </a:fld>
            <a:endParaRPr lang="en-US"/>
          </a:p>
        </p:txBody>
      </p:sp>
    </p:spTree>
    <p:extLst>
      <p:ext uri="{BB962C8B-B14F-4D97-AF65-F5344CB8AC3E}">
        <p14:creationId xmlns:p14="http://schemas.microsoft.com/office/powerpoint/2010/main" val="3164636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Research Says</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600201"/>
            <a:ext cx="8229600" cy="3276600"/>
          </a:xfrm>
        </p:spPr>
        <p:txBody>
          <a:bodyPr/>
          <a:lstStyle/>
          <a:p>
            <a:pPr algn="ctr">
              <a:buNone/>
              <a:defRPr/>
            </a:pPr>
            <a:r>
              <a:rPr lang="en-US" dirty="0">
                <a:latin typeface="Tahoma" pitchFamily="34" charset="0"/>
                <a:ea typeface="Tahoma" pitchFamily="34" charset="0"/>
                <a:cs typeface="Tahoma" pitchFamily="34" charset="0"/>
              </a:rPr>
              <a:t>30 Years of National Achievement Research Shows a Direct Correlation Between Families Engaged/Involved in Their Child’s Education To Higher </a:t>
            </a:r>
            <a:r>
              <a:rPr lang="en-US" u="sng" dirty="0">
                <a:solidFill>
                  <a:srgbClr val="C00000"/>
                </a:solidFill>
                <a:latin typeface="Tahoma" pitchFamily="34" charset="0"/>
                <a:ea typeface="Tahoma" pitchFamily="34" charset="0"/>
                <a:cs typeface="Tahoma" pitchFamily="34" charset="0"/>
              </a:rPr>
              <a:t>ACHIEVEMENT</a:t>
            </a:r>
            <a:r>
              <a:rPr lang="en-US" u="sng" dirty="0">
                <a:latin typeface="Tahoma" pitchFamily="34" charset="0"/>
                <a:ea typeface="Tahoma" pitchFamily="34" charset="0"/>
                <a:cs typeface="Tahoma" pitchFamily="34" charset="0"/>
              </a:rPr>
              <a:t> </a:t>
            </a:r>
          </a:p>
          <a:p>
            <a:pPr algn="ctr">
              <a:lnSpc>
                <a:spcPts val="1800"/>
              </a:lnSpc>
              <a:buNone/>
              <a:defRPr/>
            </a:pPr>
            <a:endParaRPr lang="en-US" sz="2800" dirty="0">
              <a:latin typeface="Tahoma" pitchFamily="34" charset="0"/>
              <a:ea typeface="Tahoma" pitchFamily="34" charset="0"/>
              <a:cs typeface="Tahoma" pitchFamily="34" charset="0"/>
            </a:endParaRPr>
          </a:p>
          <a:p>
            <a:pPr algn="ctr">
              <a:buNone/>
              <a:defRPr/>
            </a:pPr>
            <a:r>
              <a:rPr lang="en-US" sz="1400" dirty="0">
                <a:latin typeface="Tahoma" pitchFamily="34" charset="0"/>
                <a:ea typeface="Tahoma" pitchFamily="34" charset="0"/>
                <a:cs typeface="Tahoma" pitchFamily="34" charset="0"/>
              </a:rPr>
              <a:t> 2010 Presidents and Fellows of Harvard College, </a:t>
            </a:r>
          </a:p>
          <a:p>
            <a:pPr algn="ctr">
              <a:buNone/>
              <a:defRPr/>
            </a:pPr>
            <a:r>
              <a:rPr lang="en-US" sz="1400" dirty="0">
                <a:latin typeface="Tahoma" pitchFamily="34" charset="0"/>
                <a:ea typeface="Tahoma" pitchFamily="34" charset="0"/>
                <a:cs typeface="Tahoma" pitchFamily="34" charset="0"/>
              </a:rPr>
              <a:t>Harvard Family Research Project  </a:t>
            </a:r>
            <a:endParaRPr lang="en-US" sz="1400" dirty="0" smtClean="0">
              <a:latin typeface="Tahoma" pitchFamily="34" charset="0"/>
              <a:ea typeface="Tahoma" pitchFamily="34" charset="0"/>
              <a:cs typeface="Tahoma" pitchFamily="34" charset="0"/>
            </a:endParaRPr>
          </a:p>
          <a:p>
            <a:pPr algn="ctr">
              <a:buNone/>
              <a:defRPr/>
            </a:pPr>
            <a:r>
              <a:rPr lang="en-US" sz="1400" dirty="0">
                <a:hlinkClick r:id="rId3"/>
              </a:rPr>
              <a:t>The Important Role of Family Engagement</a:t>
            </a:r>
            <a:endParaRPr lang="en-US" sz="1400" dirty="0"/>
          </a:p>
          <a:p>
            <a:pPr algn="ctr">
              <a:buNone/>
              <a:defRPr/>
            </a:pPr>
            <a:endParaRPr lang="en-US" sz="1400" dirty="0">
              <a:latin typeface="Tahoma" pitchFamily="34" charset="0"/>
              <a:ea typeface="Tahoma" pitchFamily="34" charset="0"/>
              <a:cs typeface="Tahoma" pitchFamily="34" charset="0"/>
            </a:endParaRPr>
          </a:p>
          <a:p>
            <a:endParaRPr lang="en-US" dirty="0"/>
          </a:p>
        </p:txBody>
      </p:sp>
      <p:sp>
        <p:nvSpPr>
          <p:cNvPr id="4" name="Date Placeholder 3"/>
          <p:cNvSpPr>
            <a:spLocks noGrp="1"/>
          </p:cNvSpPr>
          <p:nvPr>
            <p:ph type="dt" sz="half" idx="10"/>
          </p:nvPr>
        </p:nvSpPr>
        <p:spPr/>
        <p:txBody>
          <a:bodyPr/>
          <a:lstStyle/>
          <a:p>
            <a:fld id="{F005B4EF-D4C6-4F2C-96A5-70850BDF7B13}"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4</a:t>
            </a:fld>
            <a:endParaRPr lang="en-US"/>
          </a:p>
        </p:txBody>
      </p:sp>
    </p:spTree>
    <p:extLst>
      <p:ext uri="{BB962C8B-B14F-4D97-AF65-F5344CB8AC3E}">
        <p14:creationId xmlns:p14="http://schemas.microsoft.com/office/powerpoint/2010/main" val="3263018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ahoma" pitchFamily="34" charset="0"/>
                <a:ea typeface="Tahoma" pitchFamily="34" charset="0"/>
                <a:cs typeface="Tahoma" pitchFamily="34" charset="0"/>
              </a:rPr>
              <a:t>Engagement </a:t>
            </a:r>
            <a:r>
              <a:rPr lang="en-US" dirty="0" err="1">
                <a:latin typeface="Tahoma" pitchFamily="34" charset="0"/>
                <a:ea typeface="Tahoma" pitchFamily="34" charset="0"/>
                <a:cs typeface="Tahoma" pitchFamily="34" charset="0"/>
              </a:rPr>
              <a:t>vs</a:t>
            </a:r>
            <a:r>
              <a:rPr lang="en-US" dirty="0">
                <a:latin typeface="Tahoma" pitchFamily="34" charset="0"/>
                <a:ea typeface="Tahoma" pitchFamily="34" charset="0"/>
                <a:cs typeface="Tahoma" pitchFamily="34" charset="0"/>
              </a:rPr>
              <a:t> Volunteering</a:t>
            </a:r>
            <a:r>
              <a:rPr lang="en-US" dirty="0" smtClean="0">
                <a:latin typeface="Tahoma" pitchFamily="34" charset="0"/>
                <a:ea typeface="Tahoma" pitchFamily="34" charset="0"/>
                <a:cs typeface="Tahoma" pitchFamily="34" charset="0"/>
              </a:rPr>
              <a:t>?</a:t>
            </a:r>
            <a:endParaRPr lang="en-US" dirty="0"/>
          </a:p>
        </p:txBody>
      </p:sp>
      <p:sp>
        <p:nvSpPr>
          <p:cNvPr id="3" name="Content Placeholder 2"/>
          <p:cNvSpPr>
            <a:spLocks noGrp="1"/>
          </p:cNvSpPr>
          <p:nvPr>
            <p:ph idx="1"/>
          </p:nvPr>
        </p:nvSpPr>
        <p:spPr>
          <a:xfrm>
            <a:off x="457200" y="1981200"/>
            <a:ext cx="8229600" cy="4602163"/>
          </a:xfrm>
        </p:spPr>
        <p:txBody>
          <a:bodyPr>
            <a:normAutofit/>
          </a:bodyPr>
          <a:lstStyle/>
          <a:p>
            <a:pPr algn="ctr">
              <a:buNone/>
              <a:defRPr/>
            </a:pPr>
            <a:endParaRPr lang="en-US" sz="800" b="1" dirty="0">
              <a:latin typeface="Tahoma" pitchFamily="34" charset="0"/>
              <a:ea typeface="Tahoma" pitchFamily="34" charset="0"/>
              <a:cs typeface="Tahoma" pitchFamily="34" charset="0"/>
            </a:endParaRPr>
          </a:p>
          <a:p>
            <a:pPr>
              <a:buNone/>
              <a:defRPr/>
            </a:pPr>
            <a:r>
              <a:rPr lang="en-US" sz="4400" b="1" dirty="0">
                <a:solidFill>
                  <a:srgbClr val="0000FF"/>
                </a:solidFill>
                <a:latin typeface="Cambria" pitchFamily="18" charset="0"/>
              </a:rPr>
              <a:t> </a:t>
            </a:r>
            <a:r>
              <a:rPr lang="en-US" sz="4400" b="1" dirty="0" smtClean="0">
                <a:solidFill>
                  <a:srgbClr val="0000FF"/>
                </a:solidFill>
                <a:latin typeface="Cambria" pitchFamily="18" charset="0"/>
              </a:rPr>
              <a:t> </a:t>
            </a:r>
            <a:r>
              <a:rPr lang="en-US" sz="3600" b="1" dirty="0">
                <a:latin typeface="Tahoma" pitchFamily="34" charset="0"/>
                <a:ea typeface="Tahoma" pitchFamily="34" charset="0"/>
                <a:cs typeface="Tahoma" pitchFamily="34" charset="0"/>
              </a:rPr>
              <a:t>Engagement </a:t>
            </a:r>
            <a:r>
              <a:rPr lang="en-US" sz="3600" b="1" dirty="0" smtClean="0">
                <a:latin typeface="Tahoma" pitchFamily="34" charset="0"/>
                <a:ea typeface="Tahoma" pitchFamily="34" charset="0"/>
                <a:cs typeface="Tahoma" pitchFamily="34" charset="0"/>
              </a:rPr>
              <a:t>vs. </a:t>
            </a:r>
            <a:r>
              <a:rPr lang="en-US" sz="3600" b="1" dirty="0">
                <a:latin typeface="Tahoma" pitchFamily="34" charset="0"/>
                <a:ea typeface="Tahoma" pitchFamily="34" charset="0"/>
                <a:cs typeface="Tahoma" pitchFamily="34" charset="0"/>
              </a:rPr>
              <a:t>Volunteering</a:t>
            </a:r>
            <a:r>
              <a:rPr lang="en-US" sz="3600" b="1" dirty="0" smtClean="0">
                <a:latin typeface="Tahoma" pitchFamily="34" charset="0"/>
                <a:ea typeface="Tahoma" pitchFamily="34" charset="0"/>
                <a:cs typeface="Tahoma" pitchFamily="34" charset="0"/>
              </a:rPr>
              <a:t>?</a:t>
            </a:r>
          </a:p>
          <a:p>
            <a:pPr>
              <a:buNone/>
              <a:defRPr/>
            </a:pPr>
            <a:r>
              <a:rPr lang="en-US" sz="3600" b="1" dirty="0">
                <a:solidFill>
                  <a:srgbClr val="0000FF"/>
                </a:solidFill>
                <a:latin typeface="Tahoma" pitchFamily="34" charset="0"/>
                <a:ea typeface="Tahoma" pitchFamily="34" charset="0"/>
                <a:cs typeface="Tahoma" pitchFamily="34" charset="0"/>
              </a:rPr>
              <a:t> </a:t>
            </a:r>
            <a:r>
              <a:rPr lang="en-US" sz="3600" b="1" dirty="0" smtClean="0">
                <a:solidFill>
                  <a:srgbClr val="0000FF"/>
                </a:solidFill>
                <a:latin typeface="Tahoma" pitchFamily="34" charset="0"/>
                <a:ea typeface="Tahoma" pitchFamily="34" charset="0"/>
                <a:cs typeface="Tahoma" pitchFamily="34" charset="0"/>
              </a:rPr>
              <a:t> </a:t>
            </a:r>
            <a:r>
              <a:rPr lang="en-US" sz="2800" b="1" dirty="0" smtClean="0">
                <a:latin typeface="Tahoma" pitchFamily="34" charset="0"/>
                <a:ea typeface="Tahoma" pitchFamily="34" charset="0"/>
                <a:cs typeface="Tahoma" pitchFamily="34" charset="0"/>
              </a:rPr>
              <a:t>Volunteering </a:t>
            </a:r>
            <a:r>
              <a:rPr lang="en-US" sz="2800" dirty="0">
                <a:latin typeface="Tahoma" pitchFamily="34" charset="0"/>
                <a:ea typeface="Tahoma" pitchFamily="34" charset="0"/>
                <a:cs typeface="Tahoma" pitchFamily="34" charset="0"/>
              </a:rPr>
              <a:t>Refers to Those Who Show Up During the School Day </a:t>
            </a:r>
            <a:r>
              <a:rPr lang="en-US" sz="2800" dirty="0" smtClean="0">
                <a:latin typeface="Tahoma" pitchFamily="34" charset="0"/>
                <a:ea typeface="Tahoma" pitchFamily="34" charset="0"/>
                <a:cs typeface="Tahoma" pitchFamily="34" charset="0"/>
              </a:rPr>
              <a:t>or extracurricular </a:t>
            </a:r>
            <a:r>
              <a:rPr lang="en-US" sz="2800" dirty="0">
                <a:latin typeface="Tahoma" pitchFamily="34" charset="0"/>
                <a:ea typeface="Tahoma" pitchFamily="34" charset="0"/>
                <a:cs typeface="Tahoma" pitchFamily="34" charset="0"/>
              </a:rPr>
              <a:t>Activities. </a:t>
            </a:r>
            <a:endParaRPr lang="en-US" sz="2800" i="1" dirty="0">
              <a:latin typeface="Tahoma" pitchFamily="34" charset="0"/>
              <a:ea typeface="Tahoma" pitchFamily="34" charset="0"/>
              <a:cs typeface="Tahoma" pitchFamily="34" charset="0"/>
            </a:endParaRPr>
          </a:p>
          <a:p>
            <a:pPr>
              <a:lnSpc>
                <a:spcPts val="100"/>
              </a:lnSpc>
              <a:buNone/>
              <a:defRPr/>
            </a:pPr>
            <a:r>
              <a:rPr lang="en-US" i="1" dirty="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a:p>
            <a:pPr>
              <a:buNone/>
              <a:defRPr/>
            </a:pPr>
            <a:r>
              <a:rPr lang="en-US" dirty="0">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Being </a:t>
            </a:r>
            <a:r>
              <a:rPr lang="en-US" sz="2800" b="1" dirty="0">
                <a:latin typeface="Tahoma" pitchFamily="34" charset="0"/>
                <a:ea typeface="Tahoma" pitchFamily="34" charset="0"/>
                <a:cs typeface="Tahoma" pitchFamily="34" charset="0"/>
              </a:rPr>
              <a:t>Engaged</a:t>
            </a:r>
            <a:r>
              <a:rPr lang="en-US" sz="2800" dirty="0">
                <a:latin typeface="Tahoma" pitchFamily="34" charset="0"/>
                <a:ea typeface="Tahoma" pitchFamily="34" charset="0"/>
                <a:cs typeface="Tahoma" pitchFamily="34" charset="0"/>
              </a:rPr>
              <a:t> is Supporting School Goals and Children's Learning </a:t>
            </a:r>
            <a:r>
              <a:rPr lang="en-US" sz="2800" dirty="0" smtClean="0">
                <a:latin typeface="Tahoma" pitchFamily="34" charset="0"/>
                <a:ea typeface="Tahoma" pitchFamily="34" charset="0"/>
                <a:cs typeface="Tahoma" pitchFamily="34" charset="0"/>
              </a:rPr>
              <a:t>Anyway &amp; Anytime</a:t>
            </a:r>
            <a:r>
              <a:rPr lang="en-US" sz="2800" dirty="0">
                <a:latin typeface="Tahoma" pitchFamily="34" charset="0"/>
                <a:ea typeface="Tahoma" pitchFamily="34" charset="0"/>
                <a:cs typeface="Tahoma" pitchFamily="34" charset="0"/>
              </a:rPr>
              <a:t>!!</a:t>
            </a:r>
          </a:p>
          <a:p>
            <a:pPr marL="0" indent="0" algn="ctr">
              <a:buNone/>
            </a:pPr>
            <a:endParaRPr lang="en-US" b="1" dirty="0"/>
          </a:p>
        </p:txBody>
      </p:sp>
      <p:sp>
        <p:nvSpPr>
          <p:cNvPr id="4" name="Date Placeholder 3"/>
          <p:cNvSpPr>
            <a:spLocks noGrp="1"/>
          </p:cNvSpPr>
          <p:nvPr>
            <p:ph type="dt" sz="half" idx="10"/>
          </p:nvPr>
        </p:nvSpPr>
        <p:spPr/>
        <p:txBody>
          <a:bodyPr/>
          <a:lstStyle/>
          <a:p>
            <a:fld id="{F005B4EF-D4C6-4F2C-96A5-70850BDF7B13}"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5</a:t>
            </a:fld>
            <a:endParaRPr lang="en-US"/>
          </a:p>
        </p:txBody>
      </p:sp>
      <p:pic>
        <p:nvPicPr>
          <p:cNvPr id="11" name="Picture 5" descr="volunteer.2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415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volunteer.2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0297" y="0"/>
            <a:ext cx="25415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volunteer.2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
            <a:ext cx="25415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volunteer.2jp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8416" y="0"/>
            <a:ext cx="25415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665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History</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lstStyle/>
          <a:p>
            <a:pPr marL="0" indent="0">
              <a:buNone/>
            </a:pPr>
            <a:r>
              <a:rPr lang="en-US" dirty="0">
                <a:latin typeface="Tahoma" pitchFamily="34" charset="0"/>
                <a:ea typeface="Tahoma" pitchFamily="34" charset="0"/>
                <a:cs typeface="Tahoma" pitchFamily="34" charset="0"/>
              </a:rPr>
              <a:t>The Parent Mentor Partnership was founded in 2002 when six school districts partnered with the Georgia Department of </a:t>
            </a:r>
            <a:r>
              <a:rPr lang="en-US" dirty="0" smtClean="0">
                <a:latin typeface="Tahoma" pitchFamily="34" charset="0"/>
                <a:ea typeface="Tahoma" pitchFamily="34" charset="0"/>
                <a:cs typeface="Tahoma" pitchFamily="34" charset="0"/>
              </a:rPr>
              <a:t>Education, </a:t>
            </a:r>
            <a:r>
              <a:rPr lang="en-US" dirty="0">
                <a:latin typeface="Tahoma" pitchFamily="34" charset="0"/>
                <a:ea typeface="Tahoma" pitchFamily="34" charset="0"/>
                <a:cs typeface="Tahoma" pitchFamily="34" charset="0"/>
              </a:rPr>
              <a:t>Division for Special </a:t>
            </a:r>
            <a:r>
              <a:rPr lang="en-US" dirty="0" smtClean="0">
                <a:latin typeface="Tahoma" pitchFamily="34" charset="0"/>
                <a:ea typeface="Tahoma" pitchFamily="34" charset="0"/>
                <a:cs typeface="Tahoma" pitchFamily="34" charset="0"/>
              </a:rPr>
              <a:t>Education, </a:t>
            </a:r>
            <a:r>
              <a:rPr lang="en-US" dirty="0">
                <a:latin typeface="Tahoma" pitchFamily="34" charset="0"/>
                <a:ea typeface="Tahoma" pitchFamily="34" charset="0"/>
                <a:cs typeface="Tahoma" pitchFamily="34" charset="0"/>
              </a:rPr>
              <a:t>to hire parent </a:t>
            </a:r>
            <a:r>
              <a:rPr lang="en-US" dirty="0" smtClean="0">
                <a:latin typeface="Tahoma" pitchFamily="34" charset="0"/>
                <a:ea typeface="Tahoma" pitchFamily="34" charset="0"/>
                <a:cs typeface="Tahoma" pitchFamily="34" charset="0"/>
              </a:rPr>
              <a:t>mentors. </a:t>
            </a:r>
            <a:r>
              <a:rPr lang="en-US" dirty="0">
                <a:latin typeface="Tahoma" pitchFamily="34" charset="0"/>
                <a:ea typeface="Tahoma" pitchFamily="34" charset="0"/>
                <a:cs typeface="Tahoma" pitchFamily="34" charset="0"/>
              </a:rPr>
              <a:t> </a:t>
            </a:r>
          </a:p>
        </p:txBody>
      </p:sp>
      <p:sp>
        <p:nvSpPr>
          <p:cNvPr id="4" name="Date Placeholder 3"/>
          <p:cNvSpPr>
            <a:spLocks noGrp="1"/>
          </p:cNvSpPr>
          <p:nvPr>
            <p:ph type="dt" sz="half" idx="10"/>
          </p:nvPr>
        </p:nvSpPr>
        <p:spPr/>
        <p:txBody>
          <a:bodyPr/>
          <a:lstStyle/>
          <a:p>
            <a:fld id="{F005B4EF-D4C6-4F2C-96A5-70850BDF7B13}"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6</a:t>
            </a:fld>
            <a:endParaRPr lang="en-US"/>
          </a:p>
        </p:txBody>
      </p:sp>
    </p:spTree>
    <p:extLst>
      <p:ext uri="{BB962C8B-B14F-4D97-AF65-F5344CB8AC3E}">
        <p14:creationId xmlns:p14="http://schemas.microsoft.com/office/powerpoint/2010/main" val="982193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40"/>
          <p:cNvGrpSpPr>
            <a:grpSpLocks/>
          </p:cNvGrpSpPr>
          <p:nvPr/>
        </p:nvGrpSpPr>
        <p:grpSpPr bwMode="auto">
          <a:xfrm rot="788396">
            <a:off x="5995824" y="1698031"/>
            <a:ext cx="2671762" cy="3238960"/>
            <a:chOff x="1553" y="-464"/>
            <a:chExt cx="4008" cy="4611"/>
          </a:xfrm>
        </p:grpSpPr>
        <p:grpSp>
          <p:nvGrpSpPr>
            <p:cNvPr id="10" name="Group 144"/>
            <p:cNvGrpSpPr>
              <a:grpSpLocks/>
            </p:cNvGrpSpPr>
            <p:nvPr/>
          </p:nvGrpSpPr>
          <p:grpSpPr bwMode="auto">
            <a:xfrm>
              <a:off x="1583" y="-434"/>
              <a:ext cx="3867" cy="3190"/>
              <a:chOff x="1583" y="-434"/>
              <a:chExt cx="3867" cy="3190"/>
            </a:xfrm>
          </p:grpSpPr>
          <p:sp>
            <p:nvSpPr>
              <p:cNvPr id="14" name="Freeform 145"/>
              <p:cNvSpPr>
                <a:spLocks/>
              </p:cNvSpPr>
              <p:nvPr/>
            </p:nvSpPr>
            <p:spPr bwMode="auto">
              <a:xfrm>
                <a:off x="1583" y="-434"/>
                <a:ext cx="3867" cy="3190"/>
              </a:xfrm>
              <a:custGeom>
                <a:avLst/>
                <a:gdLst>
                  <a:gd name="T0" fmla="*/ 0 w 3867"/>
                  <a:gd name="T1" fmla="*/ 2756 h 3190"/>
                  <a:gd name="T2" fmla="*/ 3867 w 3867"/>
                  <a:gd name="T3" fmla="*/ 2756 h 3190"/>
                  <a:gd name="T4" fmla="*/ 3867 w 3867"/>
                  <a:gd name="T5" fmla="*/ -434 h 3190"/>
                  <a:gd name="T6" fmla="*/ 0 w 3867"/>
                  <a:gd name="T7" fmla="*/ -434 h 3190"/>
                  <a:gd name="T8" fmla="*/ 0 w 3867"/>
                  <a:gd name="T9" fmla="*/ 2756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7" h="3190">
                    <a:moveTo>
                      <a:pt x="0" y="3190"/>
                    </a:moveTo>
                    <a:lnTo>
                      <a:pt x="3867" y="3190"/>
                    </a:lnTo>
                    <a:lnTo>
                      <a:pt x="3867" y="0"/>
                    </a:lnTo>
                    <a:lnTo>
                      <a:pt x="0" y="0"/>
                    </a:lnTo>
                    <a:lnTo>
                      <a:pt x="0" y="319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41"/>
            <p:cNvGrpSpPr>
              <a:grpSpLocks/>
            </p:cNvGrpSpPr>
            <p:nvPr/>
          </p:nvGrpSpPr>
          <p:grpSpPr bwMode="auto">
            <a:xfrm>
              <a:off x="1583" y="-434"/>
              <a:ext cx="3867" cy="3190"/>
              <a:chOff x="1583" y="-434"/>
              <a:chExt cx="3867" cy="3190"/>
            </a:xfrm>
          </p:grpSpPr>
          <p:sp>
            <p:nvSpPr>
              <p:cNvPr id="12" name="Freeform 143"/>
              <p:cNvSpPr>
                <a:spLocks/>
              </p:cNvSpPr>
              <p:nvPr/>
            </p:nvSpPr>
            <p:spPr bwMode="auto">
              <a:xfrm>
                <a:off x="1583" y="-434"/>
                <a:ext cx="3867" cy="3190"/>
              </a:xfrm>
              <a:custGeom>
                <a:avLst/>
                <a:gdLst>
                  <a:gd name="T0" fmla="*/ 0 w 3867"/>
                  <a:gd name="T1" fmla="*/ 2756 h 3190"/>
                  <a:gd name="T2" fmla="*/ 3867 w 3867"/>
                  <a:gd name="T3" fmla="*/ 2756 h 3190"/>
                  <a:gd name="T4" fmla="*/ 3867 w 3867"/>
                  <a:gd name="T5" fmla="*/ -434 h 3190"/>
                  <a:gd name="T6" fmla="*/ 0 w 3867"/>
                  <a:gd name="T7" fmla="*/ -434 h 3190"/>
                  <a:gd name="T8" fmla="*/ 0 w 3867"/>
                  <a:gd name="T9" fmla="*/ 2756 h 3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7" h="3190">
                    <a:moveTo>
                      <a:pt x="0" y="3190"/>
                    </a:moveTo>
                    <a:lnTo>
                      <a:pt x="3867" y="3190"/>
                    </a:lnTo>
                    <a:lnTo>
                      <a:pt x="3867" y="0"/>
                    </a:lnTo>
                    <a:lnTo>
                      <a:pt x="0" y="0"/>
                    </a:lnTo>
                    <a:lnTo>
                      <a:pt x="0" y="3190"/>
                    </a:lnTo>
                    <a:close/>
                  </a:path>
                </a:pathLst>
              </a:custGeom>
              <a:noFill/>
              <a:ln w="38100">
                <a:solidFill>
                  <a:srgbClr val="22578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1" y="-302"/>
                <a:ext cx="3970" cy="445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a:xfrm>
            <a:off x="765593" y="1293220"/>
            <a:ext cx="5787607" cy="548640"/>
          </a:xfrm>
        </p:spPr>
        <p:txBody>
          <a:bodyPr>
            <a:normAutofit fontScale="90000"/>
          </a:bodyPr>
          <a:lstStyle/>
          <a:p>
            <a:r>
              <a:rPr lang="en-US"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Who</a:t>
            </a:r>
            <a:r>
              <a:rPr lang="en-US" sz="4400" b="1" dirty="0" smtClean="0">
                <a:latin typeface="Tahoma" pitchFamily="34" charset="0"/>
                <a:ea typeface="Tahoma" pitchFamily="34" charset="0"/>
                <a:cs typeface="Tahoma" pitchFamily="34" charset="0"/>
              </a:rPr>
              <a:t> </a:t>
            </a:r>
            <a:r>
              <a:rPr lang="en-US"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we are today….</a:t>
            </a:r>
            <a:endParaRPr lang="en-US" sz="4400"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1127197" y="1521822"/>
            <a:ext cx="7520940" cy="3579849"/>
          </a:xfrm>
        </p:spPr>
        <p:txBody>
          <a:bodyPr>
            <a:normAutofit fontScale="77500" lnSpcReduction="20000"/>
          </a:bodyPr>
          <a:lstStyle/>
          <a:p>
            <a:pPr marL="0" indent="0">
              <a:buNone/>
            </a:pPr>
            <a:r>
              <a:rPr lang="en-US" sz="2400" dirty="0" smtClean="0">
                <a:latin typeface="Tahoma" pitchFamily="34" charset="0"/>
                <a:ea typeface="Tahoma" pitchFamily="34" charset="0"/>
                <a:cs typeface="Tahoma" pitchFamily="34" charset="0"/>
              </a:rPr>
              <a:t> </a:t>
            </a:r>
          </a:p>
          <a:p>
            <a:endParaRPr lang="en-US" sz="2400" dirty="0">
              <a:latin typeface="Tahoma" pitchFamily="34" charset="0"/>
              <a:ea typeface="Tahoma" pitchFamily="34" charset="0"/>
              <a:cs typeface="Tahoma" pitchFamily="34" charset="0"/>
            </a:endParaRPr>
          </a:p>
          <a:p>
            <a:endParaRPr lang="en-US" sz="2400" dirty="0" smtClean="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a:p>
            <a:pPr>
              <a:buFont typeface="Wingdings" pitchFamily="2" charset="2"/>
              <a:buChar char="Ø"/>
            </a:pPr>
            <a:r>
              <a:rPr lang="en-US" sz="3500" dirty="0" smtClean="0">
                <a:latin typeface="Tahoma" pitchFamily="34" charset="0"/>
                <a:ea typeface="Tahoma" pitchFamily="34" charset="0"/>
                <a:cs typeface="Tahoma" pitchFamily="34" charset="0"/>
              </a:rPr>
              <a:t>92 School </a:t>
            </a:r>
            <a:r>
              <a:rPr lang="en-US" sz="3500" dirty="0">
                <a:latin typeface="Tahoma" pitchFamily="34" charset="0"/>
                <a:ea typeface="Tahoma" pitchFamily="34" charset="0"/>
                <a:cs typeface="Tahoma" pitchFamily="34" charset="0"/>
              </a:rPr>
              <a:t>D</a:t>
            </a:r>
            <a:r>
              <a:rPr lang="en-US" sz="3500" dirty="0" smtClean="0">
                <a:latin typeface="Tahoma" pitchFamily="34" charset="0"/>
                <a:ea typeface="Tahoma" pitchFamily="34" charset="0"/>
                <a:cs typeface="Tahoma" pitchFamily="34" charset="0"/>
              </a:rPr>
              <a:t>istricts in Georgia</a:t>
            </a:r>
          </a:p>
          <a:p>
            <a:endParaRPr lang="en-US" sz="3500" dirty="0" smtClean="0">
              <a:latin typeface="Tahoma" pitchFamily="34" charset="0"/>
              <a:ea typeface="Tahoma" pitchFamily="34" charset="0"/>
              <a:cs typeface="Tahoma" pitchFamily="34" charset="0"/>
            </a:endParaRPr>
          </a:p>
          <a:p>
            <a:pPr>
              <a:buFont typeface="Wingdings" pitchFamily="2" charset="2"/>
              <a:buChar char="Ø"/>
            </a:pPr>
            <a:r>
              <a:rPr lang="en-US" sz="3500" dirty="0" smtClean="0">
                <a:latin typeface="Tahoma" pitchFamily="34" charset="0"/>
                <a:ea typeface="Tahoma" pitchFamily="34" charset="0"/>
                <a:cs typeface="Tahoma" pitchFamily="34" charset="0"/>
              </a:rPr>
              <a:t>100 Mentors</a:t>
            </a:r>
          </a:p>
          <a:p>
            <a:endParaRPr lang="en-US" sz="3500" dirty="0" smtClean="0">
              <a:latin typeface="Tahoma" pitchFamily="34" charset="0"/>
              <a:ea typeface="Tahoma" pitchFamily="34" charset="0"/>
              <a:cs typeface="Tahoma" pitchFamily="34" charset="0"/>
            </a:endParaRPr>
          </a:p>
          <a:p>
            <a:pPr>
              <a:buFont typeface="Wingdings" pitchFamily="2" charset="2"/>
              <a:buChar char="Ø"/>
            </a:pPr>
            <a:r>
              <a:rPr lang="en-US" sz="3500" dirty="0" smtClean="0">
                <a:latin typeface="Tahoma" pitchFamily="34" charset="0"/>
                <a:ea typeface="Tahoma" pitchFamily="34" charset="0"/>
                <a:cs typeface="Tahoma" pitchFamily="34" charset="0"/>
              </a:rPr>
              <a:t>Mothers and Fathers of a student(s) who has or has had an IEP </a:t>
            </a:r>
          </a:p>
          <a:p>
            <a:endParaRPr lang="en-US" dirty="0"/>
          </a:p>
        </p:txBody>
      </p:sp>
    </p:spTree>
    <p:extLst>
      <p:ext uri="{BB962C8B-B14F-4D97-AF65-F5344CB8AC3E}">
        <p14:creationId xmlns:p14="http://schemas.microsoft.com/office/powerpoint/2010/main" val="247572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33400"/>
            <a:ext cx="8153400" cy="5821363"/>
          </a:xfrm>
          <a:solidFill>
            <a:srgbClr val="C00000"/>
          </a:solidFill>
        </p:spPr>
        <p:style>
          <a:lnRef idx="2">
            <a:schemeClr val="accent2"/>
          </a:lnRef>
          <a:fillRef idx="1">
            <a:schemeClr val="lt1"/>
          </a:fillRef>
          <a:effectRef idx="0">
            <a:schemeClr val="accent2"/>
          </a:effectRef>
          <a:fontRef idx="minor">
            <a:schemeClr val="dk1"/>
          </a:fontRef>
        </p:style>
        <p:txBody>
          <a:bodyPr/>
          <a:lstStyle/>
          <a:p>
            <a:endParaRPr lang="en-US" dirty="0"/>
          </a:p>
        </p:txBody>
      </p:sp>
      <p:sp>
        <p:nvSpPr>
          <p:cNvPr id="4" name="Date Placeholder 3"/>
          <p:cNvSpPr>
            <a:spLocks noGrp="1"/>
          </p:cNvSpPr>
          <p:nvPr>
            <p:ph type="dt" sz="half" idx="10"/>
          </p:nvPr>
        </p:nvSpPr>
        <p:spPr/>
        <p:txBody>
          <a:bodyPr/>
          <a:lstStyle/>
          <a:p>
            <a:fld id="{F005B4EF-D4C6-4F2C-96A5-70850BDF7B13}" type="datetime1">
              <a:rPr lang="en-US" smtClean="0"/>
              <a:pPr/>
              <a:t>9/5/2014</a:t>
            </a:fld>
            <a:endParaRPr lang="en-US"/>
          </a:p>
        </p:txBody>
      </p:sp>
      <p:sp>
        <p:nvSpPr>
          <p:cNvPr id="5" name="Slide Number Placeholder 4"/>
          <p:cNvSpPr>
            <a:spLocks noGrp="1"/>
          </p:cNvSpPr>
          <p:nvPr>
            <p:ph type="sldNum" sz="quarter" idx="12"/>
          </p:nvPr>
        </p:nvSpPr>
        <p:spPr/>
        <p:txBody>
          <a:bodyPr/>
          <a:lstStyle/>
          <a:p>
            <a:fld id="{59C6159F-9ED2-4208-A5E0-6C3C1962C26C}" type="slidenum">
              <a:rPr lang="en-US" smtClean="0"/>
              <a:pPr/>
              <a:t>8</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858000" cy="455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585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Our</a:t>
            </a:r>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 Mission</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Autofit/>
          </a:bodyPr>
          <a:lstStyle/>
          <a:p>
            <a:pPr>
              <a:buFont typeface="Wingdings" pitchFamily="2" charset="2"/>
              <a:buChar char="Ø"/>
            </a:pPr>
            <a:r>
              <a:rPr lang="en-US" sz="3200" b="0" dirty="0" smtClean="0">
                <a:latin typeface="Tahoma" pitchFamily="34" charset="0"/>
                <a:ea typeface="Tahoma" pitchFamily="34" charset="0"/>
                <a:cs typeface="Tahoma" pitchFamily="34" charset="0"/>
              </a:rPr>
              <a:t>To </a:t>
            </a:r>
            <a:r>
              <a:rPr lang="en-US" sz="3200" b="0" dirty="0">
                <a:latin typeface="Tahoma" pitchFamily="34" charset="0"/>
                <a:ea typeface="Tahoma" pitchFamily="34" charset="0"/>
                <a:cs typeface="Tahoma" pitchFamily="34" charset="0"/>
              </a:rPr>
              <a:t>Build Effective Family, </a:t>
            </a:r>
            <a:r>
              <a:rPr lang="en-US" sz="3200" b="0" dirty="0" smtClean="0">
                <a:latin typeface="Tahoma" pitchFamily="34" charset="0"/>
                <a:ea typeface="Tahoma" pitchFamily="34" charset="0"/>
                <a:cs typeface="Tahoma" pitchFamily="34" charset="0"/>
              </a:rPr>
              <a:t>School, and </a:t>
            </a:r>
            <a:r>
              <a:rPr lang="en-US" sz="3200" b="0" dirty="0">
                <a:latin typeface="Tahoma" pitchFamily="34" charset="0"/>
                <a:ea typeface="Tahoma" pitchFamily="34" charset="0"/>
                <a:cs typeface="Tahoma" pitchFamily="34" charset="0"/>
              </a:rPr>
              <a:t>Community Partnerships That Lead to Greater Achievement for All Students, Especially Those with Disabilities</a:t>
            </a:r>
            <a:r>
              <a:rPr lang="en-US" sz="3200" b="0" dirty="0" smtClean="0">
                <a:latin typeface="Tahoma" pitchFamily="34" charset="0"/>
                <a:ea typeface="Tahoma" pitchFamily="34" charset="0"/>
                <a:cs typeface="Tahoma" pitchFamily="34" charset="0"/>
              </a:rPr>
              <a:t>.</a:t>
            </a:r>
          </a:p>
          <a:p>
            <a:endParaRPr lang="en-US" sz="3200" dirty="0">
              <a:latin typeface="Tahoma" pitchFamily="34" charset="0"/>
              <a:ea typeface="Tahoma" pitchFamily="34" charset="0"/>
              <a:cs typeface="Tahoma" pitchFamily="34" charset="0"/>
            </a:endParaRPr>
          </a:p>
        </p:txBody>
      </p:sp>
      <p:pic>
        <p:nvPicPr>
          <p:cNvPr id="5" name="Picture 2" descr="C:\Users\anne.ladd\AppData\Local\Microsoft\Windows\Temporary Internet Files\Content.Outlook\ZSJD0ZSX\homework-header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82" y="3830782"/>
            <a:ext cx="6858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65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 Presentation Template - John Barge</Template>
  <TotalTime>908</TotalTime>
  <Words>1453</Words>
  <Application>Microsoft Office PowerPoint</Application>
  <PresentationFormat>On-screen Show (4:3)</PresentationFormat>
  <Paragraphs>280</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GaDOE Presentation Template - John Barge</vt:lpstr>
      <vt:lpstr>“Making Education Work for all Georgians”</vt:lpstr>
      <vt:lpstr>  Statewide Family Engagement Initiative: </vt:lpstr>
      <vt:lpstr>Learning Targets</vt:lpstr>
      <vt:lpstr>The Research Says</vt:lpstr>
      <vt:lpstr>Engagement vs Volunteering?</vt:lpstr>
      <vt:lpstr>History</vt:lpstr>
      <vt:lpstr>Who we are today….</vt:lpstr>
      <vt:lpstr>PowerPoint Presentation</vt:lpstr>
      <vt:lpstr>Our Mission</vt:lpstr>
      <vt:lpstr>Our Objective</vt:lpstr>
      <vt:lpstr>PowerPoint Presentation</vt:lpstr>
      <vt:lpstr>Families</vt:lpstr>
      <vt:lpstr>Schools</vt:lpstr>
      <vt:lpstr>Community</vt:lpstr>
      <vt:lpstr>PowerPoint Presentation</vt:lpstr>
      <vt:lpstr>Georgia Parent Mentor   Partnership Leadership Council 2014-2015</vt:lpstr>
      <vt:lpstr>Georgia Parent Mentor Partnership Leadership Council 2014-2015</vt:lpstr>
      <vt:lpstr>  Georgia Parent Mentor Partnership Leadership Council 2014-2015</vt:lpstr>
      <vt:lpstr>How to Stay Connected</vt:lpstr>
      <vt:lpstr>Where to find information</vt:lpstr>
      <vt:lpstr>What we measure</vt:lpstr>
      <vt:lpstr>PowerPoint Presentation</vt:lpstr>
      <vt:lpstr>PowerPoint Presentation</vt:lpstr>
      <vt:lpstr>Barriers to Effective Communication</vt:lpstr>
      <vt:lpstr>PowerPoint Presentation</vt:lpstr>
      <vt:lpstr> </vt:lpstr>
      <vt:lpstr>Youth Mental Health First Aid</vt:lpstr>
      <vt:lpstr>PowerPoint Presentation</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Education Work for all Georgians”</dc:title>
  <dc:creator>Anne Ladd</dc:creator>
  <cp:lastModifiedBy>Jane Grillo</cp:lastModifiedBy>
  <cp:revision>35</cp:revision>
  <dcterms:created xsi:type="dcterms:W3CDTF">2014-08-11T17:00:40Z</dcterms:created>
  <dcterms:modified xsi:type="dcterms:W3CDTF">2014-09-05T15:12:45Z</dcterms:modified>
</cp:coreProperties>
</file>