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57" r:id="rId2"/>
    <p:sldId id="259" r:id="rId3"/>
    <p:sldId id="260" r:id="rId4"/>
    <p:sldId id="261" r:id="rId5"/>
    <p:sldId id="274" r:id="rId6"/>
    <p:sldId id="287" r:id="rId7"/>
    <p:sldId id="279" r:id="rId8"/>
    <p:sldId id="262" r:id="rId9"/>
    <p:sldId id="263" r:id="rId10"/>
    <p:sldId id="282" r:id="rId11"/>
    <p:sldId id="283" r:id="rId12"/>
    <p:sldId id="284" r:id="rId13"/>
    <p:sldId id="264" r:id="rId14"/>
    <p:sldId id="265" r:id="rId15"/>
    <p:sldId id="286" r:id="rId16"/>
    <p:sldId id="266" r:id="rId17"/>
    <p:sldId id="275" r:id="rId18"/>
    <p:sldId id="267" r:id="rId19"/>
    <p:sldId id="268" r:id="rId20"/>
    <p:sldId id="269" r:id="rId21"/>
    <p:sldId id="280" r:id="rId22"/>
    <p:sldId id="281" r:id="rId23"/>
    <p:sldId id="285" r:id="rId24"/>
    <p:sldId id="270" r:id="rId25"/>
    <p:sldId id="272" r:id="rId26"/>
    <p:sldId id="273" r:id="rId27"/>
    <p:sldId id="276" r:id="rId28"/>
    <p:sldId id="277" r:id="rId29"/>
    <p:sldId id="278"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erine Prudhomme-Judge"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1" d="100"/>
          <a:sy n="81" d="100"/>
        </p:scale>
        <p:origin x="-83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Macintosh%20HD:Users:mariaaptt:Desktop:Hours%20of%20Instruction.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Macintosh%20HD:Users:shahn:Desktop:Format%20Docs:APTT%20#2 PowerPoint:APPT_DataFile_PPT.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pie3DChart>
        <c:varyColors val="1"/>
        <c:ser>
          <c:idx val="0"/>
          <c:order val="0"/>
          <c:explosion val="25"/>
          <c:dPt>
            <c:idx val="0"/>
            <c:bubble3D val="0"/>
            <c:explosion val="22"/>
          </c:dPt>
          <c:dPt>
            <c:idx val="1"/>
            <c:bubble3D val="0"/>
            <c:spPr>
              <a:solidFill>
                <a:srgbClr val="D5EDF4">
                  <a:lumMod val="50000"/>
                </a:srgbClr>
              </a:solidFill>
            </c:spPr>
          </c:dPt>
          <c:cat>
            <c:strRef>
              <c:f>'[Hours of Instruction.xlsx]Sheet1'!$A$1:$A$3</c:f>
              <c:strCache>
                <c:ptCount val="3"/>
                <c:pt idx="0">
                  <c:v>Hours at school 10%</c:v>
                </c:pt>
                <c:pt idx="1">
                  <c:v>Hours away from school 57%</c:v>
                </c:pt>
                <c:pt idx="2">
                  <c:v>Hours asleep 33%</c:v>
                </c:pt>
              </c:strCache>
            </c:strRef>
          </c:cat>
          <c:val>
            <c:numRef>
              <c:f>'[Hours of Instruction.xlsx]Sheet1'!$B$1:$B$3</c:f>
              <c:numCache>
                <c:formatCode>General</c:formatCode>
                <c:ptCount val="3"/>
                <c:pt idx="0">
                  <c:v>1080</c:v>
                </c:pt>
                <c:pt idx="1">
                  <c:v>4760</c:v>
                </c:pt>
                <c:pt idx="2">
                  <c:v>2920</c:v>
                </c:pt>
              </c:numCache>
            </c:numRef>
          </c:val>
        </c:ser>
        <c:dLbls>
          <c:showLegendKey val="0"/>
          <c:showVal val="0"/>
          <c:showCatName val="0"/>
          <c:showSerName val="0"/>
          <c:showPercent val="0"/>
          <c:showBubbleSize val="0"/>
          <c:showLeaderLines val="1"/>
        </c:dLbls>
      </c:pie3DChart>
    </c:plotArea>
    <c:plotVisOnly val="1"/>
    <c:dispBlanksAs val="zero"/>
    <c:showDLblsOverMax val="0"/>
  </c:chart>
  <c:spPr>
    <a:noFill/>
    <a:ln>
      <a:noFill/>
    </a:ln>
  </c:spPr>
  <c:txPr>
    <a:bodyPr/>
    <a:lstStyle/>
    <a:p>
      <a:pPr>
        <a:defRPr sz="1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dk2" tx2="lt2" accent1="accent1" accent2="accent2" accent3="accent3" accent4="accent4" accent5="accent5" accent6="accent6" hlink="hlink" folHlink="folHlink"/>
  <c:chart>
    <c:autoTitleDeleted val="0"/>
    <c:plotArea>
      <c:layout/>
      <c:barChart>
        <c:barDir val="col"/>
        <c:grouping val="clustered"/>
        <c:varyColors val="0"/>
        <c:ser>
          <c:idx val="0"/>
          <c:order val="0"/>
          <c:spPr>
            <a:solidFill>
              <a:schemeClr val="accent1"/>
            </a:solidFill>
            <a:ln>
              <a:noFill/>
            </a:ln>
          </c:spPr>
          <c:invertIfNegative val="0"/>
          <c:dPt>
            <c:idx val="12"/>
            <c:invertIfNegative val="0"/>
            <c:bubble3D val="0"/>
            <c:spPr>
              <a:solidFill>
                <a:schemeClr val="accent1"/>
              </a:solidFill>
              <a:ln>
                <a:solidFill>
                  <a:schemeClr val="tx2"/>
                </a:solidFill>
              </a:ln>
            </c:spPr>
          </c:dPt>
          <c:val>
            <c:numRef>
              <c:f>Fluency!$A$2:$A$35</c:f>
              <c:numCache>
                <c:formatCode>General</c:formatCode>
                <c:ptCount val="34"/>
                <c:pt idx="0">
                  <c:v>36</c:v>
                </c:pt>
                <c:pt idx="1">
                  <c:v>72</c:v>
                </c:pt>
                <c:pt idx="2">
                  <c:v>5</c:v>
                </c:pt>
                <c:pt idx="3">
                  <c:v>46</c:v>
                </c:pt>
                <c:pt idx="4">
                  <c:v>0</c:v>
                </c:pt>
                <c:pt idx="5">
                  <c:v>26</c:v>
                </c:pt>
                <c:pt idx="6">
                  <c:v>10</c:v>
                </c:pt>
                <c:pt idx="7">
                  <c:v>34</c:v>
                </c:pt>
                <c:pt idx="8">
                  <c:v>60</c:v>
                </c:pt>
                <c:pt idx="9">
                  <c:v>48</c:v>
                </c:pt>
                <c:pt idx="10">
                  <c:v>80</c:v>
                </c:pt>
                <c:pt idx="11">
                  <c:v>0</c:v>
                </c:pt>
                <c:pt idx="12">
                  <c:v>90</c:v>
                </c:pt>
                <c:pt idx="13">
                  <c:v>45</c:v>
                </c:pt>
                <c:pt idx="14">
                  <c:v>17</c:v>
                </c:pt>
                <c:pt idx="15">
                  <c:v>83</c:v>
                </c:pt>
                <c:pt idx="16">
                  <c:v>2</c:v>
                </c:pt>
                <c:pt idx="17">
                  <c:v>59</c:v>
                </c:pt>
                <c:pt idx="18">
                  <c:v>8</c:v>
                </c:pt>
                <c:pt idx="19">
                  <c:v>20</c:v>
                </c:pt>
                <c:pt idx="20">
                  <c:v>89</c:v>
                </c:pt>
                <c:pt idx="21">
                  <c:v>20</c:v>
                </c:pt>
                <c:pt idx="22">
                  <c:v>4</c:v>
                </c:pt>
                <c:pt idx="23">
                  <c:v>15</c:v>
                </c:pt>
                <c:pt idx="24">
                  <c:v>56</c:v>
                </c:pt>
                <c:pt idx="25">
                  <c:v>51</c:v>
                </c:pt>
                <c:pt idx="26">
                  <c:v>10</c:v>
                </c:pt>
                <c:pt idx="27">
                  <c:v>11</c:v>
                </c:pt>
                <c:pt idx="28">
                  <c:v>33</c:v>
                </c:pt>
                <c:pt idx="29">
                  <c:v>27</c:v>
                </c:pt>
                <c:pt idx="30">
                  <c:v>0</c:v>
                </c:pt>
                <c:pt idx="31">
                  <c:v>7</c:v>
                </c:pt>
                <c:pt idx="32">
                  <c:v>45</c:v>
                </c:pt>
                <c:pt idx="33">
                  <c:v>12</c:v>
                </c:pt>
              </c:numCache>
            </c:numRef>
          </c:val>
        </c:ser>
        <c:dLbls>
          <c:showLegendKey val="0"/>
          <c:showVal val="0"/>
          <c:showCatName val="0"/>
          <c:showSerName val="0"/>
          <c:showPercent val="0"/>
          <c:showBubbleSize val="0"/>
        </c:dLbls>
        <c:gapWidth val="150"/>
        <c:axId val="93343232"/>
        <c:axId val="60194112"/>
      </c:barChart>
      <c:catAx>
        <c:axId val="93343232"/>
        <c:scaling>
          <c:orientation val="minMax"/>
        </c:scaling>
        <c:delete val="0"/>
        <c:axPos val="b"/>
        <c:majorTickMark val="out"/>
        <c:minorTickMark val="none"/>
        <c:tickLblPos val="nextTo"/>
        <c:crossAx val="60194112"/>
        <c:crosses val="autoZero"/>
        <c:auto val="1"/>
        <c:lblAlgn val="ctr"/>
        <c:lblOffset val="100"/>
        <c:noMultiLvlLbl val="0"/>
      </c:catAx>
      <c:valAx>
        <c:axId val="60194112"/>
        <c:scaling>
          <c:orientation val="minMax"/>
          <c:max val="120"/>
          <c:min val="0"/>
        </c:scaling>
        <c:delete val="0"/>
        <c:axPos val="l"/>
        <c:majorGridlines/>
        <c:numFmt formatCode="General" sourceLinked="1"/>
        <c:majorTickMark val="out"/>
        <c:minorTickMark val="none"/>
        <c:tickLblPos val="nextTo"/>
        <c:crossAx val="93343232"/>
        <c:crosses val="autoZero"/>
        <c:crossBetween val="between"/>
        <c:majorUnit val="10"/>
      </c:valAx>
    </c:plotArea>
    <c:plotVisOnly val="1"/>
    <c:dispBlanksAs val="gap"/>
    <c:showDLblsOverMax val="0"/>
  </c:chart>
  <c:externalData r:id="rId2">
    <c:autoUpdate val="0"/>
  </c:externalData>
  <c:userShapes r:id="rId3"/>
</c:chartSpace>
</file>

<file path=ppt/comments/comment1.xml><?xml version="1.0" encoding="utf-8"?>
<p:cmLst xmlns:a="http://schemas.openxmlformats.org/drawingml/2006/main" xmlns:r="http://schemas.openxmlformats.org/officeDocument/2006/relationships" xmlns:p="http://schemas.openxmlformats.org/presentationml/2006/main">
  <p:cm authorId="0" dt="2014-07-14T23:51:18.623" idx="1">
    <p:pos x="645" y="57"/>
    <p:text>This title is "why" which would lend itself to reasoning below in research that support the shift whereas the bullets are the shift more like WHAT we are shifting to and the rationale behind those components/areas. The bullets describe what it should be versus WHY.  Perhaps change the top verbiage in the title.</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BF22DF-515D-4C49-8F49-A5F3FF470DD8}" type="doc">
      <dgm:prSet loTypeId="urn:microsoft.com/office/officeart/2005/8/layout/process1" loCatId="process" qsTypeId="urn:microsoft.com/office/officeart/2005/8/quickstyle/simple5" qsCatId="simple" csTypeId="urn:microsoft.com/office/officeart/2005/8/colors/accent1_2" csCatId="accent1" phldr="1"/>
      <dgm:spPr/>
      <dgm:t>
        <a:bodyPr/>
        <a:lstStyle/>
        <a:p>
          <a:endParaRPr lang="en-US"/>
        </a:p>
      </dgm:t>
    </dgm:pt>
    <dgm:pt modelId="{D039B4CC-5A36-814C-A7C0-CDEFB15C9381}">
      <dgm:prSet phldrT="[Text]" custT="1">
        <dgm:style>
          <a:lnRef idx="2">
            <a:schemeClr val="accent3"/>
          </a:lnRef>
          <a:fillRef idx="1">
            <a:schemeClr val="lt1"/>
          </a:fillRef>
          <a:effectRef idx="0">
            <a:schemeClr val="accent3"/>
          </a:effectRef>
          <a:fontRef idx="minor">
            <a:schemeClr val="dk1"/>
          </a:fontRef>
        </dgm:style>
      </dgm:prSet>
      <dgm:spPr/>
      <dgm:t>
        <a:bodyPr/>
        <a:lstStyle/>
        <a:p>
          <a:pPr algn="ctr"/>
          <a:endParaRPr lang="en-US" sz="1100" b="1" dirty="0" smtClean="0"/>
        </a:p>
        <a:p>
          <a:pPr algn="ctr"/>
          <a:endParaRPr lang="en-US" sz="1800" b="1" dirty="0" smtClean="0">
            <a:solidFill>
              <a:srgbClr val="351E5F"/>
            </a:solidFill>
          </a:endParaRPr>
        </a:p>
        <a:p>
          <a:pPr algn="ctr"/>
          <a:r>
            <a:rPr lang="en-US" sz="1800" b="1" dirty="0" smtClean="0">
              <a:solidFill>
                <a:srgbClr val="351E5F"/>
              </a:solidFill>
              <a:latin typeface="Cambria"/>
              <a:cs typeface="Cambria"/>
            </a:rPr>
            <a:t>Team Meeting</a:t>
          </a:r>
        </a:p>
        <a:p>
          <a:pPr algn="ctr"/>
          <a:r>
            <a:rPr lang="en-US" sz="1800" b="1" dirty="0" smtClean="0">
              <a:solidFill>
                <a:srgbClr val="351E5F"/>
              </a:solidFill>
              <a:latin typeface="Cambria"/>
              <a:cs typeface="Cambria"/>
            </a:rPr>
            <a:t>                  </a:t>
          </a:r>
        </a:p>
        <a:p>
          <a:pPr algn="ctr"/>
          <a:r>
            <a:rPr lang="en-US" sz="1400" b="1" dirty="0" smtClean="0">
              <a:solidFill>
                <a:srgbClr val="351E5F"/>
              </a:solidFill>
              <a:latin typeface="Cambria"/>
              <a:cs typeface="Cambria"/>
            </a:rPr>
            <a:t>(75-min.)</a:t>
          </a:r>
        </a:p>
        <a:p>
          <a:pPr algn="ctr"/>
          <a:r>
            <a:rPr lang="en-US" sz="1400" b="1" dirty="0" smtClean="0">
              <a:solidFill>
                <a:srgbClr val="351E5F"/>
              </a:solidFill>
              <a:latin typeface="Cambria"/>
              <a:cs typeface="Cambria"/>
            </a:rPr>
            <a:t>                                        Held In Early Fall</a:t>
          </a:r>
        </a:p>
        <a:p>
          <a:pPr algn="ctr"/>
          <a:endParaRPr lang="en-US" sz="1400" dirty="0" smtClean="0"/>
        </a:p>
        <a:p>
          <a:pPr algn="ctr"/>
          <a:endParaRPr lang="en-US" sz="1400" dirty="0"/>
        </a:p>
      </dgm:t>
    </dgm:pt>
    <dgm:pt modelId="{80BFBCC9-1F00-C040-A0FE-18952350296E}" type="parTrans" cxnId="{465D6E6E-6CE9-F84B-B01F-295285A9E3E9}">
      <dgm:prSet/>
      <dgm:spPr/>
      <dgm:t>
        <a:bodyPr/>
        <a:lstStyle/>
        <a:p>
          <a:endParaRPr lang="en-US"/>
        </a:p>
      </dgm:t>
    </dgm:pt>
    <dgm:pt modelId="{57F1FB5A-2FFC-1945-90A5-84562E479FAE}" type="sibTrans" cxnId="{465D6E6E-6CE9-F84B-B01F-295285A9E3E9}">
      <dgm:prSet/>
      <dgm:spPr>
        <a:solidFill>
          <a:schemeClr val="accent6">
            <a:lumMod val="75000"/>
          </a:schemeClr>
        </a:solidFill>
      </dgm:spPr>
      <dgm:t>
        <a:bodyPr/>
        <a:lstStyle/>
        <a:p>
          <a:endParaRPr lang="en-US" dirty="0"/>
        </a:p>
      </dgm:t>
    </dgm:pt>
    <dgm:pt modelId="{B4F34DC3-BAE8-1647-A884-6A7137F88A70}">
      <dgm:prSet phldrT="[Text]" custT="1">
        <dgm:style>
          <a:lnRef idx="3">
            <a:schemeClr val="lt1"/>
          </a:lnRef>
          <a:fillRef idx="1">
            <a:schemeClr val="accent1"/>
          </a:fillRef>
          <a:effectRef idx="1">
            <a:schemeClr val="accent1"/>
          </a:effectRef>
          <a:fontRef idx="minor">
            <a:schemeClr val="lt1"/>
          </a:fontRef>
        </dgm:style>
      </dgm:prSet>
      <dgm:spPr/>
      <dgm:t>
        <a:bodyPr/>
        <a:lstStyle/>
        <a:p>
          <a:pPr algn="ctr"/>
          <a:r>
            <a:rPr lang="en-US" sz="1800" b="1" dirty="0" smtClean="0">
              <a:solidFill>
                <a:schemeClr val="tx1"/>
              </a:solidFill>
              <a:latin typeface="Cambria"/>
              <a:cs typeface="Cambria"/>
            </a:rPr>
            <a:t>Individual Session</a:t>
          </a:r>
        </a:p>
        <a:p>
          <a:pPr algn="ctr"/>
          <a:r>
            <a:rPr lang="en-US" sz="1800" b="1" dirty="0" smtClean="0">
              <a:solidFill>
                <a:schemeClr val="tx1"/>
              </a:solidFill>
              <a:latin typeface="Cambria"/>
              <a:cs typeface="Cambria"/>
            </a:rPr>
            <a:t>                   </a:t>
          </a:r>
        </a:p>
        <a:p>
          <a:pPr algn="ctr"/>
          <a:r>
            <a:rPr lang="en-US" sz="1800" b="1" dirty="0" smtClean="0">
              <a:solidFill>
                <a:schemeClr val="tx1"/>
              </a:solidFill>
              <a:latin typeface="Cambria"/>
              <a:cs typeface="Cambria"/>
            </a:rPr>
            <a:t>(30-min.)</a:t>
          </a:r>
        </a:p>
        <a:p>
          <a:pPr algn="ctr"/>
          <a:r>
            <a:rPr lang="en-US" sz="1800" b="1" dirty="0" smtClean="0">
              <a:solidFill>
                <a:schemeClr val="tx1"/>
              </a:solidFill>
              <a:latin typeface="Cambria"/>
              <a:cs typeface="Cambria"/>
            </a:rPr>
            <a:t>                                         Held In Oct-Nov.</a:t>
          </a:r>
          <a:endParaRPr lang="en-US" sz="1800" b="1" dirty="0">
            <a:solidFill>
              <a:schemeClr val="tx1"/>
            </a:solidFill>
            <a:latin typeface="Cambria"/>
            <a:cs typeface="Cambria"/>
          </a:endParaRPr>
        </a:p>
      </dgm:t>
    </dgm:pt>
    <dgm:pt modelId="{03B7E5B2-FB46-9648-B07E-E14A2299AEAE}" type="parTrans" cxnId="{F62BC8B2-B221-3641-B678-832DF1AAC18A}">
      <dgm:prSet/>
      <dgm:spPr/>
      <dgm:t>
        <a:bodyPr/>
        <a:lstStyle/>
        <a:p>
          <a:endParaRPr lang="en-US"/>
        </a:p>
      </dgm:t>
    </dgm:pt>
    <dgm:pt modelId="{6B1FB961-4256-D14A-9260-E8213846ECA1}" type="sibTrans" cxnId="{F62BC8B2-B221-3641-B678-832DF1AAC18A}">
      <dgm:prSet/>
      <dgm:spPr>
        <a:solidFill>
          <a:schemeClr val="accent6">
            <a:lumMod val="75000"/>
          </a:schemeClr>
        </a:solidFill>
      </dgm:spPr>
      <dgm:t>
        <a:bodyPr/>
        <a:lstStyle/>
        <a:p>
          <a:endParaRPr lang="en-US" dirty="0"/>
        </a:p>
      </dgm:t>
    </dgm:pt>
    <dgm:pt modelId="{09F8ECC3-B533-2948-8ACF-FD6923BF47CE}">
      <dgm:prSet phldrT="[Text]" custT="1">
        <dgm:style>
          <a:lnRef idx="2">
            <a:schemeClr val="accent3"/>
          </a:lnRef>
          <a:fillRef idx="1">
            <a:schemeClr val="lt1"/>
          </a:fillRef>
          <a:effectRef idx="0">
            <a:schemeClr val="accent3"/>
          </a:effectRef>
          <a:fontRef idx="minor">
            <a:schemeClr val="dk1"/>
          </a:fontRef>
        </dgm:style>
      </dgm:prSet>
      <dgm:spPr/>
      <dgm:t>
        <a:bodyPr/>
        <a:lstStyle/>
        <a:p>
          <a:pPr algn="ctr"/>
          <a:r>
            <a:rPr lang="en-US" sz="1800" b="1" dirty="0" smtClean="0">
              <a:solidFill>
                <a:srgbClr val="351E5F"/>
              </a:solidFill>
              <a:latin typeface="Cambria"/>
              <a:cs typeface="Cambria"/>
            </a:rPr>
            <a:t>Team Meeting</a:t>
          </a:r>
        </a:p>
        <a:p>
          <a:pPr algn="ctr"/>
          <a:r>
            <a:rPr lang="en-US" sz="1800" b="1" dirty="0" smtClean="0">
              <a:solidFill>
                <a:srgbClr val="351E5F"/>
              </a:solidFill>
              <a:latin typeface="Cambria"/>
              <a:cs typeface="Cambria"/>
            </a:rPr>
            <a:t>                  </a:t>
          </a:r>
        </a:p>
        <a:p>
          <a:pPr algn="ctr"/>
          <a:r>
            <a:rPr lang="en-US" sz="1800" b="1" dirty="0" smtClean="0">
              <a:solidFill>
                <a:srgbClr val="351E5F"/>
              </a:solidFill>
              <a:latin typeface="Cambria"/>
              <a:cs typeface="Cambria"/>
            </a:rPr>
            <a:t>(75-min.)</a:t>
          </a:r>
        </a:p>
        <a:p>
          <a:pPr algn="ctr"/>
          <a:r>
            <a:rPr lang="en-US" sz="1800" b="1" dirty="0" smtClean="0">
              <a:solidFill>
                <a:srgbClr val="351E5F"/>
              </a:solidFill>
              <a:latin typeface="Cambria"/>
              <a:cs typeface="Cambria"/>
            </a:rPr>
            <a:t>                                        Held In Winter</a:t>
          </a:r>
          <a:endParaRPr lang="en-US" sz="1800" b="1" dirty="0">
            <a:solidFill>
              <a:srgbClr val="351E5F"/>
            </a:solidFill>
            <a:latin typeface="Cambria"/>
            <a:cs typeface="Cambria"/>
          </a:endParaRPr>
        </a:p>
      </dgm:t>
    </dgm:pt>
    <dgm:pt modelId="{F1338C5A-4157-4A46-B401-8611F56C9EE6}" type="parTrans" cxnId="{D90121A9-4C85-5042-8E2D-23868B55BB9E}">
      <dgm:prSet/>
      <dgm:spPr/>
      <dgm:t>
        <a:bodyPr/>
        <a:lstStyle/>
        <a:p>
          <a:endParaRPr lang="en-US"/>
        </a:p>
      </dgm:t>
    </dgm:pt>
    <dgm:pt modelId="{443D0511-2C32-EE48-8C84-B3666756FE86}" type="sibTrans" cxnId="{D90121A9-4C85-5042-8E2D-23868B55BB9E}">
      <dgm:prSet/>
      <dgm:spPr>
        <a:solidFill>
          <a:schemeClr val="accent6">
            <a:lumMod val="75000"/>
          </a:schemeClr>
        </a:solidFill>
      </dgm:spPr>
      <dgm:t>
        <a:bodyPr/>
        <a:lstStyle/>
        <a:p>
          <a:endParaRPr lang="en-US" dirty="0"/>
        </a:p>
      </dgm:t>
    </dgm:pt>
    <dgm:pt modelId="{66EE3EC5-777C-B041-AFAF-87FDCB07B205}">
      <dgm:prSet phldrT="[Text]" custT="1">
        <dgm:style>
          <a:lnRef idx="2">
            <a:schemeClr val="accent3"/>
          </a:lnRef>
          <a:fillRef idx="1">
            <a:schemeClr val="lt1"/>
          </a:fillRef>
          <a:effectRef idx="0">
            <a:schemeClr val="accent3"/>
          </a:effectRef>
          <a:fontRef idx="minor">
            <a:schemeClr val="dk1"/>
          </a:fontRef>
        </dgm:style>
      </dgm:prSet>
      <dgm:spPr/>
      <dgm:t>
        <a:bodyPr/>
        <a:lstStyle/>
        <a:p>
          <a:pPr algn="ctr"/>
          <a:r>
            <a:rPr lang="en-US" sz="1800" b="1" dirty="0" smtClean="0">
              <a:solidFill>
                <a:srgbClr val="351E5F"/>
              </a:solidFill>
              <a:latin typeface="Cambria"/>
              <a:cs typeface="Cambria"/>
            </a:rPr>
            <a:t>Team Meeting</a:t>
          </a:r>
        </a:p>
        <a:p>
          <a:pPr algn="ctr"/>
          <a:r>
            <a:rPr lang="en-US" sz="1800" b="1" dirty="0" smtClean="0">
              <a:solidFill>
                <a:srgbClr val="351E5F"/>
              </a:solidFill>
              <a:latin typeface="Cambria"/>
              <a:cs typeface="Cambria"/>
            </a:rPr>
            <a:t>                  </a:t>
          </a:r>
        </a:p>
        <a:p>
          <a:pPr algn="ctr"/>
          <a:r>
            <a:rPr lang="en-US" sz="1800" b="1" dirty="0" smtClean="0">
              <a:solidFill>
                <a:srgbClr val="351E5F"/>
              </a:solidFill>
              <a:latin typeface="Cambria"/>
              <a:cs typeface="Cambria"/>
            </a:rPr>
            <a:t>(75-min.)</a:t>
          </a:r>
        </a:p>
        <a:p>
          <a:pPr algn="ctr"/>
          <a:r>
            <a:rPr lang="en-US" sz="1800" b="1" dirty="0" smtClean="0">
              <a:solidFill>
                <a:srgbClr val="351E5F"/>
              </a:solidFill>
              <a:latin typeface="Cambria"/>
              <a:cs typeface="Cambria"/>
            </a:rPr>
            <a:t>                                        Held In Spring</a:t>
          </a:r>
          <a:endParaRPr lang="en-US" sz="1800" b="1" dirty="0">
            <a:solidFill>
              <a:srgbClr val="351E5F"/>
            </a:solidFill>
            <a:latin typeface="Cambria"/>
            <a:cs typeface="Cambria"/>
          </a:endParaRPr>
        </a:p>
      </dgm:t>
    </dgm:pt>
    <dgm:pt modelId="{FCA06F06-AA68-1040-BECD-BF6A4FF4EA13}" type="parTrans" cxnId="{FE37938D-05DC-1E46-AA91-8F4F3CCD6358}">
      <dgm:prSet/>
      <dgm:spPr/>
      <dgm:t>
        <a:bodyPr/>
        <a:lstStyle/>
        <a:p>
          <a:endParaRPr lang="en-US"/>
        </a:p>
      </dgm:t>
    </dgm:pt>
    <dgm:pt modelId="{5BAABDA9-EFE6-C84E-A3DD-1CF98AEA7D3B}" type="sibTrans" cxnId="{FE37938D-05DC-1E46-AA91-8F4F3CCD6358}">
      <dgm:prSet/>
      <dgm:spPr/>
      <dgm:t>
        <a:bodyPr/>
        <a:lstStyle/>
        <a:p>
          <a:endParaRPr lang="en-US"/>
        </a:p>
      </dgm:t>
    </dgm:pt>
    <dgm:pt modelId="{35CB2592-8AAB-AB44-A436-3E9654451D48}" type="pres">
      <dgm:prSet presAssocID="{31BF22DF-515D-4C49-8F49-A5F3FF470DD8}" presName="Name0" presStyleCnt="0">
        <dgm:presLayoutVars>
          <dgm:dir/>
          <dgm:resizeHandles val="exact"/>
        </dgm:presLayoutVars>
      </dgm:prSet>
      <dgm:spPr/>
      <dgm:t>
        <a:bodyPr/>
        <a:lstStyle/>
        <a:p>
          <a:endParaRPr lang="en-US"/>
        </a:p>
      </dgm:t>
    </dgm:pt>
    <dgm:pt modelId="{986B4B31-8665-0E48-A0F8-EA117FD0993E}" type="pres">
      <dgm:prSet presAssocID="{D039B4CC-5A36-814C-A7C0-CDEFB15C9381}" presName="node" presStyleLbl="node1" presStyleIdx="0" presStyleCnt="4">
        <dgm:presLayoutVars>
          <dgm:bulletEnabled val="1"/>
        </dgm:presLayoutVars>
      </dgm:prSet>
      <dgm:spPr/>
      <dgm:t>
        <a:bodyPr/>
        <a:lstStyle/>
        <a:p>
          <a:endParaRPr lang="en-US"/>
        </a:p>
      </dgm:t>
    </dgm:pt>
    <dgm:pt modelId="{DFDE2265-208A-A84F-919B-4D4391E84B7C}" type="pres">
      <dgm:prSet presAssocID="{57F1FB5A-2FFC-1945-90A5-84562E479FAE}" presName="sibTrans" presStyleLbl="sibTrans2D1" presStyleIdx="0" presStyleCnt="3"/>
      <dgm:spPr/>
      <dgm:t>
        <a:bodyPr/>
        <a:lstStyle/>
        <a:p>
          <a:endParaRPr lang="en-US"/>
        </a:p>
      </dgm:t>
    </dgm:pt>
    <dgm:pt modelId="{D481600E-F535-4B41-B7D5-F255BDF871FB}" type="pres">
      <dgm:prSet presAssocID="{57F1FB5A-2FFC-1945-90A5-84562E479FAE}" presName="connectorText" presStyleLbl="sibTrans2D1" presStyleIdx="0" presStyleCnt="3"/>
      <dgm:spPr/>
      <dgm:t>
        <a:bodyPr/>
        <a:lstStyle/>
        <a:p>
          <a:endParaRPr lang="en-US"/>
        </a:p>
      </dgm:t>
    </dgm:pt>
    <dgm:pt modelId="{3F6009FA-40A1-4A4D-892A-F136A61BC09F}" type="pres">
      <dgm:prSet presAssocID="{B4F34DC3-BAE8-1647-A884-6A7137F88A70}" presName="node" presStyleLbl="node1" presStyleIdx="1" presStyleCnt="4">
        <dgm:presLayoutVars>
          <dgm:bulletEnabled val="1"/>
        </dgm:presLayoutVars>
      </dgm:prSet>
      <dgm:spPr/>
      <dgm:t>
        <a:bodyPr/>
        <a:lstStyle/>
        <a:p>
          <a:endParaRPr lang="en-US"/>
        </a:p>
      </dgm:t>
    </dgm:pt>
    <dgm:pt modelId="{6128C730-F0AB-2E43-BC43-F1291E75201F}" type="pres">
      <dgm:prSet presAssocID="{6B1FB961-4256-D14A-9260-E8213846ECA1}" presName="sibTrans" presStyleLbl="sibTrans2D1" presStyleIdx="1" presStyleCnt="3"/>
      <dgm:spPr/>
      <dgm:t>
        <a:bodyPr/>
        <a:lstStyle/>
        <a:p>
          <a:endParaRPr lang="en-US"/>
        </a:p>
      </dgm:t>
    </dgm:pt>
    <dgm:pt modelId="{02C41FA8-4CC5-544C-AEE0-C84FBDB56737}" type="pres">
      <dgm:prSet presAssocID="{6B1FB961-4256-D14A-9260-E8213846ECA1}" presName="connectorText" presStyleLbl="sibTrans2D1" presStyleIdx="1" presStyleCnt="3"/>
      <dgm:spPr/>
      <dgm:t>
        <a:bodyPr/>
        <a:lstStyle/>
        <a:p>
          <a:endParaRPr lang="en-US"/>
        </a:p>
      </dgm:t>
    </dgm:pt>
    <dgm:pt modelId="{0550E21D-B351-6F4F-A803-C4EB9BDE6EE8}" type="pres">
      <dgm:prSet presAssocID="{09F8ECC3-B533-2948-8ACF-FD6923BF47CE}" presName="node" presStyleLbl="node1" presStyleIdx="2" presStyleCnt="4">
        <dgm:presLayoutVars>
          <dgm:bulletEnabled val="1"/>
        </dgm:presLayoutVars>
      </dgm:prSet>
      <dgm:spPr/>
      <dgm:t>
        <a:bodyPr/>
        <a:lstStyle/>
        <a:p>
          <a:endParaRPr lang="en-US"/>
        </a:p>
      </dgm:t>
    </dgm:pt>
    <dgm:pt modelId="{BA19D9BD-0764-3444-BB7A-6898EDFBC9B1}" type="pres">
      <dgm:prSet presAssocID="{443D0511-2C32-EE48-8C84-B3666756FE86}" presName="sibTrans" presStyleLbl="sibTrans2D1" presStyleIdx="2" presStyleCnt="3"/>
      <dgm:spPr/>
      <dgm:t>
        <a:bodyPr/>
        <a:lstStyle/>
        <a:p>
          <a:endParaRPr lang="en-US"/>
        </a:p>
      </dgm:t>
    </dgm:pt>
    <dgm:pt modelId="{EF304777-7478-6440-A598-585B5B283605}" type="pres">
      <dgm:prSet presAssocID="{443D0511-2C32-EE48-8C84-B3666756FE86}" presName="connectorText" presStyleLbl="sibTrans2D1" presStyleIdx="2" presStyleCnt="3"/>
      <dgm:spPr/>
      <dgm:t>
        <a:bodyPr/>
        <a:lstStyle/>
        <a:p>
          <a:endParaRPr lang="en-US"/>
        </a:p>
      </dgm:t>
    </dgm:pt>
    <dgm:pt modelId="{162EADD7-AF73-0C4A-96EB-AB6D0D6DFC08}" type="pres">
      <dgm:prSet presAssocID="{66EE3EC5-777C-B041-AFAF-87FDCB07B205}" presName="node" presStyleLbl="node1" presStyleIdx="3" presStyleCnt="4">
        <dgm:presLayoutVars>
          <dgm:bulletEnabled val="1"/>
        </dgm:presLayoutVars>
      </dgm:prSet>
      <dgm:spPr/>
      <dgm:t>
        <a:bodyPr/>
        <a:lstStyle/>
        <a:p>
          <a:endParaRPr lang="en-US"/>
        </a:p>
      </dgm:t>
    </dgm:pt>
  </dgm:ptLst>
  <dgm:cxnLst>
    <dgm:cxn modelId="{9465221F-D8B5-1D42-B512-1DE26C18DCFE}" type="presOf" srcId="{D039B4CC-5A36-814C-A7C0-CDEFB15C9381}" destId="{986B4B31-8665-0E48-A0F8-EA117FD0993E}" srcOrd="0" destOrd="0" presId="urn:microsoft.com/office/officeart/2005/8/layout/process1"/>
    <dgm:cxn modelId="{465D6E6E-6CE9-F84B-B01F-295285A9E3E9}" srcId="{31BF22DF-515D-4C49-8F49-A5F3FF470DD8}" destId="{D039B4CC-5A36-814C-A7C0-CDEFB15C9381}" srcOrd="0" destOrd="0" parTransId="{80BFBCC9-1F00-C040-A0FE-18952350296E}" sibTransId="{57F1FB5A-2FFC-1945-90A5-84562E479FAE}"/>
    <dgm:cxn modelId="{052CD67B-BFB5-6245-B28F-59D4C8449841}" type="presOf" srcId="{57F1FB5A-2FFC-1945-90A5-84562E479FAE}" destId="{D481600E-F535-4B41-B7D5-F255BDF871FB}" srcOrd="1" destOrd="0" presId="urn:microsoft.com/office/officeart/2005/8/layout/process1"/>
    <dgm:cxn modelId="{F62BC8B2-B221-3641-B678-832DF1AAC18A}" srcId="{31BF22DF-515D-4C49-8F49-A5F3FF470DD8}" destId="{B4F34DC3-BAE8-1647-A884-6A7137F88A70}" srcOrd="1" destOrd="0" parTransId="{03B7E5B2-FB46-9648-B07E-E14A2299AEAE}" sibTransId="{6B1FB961-4256-D14A-9260-E8213846ECA1}"/>
    <dgm:cxn modelId="{D90121A9-4C85-5042-8E2D-23868B55BB9E}" srcId="{31BF22DF-515D-4C49-8F49-A5F3FF470DD8}" destId="{09F8ECC3-B533-2948-8ACF-FD6923BF47CE}" srcOrd="2" destOrd="0" parTransId="{F1338C5A-4157-4A46-B401-8611F56C9EE6}" sibTransId="{443D0511-2C32-EE48-8C84-B3666756FE86}"/>
    <dgm:cxn modelId="{FE37938D-05DC-1E46-AA91-8F4F3CCD6358}" srcId="{31BF22DF-515D-4C49-8F49-A5F3FF470DD8}" destId="{66EE3EC5-777C-B041-AFAF-87FDCB07B205}" srcOrd="3" destOrd="0" parTransId="{FCA06F06-AA68-1040-BECD-BF6A4FF4EA13}" sibTransId="{5BAABDA9-EFE6-C84E-A3DD-1CF98AEA7D3B}"/>
    <dgm:cxn modelId="{2654C474-1420-824D-8F9F-C7EDD54F9157}" type="presOf" srcId="{57F1FB5A-2FFC-1945-90A5-84562E479FAE}" destId="{DFDE2265-208A-A84F-919B-4D4391E84B7C}" srcOrd="0" destOrd="0" presId="urn:microsoft.com/office/officeart/2005/8/layout/process1"/>
    <dgm:cxn modelId="{0DAFDC4D-4B09-124E-8686-831549AF706D}" type="presOf" srcId="{31BF22DF-515D-4C49-8F49-A5F3FF470DD8}" destId="{35CB2592-8AAB-AB44-A436-3E9654451D48}" srcOrd="0" destOrd="0" presId="urn:microsoft.com/office/officeart/2005/8/layout/process1"/>
    <dgm:cxn modelId="{E8B82D44-AD28-8947-9FE7-43548CE7F5FB}" type="presOf" srcId="{443D0511-2C32-EE48-8C84-B3666756FE86}" destId="{EF304777-7478-6440-A598-585B5B283605}" srcOrd="1" destOrd="0" presId="urn:microsoft.com/office/officeart/2005/8/layout/process1"/>
    <dgm:cxn modelId="{46FE1457-944C-A744-B05A-152A9154F48F}" type="presOf" srcId="{B4F34DC3-BAE8-1647-A884-6A7137F88A70}" destId="{3F6009FA-40A1-4A4D-892A-F136A61BC09F}" srcOrd="0" destOrd="0" presId="urn:microsoft.com/office/officeart/2005/8/layout/process1"/>
    <dgm:cxn modelId="{AE064E87-984E-1D4D-9C42-F695C86CC821}" type="presOf" srcId="{66EE3EC5-777C-B041-AFAF-87FDCB07B205}" destId="{162EADD7-AF73-0C4A-96EB-AB6D0D6DFC08}" srcOrd="0" destOrd="0" presId="urn:microsoft.com/office/officeart/2005/8/layout/process1"/>
    <dgm:cxn modelId="{FDC76B64-0001-324E-A1D7-E7B8F2905A87}" type="presOf" srcId="{6B1FB961-4256-D14A-9260-E8213846ECA1}" destId="{02C41FA8-4CC5-544C-AEE0-C84FBDB56737}" srcOrd="1" destOrd="0" presId="urn:microsoft.com/office/officeart/2005/8/layout/process1"/>
    <dgm:cxn modelId="{40F4AEDC-6AF6-6B4F-BD25-35ADD176E663}" type="presOf" srcId="{443D0511-2C32-EE48-8C84-B3666756FE86}" destId="{BA19D9BD-0764-3444-BB7A-6898EDFBC9B1}" srcOrd="0" destOrd="0" presId="urn:microsoft.com/office/officeart/2005/8/layout/process1"/>
    <dgm:cxn modelId="{012B66CC-3564-7C49-B665-F03CD6AB4E85}" type="presOf" srcId="{6B1FB961-4256-D14A-9260-E8213846ECA1}" destId="{6128C730-F0AB-2E43-BC43-F1291E75201F}" srcOrd="0" destOrd="0" presId="urn:microsoft.com/office/officeart/2005/8/layout/process1"/>
    <dgm:cxn modelId="{3648BF59-8BC7-884F-9028-3E7F02A61A94}" type="presOf" srcId="{09F8ECC3-B533-2948-8ACF-FD6923BF47CE}" destId="{0550E21D-B351-6F4F-A803-C4EB9BDE6EE8}" srcOrd="0" destOrd="0" presId="urn:microsoft.com/office/officeart/2005/8/layout/process1"/>
    <dgm:cxn modelId="{8F8F860A-519E-A247-8EE0-C29485196B01}" type="presParOf" srcId="{35CB2592-8AAB-AB44-A436-3E9654451D48}" destId="{986B4B31-8665-0E48-A0F8-EA117FD0993E}" srcOrd="0" destOrd="0" presId="urn:microsoft.com/office/officeart/2005/8/layout/process1"/>
    <dgm:cxn modelId="{5560D929-BC0E-CD43-8DB7-F4C660976DCD}" type="presParOf" srcId="{35CB2592-8AAB-AB44-A436-3E9654451D48}" destId="{DFDE2265-208A-A84F-919B-4D4391E84B7C}" srcOrd="1" destOrd="0" presId="urn:microsoft.com/office/officeart/2005/8/layout/process1"/>
    <dgm:cxn modelId="{44C05924-30A7-A244-B136-3AE2BD62B5CD}" type="presParOf" srcId="{DFDE2265-208A-A84F-919B-4D4391E84B7C}" destId="{D481600E-F535-4B41-B7D5-F255BDF871FB}" srcOrd="0" destOrd="0" presId="urn:microsoft.com/office/officeart/2005/8/layout/process1"/>
    <dgm:cxn modelId="{97FFC8B3-CA4B-6641-BC63-1BDACF4D4292}" type="presParOf" srcId="{35CB2592-8AAB-AB44-A436-3E9654451D48}" destId="{3F6009FA-40A1-4A4D-892A-F136A61BC09F}" srcOrd="2" destOrd="0" presId="urn:microsoft.com/office/officeart/2005/8/layout/process1"/>
    <dgm:cxn modelId="{6CD8C2FF-B8B5-EF43-A064-EB45B59442F0}" type="presParOf" srcId="{35CB2592-8AAB-AB44-A436-3E9654451D48}" destId="{6128C730-F0AB-2E43-BC43-F1291E75201F}" srcOrd="3" destOrd="0" presId="urn:microsoft.com/office/officeart/2005/8/layout/process1"/>
    <dgm:cxn modelId="{59205D5C-E212-504F-B864-9CFEAF889AFB}" type="presParOf" srcId="{6128C730-F0AB-2E43-BC43-F1291E75201F}" destId="{02C41FA8-4CC5-544C-AEE0-C84FBDB56737}" srcOrd="0" destOrd="0" presId="urn:microsoft.com/office/officeart/2005/8/layout/process1"/>
    <dgm:cxn modelId="{DBE41CA3-4662-E64F-AEE2-7B13C380ACEF}" type="presParOf" srcId="{35CB2592-8AAB-AB44-A436-3E9654451D48}" destId="{0550E21D-B351-6F4F-A803-C4EB9BDE6EE8}" srcOrd="4" destOrd="0" presId="urn:microsoft.com/office/officeart/2005/8/layout/process1"/>
    <dgm:cxn modelId="{A6431EF0-3CC6-EB4A-8D05-7DF1412271F5}" type="presParOf" srcId="{35CB2592-8AAB-AB44-A436-3E9654451D48}" destId="{BA19D9BD-0764-3444-BB7A-6898EDFBC9B1}" srcOrd="5" destOrd="0" presId="urn:microsoft.com/office/officeart/2005/8/layout/process1"/>
    <dgm:cxn modelId="{A8B8E33D-985C-A842-B496-CF853BA0E44B}" type="presParOf" srcId="{BA19D9BD-0764-3444-BB7A-6898EDFBC9B1}" destId="{EF304777-7478-6440-A598-585B5B283605}" srcOrd="0" destOrd="0" presId="urn:microsoft.com/office/officeart/2005/8/layout/process1"/>
    <dgm:cxn modelId="{77F85077-50F1-F541-9311-80A1E5AF01CD}" type="presParOf" srcId="{35CB2592-8AAB-AB44-A436-3E9654451D48}" destId="{162EADD7-AF73-0C4A-96EB-AB6D0D6DFC08}"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drawing1.xml><?xml version="1.0" encoding="utf-8"?>
<c:userShapes xmlns:c="http://schemas.openxmlformats.org/drawingml/2006/chart">
  <cdr:relSizeAnchor xmlns:cdr="http://schemas.openxmlformats.org/drawingml/2006/chartDrawing">
    <cdr:from>
      <cdr:x>0.16038</cdr:x>
      <cdr:y>0.18</cdr:y>
    </cdr:from>
    <cdr:to>
      <cdr:x>0.28416</cdr:x>
      <cdr:y>0.41799</cdr:y>
    </cdr:to>
    <cdr:sp macro="" textlink="">
      <cdr:nvSpPr>
        <cdr:cNvPr id="2" name="TextBox 1"/>
        <cdr:cNvSpPr txBox="1"/>
      </cdr:nvSpPr>
      <cdr:spPr>
        <a:xfrm xmlns:a="http://schemas.openxmlformats.org/drawingml/2006/main">
          <a:off x="1295399" y="685800"/>
          <a:ext cx="999796" cy="90674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0.19811</cdr:x>
      <cdr:y>0.22</cdr:y>
    </cdr:from>
    <cdr:to>
      <cdr:x>0.32189</cdr:x>
      <cdr:y>0.37626</cdr:y>
    </cdr:to>
    <cdr:sp macro="" textlink="">
      <cdr:nvSpPr>
        <cdr:cNvPr id="3" name="TextBox 2"/>
        <cdr:cNvSpPr txBox="1"/>
      </cdr:nvSpPr>
      <cdr:spPr>
        <a:xfrm xmlns:a="http://schemas.openxmlformats.org/drawingml/2006/main">
          <a:off x="1600199" y="838200"/>
          <a:ext cx="999795" cy="59535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cap="small" dirty="0" smtClean="0">
              <a:latin typeface="Garamond"/>
              <a:cs typeface="Garamond"/>
            </a:rPr>
            <a:t>33% </a:t>
          </a:r>
          <a:r>
            <a:rPr lang="en-US" sz="1800" b="1" cap="small" dirty="0" smtClean="0">
              <a:latin typeface="Garamond"/>
              <a:cs typeface="Garamond"/>
            </a:rPr>
            <a:t>Asleep</a:t>
          </a:r>
          <a:endParaRPr lang="en-US" sz="1800" b="1" cap="small" dirty="0">
            <a:latin typeface="Garamond"/>
            <a:cs typeface="Garamond"/>
          </a:endParaRPr>
        </a:p>
      </cdr:txBody>
    </cdr:sp>
  </cdr:relSizeAnchor>
  <cdr:relSizeAnchor xmlns:cdr="http://schemas.openxmlformats.org/drawingml/2006/chartDrawing">
    <cdr:from>
      <cdr:x>0.49057</cdr:x>
      <cdr:y>0.06715</cdr:y>
    </cdr:from>
    <cdr:to>
      <cdr:x>0.66038</cdr:x>
      <cdr:y>0.14715</cdr:y>
    </cdr:to>
    <cdr:sp macro="" textlink="">
      <cdr:nvSpPr>
        <cdr:cNvPr id="4" name="TextBox 3"/>
        <cdr:cNvSpPr txBox="1"/>
      </cdr:nvSpPr>
      <cdr:spPr>
        <a:xfrm xmlns:a="http://schemas.openxmlformats.org/drawingml/2006/main">
          <a:off x="4298901" y="276305"/>
          <a:ext cx="1488045" cy="32918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2000" b="1" cap="small" dirty="0" smtClean="0">
              <a:latin typeface="Garamond"/>
              <a:cs typeface="Garamond"/>
            </a:rPr>
            <a:t>12% </a:t>
          </a:r>
        </a:p>
        <a:p xmlns:a="http://schemas.openxmlformats.org/drawingml/2006/main">
          <a:pPr algn="ctr"/>
          <a:r>
            <a:rPr lang="en-US" sz="1800" b="1" cap="small" dirty="0" smtClean="0">
              <a:latin typeface="Garamond"/>
              <a:cs typeface="Garamond"/>
            </a:rPr>
            <a:t>School</a:t>
          </a:r>
          <a:endParaRPr lang="en-US" sz="1800" b="1" cap="small" dirty="0">
            <a:latin typeface="Garamond"/>
            <a:cs typeface="Garamond"/>
          </a:endParaRPr>
        </a:p>
      </cdr:txBody>
    </cdr:sp>
  </cdr:relSizeAnchor>
  <cdr:relSizeAnchor xmlns:cdr="http://schemas.openxmlformats.org/drawingml/2006/chartDrawing">
    <cdr:from>
      <cdr:x>0.34906</cdr:x>
      <cdr:y>0.54926</cdr:y>
    </cdr:from>
    <cdr:to>
      <cdr:x>0.80189</cdr:x>
      <cdr:y>0.66926</cdr:y>
    </cdr:to>
    <cdr:sp macro="" textlink="">
      <cdr:nvSpPr>
        <cdr:cNvPr id="5" name="TextBox 4"/>
        <cdr:cNvSpPr txBox="1"/>
      </cdr:nvSpPr>
      <cdr:spPr>
        <a:xfrm xmlns:a="http://schemas.openxmlformats.org/drawingml/2006/main">
          <a:off x="3058813" y="2260092"/>
          <a:ext cx="3968149" cy="49377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2000" b="1" cap="small" dirty="0" smtClean="0">
              <a:latin typeface="Garamond"/>
              <a:cs typeface="Garamond"/>
            </a:rPr>
            <a:t>55% Away from School</a:t>
          </a:r>
          <a:endParaRPr lang="en-US" sz="2000" b="1" cap="small" dirty="0">
            <a:latin typeface="Garamond"/>
            <a:cs typeface="Garamond"/>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3" name="Straight Connector 2"/>
        <cdr:cNvSpPr/>
      </cdr:nvSpPr>
      <cdr:spPr>
        <a:xfrm xmlns:a="http://schemas.openxmlformats.org/drawingml/2006/main">
          <a:off x="-304800" y="-1371600"/>
          <a:ext cx="0" cy="0"/>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p xmlns:a="http://schemas.openxmlformats.org/drawingml/2006/main">
          <a:endParaRPr lang="en-US" dirty="0"/>
        </a:p>
      </cdr:txBody>
    </cdr:sp>
  </cdr:relSizeAnchor>
  <cdr:relSizeAnchor xmlns:cdr="http://schemas.openxmlformats.org/drawingml/2006/chartDrawing">
    <cdr:from>
      <cdr:x>0.0531</cdr:x>
      <cdr:y>0.03077</cdr:y>
    </cdr:from>
    <cdr:to>
      <cdr:x>0.9823</cdr:x>
      <cdr:y>0.03109</cdr:y>
    </cdr:to>
    <cdr:sp macro="" textlink="">
      <cdr:nvSpPr>
        <cdr:cNvPr id="5" name="Straight Connector 4"/>
        <cdr:cNvSpPr/>
      </cdr:nvSpPr>
      <cdr:spPr>
        <a:xfrm xmlns:a="http://schemas.openxmlformats.org/drawingml/2006/main">
          <a:off x="457200" y="152400"/>
          <a:ext cx="8000969" cy="1585"/>
        </a:xfrm>
        <a:prstGeom xmlns:a="http://schemas.openxmlformats.org/drawingml/2006/main" prst="line">
          <a:avLst/>
        </a:prstGeom>
        <a:ln xmlns:a="http://schemas.openxmlformats.org/drawingml/2006/main" w="40005">
          <a:solidFill>
            <a:schemeClr val="accent2"/>
          </a:solidFill>
          <a:prstDash val="solid"/>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p xmlns:a="http://schemas.openxmlformats.org/drawingml/2006/main">
          <a:endParaRPr lang="en-US" dirty="0"/>
        </a:p>
      </cdr:txBody>
    </cdr:sp>
  </cdr:relSizeAnchor>
  <cdr:relSizeAnchor xmlns:cdr="http://schemas.openxmlformats.org/drawingml/2006/chartDrawing">
    <cdr:from>
      <cdr:x>0</cdr:x>
      <cdr:y>0</cdr:y>
    </cdr:from>
    <cdr:to>
      <cdr:x>0</cdr:x>
      <cdr:y>0</cdr:y>
    </cdr:to>
    <cdr:sp macro="" textlink="">
      <cdr:nvSpPr>
        <cdr:cNvPr id="7" name="Straight Connector 6"/>
        <cdr:cNvSpPr/>
      </cdr:nvSpPr>
      <cdr:spPr>
        <a:xfrm xmlns:a="http://schemas.openxmlformats.org/drawingml/2006/main">
          <a:off x="-304800" y="-1371600"/>
          <a:ext cx="0" cy="0"/>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p xmlns:a="http://schemas.openxmlformats.org/drawingml/2006/main">
          <a:endParaRPr lang="en-US" dirty="0"/>
        </a:p>
      </cdr:txBody>
    </cdr:sp>
  </cdr:relSizeAnchor>
  <cdr:relSizeAnchor xmlns:cdr="http://schemas.openxmlformats.org/drawingml/2006/chartDrawing">
    <cdr:from>
      <cdr:x>0.0531</cdr:x>
      <cdr:y>0.61538</cdr:y>
    </cdr:from>
    <cdr:to>
      <cdr:x>0.99115</cdr:x>
      <cdr:y>0.61571</cdr:y>
    </cdr:to>
    <cdr:sp macro="" textlink="">
      <cdr:nvSpPr>
        <cdr:cNvPr id="9" name="Straight Connector 8"/>
        <cdr:cNvSpPr/>
      </cdr:nvSpPr>
      <cdr:spPr>
        <a:xfrm xmlns:a="http://schemas.openxmlformats.org/drawingml/2006/main">
          <a:off x="457200" y="3048000"/>
          <a:ext cx="8077200" cy="1588"/>
        </a:xfrm>
        <a:prstGeom xmlns:a="http://schemas.openxmlformats.org/drawingml/2006/main" prst="line">
          <a:avLst/>
        </a:prstGeom>
        <a:ln xmlns:a="http://schemas.openxmlformats.org/drawingml/2006/main" w="40005">
          <a:solidFill>
            <a:srgbClr val="80FF00"/>
          </a:solidFill>
          <a:prstDash val="solid"/>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42B522-942E-9C4D-8BD4-0DFD3163455F}" type="datetimeFigureOut">
              <a:rPr lang="en-US" smtClean="0"/>
              <a:pPr/>
              <a:t>10/8/2014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C97A53-8646-4B47-AE37-75E577E6CB89}" type="slidenum">
              <a:rPr lang="en-US" smtClean="0"/>
              <a:pPr/>
              <a:t>‹#›</a:t>
            </a:fld>
            <a:endParaRPr lang="en-US"/>
          </a:p>
        </p:txBody>
      </p:sp>
    </p:spTree>
    <p:extLst>
      <p:ext uri="{BB962C8B-B14F-4D97-AF65-F5344CB8AC3E}">
        <p14:creationId xmlns:p14="http://schemas.microsoft.com/office/powerpoint/2010/main" val="1241295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smtClean="0"/>
          </a:p>
          <a:p>
            <a:pPr>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F924B4-A5CE-D748-ADE0-4D17A52A5E0D}" type="slidenum">
              <a:rPr lang="en-US">
                <a:ea typeface="ＭＳ Ｐゴシック" pitchFamily="-65" charset="-128"/>
                <a:cs typeface="ＭＳ Ｐゴシック" pitchFamily="-65" charset="-128"/>
              </a:rPr>
              <a:pPr fontAlgn="base">
                <a:spcBef>
                  <a:spcPct val="0"/>
                </a:spcBef>
                <a:spcAft>
                  <a:spcPct val="0"/>
                </a:spcAft>
              </a:pPr>
              <a:t>1</a:t>
            </a:fld>
            <a:endParaRPr lang="en-US" dirty="0">
              <a:ea typeface="ＭＳ Ｐゴシック" pitchFamily="-65" charset="-128"/>
              <a:cs typeface="ＭＳ Ｐゴシック" pitchFamily="-65"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defTabSz="896938"/>
            <a:r>
              <a:rPr lang="en-US">
                <a:solidFill>
                  <a:srgbClr val="000000"/>
                </a:solidFill>
                <a:ea typeface="ＭＳ Ｐゴシック" pitchFamily="14" charset="-128"/>
                <a:cs typeface="ＭＳ Ｐゴシック" pitchFamily="14" charset="-128"/>
              </a:rPr>
              <a:t>What do you notice about the activities on the higher impact side of the chart? What do they have in common?</a:t>
            </a:r>
          </a:p>
          <a:p>
            <a:pPr defTabSz="896938"/>
            <a:r>
              <a:rPr lang="en-US">
                <a:solidFill>
                  <a:srgbClr val="000000"/>
                </a:solidFill>
                <a:ea typeface="ＭＳ Ｐゴシック" pitchFamily="14" charset="-128"/>
                <a:cs typeface="ＭＳ Ｐゴシック" pitchFamily="14" charset="-128"/>
              </a:rPr>
              <a:t>(Prompt if they don’t say: 1) teacher-led; 2) learning-focused; 3) individualized; 4) they either build relationships or support academic partnering; 5) most of them don’t require the family to come to the school</a:t>
            </a:r>
          </a:p>
          <a:p>
            <a:pPr defTabSz="896938"/>
            <a:endParaRPr lang="en-US">
              <a:solidFill>
                <a:srgbClr val="000000"/>
              </a:solidFill>
              <a:ea typeface="ＭＳ Ｐゴシック" pitchFamily="14" charset="-128"/>
              <a:cs typeface="ＭＳ Ｐゴシック" pitchFamily="14" charset="-128"/>
            </a:endParaRPr>
          </a:p>
          <a:p>
            <a:pPr defTabSz="896938"/>
            <a:r>
              <a:rPr lang="en-US">
                <a:solidFill>
                  <a:srgbClr val="000000"/>
                </a:solidFill>
                <a:ea typeface="ＭＳ Ｐゴシック" pitchFamily="14" charset="-128"/>
                <a:cs typeface="ＭＳ Ｐゴシック" pitchFamily="14" charset="-128"/>
              </a:rPr>
              <a:t>The family engagement activities that schools often engage in are school-wide, not learning-focused, and require families to come to the school. “Numbers of participants” is what gets recognized – rather than the increase in a parent’s ability to play the five roles.  If families are being asked repeatedly to come to school but are not getting anything that will help them with what they most care about – educating their individual child, then schools often see the undesired effect of families choosing NOT to attend school events because they feel like their time is wasted.</a:t>
            </a:r>
          </a:p>
          <a:p>
            <a:pPr defTabSz="896938"/>
            <a:endParaRPr lang="en-US">
              <a:solidFill>
                <a:srgbClr val="000000"/>
              </a:solidFill>
              <a:ea typeface="ＭＳ Ｐゴシック" pitchFamily="14" charset="-128"/>
              <a:cs typeface="ＭＳ Ｐゴシック" pitchFamily="14" charset="-128"/>
            </a:endParaRPr>
          </a:p>
          <a:p>
            <a:pPr defTabSz="896938"/>
            <a:r>
              <a:rPr lang="en-US">
                <a:solidFill>
                  <a:srgbClr val="000000"/>
                </a:solidFill>
                <a:ea typeface="ＭＳ Ｐゴシック" pitchFamily="14" charset="-128"/>
                <a:cs typeface="ＭＳ Ｐゴシック" pitchFamily="14" charset="-128"/>
              </a:rPr>
              <a:t>“High impact” family engagement activities may or may not bring families to your buildings, because many of the highest impact family engagement happens at home. When families do need to come to the school, proactively encourage their continued participation by only inviting them to high quality/high impact offerings. </a:t>
            </a:r>
          </a:p>
          <a:p>
            <a:pPr defTabSz="896938"/>
            <a:endParaRPr lang="en-US">
              <a:solidFill>
                <a:srgbClr val="000000"/>
              </a:solidFill>
              <a:ea typeface="ＭＳ Ｐゴシック" pitchFamily="14" charset="-128"/>
              <a:cs typeface="ＭＳ Ｐゴシック" pitchFamily="14" charset="-128"/>
            </a:endParaRPr>
          </a:p>
          <a:p>
            <a:pPr defTabSz="896938"/>
            <a:endParaRPr lang="en-US">
              <a:solidFill>
                <a:srgbClr val="000000"/>
              </a:solidFill>
              <a:ea typeface="ＭＳ Ｐゴシック" pitchFamily="14" charset="-128"/>
              <a:cs typeface="ＭＳ Ｐゴシック" pitchFamily="14" charset="-128"/>
            </a:endParaRPr>
          </a:p>
          <a:p>
            <a:pPr defTabSz="896938">
              <a:spcBef>
                <a:spcPct val="0"/>
              </a:spcBef>
            </a:pPr>
            <a:endParaRPr lang="en-US" sz="1000">
              <a:ea typeface="ＭＳ Ｐゴシック" pitchFamily="14" charset="-128"/>
              <a:cs typeface="ＭＳ Ｐゴシック" pitchFamily="14" charset="-128"/>
            </a:endParaRPr>
          </a:p>
          <a:p>
            <a:pPr defTabSz="896938">
              <a:spcBef>
                <a:spcPct val="0"/>
              </a:spcBef>
            </a:pPr>
            <a:endParaRPr lang="en-US" sz="1000">
              <a:ea typeface="ＭＳ Ｐゴシック" pitchFamily="14" charset="-128"/>
              <a:cs typeface="ＭＳ Ｐゴシック" pitchFamily="14" charset="-128"/>
            </a:endParaRPr>
          </a:p>
          <a:p>
            <a:pPr defTabSz="896938">
              <a:spcBef>
                <a:spcPct val="0"/>
              </a:spcBef>
            </a:pPr>
            <a:endParaRPr lang="en-US" sz="1000">
              <a:ea typeface="ＭＳ Ｐゴシック" pitchFamily="14" charset="-128"/>
              <a:cs typeface="ＭＳ Ｐゴシック" pitchFamily="14" charset="-128"/>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68BAEAB7-E95A-8C40-A0E0-B5FC95E8FECC}" type="slidenum">
              <a:rPr lang="en-US">
                <a:latin typeface="Arial" pitchFamily="14" charset="0"/>
                <a:ea typeface="Arial" pitchFamily="14" charset="0"/>
                <a:cs typeface="Arial" pitchFamily="14" charset="0"/>
              </a:rPr>
              <a:pPr/>
              <a:t>15</a:t>
            </a:fld>
            <a:endParaRPr lang="en-US">
              <a:latin typeface="Arial" pitchFamily="14" charset="0"/>
              <a:ea typeface="Arial" pitchFamily="14" charset="0"/>
              <a:cs typeface="Arial" pitchFamily="1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take a look at the most</a:t>
            </a:r>
            <a:r>
              <a:rPr lang="en-US" baseline="0" dirty="0" smtClean="0"/>
              <a:t> traditional practice</a:t>
            </a:r>
          </a:p>
          <a:p>
            <a:r>
              <a:rPr lang="en-US" baseline="0" dirty="0" smtClean="0"/>
              <a:t>What are the pros and cons</a:t>
            </a:r>
            <a:endParaRPr lang="en-US" dirty="0"/>
          </a:p>
        </p:txBody>
      </p:sp>
      <p:sp>
        <p:nvSpPr>
          <p:cNvPr id="4" name="Slide Number Placeholder 3"/>
          <p:cNvSpPr>
            <a:spLocks noGrp="1"/>
          </p:cNvSpPr>
          <p:nvPr>
            <p:ph type="sldNum" sz="quarter" idx="10"/>
          </p:nvPr>
        </p:nvSpPr>
        <p:spPr/>
        <p:txBody>
          <a:bodyPr/>
          <a:lstStyle/>
          <a:p>
            <a:fld id="{05EC0CB3-4B51-7942-944F-44DA0DE0AB2E}"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defTabSz="914350">
              <a:defRPr/>
            </a:pPr>
            <a:r>
              <a:rPr lang="en-US" dirty="0" smtClean="0"/>
              <a:t>Page 8 of the manual</a:t>
            </a:r>
          </a:p>
          <a:p>
            <a:endParaRPr lang="en-US" dirty="0"/>
          </a:p>
        </p:txBody>
      </p:sp>
      <p:sp>
        <p:nvSpPr>
          <p:cNvPr id="4" name="Slide Number Placeholder 3"/>
          <p:cNvSpPr>
            <a:spLocks noGrp="1"/>
          </p:cNvSpPr>
          <p:nvPr>
            <p:ph type="sldNum" idx="10"/>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Foundational Skills: Pg.</a:t>
            </a:r>
            <a:r>
              <a:rPr lang="en-US" baseline="0" dirty="0" smtClean="0"/>
              <a:t> 35 – 37</a:t>
            </a:r>
          </a:p>
          <a:p>
            <a:endParaRPr lang="en-US" baseline="0" dirty="0" smtClean="0"/>
          </a:p>
          <a:p>
            <a:r>
              <a:rPr lang="en-US" baseline="0" dirty="0" smtClean="0"/>
              <a:t>Have participants open class data graph. Walk participant through it and let them practice on their own. </a:t>
            </a:r>
          </a:p>
          <a:p>
            <a:r>
              <a:rPr lang="en-US" baseline="0" dirty="0" smtClean="0"/>
              <a:t>3-5 foundational grade level skills per grade level for the school year.</a:t>
            </a:r>
          </a:p>
          <a:p>
            <a:r>
              <a:rPr lang="en-US" baseline="0" dirty="0" smtClean="0"/>
              <a:t>*For team meeting #1, grade level teams select only one FGLS</a:t>
            </a:r>
          </a:p>
          <a:p>
            <a:r>
              <a:rPr lang="en-US" baseline="0" dirty="0" smtClean="0"/>
              <a:t>*How do teams select grade level skills (P. 35-37)?</a:t>
            </a:r>
          </a:p>
          <a:p>
            <a:r>
              <a:rPr lang="en-US" baseline="0" dirty="0" smtClean="0"/>
              <a:t>*What two activities are you going to use with families to reinforce the FGLS?</a:t>
            </a:r>
          </a:p>
          <a:p>
            <a:r>
              <a:rPr lang="en-US" baseline="0" dirty="0" smtClean="0"/>
              <a:t>*What materials will be needed for the activities?</a:t>
            </a:r>
          </a:p>
          <a:p>
            <a:r>
              <a:rPr lang="en-US" baseline="0" dirty="0" smtClean="0"/>
              <a:t>*What data does your school have in place to assess the FGLS?</a:t>
            </a:r>
            <a:endParaRPr lang="en-US" dirty="0" smtClean="0"/>
          </a:p>
          <a:p>
            <a:endParaRPr lang="en-US" baseline="0" dirty="0" smtClean="0"/>
          </a:p>
          <a:p>
            <a:r>
              <a:rPr lang="en-US" baseline="0" dirty="0" smtClean="0"/>
              <a:t>Show audience the following websites:</a:t>
            </a:r>
          </a:p>
          <a:p>
            <a:r>
              <a:rPr lang="en-US" baseline="0" dirty="0" smtClean="0"/>
              <a:t>www.ixl.com</a:t>
            </a:r>
          </a:p>
          <a:p>
            <a:r>
              <a:rPr lang="en-US" baseline="0" dirty="0" smtClean="0"/>
              <a:t>www.parenttoolkit.com</a:t>
            </a:r>
          </a:p>
          <a:p>
            <a:endParaRPr lang="en-US" baseline="0" dirty="0" smtClean="0"/>
          </a:p>
          <a:p>
            <a:endParaRPr lang="en-US" baseline="0" dirty="0" smtClean="0"/>
          </a:p>
        </p:txBody>
      </p:sp>
      <p:sp>
        <p:nvSpPr>
          <p:cNvPr id="4" name="Slide Number Placeholder 3"/>
          <p:cNvSpPr>
            <a:spLocks noGrp="1"/>
          </p:cNvSpPr>
          <p:nvPr>
            <p:ph type="sldNum" idx="10"/>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TELL</a:t>
            </a:r>
            <a:r>
              <a:rPr lang="en-US" baseline="0" dirty="0" smtClean="0"/>
              <a:t> PARENTS WHY WE DO WHAT WE DO: It is really important to understand what your child knows and is able to do based on grade level achievement expectations. Data help us pace the amount of practice support the student needs, and it shows us how fast they are growing in that particular skill.</a:t>
            </a:r>
          </a:p>
          <a:p>
            <a:endParaRPr lang="en-US" baseline="0" dirty="0" smtClean="0"/>
          </a:p>
          <a:p>
            <a:r>
              <a:rPr lang="en-US" baseline="0" dirty="0" smtClean="0"/>
              <a:t>Also, tell parents that you will continue to support students on this skill in class and that parents need to continue their efforts at home.  Remind parents that the top line is an end of the year goal and that those who have not reached it still have time and with continued support will make it.</a:t>
            </a:r>
          </a:p>
          <a:p>
            <a:endParaRPr lang="en-US" baseline="0" dirty="0" smtClean="0"/>
          </a:p>
          <a:p>
            <a:r>
              <a:rPr lang="en-US" dirty="0" smtClean="0"/>
              <a:t>What do you know from looking at this data?</a:t>
            </a:r>
          </a:p>
          <a:p>
            <a:r>
              <a:rPr lang="en-US" dirty="0" smtClean="0"/>
              <a:t>What concerns you about the data?</a:t>
            </a:r>
          </a:p>
          <a:p>
            <a:r>
              <a:rPr lang="en-US" dirty="0" smtClean="0"/>
              <a:t>What will you have to do to make the data clear to parents?</a:t>
            </a:r>
          </a:p>
          <a:p>
            <a:endParaRPr lang="en-US" baseline="0" dirty="0" smtClean="0"/>
          </a:p>
          <a:p>
            <a:endParaRPr lang="en-US" dirty="0"/>
          </a:p>
        </p:txBody>
      </p:sp>
      <p:sp>
        <p:nvSpPr>
          <p:cNvPr id="4" name="Slide Number Placeholder 3"/>
          <p:cNvSpPr>
            <a:spLocks noGrp="1"/>
          </p:cNvSpPr>
          <p:nvPr>
            <p:ph type="sldNum" idx="10"/>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copies on teacher</a:t>
            </a:r>
            <a:r>
              <a:rPr lang="en-US" baseline="0" dirty="0" smtClean="0"/>
              <a:t> tables</a:t>
            </a:r>
            <a:endParaRPr lang="en-US" dirty="0"/>
          </a:p>
        </p:txBody>
      </p:sp>
      <p:sp>
        <p:nvSpPr>
          <p:cNvPr id="4" name="Slide Number Placeholder 3"/>
          <p:cNvSpPr>
            <a:spLocks noGrp="1"/>
          </p:cNvSpPr>
          <p:nvPr>
            <p:ph type="sldNum" sz="quarter" idx="10"/>
          </p:nvPr>
        </p:nvSpPr>
        <p:spPr/>
        <p:txBody>
          <a:bodyPr/>
          <a:lstStyle/>
          <a:p>
            <a:pPr>
              <a:defRPr/>
            </a:pPr>
            <a:fld id="{842EAB18-52DF-954C-9953-B9AA7867601D}"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1" y="4343400"/>
            <a:ext cx="5486399" cy="4114800"/>
          </a:xfrm>
          <a:prstGeom prst="rect">
            <a:avLst/>
          </a:prstGeom>
        </p:spPr>
        <p:txBody>
          <a:bodyPr lIns="91420" tIns="91420" rIns="91420" bIns="91420" anchor="ctr" anchorCtr="0">
            <a:noAutofit/>
          </a:bodyPr>
          <a:lstStyle/>
          <a:p>
            <a:r>
              <a:rPr lang="en-US" dirty="0" smtClean="0"/>
              <a:t>nametags</a:t>
            </a:r>
            <a:endParaRPr dirty="0"/>
          </a:p>
        </p:txBody>
      </p:sp>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Allow teachers to discuss each bullet in teams</a:t>
            </a:r>
            <a:r>
              <a:rPr lang="en-US" baseline="0" dirty="0" smtClean="0"/>
              <a:t> and share with the whole group.</a:t>
            </a:r>
            <a:endParaRPr lang="en-US" dirty="0"/>
          </a:p>
        </p:txBody>
      </p:sp>
      <p:sp>
        <p:nvSpPr>
          <p:cNvPr id="4" name="Slide Number Placeholder 3"/>
          <p:cNvSpPr>
            <a:spLocks noGrp="1"/>
          </p:cNvSpPr>
          <p:nvPr>
            <p:ph type="sldNum" sz="quarter" idx="10"/>
          </p:nvPr>
        </p:nvSpPr>
        <p:spPr/>
        <p:txBody>
          <a:bodyPr/>
          <a:lstStyle/>
          <a:p>
            <a:fld id="{FDBF9E43-1F68-AC4E-8C18-781856C86D4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xmlns:mv="urn:schemas-microsoft-com:mac:vml" xmlns:mc="http://schemas.openxmlformats.org/markup-compatibility/2006"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9:45</a:t>
            </a: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29017" indent="-280391">
              <a:defRPr sz="2400">
                <a:solidFill>
                  <a:schemeClr val="tx1"/>
                </a:solidFill>
                <a:latin typeface="Arial" charset="0"/>
                <a:ea typeface="ＭＳ Ｐゴシック" charset="0"/>
              </a:defRPr>
            </a:lvl2pPr>
            <a:lvl3pPr marL="1121564" indent="-224312">
              <a:defRPr sz="2400">
                <a:solidFill>
                  <a:schemeClr val="tx1"/>
                </a:solidFill>
                <a:latin typeface="Arial" charset="0"/>
                <a:ea typeface="ＭＳ Ｐゴシック" charset="0"/>
              </a:defRPr>
            </a:lvl3pPr>
            <a:lvl4pPr marL="1570189" indent="-224312">
              <a:defRPr sz="2400">
                <a:solidFill>
                  <a:schemeClr val="tx1"/>
                </a:solidFill>
                <a:latin typeface="Arial" charset="0"/>
                <a:ea typeface="ＭＳ Ｐゴシック" charset="0"/>
              </a:defRPr>
            </a:lvl4pPr>
            <a:lvl5pPr marL="2018816" indent="-224312">
              <a:defRPr sz="2400">
                <a:solidFill>
                  <a:schemeClr val="tx1"/>
                </a:solidFill>
                <a:latin typeface="Arial" charset="0"/>
                <a:ea typeface="ＭＳ Ｐゴシック" charset="0"/>
              </a:defRPr>
            </a:lvl5pPr>
            <a:lvl6pPr marL="2467441" indent="-224312" eaLnBrk="0" fontAlgn="base" hangingPunct="0">
              <a:spcBef>
                <a:spcPct val="0"/>
              </a:spcBef>
              <a:spcAft>
                <a:spcPct val="0"/>
              </a:spcAft>
              <a:defRPr sz="2400">
                <a:solidFill>
                  <a:schemeClr val="tx1"/>
                </a:solidFill>
                <a:latin typeface="Arial" charset="0"/>
                <a:ea typeface="ＭＳ Ｐゴシック" charset="0"/>
              </a:defRPr>
            </a:lvl6pPr>
            <a:lvl7pPr marL="2916065" indent="-224312" eaLnBrk="0" fontAlgn="base" hangingPunct="0">
              <a:spcBef>
                <a:spcPct val="0"/>
              </a:spcBef>
              <a:spcAft>
                <a:spcPct val="0"/>
              </a:spcAft>
              <a:defRPr sz="2400">
                <a:solidFill>
                  <a:schemeClr val="tx1"/>
                </a:solidFill>
                <a:latin typeface="Arial" charset="0"/>
                <a:ea typeface="ＭＳ Ｐゴシック" charset="0"/>
              </a:defRPr>
            </a:lvl7pPr>
            <a:lvl8pPr marL="3364692" indent="-224312" eaLnBrk="0" fontAlgn="base" hangingPunct="0">
              <a:spcBef>
                <a:spcPct val="0"/>
              </a:spcBef>
              <a:spcAft>
                <a:spcPct val="0"/>
              </a:spcAft>
              <a:defRPr sz="2400">
                <a:solidFill>
                  <a:schemeClr val="tx1"/>
                </a:solidFill>
                <a:latin typeface="Arial" charset="0"/>
                <a:ea typeface="ＭＳ Ｐゴシック" charset="0"/>
              </a:defRPr>
            </a:lvl8pPr>
            <a:lvl9pPr marL="3813317" indent="-224312" eaLnBrk="0" fontAlgn="base" hangingPunct="0">
              <a:spcBef>
                <a:spcPct val="0"/>
              </a:spcBef>
              <a:spcAft>
                <a:spcPct val="0"/>
              </a:spcAft>
              <a:defRPr sz="2400">
                <a:solidFill>
                  <a:schemeClr val="tx1"/>
                </a:solidFill>
                <a:latin typeface="Arial" charset="0"/>
                <a:ea typeface="ＭＳ Ｐゴシック" charset="0"/>
              </a:defRPr>
            </a:lvl9pPr>
          </a:lstStyle>
          <a:p>
            <a:fld id="{35868898-168F-BA44-A462-AFC1F5EB8474}" type="slidenum">
              <a:rPr lang="en-US" sz="1200"/>
              <a:pPr/>
              <a:t>7</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audience discuss as partners</a:t>
            </a:r>
            <a:r>
              <a:rPr lang="en-US" baseline="0" dirty="0" smtClean="0"/>
              <a:t> then share out (Popcorn) whole group.</a:t>
            </a:r>
            <a:endParaRPr lang="en-US" dirty="0"/>
          </a:p>
        </p:txBody>
      </p:sp>
      <p:sp>
        <p:nvSpPr>
          <p:cNvPr id="4" name="Slide Number Placeholder 3"/>
          <p:cNvSpPr>
            <a:spLocks noGrp="1"/>
          </p:cNvSpPr>
          <p:nvPr>
            <p:ph type="sldNum" sz="quarter" idx="10"/>
          </p:nvPr>
        </p:nvSpPr>
        <p:spPr/>
        <p:txBody>
          <a:bodyPr/>
          <a:lstStyle/>
          <a:p>
            <a:pPr>
              <a:defRPr/>
            </a:pPr>
            <a:fld id="{842EAB18-52DF-954C-9953-B9AA7867601D}" type="slidenum">
              <a:rPr lang="en-US" smtClean="0"/>
              <a:pPr>
                <a:defRPr/>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1" y="4343400"/>
            <a:ext cx="5486399" cy="4114800"/>
          </a:xfrm>
          <a:prstGeom prst="rect">
            <a:avLst/>
          </a:prstGeom>
        </p:spPr>
        <p:txBody>
          <a:bodyPr lIns="91413" tIns="91413" rIns="91413" bIns="91413" anchor="ctr" anchorCtr="0">
            <a:noAutofit/>
          </a:bodyPr>
          <a:lstStyle/>
          <a:p>
            <a:pPr lvl="0" rtl="0">
              <a:lnSpc>
                <a:spcPct val="115000"/>
              </a:lnSpc>
              <a:buClr>
                <a:srgbClr val="000000"/>
              </a:buClr>
              <a:buSzPct val="91666"/>
              <a:buFont typeface="Arial"/>
              <a:buNone/>
            </a:pPr>
            <a:r>
              <a:rPr lang="en-US" dirty="0"/>
              <a:t>Have participants work in groups and using chart paper write what they do to engage families. </a:t>
            </a:r>
          </a:p>
          <a:p>
            <a:pPr lvl="0" rtl="0">
              <a:lnSpc>
                <a:spcPct val="115000"/>
              </a:lnSpc>
              <a:buClr>
                <a:srgbClr val="000000"/>
              </a:buClr>
              <a:buSzPct val="91666"/>
              <a:buFont typeface="Arial"/>
              <a:buNone/>
            </a:pPr>
            <a:endParaRPr lang="en-US" dirty="0"/>
          </a:p>
          <a:p>
            <a:pPr lvl="0" rtl="0">
              <a:lnSpc>
                <a:spcPct val="115000"/>
              </a:lnSpc>
              <a:buClr>
                <a:srgbClr val="000000"/>
              </a:buClr>
              <a:buSzPct val="91666"/>
              <a:buFont typeface="Arial"/>
              <a:buNone/>
            </a:pPr>
            <a:r>
              <a:rPr lang="en-US" dirty="0"/>
              <a:t>*Travis is sending charts and markers</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Have teams work on this for about 5 minutes.  Share</a:t>
            </a:r>
            <a:r>
              <a:rPr lang="en-US" baseline="0" dirty="0" smtClean="0"/>
              <a:t> out reflections whole group.</a:t>
            </a:r>
          </a:p>
          <a:p>
            <a:endParaRPr lang="en-US" baseline="0" dirty="0" smtClean="0"/>
          </a:p>
          <a:p>
            <a:pPr defTabSz="914274">
              <a:defRPr/>
            </a:pPr>
            <a:r>
              <a:rPr lang="en-US" dirty="0">
                <a:latin typeface="Garamond"/>
                <a:cs typeface="Garamond"/>
              </a:rPr>
              <a:t>Review the list again and </a:t>
            </a:r>
            <a:r>
              <a:rPr lang="en-US" i="1" dirty="0">
                <a:latin typeface="Garamond"/>
                <a:cs typeface="Garamond"/>
              </a:rPr>
              <a:t>circle</a:t>
            </a:r>
            <a:r>
              <a:rPr lang="en-US" dirty="0">
                <a:latin typeface="Garamond"/>
                <a:cs typeface="Garamond"/>
              </a:rPr>
              <a:t> everything you invite parents to that is focused on Foundational Grade Level Skills</a:t>
            </a:r>
          </a:p>
          <a:p>
            <a:endParaRPr lang="en-US" dirty="0"/>
          </a:p>
        </p:txBody>
      </p:sp>
      <p:sp>
        <p:nvSpPr>
          <p:cNvPr id="4" name="Slide Number Placeholder 3"/>
          <p:cNvSpPr>
            <a:spLocks noGrp="1"/>
          </p:cNvSpPr>
          <p:nvPr>
            <p:ph type="sldNum" idx="10"/>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A6077A2-18EE-D842-BA4E-79F6FE5A4FF8}" type="datetimeFigureOut">
              <a:rPr lang="en-US" smtClean="0"/>
              <a:pPr/>
              <a:t>10/8/2014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99A350C-B3F2-7C47-90ED-6DC8351394D3}"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6077A2-18EE-D842-BA4E-79F6FE5A4FF8}" type="datetimeFigureOut">
              <a:rPr lang="en-US" smtClean="0"/>
              <a:pPr/>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A350C-B3F2-7C47-90ED-6DC8351394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6077A2-18EE-D842-BA4E-79F6FE5A4FF8}" type="datetimeFigureOut">
              <a:rPr lang="en-US" smtClean="0"/>
              <a:pPr/>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A350C-B3F2-7C47-90ED-6DC8351394D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7_Title Slide">
    <p:spTree>
      <p:nvGrpSpPr>
        <p:cNvPr id="1" name="Shape 118"/>
        <p:cNvGrpSpPr/>
        <p:nvPr/>
      </p:nvGrpSpPr>
      <p:grpSpPr>
        <a:xfrm>
          <a:off x="0" y="0"/>
          <a:ext cx="0" cy="0"/>
          <a:chOff x="0" y="0"/>
          <a:chExt cx="0" cy="0"/>
        </a:xfrm>
      </p:grpSpPr>
      <p:pic>
        <p:nvPicPr>
          <p:cNvPr id="119" name="Shape 119"/>
          <p:cNvPicPr preferRelativeResize="0"/>
          <p:nvPr/>
        </p:nvPicPr>
        <p:blipFill>
          <a:blip r:embed="rId2"/>
          <a:stretch>
            <a:fillRect/>
          </a:stretch>
        </p:blipFill>
        <p:spPr>
          <a:xfrm>
            <a:off x="1590" y="353"/>
            <a:ext cx="9140825" cy="6857292"/>
          </a:xfrm>
          <a:prstGeom prst="rect">
            <a:avLst/>
          </a:prstGeom>
        </p:spPr>
      </p:pic>
      <p:pic>
        <p:nvPicPr>
          <p:cNvPr id="120" name="Shape 120"/>
          <p:cNvPicPr preferRelativeResize="0"/>
          <p:nvPr/>
        </p:nvPicPr>
        <p:blipFill>
          <a:blip r:embed="rId3"/>
          <a:stretch>
            <a:fillRect/>
          </a:stretch>
        </p:blipFill>
        <p:spPr>
          <a:xfrm>
            <a:off x="350837" y="6248400"/>
            <a:ext cx="1816100" cy="306388"/>
          </a:xfrm>
          <a:prstGeom prst="rect">
            <a:avLst/>
          </a:prstGeom>
        </p:spPr>
      </p:pic>
      <p:sp>
        <p:nvSpPr>
          <p:cNvPr id="121" name="Shape 121"/>
          <p:cNvSpPr txBox="1">
            <a:spLocks noGrp="1"/>
          </p:cNvSpPr>
          <p:nvPr>
            <p:ph type="ctrTitle"/>
          </p:nvPr>
        </p:nvSpPr>
        <p:spPr>
          <a:xfrm>
            <a:off x="527050" y="732972"/>
            <a:ext cx="8013700" cy="921658"/>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122" name="Shape 122"/>
          <p:cNvSpPr txBox="1">
            <a:spLocks noGrp="1"/>
          </p:cNvSpPr>
          <p:nvPr>
            <p:ph type="body" idx="1"/>
          </p:nvPr>
        </p:nvSpPr>
        <p:spPr>
          <a:xfrm>
            <a:off x="2590800" y="2286000"/>
            <a:ext cx="6178550" cy="4268788"/>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A6077A2-18EE-D842-BA4E-79F6FE5A4FF8}" type="datetimeFigureOut">
              <a:rPr lang="en-US" smtClean="0"/>
              <a:pPr/>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A350C-B3F2-7C47-90ED-6DC8351394D3}"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A6077A2-18EE-D842-BA4E-79F6FE5A4FF8}" type="datetimeFigureOut">
              <a:rPr lang="en-US" smtClean="0"/>
              <a:pPr/>
              <a:t>10/8/2014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D99A350C-B3F2-7C47-90ED-6DC8351394D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A6077A2-18EE-D842-BA4E-79F6FE5A4FF8}" type="datetimeFigureOut">
              <a:rPr lang="en-US" smtClean="0"/>
              <a:pPr/>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A350C-B3F2-7C47-90ED-6DC8351394D3}"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A6077A2-18EE-D842-BA4E-79F6FE5A4FF8}" type="datetimeFigureOut">
              <a:rPr lang="en-US" smtClean="0"/>
              <a:pPr/>
              <a:t>10/8/2014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9A350C-B3F2-7C47-90ED-6DC8351394D3}"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A6077A2-18EE-D842-BA4E-79F6FE5A4FF8}" type="datetimeFigureOut">
              <a:rPr lang="en-US" smtClean="0"/>
              <a:pPr/>
              <a:t>10/8/2014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9A350C-B3F2-7C47-90ED-6DC8351394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6077A2-18EE-D842-BA4E-79F6FE5A4FF8}" type="datetimeFigureOut">
              <a:rPr lang="en-US" smtClean="0"/>
              <a:pPr/>
              <a:t>10/8/2014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9A350C-B3F2-7C47-90ED-6DC8351394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A6077A2-18EE-D842-BA4E-79F6FE5A4FF8}" type="datetimeFigureOut">
              <a:rPr lang="en-US" smtClean="0"/>
              <a:pPr/>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A350C-B3F2-7C47-90ED-6DC8351394D3}"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A6077A2-18EE-D842-BA4E-79F6FE5A4FF8}" type="datetimeFigureOut">
              <a:rPr lang="en-US" smtClean="0"/>
              <a:pPr/>
              <a:t>10/8/2014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D99A350C-B3F2-7C47-90ED-6DC8351394D3}"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A6077A2-18EE-D842-BA4E-79F6FE5A4FF8}" type="datetimeFigureOut">
              <a:rPr lang="en-US" smtClean="0"/>
              <a:pPr/>
              <a:t>10/8/2014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99A350C-B3F2-7C47-90ED-6DC8351394D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tiff"/></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tiff"/></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tiff"/><Relationship Id="rId5" Type="http://schemas.openxmlformats.org/officeDocument/2006/relationships/image" Target="../media/image6.png"/><Relationship Id="rId4" Type="http://schemas.openxmlformats.org/officeDocument/2006/relationships/hyperlink" Target="mailto:mparede@wested.or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file:///\\localhost\Users\lbushor\Desktop\Videos\Stanton%20APTT%20Workshop.mp4"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3511" y="1296548"/>
            <a:ext cx="8329280" cy="2246769"/>
          </a:xfrm>
          <a:prstGeom prst="rect">
            <a:avLst/>
          </a:prstGeom>
          <a:noFill/>
        </p:spPr>
        <p:txBody>
          <a:bodyPr wrap="square" rtlCol="0">
            <a:spAutoFit/>
          </a:bodyPr>
          <a:lstStyle/>
          <a:p>
            <a:pPr algn="ctr"/>
            <a:r>
              <a:rPr lang="en-US" sz="4000" dirty="0" smtClean="0">
                <a:latin typeface="Cambria"/>
                <a:cs typeface="Cambria"/>
              </a:rPr>
              <a:t>Academic Parent-Teacher Teams</a:t>
            </a:r>
          </a:p>
          <a:p>
            <a:pPr algn="ctr"/>
            <a:endParaRPr lang="en-US" sz="4800" baseline="30000" dirty="0" smtClean="0">
              <a:latin typeface="Cambria"/>
              <a:cs typeface="Cambria"/>
            </a:endParaRPr>
          </a:p>
          <a:p>
            <a:pPr algn="ctr"/>
            <a:r>
              <a:rPr lang="en-US" sz="4800" baseline="30000" dirty="0" smtClean="0">
                <a:latin typeface="Cambria"/>
                <a:cs typeface="Cambria"/>
              </a:rPr>
              <a:t>(APTT)</a:t>
            </a:r>
          </a:p>
          <a:p>
            <a:pPr algn="ctr"/>
            <a:r>
              <a:rPr lang="en-US" sz="3600" dirty="0" smtClean="0">
                <a:latin typeface="Garamond"/>
                <a:cs typeface="Garamond"/>
              </a:rPr>
              <a:t>                        </a:t>
            </a:r>
            <a:endParaRPr lang="en-US" sz="3600" dirty="0">
              <a:latin typeface="Garamond"/>
              <a:cs typeface="Garamond"/>
            </a:endParaRPr>
          </a:p>
        </p:txBody>
      </p:sp>
      <p:sp>
        <p:nvSpPr>
          <p:cNvPr id="6" name="TextBox 5"/>
          <p:cNvSpPr txBox="1"/>
          <p:nvPr/>
        </p:nvSpPr>
        <p:spPr>
          <a:xfrm>
            <a:off x="685800" y="3079140"/>
            <a:ext cx="7772400" cy="1077218"/>
          </a:xfrm>
          <a:prstGeom prst="rect">
            <a:avLst/>
          </a:prstGeom>
          <a:noFill/>
        </p:spPr>
        <p:txBody>
          <a:bodyPr wrap="square" rtlCol="0">
            <a:spAutoFit/>
          </a:bodyPr>
          <a:lstStyle/>
          <a:p>
            <a:pPr algn="ctr"/>
            <a:r>
              <a:rPr lang="en-US" sz="3200" dirty="0" smtClean="0">
                <a:latin typeface="Cambria"/>
                <a:cs typeface="Cambria"/>
              </a:rPr>
              <a:t>Parent-Teacher Collaboration To Drive Student Achievement</a:t>
            </a:r>
            <a:endParaRPr lang="en-US" sz="4000" dirty="0">
              <a:latin typeface="Cambria"/>
              <a:cs typeface="Cambria"/>
            </a:endParaRPr>
          </a:p>
        </p:txBody>
      </p:sp>
      <p:pic>
        <p:nvPicPr>
          <p:cNvPr id="8" name="Picture 7" descr="aptt-logo.tif"/>
          <p:cNvPicPr>
            <a:picLocks noChangeAspect="1"/>
          </p:cNvPicPr>
          <p:nvPr/>
        </p:nvPicPr>
        <p:blipFill>
          <a:blip r:embed="rId3"/>
          <a:stretch>
            <a:fillRect/>
          </a:stretch>
        </p:blipFill>
        <p:spPr>
          <a:xfrm>
            <a:off x="3272350" y="5173662"/>
            <a:ext cx="3317875" cy="1209675"/>
          </a:xfrm>
          <a:prstGeom prst="rect">
            <a:avLst/>
          </a:prstGeom>
        </p:spPr>
      </p:pic>
      <p:sp>
        <p:nvSpPr>
          <p:cNvPr id="9" name="TextBox 8"/>
          <p:cNvSpPr txBox="1"/>
          <p:nvPr/>
        </p:nvSpPr>
        <p:spPr>
          <a:xfrm>
            <a:off x="849734" y="4508541"/>
            <a:ext cx="7735711" cy="461665"/>
          </a:xfrm>
          <a:prstGeom prst="rect">
            <a:avLst/>
          </a:prstGeom>
          <a:noFill/>
        </p:spPr>
        <p:txBody>
          <a:bodyPr wrap="none" rtlCol="0">
            <a:spAutoFit/>
          </a:bodyPr>
          <a:lstStyle/>
          <a:p>
            <a:r>
              <a:rPr lang="en-US" sz="2400" dirty="0" smtClean="0">
                <a:latin typeface="Cambria"/>
                <a:cs typeface="Cambria"/>
              </a:rPr>
              <a:t>September 10, 2014  -  Georgia Parent Mentor Conference</a:t>
            </a:r>
            <a:endParaRPr lang="en-US" sz="2400" dirty="0">
              <a:latin typeface="Cambria"/>
              <a:cs typeface="Cambri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prstGeom prst="rect">
            <a:avLst/>
          </a:prstGeom>
        </p:spPr>
        <p:txBody>
          <a:bodyPr lIns="91425" tIns="91425" rIns="91425" bIns="91425" anchor="ctr" anchorCtr="0">
            <a:noAutofit/>
          </a:bodyPr>
          <a:lstStyle/>
          <a:p>
            <a:pPr lvl="0" algn="ctr"/>
            <a:r>
              <a:rPr lang="en-US" sz="6000" b="1" cap="small" dirty="0" smtClean="0">
                <a:solidFill>
                  <a:schemeClr val="tx1"/>
                </a:solidFill>
                <a:latin typeface="Avenir Medium"/>
                <a:ea typeface="Garamond"/>
                <a:cs typeface="Avenir Medium"/>
                <a:sym typeface="Garamond"/>
              </a:rPr>
              <a:t>Activity</a:t>
            </a:r>
            <a:endParaRPr lang="en-US" sz="6000" b="1" cap="small" dirty="0">
              <a:solidFill>
                <a:srgbClr val="586B7A"/>
              </a:solidFill>
              <a:latin typeface="Avenir Medium"/>
              <a:ea typeface="Garamond"/>
              <a:cs typeface="Avenir Medium"/>
              <a:sym typeface="Garamond"/>
            </a:endParaRPr>
          </a:p>
        </p:txBody>
      </p:sp>
      <p:sp>
        <p:nvSpPr>
          <p:cNvPr id="234" name="Shape 234"/>
          <p:cNvSpPr txBox="1">
            <a:spLocks noGrp="1"/>
          </p:cNvSpPr>
          <p:nvPr>
            <p:ph sz="quarter" idx="1"/>
          </p:nvPr>
        </p:nvSpPr>
        <p:spPr>
          <a:prstGeom prst="rect">
            <a:avLst/>
          </a:prstGeom>
        </p:spPr>
        <p:txBody>
          <a:bodyPr lIns="91425" tIns="91425" rIns="91425" bIns="91425" anchor="t" anchorCtr="0">
            <a:noAutofit/>
          </a:bodyPr>
          <a:lstStyle/>
          <a:p>
            <a:pPr lvl="0" algn="ctr" rtl="0">
              <a:buNone/>
            </a:pPr>
            <a:endParaRPr lang="en-US" sz="3600" dirty="0" smtClean="0">
              <a:latin typeface="Garamond"/>
              <a:ea typeface="Garamond"/>
              <a:cs typeface="Garamond"/>
              <a:sym typeface="Garamond"/>
            </a:endParaRPr>
          </a:p>
          <a:p>
            <a:endParaRPr lang="en-US" sz="3600" dirty="0">
              <a:latin typeface="Garamond"/>
              <a:ea typeface="Garamond"/>
              <a:cs typeface="Garamond"/>
              <a:sym typeface="Garamond"/>
            </a:endParaRPr>
          </a:p>
        </p:txBody>
      </p:sp>
      <p:sp>
        <p:nvSpPr>
          <p:cNvPr id="9" name="Content Placeholder 8"/>
          <p:cNvSpPr>
            <a:spLocks noGrp="1"/>
          </p:cNvSpPr>
          <p:nvPr>
            <p:ph sz="quarter" idx="2"/>
          </p:nvPr>
        </p:nvSpPr>
        <p:spPr>
          <a:xfrm>
            <a:off x="4933950" y="1678680"/>
            <a:ext cx="3749040" cy="4572000"/>
          </a:xfrm>
        </p:spPr>
        <p:txBody>
          <a:bodyPr>
            <a:normAutofit/>
          </a:bodyPr>
          <a:lstStyle/>
          <a:p>
            <a:pPr lvl="0"/>
            <a:r>
              <a:rPr lang="en-US" sz="2800" dirty="0" smtClean="0">
                <a:solidFill>
                  <a:srgbClr val="586B7A"/>
                </a:solidFill>
                <a:latin typeface="Avenir Medium"/>
                <a:ea typeface="Garamond"/>
                <a:cs typeface="Avenir Medium"/>
                <a:sym typeface="Garamond"/>
              </a:rPr>
              <a:t>What do you do in your school to engage families?</a:t>
            </a:r>
            <a:r>
              <a:rPr lang="en-US" sz="2800" dirty="0" smtClean="0">
                <a:latin typeface="Avenir Medium"/>
                <a:ea typeface="Garamond"/>
                <a:cs typeface="Avenir Medium"/>
                <a:sym typeface="Garamond"/>
              </a:rPr>
              <a:t> </a:t>
            </a:r>
          </a:p>
          <a:p>
            <a:pPr lvl="0">
              <a:buNone/>
            </a:pPr>
            <a:endParaRPr lang="en-US" sz="2800" dirty="0" smtClean="0">
              <a:latin typeface="Avenir Medium"/>
              <a:ea typeface="Garamond"/>
              <a:cs typeface="Avenir Medium"/>
              <a:sym typeface="Garamond"/>
            </a:endParaRPr>
          </a:p>
          <a:p>
            <a:r>
              <a:rPr lang="en-US" sz="2800" dirty="0" smtClean="0">
                <a:solidFill>
                  <a:srgbClr val="586B7A"/>
                </a:solidFill>
                <a:latin typeface="Avenir Medium"/>
                <a:ea typeface="Garamond"/>
                <a:cs typeface="Avenir Medium"/>
                <a:sym typeface="Garamond"/>
              </a:rPr>
              <a:t>How are you defining family engagement in your school?</a:t>
            </a:r>
            <a:r>
              <a:rPr lang="en-US" sz="2800" dirty="0" smtClean="0">
                <a:latin typeface="Avenir Medium"/>
                <a:ea typeface="Garamond"/>
                <a:cs typeface="Avenir Medium"/>
                <a:sym typeface="Garamond"/>
              </a:rPr>
              <a:t> </a:t>
            </a:r>
          </a:p>
          <a:p>
            <a:endParaRPr lang="en-US" dirty="0"/>
          </a:p>
        </p:txBody>
      </p:sp>
      <p:pic>
        <p:nvPicPr>
          <p:cNvPr id="5" name="Picture 4" descr="37_Keaton.jpg"/>
          <p:cNvPicPr>
            <a:picLocks noChangeAspect="1"/>
          </p:cNvPicPr>
          <p:nvPr/>
        </p:nvPicPr>
        <p:blipFill>
          <a:blip r:embed="rId3"/>
          <a:stretch>
            <a:fillRect/>
          </a:stretch>
        </p:blipFill>
        <p:spPr>
          <a:xfrm>
            <a:off x="372910" y="1739941"/>
            <a:ext cx="4191000" cy="3981450"/>
          </a:xfrm>
          <a:prstGeom prst="rect">
            <a:avLst/>
          </a:prstGeom>
        </p:spPr>
      </p:pic>
      <p:pic>
        <p:nvPicPr>
          <p:cNvPr id="7" name="Picture 6" descr="aptt-logo.tif"/>
          <p:cNvPicPr/>
          <p:nvPr/>
        </p:nvPicPr>
        <p:blipFill>
          <a:blip r:embed="rId4"/>
          <a:stretch>
            <a:fillRect/>
          </a:stretch>
        </p:blipFill>
        <p:spPr>
          <a:xfrm>
            <a:off x="304800" y="5918790"/>
            <a:ext cx="1929132" cy="785840"/>
          </a:xfrm>
          <a:prstGeom prst="rect">
            <a:avLst/>
          </a:prstGeom>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6000" b="1" cap="small" dirty="0" smtClean="0">
                <a:solidFill>
                  <a:schemeClr val="tx1"/>
                </a:solidFill>
                <a:latin typeface="Avenir Medium"/>
                <a:ea typeface="Garamond"/>
                <a:cs typeface="Avenir Medium"/>
                <a:sym typeface="Garamond"/>
              </a:rPr>
              <a:t>Activity</a:t>
            </a:r>
            <a:r>
              <a:rPr lang="en-US" sz="6000" b="1" cap="small" dirty="0" smtClean="0">
                <a:solidFill>
                  <a:schemeClr val="tx1"/>
                </a:solidFill>
                <a:latin typeface="Avenir Medium"/>
                <a:cs typeface="Avenir Medium"/>
              </a:rPr>
              <a:t>: Part 2</a:t>
            </a:r>
            <a:endParaRPr lang="en-US" sz="6000" b="1" cap="small" dirty="0">
              <a:solidFill>
                <a:schemeClr val="tx1"/>
              </a:solidFill>
              <a:latin typeface="Avenir Medium"/>
              <a:cs typeface="Avenir Medium"/>
            </a:endParaRPr>
          </a:p>
        </p:txBody>
      </p:sp>
      <p:sp>
        <p:nvSpPr>
          <p:cNvPr id="3" name="Text Placeholder 2"/>
          <p:cNvSpPr>
            <a:spLocks noGrp="1"/>
          </p:cNvSpPr>
          <p:nvPr>
            <p:ph type="body" idx="4294967295"/>
          </p:nvPr>
        </p:nvSpPr>
        <p:spPr>
          <a:xfrm>
            <a:off x="0" y="2743200"/>
            <a:ext cx="8839200" cy="3429000"/>
          </a:xfrm>
        </p:spPr>
        <p:txBody>
          <a:bodyPr/>
          <a:lstStyle/>
          <a:p>
            <a:pPr marL="514350" indent="6350">
              <a:tabLst>
                <a:tab pos="406400" algn="l"/>
              </a:tabLst>
            </a:pPr>
            <a:r>
              <a:rPr lang="en-US" sz="3200" dirty="0" smtClean="0">
                <a:solidFill>
                  <a:schemeClr val="tx1"/>
                </a:solidFill>
                <a:latin typeface="Cambria"/>
                <a:cs typeface="Cambria"/>
              </a:rPr>
              <a:t>Go back to the list you created and put a </a:t>
            </a:r>
            <a:r>
              <a:rPr lang="en-US" sz="3200" dirty="0" smtClean="0">
                <a:solidFill>
                  <a:schemeClr val="tx2"/>
                </a:solidFill>
                <a:latin typeface="Cambria"/>
                <a:cs typeface="Cambria"/>
              </a:rPr>
              <a:t>a </a:t>
            </a:r>
            <a:r>
              <a:rPr lang="en-US" sz="3200" i="1" dirty="0" smtClean="0">
                <a:solidFill>
                  <a:schemeClr val="tx2"/>
                </a:solidFill>
                <a:latin typeface="Cambria"/>
                <a:cs typeface="Cambria"/>
              </a:rPr>
              <a:t>star</a:t>
            </a:r>
            <a:r>
              <a:rPr lang="en-US" sz="3200" dirty="0" smtClean="0">
                <a:solidFill>
                  <a:schemeClr val="tx2"/>
                </a:solidFill>
                <a:latin typeface="Cambria"/>
                <a:cs typeface="Cambria"/>
              </a:rPr>
              <a:t>    </a:t>
            </a:r>
            <a:r>
              <a:rPr lang="en-US" sz="3200" dirty="0" smtClean="0">
                <a:solidFill>
                  <a:schemeClr val="tx1"/>
                </a:solidFill>
                <a:latin typeface="Cambria"/>
                <a:cs typeface="Cambria"/>
              </a:rPr>
              <a:t>next to everything you invite parents to participate in that has to do with learning.</a:t>
            </a:r>
          </a:p>
          <a:p>
            <a:pPr marL="514350" indent="-514350"/>
            <a:endParaRPr lang="en-US" sz="1200" dirty="0" smtClean="0">
              <a:latin typeface="Cambria"/>
              <a:cs typeface="Cambria"/>
            </a:endParaRPr>
          </a:p>
        </p:txBody>
      </p:sp>
      <p:pic>
        <p:nvPicPr>
          <p:cNvPr id="4" name="Picture 3" descr="one_star.jpg"/>
          <p:cNvPicPr>
            <a:picLocks noChangeAspect="1"/>
          </p:cNvPicPr>
          <p:nvPr/>
        </p:nvPicPr>
        <p:blipFill>
          <a:blip r:embed="rId3"/>
          <a:stretch>
            <a:fillRect/>
          </a:stretch>
        </p:blipFill>
        <p:spPr>
          <a:xfrm>
            <a:off x="7696199" y="2667000"/>
            <a:ext cx="1066801" cy="729916"/>
          </a:xfrm>
          <a:prstGeom prst="rect">
            <a:avLst/>
          </a:prstGeom>
        </p:spPr>
      </p:pic>
      <p:sp>
        <p:nvSpPr>
          <p:cNvPr id="5" name="TextBox 4"/>
          <p:cNvSpPr txBox="1"/>
          <p:nvPr/>
        </p:nvSpPr>
        <p:spPr>
          <a:xfrm>
            <a:off x="7848600" y="2743200"/>
            <a:ext cx="914400" cy="584776"/>
          </a:xfrm>
          <a:prstGeom prst="rect">
            <a:avLst/>
          </a:prstGeom>
          <a:noFill/>
        </p:spPr>
        <p:txBody>
          <a:bodyPr wrap="square" rtlCol="0">
            <a:spAutoFit/>
          </a:bodyPr>
          <a:lstStyle/>
          <a:p>
            <a:r>
              <a:rPr lang="en-US" sz="3200" b="1" i="1" dirty="0" smtClean="0">
                <a:solidFill>
                  <a:srgbClr val="0000FF"/>
                </a:solidFill>
                <a:latin typeface="Garamond"/>
                <a:cs typeface="Garamond"/>
              </a:rPr>
              <a:t>star</a:t>
            </a:r>
            <a:endParaRPr lang="en-US" sz="3200" b="1" i="1" dirty="0">
              <a:solidFill>
                <a:srgbClr val="0000FF"/>
              </a:solidFill>
              <a:latin typeface="Garamond"/>
              <a:cs typeface="Garamond"/>
            </a:endParaRPr>
          </a:p>
        </p:txBody>
      </p:sp>
      <p:pic>
        <p:nvPicPr>
          <p:cNvPr id="7" name="Picture 6" descr="aptt-logo.tif"/>
          <p:cNvPicPr/>
          <p:nvPr/>
        </p:nvPicPr>
        <p:blipFill>
          <a:blip r:embed="rId4"/>
          <a:stretch>
            <a:fillRect/>
          </a:stretch>
        </p:blipFill>
        <p:spPr>
          <a:xfrm>
            <a:off x="304800" y="5951700"/>
            <a:ext cx="1929132" cy="63344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cap="small" dirty="0" smtClean="0">
                <a:solidFill>
                  <a:schemeClr val="tx1"/>
                </a:solidFill>
                <a:latin typeface="Avenir Medium"/>
                <a:ea typeface="Garamond"/>
                <a:cs typeface="Avenir Medium"/>
                <a:sym typeface="Garamond"/>
              </a:rPr>
              <a:t>Activity</a:t>
            </a:r>
            <a:r>
              <a:rPr lang="en-US" sz="6000" b="1" cap="small" dirty="0" smtClean="0">
                <a:solidFill>
                  <a:schemeClr val="tx1"/>
                </a:solidFill>
                <a:latin typeface="Avenir Medium"/>
                <a:cs typeface="Avenir Medium"/>
              </a:rPr>
              <a:t>: Part 3</a:t>
            </a:r>
            <a:endParaRPr lang="en-US" sz="6000" cap="small" dirty="0"/>
          </a:p>
        </p:txBody>
      </p:sp>
      <p:sp>
        <p:nvSpPr>
          <p:cNvPr id="3" name="Text Placeholder 2"/>
          <p:cNvSpPr>
            <a:spLocks noGrp="1"/>
          </p:cNvSpPr>
          <p:nvPr>
            <p:ph sz="quarter" idx="1"/>
          </p:nvPr>
        </p:nvSpPr>
        <p:spPr/>
        <p:txBody>
          <a:bodyPr anchor="ctr"/>
          <a:lstStyle/>
          <a:p>
            <a:r>
              <a:rPr lang="en-US" sz="3200" dirty="0" smtClean="0">
                <a:solidFill>
                  <a:schemeClr val="tx1"/>
                </a:solidFill>
                <a:latin typeface="Cambria"/>
                <a:cs typeface="Cambria"/>
              </a:rPr>
              <a:t>Review the list again and  </a:t>
            </a:r>
            <a:r>
              <a:rPr lang="en-US" sz="3200" i="1" dirty="0" smtClean="0">
                <a:solidFill>
                  <a:srgbClr val="FFFFFF"/>
                </a:solidFill>
                <a:latin typeface="Cambria"/>
                <a:cs typeface="Cambria"/>
              </a:rPr>
              <a:t>circle</a:t>
            </a:r>
            <a:r>
              <a:rPr lang="en-US" sz="3200" dirty="0" smtClean="0">
                <a:solidFill>
                  <a:srgbClr val="FFFFFF"/>
                </a:solidFill>
                <a:latin typeface="Cambria"/>
                <a:cs typeface="Cambria"/>
              </a:rPr>
              <a:t>  </a:t>
            </a:r>
            <a:r>
              <a:rPr lang="en-US" sz="3200" dirty="0" smtClean="0">
                <a:solidFill>
                  <a:schemeClr val="tx1"/>
                </a:solidFill>
                <a:latin typeface="Cambria"/>
                <a:cs typeface="Cambria"/>
              </a:rPr>
              <a:t> everything you invite parents to participate in that is focused on grade-level learning goals.</a:t>
            </a:r>
          </a:p>
          <a:p>
            <a:endParaRPr lang="en-US" dirty="0"/>
          </a:p>
        </p:txBody>
      </p:sp>
      <p:sp>
        <p:nvSpPr>
          <p:cNvPr id="5" name="Oval 4"/>
          <p:cNvSpPr/>
          <p:nvPr/>
        </p:nvSpPr>
        <p:spPr>
          <a:xfrm>
            <a:off x="5740364" y="2209800"/>
            <a:ext cx="990600" cy="762000"/>
          </a:xfrm>
          <a:prstGeom prst="ellipse">
            <a:avLst/>
          </a:prstGeom>
          <a:solidFill>
            <a:schemeClr val="accent4"/>
          </a:solidFill>
          <a:ln>
            <a:solidFill>
              <a:schemeClr val="accent4"/>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dirty="0"/>
          </a:p>
        </p:txBody>
      </p:sp>
      <p:sp>
        <p:nvSpPr>
          <p:cNvPr id="8" name="TextBox 7"/>
          <p:cNvSpPr txBox="1"/>
          <p:nvPr/>
        </p:nvSpPr>
        <p:spPr>
          <a:xfrm>
            <a:off x="5635302" y="2286000"/>
            <a:ext cx="1524000" cy="584776"/>
          </a:xfrm>
          <a:prstGeom prst="rect">
            <a:avLst/>
          </a:prstGeom>
          <a:noFill/>
        </p:spPr>
        <p:txBody>
          <a:bodyPr wrap="square" rtlCol="0">
            <a:spAutoFit/>
          </a:bodyPr>
          <a:lstStyle/>
          <a:p>
            <a:r>
              <a:rPr lang="en-US" sz="3200" b="1" i="1" dirty="0" smtClean="0">
                <a:solidFill>
                  <a:srgbClr val="0000FF"/>
                </a:solidFill>
                <a:latin typeface="Cambria"/>
                <a:cs typeface="Cambria"/>
              </a:rPr>
              <a:t>circle</a:t>
            </a:r>
            <a:endParaRPr lang="en-US" sz="3200" b="1" i="1" dirty="0">
              <a:solidFill>
                <a:srgbClr val="0000FF"/>
              </a:solidFill>
              <a:latin typeface="Cambria"/>
              <a:cs typeface="Cambria"/>
            </a:endParaRPr>
          </a:p>
        </p:txBody>
      </p:sp>
      <p:pic>
        <p:nvPicPr>
          <p:cNvPr id="9" name="Picture 8" descr="aptt-logo.tif"/>
          <p:cNvPicPr/>
          <p:nvPr/>
        </p:nvPicPr>
        <p:blipFill>
          <a:blip r:embed="rId2"/>
          <a:stretch>
            <a:fillRect/>
          </a:stretch>
        </p:blipFill>
        <p:spPr>
          <a:xfrm>
            <a:off x="304800" y="5994990"/>
            <a:ext cx="1929132" cy="63344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274638"/>
            <a:ext cx="2982037" cy="1143000"/>
          </a:xfrm>
        </p:spPr>
        <p:txBody>
          <a:bodyPr>
            <a:normAutofit/>
          </a:bodyPr>
          <a:lstStyle/>
          <a:p>
            <a:pPr algn="ctr"/>
            <a:r>
              <a:rPr lang="en-US" sz="4800" dirty="0" smtClean="0"/>
              <a:t>Definition</a:t>
            </a:r>
            <a:endParaRPr lang="en-US" sz="4800" dirty="0"/>
          </a:p>
        </p:txBody>
      </p:sp>
      <p:sp>
        <p:nvSpPr>
          <p:cNvPr id="8" name="Content Placeholder 7"/>
          <p:cNvSpPr>
            <a:spLocks noGrp="1"/>
          </p:cNvSpPr>
          <p:nvPr>
            <p:ph sz="quarter" idx="1"/>
          </p:nvPr>
        </p:nvSpPr>
        <p:spPr>
          <a:xfrm>
            <a:off x="301752" y="1451656"/>
            <a:ext cx="4038600" cy="4111051"/>
          </a:xfrm>
        </p:spPr>
        <p:txBody>
          <a:bodyPr anchor="ctr">
            <a:normAutofit/>
          </a:bodyPr>
          <a:lstStyle/>
          <a:p>
            <a:pPr marL="0" indent="0" algn="ctr">
              <a:buNone/>
            </a:pPr>
            <a:r>
              <a:rPr lang="en-US" sz="3200" dirty="0" smtClean="0">
                <a:latin typeface="Cambria"/>
                <a:cs typeface="Cambria"/>
              </a:rPr>
              <a:t>Family engagement is parent-teacher collaboration to drive student learning and achievement.</a:t>
            </a:r>
            <a:endParaRPr lang="en-US" sz="3200" dirty="0">
              <a:latin typeface="Cambria"/>
              <a:cs typeface="Cambria"/>
            </a:endParaRPr>
          </a:p>
        </p:txBody>
      </p:sp>
      <p:pic>
        <p:nvPicPr>
          <p:cNvPr id="9" name="Picture 8" descr="photo_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8973" y="1627541"/>
            <a:ext cx="3467185" cy="4642256"/>
          </a:xfrm>
          <a:prstGeom prst="rect">
            <a:avLst/>
          </a:prstGeom>
        </p:spPr>
      </p:pic>
      <p:pic>
        <p:nvPicPr>
          <p:cNvPr id="5" name="Picture 4" descr="aptt-logo.tif"/>
          <p:cNvPicPr>
            <a:picLocks noChangeAspect="1"/>
          </p:cNvPicPr>
          <p:nvPr/>
        </p:nvPicPr>
        <p:blipFill>
          <a:blip r:embed="rId3"/>
          <a:stretch>
            <a:fillRect/>
          </a:stretch>
        </p:blipFill>
        <p:spPr>
          <a:xfrm>
            <a:off x="681671" y="5651543"/>
            <a:ext cx="1958423" cy="714028"/>
          </a:xfrm>
          <a:prstGeom prst="rect">
            <a:avLst/>
          </a:prstGeom>
        </p:spPr>
      </p:pic>
    </p:spTree>
    <p:extLst>
      <p:ext uri="{BB962C8B-B14F-4D97-AF65-F5344CB8AC3E}">
        <p14:creationId xmlns:p14="http://schemas.microsoft.com/office/powerpoint/2010/main" val="663638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3383" y="273050"/>
            <a:ext cx="7772400" cy="1143000"/>
          </a:xfrm>
        </p:spPr>
        <p:txBody>
          <a:bodyPr/>
          <a:lstStyle/>
          <a:p>
            <a:pPr algn="ctr"/>
            <a:r>
              <a:rPr lang="en-US" dirty="0" smtClean="0">
                <a:latin typeface="Cambria"/>
                <a:cs typeface="Cambria"/>
              </a:rPr>
              <a:t>School-Based Family Engagement</a:t>
            </a:r>
            <a:endParaRPr lang="en-US" dirty="0">
              <a:latin typeface="Cambria"/>
              <a:cs typeface="Cambria"/>
            </a:endParaRPr>
          </a:p>
        </p:txBody>
      </p:sp>
      <p:sp>
        <p:nvSpPr>
          <p:cNvPr id="5" name="Text Placeholder 4"/>
          <p:cNvSpPr>
            <a:spLocks noGrp="1"/>
          </p:cNvSpPr>
          <p:nvPr>
            <p:ph type="body" idx="1"/>
          </p:nvPr>
        </p:nvSpPr>
        <p:spPr/>
        <p:txBody>
          <a:bodyPr/>
          <a:lstStyle/>
          <a:p>
            <a:r>
              <a:rPr lang="en-US" sz="2800" dirty="0" smtClean="0">
                <a:latin typeface="Cambria"/>
                <a:cs typeface="Cambria"/>
              </a:rPr>
              <a:t>Parent Involvement</a:t>
            </a:r>
            <a:endParaRPr lang="en-US" sz="2800" dirty="0">
              <a:latin typeface="Cambria"/>
              <a:cs typeface="Cambria"/>
            </a:endParaRPr>
          </a:p>
        </p:txBody>
      </p:sp>
      <p:sp>
        <p:nvSpPr>
          <p:cNvPr id="7" name="Text Placeholder 6"/>
          <p:cNvSpPr>
            <a:spLocks noGrp="1"/>
          </p:cNvSpPr>
          <p:nvPr>
            <p:ph type="body" sz="half" idx="3"/>
          </p:nvPr>
        </p:nvSpPr>
        <p:spPr/>
        <p:txBody>
          <a:bodyPr/>
          <a:lstStyle/>
          <a:p>
            <a:r>
              <a:rPr lang="en-US" sz="2800" dirty="0" smtClean="0">
                <a:latin typeface="Cambria"/>
                <a:cs typeface="Cambria"/>
              </a:rPr>
              <a:t>Family Engagement</a:t>
            </a:r>
            <a:endParaRPr lang="en-US" sz="2800" dirty="0">
              <a:latin typeface="Cambria"/>
              <a:cs typeface="Cambria"/>
            </a:endParaRPr>
          </a:p>
        </p:txBody>
      </p:sp>
      <p:sp>
        <p:nvSpPr>
          <p:cNvPr id="6" name="Content Placeholder 5"/>
          <p:cNvSpPr>
            <a:spLocks noGrp="1"/>
          </p:cNvSpPr>
          <p:nvPr>
            <p:ph sz="half" idx="2"/>
          </p:nvPr>
        </p:nvSpPr>
        <p:spPr/>
        <p:txBody>
          <a:bodyPr/>
          <a:lstStyle/>
          <a:p>
            <a:pPr>
              <a:buNone/>
            </a:pPr>
            <a:r>
              <a:rPr lang="en-US" dirty="0" smtClean="0"/>
              <a:t>	</a:t>
            </a:r>
            <a:r>
              <a:rPr lang="en-US" dirty="0" smtClean="0">
                <a:latin typeface="Cambria"/>
                <a:cs typeface="Cambria"/>
              </a:rPr>
              <a:t>What a school does to bring parents onto a school campus.</a:t>
            </a:r>
          </a:p>
          <a:p>
            <a:pPr lvl="1"/>
            <a:r>
              <a:rPr lang="en-US" dirty="0" smtClean="0">
                <a:latin typeface="Cambria"/>
                <a:cs typeface="Cambria"/>
              </a:rPr>
              <a:t>Conferences</a:t>
            </a:r>
          </a:p>
          <a:p>
            <a:pPr lvl="1"/>
            <a:r>
              <a:rPr lang="en-US" dirty="0" smtClean="0">
                <a:latin typeface="Cambria"/>
                <a:cs typeface="Cambria"/>
              </a:rPr>
              <a:t>Festivals/celebrations</a:t>
            </a:r>
          </a:p>
          <a:p>
            <a:pPr lvl="1"/>
            <a:r>
              <a:rPr lang="en-US" dirty="0" smtClean="0">
                <a:latin typeface="Cambria"/>
                <a:cs typeface="Cambria"/>
              </a:rPr>
              <a:t>PTA/PTO/PTSA</a:t>
            </a:r>
          </a:p>
          <a:p>
            <a:pPr lvl="1"/>
            <a:r>
              <a:rPr lang="en-US" dirty="0" smtClean="0">
                <a:latin typeface="Cambria"/>
                <a:cs typeface="Cambria"/>
              </a:rPr>
              <a:t>Workshops</a:t>
            </a:r>
          </a:p>
          <a:p>
            <a:pPr lvl="1"/>
            <a:r>
              <a:rPr lang="en-US" dirty="0" smtClean="0">
                <a:latin typeface="Cambria"/>
                <a:cs typeface="Cambria"/>
              </a:rPr>
              <a:t>Volunteer opportunities</a:t>
            </a:r>
            <a:endParaRPr lang="en-US" dirty="0">
              <a:latin typeface="Cambria"/>
              <a:cs typeface="Cambria"/>
            </a:endParaRPr>
          </a:p>
        </p:txBody>
      </p:sp>
      <p:sp>
        <p:nvSpPr>
          <p:cNvPr id="8" name="Content Placeholder 7"/>
          <p:cNvSpPr>
            <a:spLocks noGrp="1"/>
          </p:cNvSpPr>
          <p:nvPr>
            <p:ph sz="half" idx="4"/>
          </p:nvPr>
        </p:nvSpPr>
        <p:spPr/>
        <p:txBody>
          <a:bodyPr/>
          <a:lstStyle/>
          <a:p>
            <a:pPr>
              <a:buNone/>
            </a:pPr>
            <a:r>
              <a:rPr lang="en-US" dirty="0" smtClean="0"/>
              <a:t>	</a:t>
            </a:r>
            <a:r>
              <a:rPr lang="en-US" dirty="0" smtClean="0">
                <a:latin typeface="Cambria"/>
                <a:cs typeface="Cambria"/>
              </a:rPr>
              <a:t>What parents do to apply what they learn in order to support student learning at home and in the community.</a:t>
            </a:r>
            <a:endParaRPr lang="en-US" dirty="0">
              <a:latin typeface="Cambria"/>
              <a:cs typeface="Cambria"/>
            </a:endParaRPr>
          </a:p>
        </p:txBody>
      </p:sp>
      <p:pic>
        <p:nvPicPr>
          <p:cNvPr id="9" name="Picture 8" descr="aptt-logo.png"/>
          <p:cNvPicPr/>
          <p:nvPr/>
        </p:nvPicPr>
        <p:blipFill>
          <a:blip r:embed="rId2" cstate="print"/>
          <a:stretch>
            <a:fillRect/>
          </a:stretch>
        </p:blipFill>
        <p:spPr>
          <a:xfrm>
            <a:off x="6553200" y="5527787"/>
            <a:ext cx="2286000" cy="762000"/>
          </a:xfrm>
          <a:prstGeom prst="rect">
            <a:avLst/>
          </a:prstGeom>
        </p:spPr>
      </p:pic>
    </p:spTree>
    <p:extLst>
      <p:ext uri="{BB962C8B-B14F-4D97-AF65-F5344CB8AC3E}">
        <p14:creationId xmlns:p14="http://schemas.microsoft.com/office/powerpoint/2010/main" val="2096320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p:cNvSpPr/>
          <p:nvPr/>
        </p:nvSpPr>
        <p:spPr>
          <a:xfrm>
            <a:off x="4572000" y="2895600"/>
            <a:ext cx="3733800" cy="2667000"/>
          </a:xfrm>
          <a:prstGeom prst="ellipse">
            <a:avLst/>
          </a:prstGeom>
          <a:solidFill>
            <a:schemeClr val="accent5">
              <a:lumMod val="40000"/>
              <a:lumOff val="60000"/>
              <a:alpha val="52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1200"/>
          </a:p>
        </p:txBody>
      </p:sp>
      <p:sp>
        <p:nvSpPr>
          <p:cNvPr id="18435" name="Title 1"/>
          <p:cNvSpPr>
            <a:spLocks noGrp="1"/>
          </p:cNvSpPr>
          <p:nvPr>
            <p:ph type="title"/>
          </p:nvPr>
        </p:nvSpPr>
        <p:spPr>
          <a:xfrm>
            <a:off x="304800" y="381000"/>
            <a:ext cx="8534400" cy="1047600"/>
          </a:xfrm>
        </p:spPr>
        <p:txBody>
          <a:bodyPr>
            <a:normAutofit fontScale="90000"/>
          </a:bodyPr>
          <a:lstStyle/>
          <a:p>
            <a:pPr algn="ctr">
              <a:defRPr/>
            </a:pPr>
            <a:r>
              <a:rPr lang="en-US" sz="3000" dirty="0" smtClean="0">
                <a:latin typeface="Cambria"/>
                <a:ea typeface="ＭＳ Ｐゴシック" pitchFamily="34" charset="-128"/>
                <a:cs typeface="Cambria"/>
              </a:rPr>
              <a:t>Our Perspective on Relative Impact of Family Engagement Strategies on Student Learning</a:t>
            </a:r>
          </a:p>
        </p:txBody>
      </p:sp>
      <p:sp>
        <p:nvSpPr>
          <p:cNvPr id="4" name="Right Arrow 3"/>
          <p:cNvSpPr/>
          <p:nvPr/>
        </p:nvSpPr>
        <p:spPr>
          <a:xfrm>
            <a:off x="1295400" y="2006213"/>
            <a:ext cx="6553200" cy="604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000"/>
          </a:p>
        </p:txBody>
      </p:sp>
      <p:sp>
        <p:nvSpPr>
          <p:cNvPr id="17413" name="TextBox 4"/>
          <p:cNvSpPr txBox="1">
            <a:spLocks noChangeArrowheads="1"/>
          </p:cNvSpPr>
          <p:nvPr/>
        </p:nvSpPr>
        <p:spPr bwMode="auto">
          <a:xfrm>
            <a:off x="76200" y="1958160"/>
            <a:ext cx="1219200" cy="708025"/>
          </a:xfrm>
          <a:prstGeom prst="rect">
            <a:avLst/>
          </a:prstGeom>
          <a:noFill/>
          <a:ln w="9525">
            <a:noFill/>
            <a:miter lim="800000"/>
            <a:headEnd/>
            <a:tailEnd/>
          </a:ln>
        </p:spPr>
        <p:txBody>
          <a:bodyPr>
            <a:prstTxWarp prst="textNoShape">
              <a:avLst/>
            </a:prstTxWarp>
            <a:spAutoFit/>
          </a:bodyPr>
          <a:lstStyle/>
          <a:p>
            <a:pPr algn="ctr"/>
            <a:r>
              <a:rPr lang="en-US" sz="2000" b="1" dirty="0">
                <a:latin typeface="Optima" pitchFamily="14" charset="0"/>
              </a:rPr>
              <a:t>Lower impact</a:t>
            </a:r>
          </a:p>
        </p:txBody>
      </p:sp>
      <p:sp>
        <p:nvSpPr>
          <p:cNvPr id="17414" name="TextBox 5"/>
          <p:cNvSpPr txBox="1">
            <a:spLocks noChangeArrowheads="1"/>
          </p:cNvSpPr>
          <p:nvPr/>
        </p:nvSpPr>
        <p:spPr bwMode="auto">
          <a:xfrm>
            <a:off x="7810500" y="1948493"/>
            <a:ext cx="1257300" cy="708025"/>
          </a:xfrm>
          <a:prstGeom prst="rect">
            <a:avLst/>
          </a:prstGeom>
          <a:noFill/>
          <a:ln w="9525">
            <a:noFill/>
            <a:miter lim="800000"/>
            <a:headEnd/>
            <a:tailEnd/>
          </a:ln>
        </p:spPr>
        <p:txBody>
          <a:bodyPr>
            <a:prstTxWarp prst="textNoShape">
              <a:avLst/>
            </a:prstTxWarp>
            <a:spAutoFit/>
          </a:bodyPr>
          <a:lstStyle/>
          <a:p>
            <a:pPr algn="ctr"/>
            <a:r>
              <a:rPr lang="en-US" sz="2000" b="1" dirty="0">
                <a:latin typeface="Optima" pitchFamily="14" charset="0"/>
              </a:rPr>
              <a:t>Higher impact</a:t>
            </a:r>
          </a:p>
        </p:txBody>
      </p:sp>
      <p:sp>
        <p:nvSpPr>
          <p:cNvPr id="27" name="TextBox 26"/>
          <p:cNvSpPr txBox="1"/>
          <p:nvPr/>
        </p:nvSpPr>
        <p:spPr>
          <a:xfrm>
            <a:off x="1447800" y="3119438"/>
            <a:ext cx="990600" cy="261610"/>
          </a:xfrm>
          <a:prstGeom prst="rect">
            <a:avLst/>
          </a:prstGeom>
          <a:noFill/>
          <a:ln>
            <a:solidFill>
              <a:schemeClr val="tx1">
                <a:lumMod val="50000"/>
                <a:lumOff val="50000"/>
              </a:schemeClr>
            </a:solidFill>
          </a:ln>
        </p:spPr>
        <p:txBody>
          <a:bodyPr>
            <a:spAutoFit/>
          </a:bodyPr>
          <a:lstStyle/>
          <a:p>
            <a:pPr algn="ctr" eaLnBrk="0" fontAlgn="auto" hangingPunct="0">
              <a:spcBef>
                <a:spcPts val="0"/>
              </a:spcBef>
              <a:spcAft>
                <a:spcPts val="0"/>
              </a:spcAft>
              <a:defRPr/>
            </a:pPr>
            <a:r>
              <a:rPr lang="en-US" sz="1100" dirty="0">
                <a:latin typeface="Optima"/>
                <a:ea typeface="ＭＳ Ｐゴシック" pitchFamily="-128" charset="-128"/>
                <a:cs typeface="+mn-cs"/>
              </a:rPr>
              <a:t>Celebrations</a:t>
            </a:r>
          </a:p>
        </p:txBody>
      </p:sp>
      <p:sp>
        <p:nvSpPr>
          <p:cNvPr id="28" name="TextBox 27"/>
          <p:cNvSpPr txBox="1"/>
          <p:nvPr/>
        </p:nvSpPr>
        <p:spPr>
          <a:xfrm>
            <a:off x="2133600" y="3581400"/>
            <a:ext cx="1219200" cy="430887"/>
          </a:xfrm>
          <a:prstGeom prst="rect">
            <a:avLst/>
          </a:prstGeom>
          <a:noFill/>
          <a:ln>
            <a:solidFill>
              <a:schemeClr val="tx1">
                <a:lumMod val="50000"/>
                <a:lumOff val="50000"/>
              </a:schemeClr>
            </a:solidFill>
          </a:ln>
        </p:spPr>
        <p:txBody>
          <a:bodyPr>
            <a:spAutoFit/>
          </a:bodyPr>
          <a:lstStyle/>
          <a:p>
            <a:pPr algn="ctr" eaLnBrk="0" fontAlgn="auto" hangingPunct="0">
              <a:spcBef>
                <a:spcPts val="0"/>
              </a:spcBef>
              <a:spcAft>
                <a:spcPts val="0"/>
              </a:spcAft>
              <a:defRPr/>
            </a:pPr>
            <a:r>
              <a:rPr lang="en-US" sz="1100" dirty="0">
                <a:latin typeface="Optima"/>
                <a:ea typeface="ＭＳ Ｐゴシック" pitchFamily="-128" charset="-128"/>
                <a:cs typeface="+mn-cs"/>
              </a:rPr>
              <a:t>Parent resource rooms</a:t>
            </a:r>
          </a:p>
        </p:txBody>
      </p:sp>
      <p:sp>
        <p:nvSpPr>
          <p:cNvPr id="29" name="TextBox 28"/>
          <p:cNvSpPr txBox="1"/>
          <p:nvPr/>
        </p:nvSpPr>
        <p:spPr>
          <a:xfrm>
            <a:off x="4343400" y="3124200"/>
            <a:ext cx="1143000" cy="430887"/>
          </a:xfrm>
          <a:prstGeom prst="rect">
            <a:avLst/>
          </a:prstGeom>
          <a:noFill/>
          <a:ln>
            <a:solidFill>
              <a:schemeClr val="tx1">
                <a:lumMod val="50000"/>
                <a:lumOff val="50000"/>
              </a:schemeClr>
            </a:solidFill>
          </a:ln>
        </p:spPr>
        <p:txBody>
          <a:bodyPr>
            <a:spAutoFit/>
          </a:bodyPr>
          <a:lstStyle/>
          <a:p>
            <a:pPr algn="ctr" eaLnBrk="0" fontAlgn="auto" hangingPunct="0">
              <a:spcBef>
                <a:spcPts val="0"/>
              </a:spcBef>
              <a:spcAft>
                <a:spcPts val="0"/>
              </a:spcAft>
              <a:defRPr/>
            </a:pPr>
            <a:r>
              <a:rPr lang="en-US" sz="1100" dirty="0">
                <a:latin typeface="Optima"/>
                <a:ea typeface="ＭＳ Ｐゴシック" pitchFamily="-128" charset="-128"/>
                <a:cs typeface="+mn-cs"/>
              </a:rPr>
              <a:t>Parent training events</a:t>
            </a:r>
          </a:p>
        </p:txBody>
      </p:sp>
      <p:sp>
        <p:nvSpPr>
          <p:cNvPr id="31" name="TextBox 30"/>
          <p:cNvSpPr txBox="1"/>
          <p:nvPr/>
        </p:nvSpPr>
        <p:spPr>
          <a:xfrm>
            <a:off x="2743200" y="3013075"/>
            <a:ext cx="1447800" cy="430887"/>
          </a:xfrm>
          <a:prstGeom prst="rect">
            <a:avLst/>
          </a:prstGeom>
          <a:noFill/>
          <a:ln>
            <a:solidFill>
              <a:schemeClr val="tx1">
                <a:lumMod val="50000"/>
                <a:lumOff val="50000"/>
              </a:schemeClr>
            </a:solidFill>
          </a:ln>
        </p:spPr>
        <p:txBody>
          <a:bodyPr>
            <a:spAutoFit/>
          </a:bodyPr>
          <a:lstStyle/>
          <a:p>
            <a:pPr algn="ctr" eaLnBrk="0" fontAlgn="auto" hangingPunct="0">
              <a:spcBef>
                <a:spcPts val="0"/>
              </a:spcBef>
              <a:spcAft>
                <a:spcPts val="0"/>
              </a:spcAft>
              <a:defRPr/>
            </a:pPr>
            <a:r>
              <a:rPr lang="en-US" sz="1100" dirty="0">
                <a:latin typeface="Optima"/>
                <a:ea typeface="ＭＳ Ｐゴシック" pitchFamily="-128" charset="-128"/>
                <a:cs typeface="+mn-cs"/>
              </a:rPr>
              <a:t>Parent help on administrative tasks</a:t>
            </a:r>
          </a:p>
        </p:txBody>
      </p:sp>
      <p:sp>
        <p:nvSpPr>
          <p:cNvPr id="32" name="TextBox 31"/>
          <p:cNvSpPr txBox="1"/>
          <p:nvPr/>
        </p:nvSpPr>
        <p:spPr>
          <a:xfrm>
            <a:off x="3886200" y="4267200"/>
            <a:ext cx="1371600" cy="430887"/>
          </a:xfrm>
          <a:prstGeom prst="rect">
            <a:avLst/>
          </a:prstGeom>
          <a:noFill/>
          <a:ln>
            <a:solidFill>
              <a:schemeClr val="tx1">
                <a:lumMod val="50000"/>
                <a:lumOff val="50000"/>
              </a:schemeClr>
            </a:solidFill>
          </a:ln>
        </p:spPr>
        <p:txBody>
          <a:bodyPr>
            <a:spAutoFit/>
          </a:bodyPr>
          <a:lstStyle/>
          <a:p>
            <a:pPr algn="ctr" eaLnBrk="0" fontAlgn="auto" hangingPunct="0">
              <a:spcBef>
                <a:spcPts val="0"/>
              </a:spcBef>
              <a:spcAft>
                <a:spcPts val="0"/>
              </a:spcAft>
              <a:defRPr/>
            </a:pPr>
            <a:r>
              <a:rPr lang="en-US" sz="1100" dirty="0">
                <a:latin typeface="Optima"/>
                <a:ea typeface="ＭＳ Ｐゴシック" pitchFamily="-128" charset="-128"/>
                <a:cs typeface="+mn-cs"/>
              </a:rPr>
              <a:t>Parent-teacher conferences</a:t>
            </a:r>
          </a:p>
        </p:txBody>
      </p:sp>
      <p:sp>
        <p:nvSpPr>
          <p:cNvPr id="33" name="TextBox 32"/>
          <p:cNvSpPr txBox="1"/>
          <p:nvPr/>
        </p:nvSpPr>
        <p:spPr>
          <a:xfrm>
            <a:off x="7086600" y="3810000"/>
            <a:ext cx="914400" cy="261610"/>
          </a:xfrm>
          <a:prstGeom prst="rect">
            <a:avLst/>
          </a:prstGeom>
          <a:noFill/>
          <a:ln>
            <a:solidFill>
              <a:schemeClr val="tx1">
                <a:lumMod val="50000"/>
                <a:lumOff val="50000"/>
              </a:schemeClr>
            </a:solidFill>
          </a:ln>
        </p:spPr>
        <p:txBody>
          <a:bodyPr>
            <a:spAutoFit/>
          </a:bodyPr>
          <a:lstStyle/>
          <a:p>
            <a:pPr eaLnBrk="0" fontAlgn="auto" hangingPunct="0">
              <a:spcBef>
                <a:spcPts val="0"/>
              </a:spcBef>
              <a:spcAft>
                <a:spcPts val="0"/>
              </a:spcAft>
              <a:defRPr/>
            </a:pPr>
            <a:r>
              <a:rPr lang="en-US" sz="1100" dirty="0">
                <a:latin typeface="Optima"/>
                <a:ea typeface="ＭＳ Ｐゴシック" pitchFamily="-128" charset="-128"/>
                <a:cs typeface="+mn-cs"/>
              </a:rPr>
              <a:t>Home visits</a:t>
            </a:r>
          </a:p>
        </p:txBody>
      </p:sp>
      <p:sp>
        <p:nvSpPr>
          <p:cNvPr id="34" name="TextBox 33"/>
          <p:cNvSpPr txBox="1"/>
          <p:nvPr/>
        </p:nvSpPr>
        <p:spPr>
          <a:xfrm>
            <a:off x="6781800" y="3221038"/>
            <a:ext cx="1219200" cy="430887"/>
          </a:xfrm>
          <a:prstGeom prst="rect">
            <a:avLst/>
          </a:prstGeom>
          <a:noFill/>
          <a:ln>
            <a:solidFill>
              <a:schemeClr val="tx1">
                <a:lumMod val="50000"/>
                <a:lumOff val="50000"/>
              </a:schemeClr>
            </a:solidFill>
          </a:ln>
        </p:spPr>
        <p:txBody>
          <a:bodyPr>
            <a:spAutoFit/>
          </a:bodyPr>
          <a:lstStyle/>
          <a:p>
            <a:pPr algn="ctr" eaLnBrk="0" fontAlgn="auto" hangingPunct="0">
              <a:spcBef>
                <a:spcPts val="0"/>
              </a:spcBef>
              <a:spcAft>
                <a:spcPts val="0"/>
              </a:spcAft>
              <a:defRPr/>
            </a:pPr>
            <a:r>
              <a:rPr lang="en-US" sz="1100" dirty="0">
                <a:latin typeface="Optima"/>
                <a:ea typeface="ＭＳ Ｐゴシック" pitchFamily="-128" charset="-128"/>
                <a:cs typeface="+mn-cs"/>
              </a:rPr>
              <a:t>Weekly data-sharing folders</a:t>
            </a:r>
          </a:p>
        </p:txBody>
      </p:sp>
      <p:sp>
        <p:nvSpPr>
          <p:cNvPr id="35" name="TextBox 34"/>
          <p:cNvSpPr txBox="1"/>
          <p:nvPr/>
        </p:nvSpPr>
        <p:spPr>
          <a:xfrm>
            <a:off x="5562600" y="4876800"/>
            <a:ext cx="1066800" cy="430887"/>
          </a:xfrm>
          <a:prstGeom prst="rect">
            <a:avLst/>
          </a:prstGeom>
          <a:noFill/>
          <a:ln>
            <a:solidFill>
              <a:schemeClr val="tx1">
                <a:lumMod val="50000"/>
                <a:lumOff val="50000"/>
              </a:schemeClr>
            </a:solidFill>
          </a:ln>
        </p:spPr>
        <p:txBody>
          <a:bodyPr>
            <a:spAutoFit/>
          </a:bodyPr>
          <a:lstStyle/>
          <a:p>
            <a:pPr algn="ctr" eaLnBrk="0" fontAlgn="auto" hangingPunct="0">
              <a:spcBef>
                <a:spcPts val="0"/>
              </a:spcBef>
              <a:spcAft>
                <a:spcPts val="0"/>
              </a:spcAft>
              <a:defRPr/>
            </a:pPr>
            <a:r>
              <a:rPr lang="en-US" sz="1100" dirty="0">
                <a:latin typeface="Optima"/>
                <a:ea typeface="ＭＳ Ｐゴシック" pitchFamily="-128" charset="-128"/>
                <a:cs typeface="+mn-cs"/>
              </a:rPr>
              <a:t>Classroom observations</a:t>
            </a:r>
          </a:p>
        </p:txBody>
      </p:sp>
      <p:sp>
        <p:nvSpPr>
          <p:cNvPr id="36" name="TextBox 35"/>
          <p:cNvSpPr txBox="1"/>
          <p:nvPr/>
        </p:nvSpPr>
        <p:spPr>
          <a:xfrm>
            <a:off x="3505200" y="3810000"/>
            <a:ext cx="1447800" cy="261610"/>
          </a:xfrm>
          <a:prstGeom prst="rect">
            <a:avLst/>
          </a:prstGeom>
          <a:noFill/>
          <a:ln>
            <a:solidFill>
              <a:schemeClr val="tx1">
                <a:lumMod val="50000"/>
                <a:lumOff val="50000"/>
              </a:schemeClr>
            </a:solidFill>
          </a:ln>
        </p:spPr>
        <p:txBody>
          <a:bodyPr>
            <a:spAutoFit/>
          </a:bodyPr>
          <a:lstStyle/>
          <a:p>
            <a:pPr eaLnBrk="0" fontAlgn="auto" hangingPunct="0">
              <a:spcBef>
                <a:spcPts val="0"/>
              </a:spcBef>
              <a:spcAft>
                <a:spcPts val="0"/>
              </a:spcAft>
              <a:defRPr/>
            </a:pPr>
            <a:r>
              <a:rPr lang="en-US" sz="1100" dirty="0">
                <a:latin typeface="Optima"/>
                <a:ea typeface="ＭＳ Ｐゴシック" pitchFamily="-128" charset="-128"/>
                <a:cs typeface="+mn-cs"/>
              </a:rPr>
              <a:t>Back to school night</a:t>
            </a:r>
          </a:p>
        </p:txBody>
      </p:sp>
      <p:sp>
        <p:nvSpPr>
          <p:cNvPr id="37" name="TextBox 36"/>
          <p:cNvSpPr txBox="1"/>
          <p:nvPr/>
        </p:nvSpPr>
        <p:spPr>
          <a:xfrm>
            <a:off x="4267200" y="4876800"/>
            <a:ext cx="1066800" cy="430887"/>
          </a:xfrm>
          <a:prstGeom prst="rect">
            <a:avLst/>
          </a:prstGeom>
          <a:noFill/>
          <a:ln>
            <a:solidFill>
              <a:schemeClr val="tx1">
                <a:lumMod val="50000"/>
                <a:lumOff val="50000"/>
              </a:schemeClr>
            </a:solidFill>
          </a:ln>
        </p:spPr>
        <p:txBody>
          <a:bodyPr>
            <a:spAutoFit/>
          </a:bodyPr>
          <a:lstStyle/>
          <a:p>
            <a:pPr algn="ctr" eaLnBrk="0" fontAlgn="auto" hangingPunct="0">
              <a:spcBef>
                <a:spcPts val="0"/>
              </a:spcBef>
              <a:spcAft>
                <a:spcPts val="0"/>
              </a:spcAft>
              <a:defRPr/>
            </a:pPr>
            <a:r>
              <a:rPr lang="en-US" sz="1100" dirty="0">
                <a:latin typeface="Optima"/>
                <a:ea typeface="ＭＳ Ｐゴシック" pitchFamily="-128" charset="-128"/>
                <a:cs typeface="+mn-cs"/>
              </a:rPr>
              <a:t>Interactive homework</a:t>
            </a:r>
          </a:p>
        </p:txBody>
      </p:sp>
      <p:sp>
        <p:nvSpPr>
          <p:cNvPr id="38" name="TextBox 37"/>
          <p:cNvSpPr txBox="1"/>
          <p:nvPr/>
        </p:nvSpPr>
        <p:spPr>
          <a:xfrm>
            <a:off x="2895600" y="4800600"/>
            <a:ext cx="1143000" cy="430887"/>
          </a:xfrm>
          <a:prstGeom prst="rect">
            <a:avLst/>
          </a:prstGeom>
          <a:noFill/>
          <a:ln>
            <a:solidFill>
              <a:schemeClr val="tx1">
                <a:lumMod val="50000"/>
                <a:lumOff val="50000"/>
              </a:schemeClr>
            </a:solidFill>
          </a:ln>
        </p:spPr>
        <p:txBody>
          <a:bodyPr>
            <a:spAutoFit/>
          </a:bodyPr>
          <a:lstStyle/>
          <a:p>
            <a:pPr algn="ctr" eaLnBrk="0" fontAlgn="auto" hangingPunct="0">
              <a:spcBef>
                <a:spcPts val="0"/>
              </a:spcBef>
              <a:spcAft>
                <a:spcPts val="0"/>
              </a:spcAft>
              <a:defRPr/>
            </a:pPr>
            <a:r>
              <a:rPr lang="en-US" sz="1100" dirty="0">
                <a:latin typeface="Optima"/>
                <a:ea typeface="ＭＳ Ｐゴシック" pitchFamily="-128" charset="-128"/>
                <a:cs typeface="+mn-cs"/>
              </a:rPr>
              <a:t>Generic school newsletters</a:t>
            </a:r>
          </a:p>
        </p:txBody>
      </p:sp>
      <p:sp>
        <p:nvSpPr>
          <p:cNvPr id="39" name="TextBox 38"/>
          <p:cNvSpPr txBox="1"/>
          <p:nvPr/>
        </p:nvSpPr>
        <p:spPr>
          <a:xfrm>
            <a:off x="914400" y="3733800"/>
            <a:ext cx="990600" cy="261610"/>
          </a:xfrm>
          <a:prstGeom prst="rect">
            <a:avLst/>
          </a:prstGeom>
          <a:noFill/>
          <a:ln>
            <a:solidFill>
              <a:schemeClr val="tx1">
                <a:lumMod val="50000"/>
                <a:lumOff val="50000"/>
              </a:schemeClr>
            </a:solidFill>
          </a:ln>
        </p:spPr>
        <p:txBody>
          <a:bodyPr>
            <a:spAutoFit/>
          </a:bodyPr>
          <a:lstStyle/>
          <a:p>
            <a:pPr eaLnBrk="0" fontAlgn="auto" hangingPunct="0">
              <a:spcBef>
                <a:spcPts val="0"/>
              </a:spcBef>
              <a:spcAft>
                <a:spcPts val="0"/>
              </a:spcAft>
              <a:defRPr/>
            </a:pPr>
            <a:r>
              <a:rPr lang="en-US" sz="1100" dirty="0">
                <a:latin typeface="Optima"/>
                <a:ea typeface="ＭＳ Ｐゴシック" pitchFamily="-128" charset="-128"/>
                <a:cs typeface="+mn-cs"/>
              </a:rPr>
              <a:t>Fundraisers</a:t>
            </a:r>
          </a:p>
        </p:txBody>
      </p:sp>
      <p:sp>
        <p:nvSpPr>
          <p:cNvPr id="40" name="TextBox 39"/>
          <p:cNvSpPr txBox="1"/>
          <p:nvPr/>
        </p:nvSpPr>
        <p:spPr>
          <a:xfrm>
            <a:off x="5638800" y="3013075"/>
            <a:ext cx="990600" cy="430887"/>
          </a:xfrm>
          <a:prstGeom prst="rect">
            <a:avLst/>
          </a:prstGeom>
          <a:noFill/>
          <a:ln>
            <a:solidFill>
              <a:schemeClr val="tx1">
                <a:lumMod val="50000"/>
                <a:lumOff val="50000"/>
              </a:schemeClr>
            </a:solidFill>
          </a:ln>
        </p:spPr>
        <p:txBody>
          <a:bodyPr>
            <a:spAutoFit/>
          </a:bodyPr>
          <a:lstStyle/>
          <a:p>
            <a:pPr algn="ctr" eaLnBrk="0" fontAlgn="auto" hangingPunct="0">
              <a:spcBef>
                <a:spcPts val="0"/>
              </a:spcBef>
              <a:spcAft>
                <a:spcPts val="0"/>
              </a:spcAft>
              <a:defRPr/>
            </a:pPr>
            <a:r>
              <a:rPr lang="en-US" sz="1100" dirty="0">
                <a:latin typeface="Optima"/>
                <a:ea typeface="ＭＳ Ｐゴシック" pitchFamily="-128" charset="-128"/>
                <a:cs typeface="+mn-cs"/>
              </a:rPr>
              <a:t>Goal-setting talks</a:t>
            </a:r>
          </a:p>
        </p:txBody>
      </p:sp>
      <p:sp>
        <p:nvSpPr>
          <p:cNvPr id="41" name="TextBox 40"/>
          <p:cNvSpPr txBox="1"/>
          <p:nvPr/>
        </p:nvSpPr>
        <p:spPr>
          <a:xfrm>
            <a:off x="1524000" y="4876800"/>
            <a:ext cx="1143000" cy="430887"/>
          </a:xfrm>
          <a:prstGeom prst="rect">
            <a:avLst/>
          </a:prstGeom>
          <a:noFill/>
          <a:ln>
            <a:solidFill>
              <a:schemeClr val="tx1">
                <a:lumMod val="50000"/>
                <a:lumOff val="50000"/>
              </a:schemeClr>
            </a:solidFill>
          </a:ln>
        </p:spPr>
        <p:txBody>
          <a:bodyPr>
            <a:spAutoFit/>
          </a:bodyPr>
          <a:lstStyle/>
          <a:p>
            <a:pPr algn="ctr" eaLnBrk="0" fontAlgn="auto" hangingPunct="0">
              <a:spcBef>
                <a:spcPts val="0"/>
              </a:spcBef>
              <a:spcAft>
                <a:spcPts val="0"/>
              </a:spcAft>
              <a:defRPr/>
            </a:pPr>
            <a:r>
              <a:rPr lang="en-US" sz="1100" dirty="0">
                <a:latin typeface="Optima"/>
                <a:ea typeface="ＭＳ Ｐゴシック" pitchFamily="-128" charset="-128"/>
                <a:cs typeface="+mn-cs"/>
              </a:rPr>
              <a:t>Performances and showcases</a:t>
            </a:r>
          </a:p>
        </p:txBody>
      </p:sp>
      <p:sp>
        <p:nvSpPr>
          <p:cNvPr id="42" name="TextBox 41"/>
          <p:cNvSpPr txBox="1"/>
          <p:nvPr/>
        </p:nvSpPr>
        <p:spPr>
          <a:xfrm>
            <a:off x="1219200" y="4343400"/>
            <a:ext cx="990600" cy="261610"/>
          </a:xfrm>
          <a:prstGeom prst="rect">
            <a:avLst/>
          </a:prstGeom>
          <a:noFill/>
          <a:ln>
            <a:solidFill>
              <a:schemeClr val="tx1">
                <a:lumMod val="50000"/>
                <a:lumOff val="50000"/>
              </a:schemeClr>
            </a:solidFill>
          </a:ln>
        </p:spPr>
        <p:txBody>
          <a:bodyPr>
            <a:spAutoFit/>
          </a:bodyPr>
          <a:lstStyle/>
          <a:p>
            <a:pPr algn="ctr" eaLnBrk="0" fontAlgn="auto" hangingPunct="0">
              <a:spcBef>
                <a:spcPts val="0"/>
              </a:spcBef>
              <a:spcAft>
                <a:spcPts val="0"/>
              </a:spcAft>
              <a:defRPr/>
            </a:pPr>
            <a:r>
              <a:rPr lang="en-US" sz="1100" dirty="0">
                <a:latin typeface="Optima"/>
                <a:ea typeface="ＭＳ Ｐゴシック" pitchFamily="-128" charset="-128"/>
                <a:cs typeface="+mn-cs"/>
              </a:rPr>
              <a:t>Potlucks</a:t>
            </a:r>
          </a:p>
        </p:txBody>
      </p:sp>
      <p:sp>
        <p:nvSpPr>
          <p:cNvPr id="43" name="TextBox 42"/>
          <p:cNvSpPr txBox="1"/>
          <p:nvPr/>
        </p:nvSpPr>
        <p:spPr>
          <a:xfrm>
            <a:off x="2438400" y="4191000"/>
            <a:ext cx="1219200" cy="430887"/>
          </a:xfrm>
          <a:prstGeom prst="rect">
            <a:avLst/>
          </a:prstGeom>
          <a:noFill/>
          <a:ln>
            <a:solidFill>
              <a:schemeClr val="tx1">
                <a:lumMod val="50000"/>
                <a:lumOff val="50000"/>
              </a:schemeClr>
            </a:solidFill>
          </a:ln>
        </p:spPr>
        <p:txBody>
          <a:bodyPr>
            <a:spAutoFit/>
          </a:bodyPr>
          <a:lstStyle/>
          <a:p>
            <a:pPr algn="ctr" eaLnBrk="0" fontAlgn="auto" hangingPunct="0">
              <a:spcBef>
                <a:spcPts val="0"/>
              </a:spcBef>
              <a:spcAft>
                <a:spcPts val="0"/>
              </a:spcAft>
              <a:defRPr/>
            </a:pPr>
            <a:r>
              <a:rPr lang="en-US" sz="1100" dirty="0">
                <a:latin typeface="Optima"/>
                <a:ea typeface="ＭＳ Ｐゴシック" pitchFamily="-128" charset="-128"/>
                <a:cs typeface="+mn-cs"/>
              </a:rPr>
              <a:t>Family support services</a:t>
            </a:r>
          </a:p>
        </p:txBody>
      </p:sp>
      <p:sp>
        <p:nvSpPr>
          <p:cNvPr id="44" name="TextBox 43"/>
          <p:cNvSpPr txBox="1"/>
          <p:nvPr/>
        </p:nvSpPr>
        <p:spPr>
          <a:xfrm>
            <a:off x="5257800" y="3657600"/>
            <a:ext cx="1524000" cy="430887"/>
          </a:xfrm>
          <a:prstGeom prst="rect">
            <a:avLst/>
          </a:prstGeom>
          <a:noFill/>
          <a:ln>
            <a:solidFill>
              <a:schemeClr val="tx1">
                <a:lumMod val="50000"/>
                <a:lumOff val="50000"/>
              </a:schemeClr>
            </a:solidFill>
          </a:ln>
        </p:spPr>
        <p:txBody>
          <a:bodyPr>
            <a:spAutoFit/>
          </a:bodyPr>
          <a:lstStyle/>
          <a:p>
            <a:pPr algn="ctr" eaLnBrk="0" fontAlgn="auto" hangingPunct="0">
              <a:spcBef>
                <a:spcPts val="0"/>
              </a:spcBef>
              <a:spcAft>
                <a:spcPts val="0"/>
              </a:spcAft>
              <a:defRPr/>
            </a:pPr>
            <a:r>
              <a:rPr lang="en-US" sz="1100" dirty="0">
                <a:latin typeface="Optima"/>
                <a:ea typeface="ＭＳ Ｐゴシック" pitchFamily="-128" charset="-128"/>
                <a:cs typeface="+mn-cs"/>
              </a:rPr>
              <a:t>Regular, personalized communication</a:t>
            </a:r>
          </a:p>
        </p:txBody>
      </p:sp>
      <p:sp>
        <p:nvSpPr>
          <p:cNvPr id="45" name="TextBox 44"/>
          <p:cNvSpPr txBox="1"/>
          <p:nvPr/>
        </p:nvSpPr>
        <p:spPr>
          <a:xfrm>
            <a:off x="5486400" y="4267200"/>
            <a:ext cx="1143000" cy="430887"/>
          </a:xfrm>
          <a:prstGeom prst="rect">
            <a:avLst/>
          </a:prstGeom>
          <a:noFill/>
          <a:ln>
            <a:solidFill>
              <a:schemeClr val="tx1">
                <a:lumMod val="50000"/>
                <a:lumOff val="50000"/>
              </a:schemeClr>
            </a:solidFill>
          </a:ln>
        </p:spPr>
        <p:txBody>
          <a:bodyPr>
            <a:spAutoFit/>
          </a:bodyPr>
          <a:lstStyle/>
          <a:p>
            <a:pPr algn="ctr" eaLnBrk="0" fontAlgn="auto" hangingPunct="0">
              <a:spcBef>
                <a:spcPts val="0"/>
              </a:spcBef>
              <a:spcAft>
                <a:spcPts val="0"/>
              </a:spcAft>
              <a:defRPr/>
            </a:pPr>
            <a:r>
              <a:rPr lang="en-US" sz="1100" dirty="0">
                <a:latin typeface="Optima"/>
                <a:ea typeface="ＭＳ Ｐゴシック" pitchFamily="-128" charset="-128"/>
                <a:cs typeface="+mn-cs"/>
              </a:rPr>
              <a:t>Positive phone calls home</a:t>
            </a:r>
          </a:p>
        </p:txBody>
      </p:sp>
      <p:sp>
        <p:nvSpPr>
          <p:cNvPr id="30" name="TextBox 29"/>
          <p:cNvSpPr txBox="1"/>
          <p:nvPr/>
        </p:nvSpPr>
        <p:spPr>
          <a:xfrm>
            <a:off x="6858000" y="4267200"/>
            <a:ext cx="1524000" cy="430887"/>
          </a:xfrm>
          <a:prstGeom prst="rect">
            <a:avLst/>
          </a:prstGeom>
          <a:noFill/>
          <a:ln>
            <a:solidFill>
              <a:schemeClr val="tx1">
                <a:lumMod val="50000"/>
                <a:lumOff val="50000"/>
              </a:schemeClr>
            </a:solidFill>
          </a:ln>
        </p:spPr>
        <p:txBody>
          <a:bodyPr>
            <a:spAutoFit/>
          </a:bodyPr>
          <a:lstStyle/>
          <a:p>
            <a:pPr algn="ctr" eaLnBrk="0" fontAlgn="auto" hangingPunct="0">
              <a:spcBef>
                <a:spcPts val="0"/>
              </a:spcBef>
              <a:spcAft>
                <a:spcPts val="0"/>
              </a:spcAft>
              <a:defRPr/>
            </a:pPr>
            <a:r>
              <a:rPr lang="en-US" sz="1100" dirty="0">
                <a:latin typeface="Optima"/>
                <a:ea typeface="ＭＳ Ｐゴシック" pitchFamily="-128" charset="-128"/>
                <a:cs typeface="+mn-cs"/>
              </a:rPr>
              <a:t>Modeling of learning support strategies</a:t>
            </a:r>
          </a:p>
        </p:txBody>
      </p:sp>
      <p:sp>
        <p:nvSpPr>
          <p:cNvPr id="47" name="TextBox 46"/>
          <p:cNvSpPr txBox="1"/>
          <p:nvPr/>
        </p:nvSpPr>
        <p:spPr>
          <a:xfrm>
            <a:off x="6781800" y="4876800"/>
            <a:ext cx="1295400" cy="430887"/>
          </a:xfrm>
          <a:prstGeom prst="rect">
            <a:avLst/>
          </a:prstGeom>
          <a:noFill/>
          <a:ln>
            <a:solidFill>
              <a:schemeClr val="tx1">
                <a:lumMod val="50000"/>
                <a:lumOff val="50000"/>
              </a:schemeClr>
            </a:solidFill>
          </a:ln>
        </p:spPr>
        <p:txBody>
          <a:bodyPr>
            <a:spAutoFit/>
          </a:bodyPr>
          <a:lstStyle/>
          <a:p>
            <a:pPr algn="ctr" eaLnBrk="0" fontAlgn="auto" hangingPunct="0">
              <a:spcBef>
                <a:spcPts val="0"/>
              </a:spcBef>
              <a:spcAft>
                <a:spcPts val="0"/>
              </a:spcAft>
              <a:defRPr/>
            </a:pPr>
            <a:r>
              <a:rPr lang="en-US" sz="1100" dirty="0">
                <a:latin typeface="Optima"/>
                <a:ea typeface="ＭＳ Ｐゴシック" pitchFamily="-128" charset="-128"/>
                <a:cs typeface="+mn-cs"/>
              </a:rPr>
              <a:t>Parent help on learning projects</a:t>
            </a:r>
          </a:p>
        </p:txBody>
      </p:sp>
      <p:sp>
        <p:nvSpPr>
          <p:cNvPr id="17435" name="Rectangle 16"/>
          <p:cNvSpPr>
            <a:spLocks noChangeArrowheads="1"/>
          </p:cNvSpPr>
          <p:nvPr/>
        </p:nvSpPr>
        <p:spPr bwMode="auto">
          <a:xfrm>
            <a:off x="3200400" y="5867400"/>
            <a:ext cx="5638800" cy="461963"/>
          </a:xfrm>
          <a:prstGeom prst="rect">
            <a:avLst/>
          </a:prstGeom>
          <a:noFill/>
          <a:ln w="12700">
            <a:solidFill>
              <a:schemeClr val="tx2"/>
            </a:solidFill>
            <a:miter lim="800000"/>
            <a:headEnd/>
            <a:tailEnd/>
          </a:ln>
        </p:spPr>
        <p:txBody>
          <a:bodyPr>
            <a:prstTxWarp prst="textNoShape">
              <a:avLst/>
            </a:prstTxWarp>
            <a:spAutoFit/>
          </a:bodyPr>
          <a:lstStyle/>
          <a:p>
            <a:pPr eaLnBrk="0" hangingPunct="0"/>
            <a:r>
              <a:rPr lang="en-US" sz="1200" b="1" i="1">
                <a:latin typeface="Optima" pitchFamily="14" charset="0"/>
              </a:rPr>
              <a:t>Flamboyan Foundation defines family engagement as collaboration between families and educators that accelerates student learning.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06463" y="220663"/>
            <a:ext cx="8237537" cy="2063750"/>
          </a:xfrm>
        </p:spPr>
        <p:txBody>
          <a:bodyPr/>
          <a:lstStyle/>
          <a:p>
            <a:pPr algn="ctr"/>
            <a:r>
              <a:rPr lang="en-US" sz="3200" b="1" dirty="0" smtClean="0">
                <a:latin typeface="Cambria"/>
                <a:cs typeface="Cambria"/>
              </a:rPr>
              <a:t>Making The Shift</a:t>
            </a:r>
            <a:br>
              <a:rPr lang="en-US" sz="3200" b="1" dirty="0" smtClean="0">
                <a:latin typeface="Cambria"/>
                <a:cs typeface="Cambria"/>
              </a:rPr>
            </a:br>
            <a:r>
              <a:rPr lang="en-US" sz="2800" dirty="0" smtClean="0">
                <a:latin typeface="Cambria"/>
                <a:cs typeface="Cambria"/>
              </a:rPr>
              <a:t>From Parent-Teacher Conferences </a:t>
            </a:r>
            <a:br>
              <a:rPr lang="en-US" sz="2800" dirty="0" smtClean="0">
                <a:latin typeface="Cambria"/>
                <a:cs typeface="Cambria"/>
              </a:rPr>
            </a:br>
            <a:r>
              <a:rPr lang="en-US" sz="2800" dirty="0" smtClean="0">
                <a:latin typeface="Cambria"/>
                <a:cs typeface="Cambria"/>
              </a:rPr>
              <a:t>to </a:t>
            </a:r>
            <a:br>
              <a:rPr lang="en-US" sz="2800" dirty="0" smtClean="0">
                <a:latin typeface="Cambria"/>
                <a:cs typeface="Cambria"/>
              </a:rPr>
            </a:br>
            <a:r>
              <a:rPr lang="en-US" sz="2800" dirty="0" smtClean="0">
                <a:latin typeface="Cambria"/>
                <a:cs typeface="Cambria"/>
              </a:rPr>
              <a:t>Academic Parent-Teacher Teams (APTT)</a:t>
            </a:r>
            <a:endParaRPr lang="en-US" sz="2800" dirty="0">
              <a:latin typeface="Cambria"/>
              <a:cs typeface="Cambria"/>
            </a:endParaRPr>
          </a:p>
        </p:txBody>
      </p:sp>
      <p:pic>
        <p:nvPicPr>
          <p:cNvPr id="6" name="Picture 5"/>
          <p:cNvPicPr>
            <a:picLocks noChangeAspect="1"/>
          </p:cNvPicPr>
          <p:nvPr/>
        </p:nvPicPr>
        <p:blipFill>
          <a:blip r:embed="rId3" cstate="print"/>
          <a:stretch>
            <a:fillRect/>
          </a:stretch>
        </p:blipFill>
        <p:spPr>
          <a:xfrm>
            <a:off x="389110" y="3121349"/>
            <a:ext cx="3676554" cy="2439502"/>
          </a:xfrm>
          <a:prstGeom prst="rect">
            <a:avLst/>
          </a:prstGeom>
        </p:spPr>
      </p:pic>
      <p:sp>
        <p:nvSpPr>
          <p:cNvPr id="9" name="TextBox 8"/>
          <p:cNvSpPr txBox="1"/>
          <p:nvPr/>
        </p:nvSpPr>
        <p:spPr>
          <a:xfrm>
            <a:off x="5372485" y="738909"/>
            <a:ext cx="184666" cy="369332"/>
          </a:xfrm>
          <a:prstGeom prst="rect">
            <a:avLst/>
          </a:prstGeom>
          <a:noFill/>
        </p:spPr>
        <p:txBody>
          <a:bodyPr wrap="none" rtlCol="0">
            <a:spAutoFit/>
          </a:bodyPr>
          <a:lstStyle/>
          <a:p>
            <a:endParaRPr lang="en-US" dirty="0"/>
          </a:p>
        </p:txBody>
      </p:sp>
      <p:pic>
        <p:nvPicPr>
          <p:cNvPr id="3" name="Picture 2" descr="IMG_034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8599" y="3082650"/>
            <a:ext cx="3369733" cy="2516899"/>
          </a:xfrm>
          <a:prstGeom prst="rect">
            <a:avLst/>
          </a:prstGeom>
        </p:spPr>
      </p:pic>
      <p:cxnSp>
        <p:nvCxnSpPr>
          <p:cNvPr id="5" name="Straight Arrow Connector 4"/>
          <p:cNvCxnSpPr/>
          <p:nvPr/>
        </p:nvCxnSpPr>
        <p:spPr>
          <a:xfrm>
            <a:off x="4470400" y="4284133"/>
            <a:ext cx="6096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1518381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cap="small" dirty="0" smtClean="0">
                <a:solidFill>
                  <a:srgbClr val="2C7C9F"/>
                </a:solidFill>
                <a:latin typeface="Cambria"/>
                <a:cs typeface="Cambria"/>
              </a:rPr>
              <a:t>How do we make the shift?</a:t>
            </a:r>
            <a:endParaRPr lang="en-US" sz="4000" b="1" cap="small" dirty="0">
              <a:solidFill>
                <a:srgbClr val="2C7C9F"/>
              </a:solidFill>
              <a:latin typeface="Cambria"/>
              <a:cs typeface="Cambria"/>
            </a:endParaRPr>
          </a:p>
        </p:txBody>
      </p:sp>
      <p:sp>
        <p:nvSpPr>
          <p:cNvPr id="3" name="Content Placeholder 2"/>
          <p:cNvSpPr>
            <a:spLocks noGrp="1"/>
          </p:cNvSpPr>
          <p:nvPr>
            <p:ph sz="quarter" idx="1"/>
          </p:nvPr>
        </p:nvSpPr>
        <p:spPr/>
        <p:txBody>
          <a:bodyPr>
            <a:normAutofit/>
          </a:bodyPr>
          <a:lstStyle/>
          <a:p>
            <a:r>
              <a:rPr lang="en-US" sz="2400" dirty="0" smtClean="0">
                <a:solidFill>
                  <a:schemeClr val="accent3"/>
                </a:solidFill>
                <a:latin typeface="Cambria"/>
                <a:cs typeface="Cambria"/>
              </a:rPr>
              <a:t>Prioritize family engagement efforts </a:t>
            </a:r>
          </a:p>
          <a:p>
            <a:r>
              <a:rPr lang="en-US" sz="2400" dirty="0" smtClean="0">
                <a:solidFill>
                  <a:srgbClr val="2C7C9F"/>
                </a:solidFill>
                <a:latin typeface="Cambria"/>
                <a:cs typeface="Cambria"/>
              </a:rPr>
              <a:t>Adopt The Academic Parent-Teacher Teams (APTT) Model</a:t>
            </a:r>
          </a:p>
          <a:p>
            <a:r>
              <a:rPr lang="en-US" sz="2400" dirty="0" smtClean="0">
                <a:solidFill>
                  <a:schemeClr val="accent3"/>
                </a:solidFill>
                <a:latin typeface="Cambria"/>
                <a:cs typeface="Cambria"/>
              </a:rPr>
              <a:t>Utilize the expertise of Parent Mentors</a:t>
            </a:r>
          </a:p>
          <a:p>
            <a:r>
              <a:rPr lang="en-US" sz="2400" dirty="0" smtClean="0">
                <a:solidFill>
                  <a:schemeClr val="accent1"/>
                </a:solidFill>
                <a:latin typeface="Cambria"/>
                <a:cs typeface="Cambria"/>
              </a:rPr>
              <a:t>Welcome expert assistance from WestEd</a:t>
            </a:r>
          </a:p>
          <a:p>
            <a:r>
              <a:rPr lang="en-US" sz="2400" dirty="0" smtClean="0">
                <a:solidFill>
                  <a:schemeClr val="accent3"/>
                </a:solidFill>
                <a:latin typeface="Cambria"/>
                <a:cs typeface="Cambria"/>
              </a:rPr>
              <a:t>Provide supported planning time</a:t>
            </a:r>
          </a:p>
          <a:p>
            <a:r>
              <a:rPr lang="en-US" sz="2400" dirty="0" smtClean="0">
                <a:solidFill>
                  <a:schemeClr val="accent1"/>
                </a:solidFill>
                <a:latin typeface="Cambria"/>
                <a:cs typeface="Cambria"/>
              </a:rPr>
              <a:t>Create a strong and effective family outreach plan</a:t>
            </a:r>
          </a:p>
          <a:p>
            <a:r>
              <a:rPr lang="en-US" sz="2400" dirty="0">
                <a:solidFill>
                  <a:schemeClr val="accent3"/>
                </a:solidFill>
                <a:latin typeface="Cambria"/>
                <a:cs typeface="Cambria"/>
              </a:rPr>
              <a:t>D</a:t>
            </a:r>
            <a:r>
              <a:rPr lang="en-US" sz="2400" dirty="0" smtClean="0">
                <a:solidFill>
                  <a:schemeClr val="accent3"/>
                </a:solidFill>
                <a:latin typeface="Cambria"/>
                <a:cs typeface="Cambria"/>
              </a:rPr>
              <a:t>o it together and build capacity over time</a:t>
            </a:r>
          </a:p>
          <a:p>
            <a:pPr marL="0" indent="0">
              <a:buNone/>
            </a:pPr>
            <a:endParaRPr lang="en-US" dirty="0"/>
          </a:p>
        </p:txBody>
      </p:sp>
      <p:pic>
        <p:nvPicPr>
          <p:cNvPr id="4" name="Picture 3"/>
          <p:cNvPicPr>
            <a:picLocks noChangeAspect="1"/>
          </p:cNvPicPr>
          <p:nvPr/>
        </p:nvPicPr>
        <p:blipFill>
          <a:blip r:embed="rId2"/>
          <a:stretch>
            <a:fillRect/>
          </a:stretch>
        </p:blipFill>
        <p:spPr>
          <a:xfrm>
            <a:off x="5685912" y="4879989"/>
            <a:ext cx="2718744" cy="1778058"/>
          </a:xfrm>
          <a:prstGeom prst="rect">
            <a:avLst/>
          </a:prstGeom>
        </p:spPr>
      </p:pic>
      <p:pic>
        <p:nvPicPr>
          <p:cNvPr id="5" name="Picture 4" descr="aptt-logo.tif"/>
          <p:cNvPicPr>
            <a:picLocks noChangeAspect="1"/>
          </p:cNvPicPr>
          <p:nvPr/>
        </p:nvPicPr>
        <p:blipFill>
          <a:blip r:embed="rId3"/>
          <a:stretch>
            <a:fillRect/>
          </a:stretch>
        </p:blipFill>
        <p:spPr>
          <a:xfrm>
            <a:off x="497896" y="5744038"/>
            <a:ext cx="1942407" cy="70818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Garamond"/>
                <a:cs typeface="Garamond"/>
              </a:rPr>
              <a:t/>
            </a:r>
            <a:br>
              <a:rPr lang="en-US" sz="3600" dirty="0">
                <a:latin typeface="Garamond"/>
                <a:cs typeface="Garamond"/>
              </a:rPr>
            </a:br>
            <a:r>
              <a:rPr lang="en-US" sz="3600" dirty="0" smtClean="0">
                <a:latin typeface="Garamond"/>
                <a:cs typeface="Garamond"/>
              </a:rPr>
              <a:t/>
            </a:r>
            <a:br>
              <a:rPr lang="en-US" sz="3600" dirty="0" smtClean="0">
                <a:latin typeface="Garamond"/>
                <a:cs typeface="Garamond"/>
              </a:rPr>
            </a:br>
            <a:endParaRPr lang="en-US" sz="4000" dirty="0">
              <a:latin typeface="Garamond"/>
              <a:cs typeface="Garamond"/>
            </a:endParaRPr>
          </a:p>
        </p:txBody>
      </p:sp>
      <p:sp>
        <p:nvSpPr>
          <p:cNvPr id="4" name="Content Placeholder 3"/>
          <p:cNvSpPr>
            <a:spLocks noGrp="1"/>
          </p:cNvSpPr>
          <p:nvPr>
            <p:ph sz="quarter" idx="1"/>
          </p:nvPr>
        </p:nvSpPr>
        <p:spPr/>
        <p:txBody>
          <a:bodyPr>
            <a:normAutofit fontScale="92500" lnSpcReduction="20000"/>
          </a:bodyPr>
          <a:lstStyle/>
          <a:p>
            <a:r>
              <a:rPr lang="en-US" b="1" dirty="0" smtClean="0">
                <a:solidFill>
                  <a:schemeClr val="tx1">
                    <a:lumMod val="50000"/>
                  </a:schemeClr>
                </a:solidFill>
                <a:latin typeface="Cambria"/>
                <a:cs typeface="Cambria"/>
              </a:rPr>
              <a:t>What are APTT’s?</a:t>
            </a:r>
          </a:p>
          <a:p>
            <a:pPr marL="457200" indent="-457200">
              <a:buFont typeface="+mj-lt"/>
              <a:buAutoNum type="arabicPeriod"/>
            </a:pPr>
            <a:r>
              <a:rPr lang="en-US" dirty="0" smtClean="0">
                <a:solidFill>
                  <a:schemeClr val="tx1">
                    <a:lumMod val="50000"/>
                  </a:schemeClr>
                </a:solidFill>
                <a:latin typeface="Cambria"/>
                <a:cs typeface="Cambria"/>
              </a:rPr>
              <a:t>It is a classroom-based, teacher-led, data-driven family engagement model.</a:t>
            </a:r>
          </a:p>
          <a:p>
            <a:pPr marL="457200" indent="-457200">
              <a:buFont typeface="+mj-lt"/>
              <a:buAutoNum type="arabicPeriod"/>
            </a:pPr>
            <a:r>
              <a:rPr lang="en-US" dirty="0" smtClean="0">
                <a:solidFill>
                  <a:schemeClr val="tx1">
                    <a:lumMod val="50000"/>
                  </a:schemeClr>
                </a:solidFill>
                <a:latin typeface="Cambria"/>
                <a:cs typeface="Cambria"/>
              </a:rPr>
              <a:t>It repurposes traditional parent-teacher conferences.</a:t>
            </a:r>
          </a:p>
          <a:p>
            <a:endParaRPr lang="en-US" dirty="0">
              <a:solidFill>
                <a:schemeClr val="tx1">
                  <a:lumMod val="50000"/>
                </a:schemeClr>
              </a:solidFill>
              <a:latin typeface="Cambria"/>
              <a:cs typeface="Cambria"/>
            </a:endParaRPr>
          </a:p>
          <a:p>
            <a:r>
              <a:rPr lang="en-US" b="1" dirty="0" smtClean="0">
                <a:solidFill>
                  <a:schemeClr val="tx1">
                    <a:lumMod val="50000"/>
                  </a:schemeClr>
                </a:solidFill>
                <a:latin typeface="Cambria"/>
                <a:cs typeface="Cambria"/>
              </a:rPr>
              <a:t>Objectives:</a:t>
            </a:r>
            <a:endParaRPr lang="en-US" b="1" dirty="0">
              <a:solidFill>
                <a:schemeClr val="tx1">
                  <a:lumMod val="50000"/>
                </a:schemeClr>
              </a:solidFill>
              <a:latin typeface="Cambria"/>
              <a:cs typeface="Cambria"/>
            </a:endParaRPr>
          </a:p>
          <a:p>
            <a:pPr marL="457200" indent="-457200">
              <a:buFont typeface="+mj-lt"/>
              <a:buAutoNum type="arabicPeriod"/>
            </a:pPr>
            <a:r>
              <a:rPr lang="en-US" dirty="0" smtClean="0">
                <a:solidFill>
                  <a:schemeClr val="tx1">
                    <a:lumMod val="50000"/>
                  </a:schemeClr>
                </a:solidFill>
                <a:latin typeface="Cambria"/>
                <a:cs typeface="Cambria"/>
              </a:rPr>
              <a:t>Professionalize school-based family engagement.</a:t>
            </a:r>
          </a:p>
          <a:p>
            <a:pPr marL="457200" indent="-457200">
              <a:buFont typeface="+mj-lt"/>
              <a:buAutoNum type="arabicPeriod"/>
            </a:pPr>
            <a:r>
              <a:rPr lang="en-US" dirty="0" smtClean="0">
                <a:solidFill>
                  <a:schemeClr val="tx1">
                    <a:lumMod val="50000"/>
                  </a:schemeClr>
                </a:solidFill>
                <a:latin typeface="Cambria"/>
                <a:cs typeface="Cambria"/>
              </a:rPr>
              <a:t>Provide families with information, skills, and confidence to support student learning at home.</a:t>
            </a:r>
          </a:p>
          <a:p>
            <a:pPr marL="457200" indent="-457200">
              <a:buFont typeface="+mj-lt"/>
              <a:buAutoNum type="arabicPeriod"/>
            </a:pPr>
            <a:r>
              <a:rPr lang="en-US" dirty="0" smtClean="0">
                <a:solidFill>
                  <a:schemeClr val="tx1">
                    <a:lumMod val="50000"/>
                  </a:schemeClr>
                </a:solidFill>
                <a:latin typeface="Cambria"/>
                <a:cs typeface="Cambria"/>
              </a:rPr>
              <a:t>Build the capacity of educators and families to work collaboratively to drive student achievement.</a:t>
            </a:r>
          </a:p>
          <a:p>
            <a:pPr marL="457200" indent="-457200">
              <a:buFont typeface="+mj-lt"/>
              <a:buAutoNum type="arabicPeriod"/>
            </a:pPr>
            <a:r>
              <a:rPr lang="en-US" dirty="0" smtClean="0">
                <a:solidFill>
                  <a:schemeClr val="tx1">
                    <a:lumMod val="50000"/>
                  </a:schemeClr>
                </a:solidFill>
                <a:latin typeface="Cambria"/>
                <a:cs typeface="Cambria"/>
              </a:rPr>
              <a:t>Create a culture of mutual support and shared responsibility.</a:t>
            </a:r>
            <a:endParaRPr lang="en-US" dirty="0">
              <a:solidFill>
                <a:schemeClr val="tx1">
                  <a:lumMod val="50000"/>
                </a:schemeClr>
              </a:solidFill>
              <a:latin typeface="Cambria"/>
              <a:cs typeface="Cambria"/>
            </a:endParaRPr>
          </a:p>
        </p:txBody>
      </p:sp>
      <p:sp>
        <p:nvSpPr>
          <p:cNvPr id="3" name="TextBox 2"/>
          <p:cNvSpPr txBox="1"/>
          <p:nvPr/>
        </p:nvSpPr>
        <p:spPr>
          <a:xfrm>
            <a:off x="83538" y="405811"/>
            <a:ext cx="9098840" cy="646331"/>
          </a:xfrm>
          <a:prstGeom prst="rect">
            <a:avLst/>
          </a:prstGeom>
          <a:noFill/>
        </p:spPr>
        <p:txBody>
          <a:bodyPr wrap="none" rtlCol="0">
            <a:spAutoFit/>
          </a:bodyPr>
          <a:lstStyle/>
          <a:p>
            <a:pPr algn="ctr"/>
            <a:r>
              <a:rPr lang="en-US" sz="3600" b="1" dirty="0" smtClean="0">
                <a:solidFill>
                  <a:schemeClr val="tx1">
                    <a:lumMod val="50000"/>
                  </a:schemeClr>
                </a:solidFill>
                <a:latin typeface="Cambria"/>
                <a:cs typeface="Cambria"/>
              </a:rPr>
              <a:t>Academic Parent-Teacher Teams</a:t>
            </a:r>
            <a:r>
              <a:rPr lang="en-US" sz="3600" b="1" baseline="30000" dirty="0" smtClean="0">
                <a:solidFill>
                  <a:schemeClr val="tx1">
                    <a:lumMod val="50000"/>
                  </a:schemeClr>
                </a:solidFill>
                <a:latin typeface="Cambria"/>
                <a:cs typeface="Cambria"/>
              </a:rPr>
              <a:t>©</a:t>
            </a:r>
            <a:r>
              <a:rPr lang="en-US" sz="3600" b="1" dirty="0" smtClean="0">
                <a:solidFill>
                  <a:schemeClr val="tx1">
                    <a:lumMod val="50000"/>
                  </a:schemeClr>
                </a:solidFill>
                <a:latin typeface="Cambria"/>
                <a:cs typeface="Cambria"/>
              </a:rPr>
              <a:t> (APTT) </a:t>
            </a:r>
            <a:endParaRPr lang="en-US" sz="3600" b="1" dirty="0">
              <a:solidFill>
                <a:schemeClr val="tx1">
                  <a:lumMod val="50000"/>
                </a:schemeClr>
              </a:solidFill>
              <a:latin typeface="Cambria"/>
              <a:cs typeface="Cambria"/>
            </a:endParaRPr>
          </a:p>
        </p:txBody>
      </p:sp>
      <p:pic>
        <p:nvPicPr>
          <p:cNvPr id="5" name="Picture 4" descr="aptt-logo.tif"/>
          <p:cNvPicPr>
            <a:picLocks noChangeAspect="1"/>
          </p:cNvPicPr>
          <p:nvPr/>
        </p:nvPicPr>
        <p:blipFill>
          <a:blip r:embed="rId2"/>
          <a:stretch>
            <a:fillRect/>
          </a:stretch>
        </p:blipFill>
        <p:spPr>
          <a:xfrm>
            <a:off x="6417670" y="5971251"/>
            <a:ext cx="1873660" cy="683124"/>
          </a:xfrm>
          <a:prstGeom prst="rect">
            <a:avLst/>
          </a:prstGeom>
        </p:spPr>
      </p:pic>
    </p:spTree>
    <p:extLst>
      <p:ext uri="{BB962C8B-B14F-4D97-AF65-F5344CB8AC3E}">
        <p14:creationId xmlns:p14="http://schemas.microsoft.com/office/powerpoint/2010/main" val="2979145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 6"/>
          <p:cNvGraphicFramePr/>
          <p:nvPr>
            <p:extLst>
              <p:ext uri="{D42A27DB-BD31-4B8C-83A1-F6EECF244321}">
                <p14:modId xmlns:p14="http://schemas.microsoft.com/office/powerpoint/2010/main" val="3040103608"/>
              </p:ext>
            </p:extLst>
          </p:nvPr>
        </p:nvGraphicFramePr>
        <p:xfrm>
          <a:off x="641141" y="2198066"/>
          <a:ext cx="7830047" cy="3135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9"/>
          <p:cNvSpPr>
            <a:spLocks noGrp="1"/>
          </p:cNvSpPr>
          <p:nvPr>
            <p:ph type="title"/>
          </p:nvPr>
        </p:nvSpPr>
        <p:spPr/>
        <p:txBody>
          <a:bodyPr>
            <a:normAutofit/>
          </a:bodyPr>
          <a:lstStyle/>
          <a:p>
            <a:pPr algn="ctr"/>
            <a:r>
              <a:rPr lang="en-US" sz="5400" dirty="0" smtClean="0">
                <a:latin typeface="Cambria"/>
                <a:cs typeface="Cambria"/>
              </a:rPr>
              <a:t>The APTT Model</a:t>
            </a:r>
            <a:endParaRPr lang="en-US" sz="5400" dirty="0">
              <a:latin typeface="Cambria"/>
              <a:cs typeface="Cambri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571572" y="447675"/>
            <a:ext cx="8043863" cy="979488"/>
          </a:xfrm>
        </p:spPr>
        <p:txBody>
          <a:bodyPr>
            <a:normAutofit fontScale="90000"/>
          </a:bodyPr>
          <a:lstStyle/>
          <a:p>
            <a:pPr algn="ctr"/>
            <a:r>
              <a:rPr lang="en-US" sz="6000" b="1" cap="small" dirty="0" smtClean="0">
                <a:solidFill>
                  <a:schemeClr val="bg2">
                    <a:lumMod val="50000"/>
                  </a:schemeClr>
                </a:solidFill>
                <a:latin typeface="Cambria"/>
                <a:cs typeface="Cambria"/>
              </a:rPr>
              <a:t>Introductions</a:t>
            </a:r>
            <a:endParaRPr lang="en-US" sz="6000" b="1" cap="small" dirty="0">
              <a:solidFill>
                <a:schemeClr val="bg2">
                  <a:lumMod val="50000"/>
                </a:schemeClr>
              </a:solidFill>
              <a:latin typeface="Cambria"/>
              <a:cs typeface="Cambria"/>
            </a:endParaRPr>
          </a:p>
        </p:txBody>
      </p:sp>
      <p:pic>
        <p:nvPicPr>
          <p:cNvPr id="9" name="Picture 8"/>
          <p:cNvPicPr>
            <a:picLocks noChangeAspect="1"/>
          </p:cNvPicPr>
          <p:nvPr/>
        </p:nvPicPr>
        <p:blipFill>
          <a:blip r:embed="rId3"/>
          <a:stretch>
            <a:fillRect/>
          </a:stretch>
        </p:blipFill>
        <p:spPr>
          <a:xfrm>
            <a:off x="6032500" y="3634120"/>
            <a:ext cx="1270000" cy="1651000"/>
          </a:xfrm>
          <a:prstGeom prst="rect">
            <a:avLst/>
          </a:prstGeom>
        </p:spPr>
      </p:pic>
      <p:sp>
        <p:nvSpPr>
          <p:cNvPr id="10" name="TextBox 9"/>
          <p:cNvSpPr txBox="1"/>
          <p:nvPr/>
        </p:nvSpPr>
        <p:spPr>
          <a:xfrm>
            <a:off x="4876800" y="1926886"/>
            <a:ext cx="3581400" cy="1323439"/>
          </a:xfrm>
          <a:prstGeom prst="rect">
            <a:avLst/>
          </a:prstGeom>
          <a:noFill/>
        </p:spPr>
        <p:txBody>
          <a:bodyPr wrap="square" rtlCol="0">
            <a:spAutoFit/>
          </a:bodyPr>
          <a:lstStyle/>
          <a:p>
            <a:pPr algn="ctr"/>
            <a:r>
              <a:rPr lang="en-US" sz="4000" b="1" cap="small" dirty="0" smtClean="0">
                <a:solidFill>
                  <a:schemeClr val="tx1"/>
                </a:solidFill>
                <a:latin typeface="Cambria"/>
                <a:cs typeface="Cambria"/>
                <a:hlinkClick r:id="rId4"/>
              </a:rPr>
              <a:t>Maria Paredes</a:t>
            </a:r>
          </a:p>
          <a:p>
            <a:pPr algn="ctr"/>
            <a:r>
              <a:rPr lang="en-US" sz="2000" b="1" dirty="0" smtClean="0">
                <a:solidFill>
                  <a:srgbClr val="4CA269"/>
                </a:solidFill>
                <a:latin typeface="Cambria"/>
                <a:cs typeface="Cambria"/>
                <a:hlinkClick r:id="rId4"/>
              </a:rPr>
              <a:t>mparede@wested.org</a:t>
            </a:r>
            <a:r>
              <a:rPr lang="en-US" sz="2000" b="1" dirty="0" smtClean="0">
                <a:solidFill>
                  <a:srgbClr val="4CA269"/>
                </a:solidFill>
                <a:latin typeface="Cambria"/>
                <a:cs typeface="Cambria"/>
              </a:rPr>
              <a:t> </a:t>
            </a:r>
          </a:p>
          <a:p>
            <a:pPr algn="ctr"/>
            <a:r>
              <a:rPr lang="en-US" sz="2000" b="1" dirty="0" smtClean="0">
                <a:solidFill>
                  <a:srgbClr val="4083CF"/>
                </a:solidFill>
                <a:latin typeface="Cambria"/>
                <a:cs typeface="Cambria"/>
              </a:rPr>
              <a:t>480.823.9425</a:t>
            </a:r>
            <a:endParaRPr lang="en-US" sz="2000" b="1" dirty="0">
              <a:solidFill>
                <a:srgbClr val="4083CF"/>
              </a:solidFill>
              <a:latin typeface="Cambria"/>
              <a:cs typeface="Cambria"/>
            </a:endParaRPr>
          </a:p>
        </p:txBody>
      </p:sp>
      <p:sp>
        <p:nvSpPr>
          <p:cNvPr id="15" name="TextBox 14"/>
          <p:cNvSpPr txBox="1"/>
          <p:nvPr/>
        </p:nvSpPr>
        <p:spPr>
          <a:xfrm>
            <a:off x="513175" y="1915160"/>
            <a:ext cx="3581400" cy="1323439"/>
          </a:xfrm>
          <a:prstGeom prst="rect">
            <a:avLst/>
          </a:prstGeom>
          <a:noFill/>
        </p:spPr>
        <p:txBody>
          <a:bodyPr wrap="square" rtlCol="0">
            <a:spAutoFit/>
          </a:bodyPr>
          <a:lstStyle/>
          <a:p>
            <a:pPr algn="ctr"/>
            <a:r>
              <a:rPr lang="en-US" sz="4000" b="1" cap="small" dirty="0" smtClean="0">
                <a:solidFill>
                  <a:schemeClr val="accent1"/>
                </a:solidFill>
                <a:latin typeface="Cambria"/>
                <a:cs typeface="Cambria"/>
                <a:hlinkClick r:id="rId4"/>
              </a:rPr>
              <a:t>Linda Bushor</a:t>
            </a:r>
          </a:p>
          <a:p>
            <a:pPr algn="ctr"/>
            <a:r>
              <a:rPr lang="en-US" sz="2000" b="1" dirty="0" smtClean="0">
                <a:solidFill>
                  <a:schemeClr val="accent1"/>
                </a:solidFill>
                <a:latin typeface="Cambria"/>
                <a:cs typeface="Cambria"/>
                <a:hlinkClick r:id="rId4"/>
              </a:rPr>
              <a:t>lbushor@wested.org</a:t>
            </a:r>
            <a:r>
              <a:rPr lang="en-US" sz="2000" b="1" dirty="0" smtClean="0">
                <a:solidFill>
                  <a:schemeClr val="accent1"/>
                </a:solidFill>
                <a:latin typeface="Cambria"/>
                <a:cs typeface="Cambria"/>
              </a:rPr>
              <a:t> </a:t>
            </a:r>
          </a:p>
          <a:p>
            <a:pPr algn="ctr"/>
            <a:r>
              <a:rPr lang="en-US" sz="2000" b="1" dirty="0" smtClean="0">
                <a:solidFill>
                  <a:schemeClr val="accent5"/>
                </a:solidFill>
                <a:latin typeface="Cambria"/>
                <a:cs typeface="Cambria"/>
              </a:rPr>
              <a:t>480.236.5148</a:t>
            </a:r>
            <a:endParaRPr lang="en-US" sz="2000" b="1" dirty="0">
              <a:solidFill>
                <a:schemeClr val="accent5"/>
              </a:solidFill>
              <a:latin typeface="Cambria"/>
              <a:cs typeface="Cambria"/>
            </a:endParaRPr>
          </a:p>
        </p:txBody>
      </p:sp>
      <p:pic>
        <p:nvPicPr>
          <p:cNvPr id="16" name="Picture 15"/>
          <p:cNvPicPr/>
          <p:nvPr/>
        </p:nvPicPr>
        <p:blipFill>
          <a:blip r:embed="rId5"/>
          <a:srcRect/>
          <a:stretch>
            <a:fillRect/>
          </a:stretch>
        </p:blipFill>
        <p:spPr bwMode="auto">
          <a:xfrm>
            <a:off x="1380237" y="3631809"/>
            <a:ext cx="1752600" cy="1524000"/>
          </a:xfrm>
          <a:prstGeom prst="rect">
            <a:avLst/>
          </a:prstGeom>
          <a:noFill/>
          <a:ln w="9525">
            <a:noFill/>
            <a:miter lim="800000"/>
            <a:headEnd/>
            <a:tailEnd/>
          </a:ln>
        </p:spPr>
      </p:pic>
      <p:pic>
        <p:nvPicPr>
          <p:cNvPr id="7" name="Picture 6" descr="aptt-logo.tif"/>
          <p:cNvPicPr>
            <a:picLocks noChangeAspect="1"/>
          </p:cNvPicPr>
          <p:nvPr/>
        </p:nvPicPr>
        <p:blipFill>
          <a:blip r:embed="rId6"/>
          <a:stretch>
            <a:fillRect/>
          </a:stretch>
        </p:blipFill>
        <p:spPr>
          <a:xfrm>
            <a:off x="3494589" y="5467725"/>
            <a:ext cx="2338077" cy="852447"/>
          </a:xfrm>
          <a:prstGeom prst="rect">
            <a:avLst/>
          </a:prstGeom>
        </p:spPr>
      </p:pic>
    </p:spTree>
    <p:extLst>
      <p:ext uri="{BB962C8B-B14F-4D97-AF65-F5344CB8AC3E}">
        <p14:creationId xmlns:p14="http://schemas.microsoft.com/office/powerpoint/2010/main" val="2161219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74750"/>
          </a:xfrm>
        </p:spPr>
        <p:txBody>
          <a:bodyPr>
            <a:noAutofit/>
          </a:bodyPr>
          <a:lstStyle/>
          <a:p>
            <a:pPr algn="ctr"/>
            <a:r>
              <a:rPr lang="en-US" sz="3200" b="1" dirty="0" smtClean="0"/>
              <a:t>APTT Components and </a:t>
            </a:r>
            <a:br>
              <a:rPr lang="en-US" sz="3200" b="1" dirty="0" smtClean="0"/>
            </a:br>
            <a:r>
              <a:rPr lang="en-US" sz="3200" b="1" dirty="0" smtClean="0"/>
              <a:t>Essential Elements</a:t>
            </a:r>
            <a:endParaRPr lang="en-US" sz="3200" b="1" dirty="0"/>
          </a:p>
        </p:txBody>
      </p:sp>
      <p:sp>
        <p:nvSpPr>
          <p:cNvPr id="4" name="Text Placeholder 3"/>
          <p:cNvSpPr>
            <a:spLocks noGrp="1"/>
          </p:cNvSpPr>
          <p:nvPr>
            <p:ph type="body" idx="1"/>
          </p:nvPr>
        </p:nvSpPr>
        <p:spPr/>
        <p:txBody>
          <a:bodyPr/>
          <a:lstStyle/>
          <a:p>
            <a:r>
              <a:rPr lang="en-US" dirty="0" smtClean="0">
                <a:solidFill>
                  <a:schemeClr val="accent3"/>
                </a:solidFill>
              </a:rPr>
              <a:t>Three Team Meetings</a:t>
            </a:r>
          </a:p>
          <a:p>
            <a:r>
              <a:rPr lang="en-US" dirty="0" smtClean="0">
                <a:solidFill>
                  <a:schemeClr val="accent3"/>
                </a:solidFill>
              </a:rPr>
              <a:t>(75 min) </a:t>
            </a:r>
            <a:endParaRPr lang="en-US" dirty="0">
              <a:solidFill>
                <a:schemeClr val="accent3"/>
              </a:solidFill>
            </a:endParaRPr>
          </a:p>
        </p:txBody>
      </p:sp>
      <p:sp>
        <p:nvSpPr>
          <p:cNvPr id="5" name="Text Placeholder 4"/>
          <p:cNvSpPr>
            <a:spLocks noGrp="1"/>
          </p:cNvSpPr>
          <p:nvPr>
            <p:ph type="body" sz="half" idx="3"/>
          </p:nvPr>
        </p:nvSpPr>
        <p:spPr/>
        <p:txBody>
          <a:bodyPr/>
          <a:lstStyle/>
          <a:p>
            <a:r>
              <a:rPr lang="en-US" dirty="0" smtClean="0">
                <a:solidFill>
                  <a:srgbClr val="E2751D"/>
                </a:solidFill>
              </a:rPr>
              <a:t>One Individual Sessions </a:t>
            </a:r>
          </a:p>
          <a:p>
            <a:r>
              <a:rPr lang="en-US" dirty="0" smtClean="0">
                <a:solidFill>
                  <a:srgbClr val="E2751D"/>
                </a:solidFill>
              </a:rPr>
              <a:t>(30 min)</a:t>
            </a:r>
            <a:endParaRPr lang="en-US" dirty="0">
              <a:solidFill>
                <a:srgbClr val="E2751D"/>
              </a:solidFill>
            </a:endParaRPr>
          </a:p>
        </p:txBody>
      </p:sp>
      <p:sp>
        <p:nvSpPr>
          <p:cNvPr id="3" name="Content Placeholder 2"/>
          <p:cNvSpPr>
            <a:spLocks noGrp="1"/>
          </p:cNvSpPr>
          <p:nvPr>
            <p:ph sz="half" idx="2"/>
          </p:nvPr>
        </p:nvSpPr>
        <p:spPr>
          <a:xfrm>
            <a:off x="914400" y="2305620"/>
            <a:ext cx="3733800" cy="3886200"/>
          </a:xfrm>
        </p:spPr>
        <p:txBody>
          <a:bodyPr>
            <a:noAutofit/>
          </a:bodyPr>
          <a:lstStyle/>
          <a:p>
            <a:r>
              <a:rPr lang="en-US" sz="2000" dirty="0" smtClean="0">
                <a:latin typeface="Cambria"/>
                <a:cs typeface="Cambria"/>
              </a:rPr>
              <a:t>Welcome and Icebreaker</a:t>
            </a:r>
          </a:p>
          <a:p>
            <a:r>
              <a:rPr lang="en-US" sz="2000" dirty="0" smtClean="0">
                <a:latin typeface="Cambria"/>
                <a:cs typeface="Cambria"/>
              </a:rPr>
              <a:t>Introduce Foundational Grade Level Skills (FGLS)</a:t>
            </a:r>
          </a:p>
          <a:p>
            <a:r>
              <a:rPr lang="en-US" sz="2000" dirty="0" smtClean="0">
                <a:latin typeface="Cambria"/>
                <a:cs typeface="Cambria"/>
              </a:rPr>
              <a:t>Sharing Data</a:t>
            </a:r>
          </a:p>
          <a:p>
            <a:r>
              <a:rPr lang="en-US" sz="2000" dirty="0" smtClean="0">
                <a:latin typeface="Cambria"/>
                <a:cs typeface="Cambria"/>
              </a:rPr>
              <a:t>Model practice activities</a:t>
            </a:r>
          </a:p>
          <a:p>
            <a:r>
              <a:rPr lang="en-US" sz="2000" dirty="0" smtClean="0">
                <a:latin typeface="Cambria"/>
                <a:cs typeface="Cambria"/>
              </a:rPr>
              <a:t>Facilitate family practice of activities and take home practice materials</a:t>
            </a:r>
          </a:p>
          <a:p>
            <a:r>
              <a:rPr lang="en-US" sz="2000" dirty="0" smtClean="0">
                <a:latin typeface="Cambria"/>
                <a:cs typeface="Cambria"/>
              </a:rPr>
              <a:t>Facilitate setting 60-day S.M.A.R.T. goals</a:t>
            </a:r>
          </a:p>
        </p:txBody>
      </p:sp>
      <p:sp>
        <p:nvSpPr>
          <p:cNvPr id="6" name="Content Placeholder 5"/>
          <p:cNvSpPr>
            <a:spLocks noGrp="1"/>
          </p:cNvSpPr>
          <p:nvPr>
            <p:ph sz="half" idx="4"/>
          </p:nvPr>
        </p:nvSpPr>
        <p:spPr>
          <a:xfrm>
            <a:off x="4953000" y="2305620"/>
            <a:ext cx="3733800" cy="3886200"/>
          </a:xfrm>
        </p:spPr>
        <p:txBody>
          <a:bodyPr/>
          <a:lstStyle/>
          <a:p>
            <a:r>
              <a:rPr lang="en-US" sz="2000" dirty="0" smtClean="0">
                <a:latin typeface="Cambria"/>
                <a:cs typeface="Cambria"/>
              </a:rPr>
              <a:t>Build strong collaborative relationships</a:t>
            </a:r>
          </a:p>
          <a:p>
            <a:r>
              <a:rPr lang="en-US" sz="2000" dirty="0" smtClean="0">
                <a:latin typeface="Cambria"/>
                <a:cs typeface="Cambria"/>
              </a:rPr>
              <a:t>Update family on student academic progress</a:t>
            </a:r>
          </a:p>
          <a:p>
            <a:r>
              <a:rPr lang="en-US" sz="2000" dirty="0" smtClean="0">
                <a:latin typeface="Cambria"/>
                <a:cs typeface="Cambria"/>
              </a:rPr>
              <a:t>Collaborate on student academic support</a:t>
            </a:r>
          </a:p>
          <a:p>
            <a:endParaRPr lang="en-US" dirty="0"/>
          </a:p>
        </p:txBody>
      </p:sp>
      <p:sp>
        <p:nvSpPr>
          <p:cNvPr id="8" name="Rectangle 7"/>
          <p:cNvSpPr/>
          <p:nvPr/>
        </p:nvSpPr>
        <p:spPr>
          <a:xfrm>
            <a:off x="4647388" y="5963992"/>
            <a:ext cx="4257930" cy="338554"/>
          </a:xfrm>
          <a:prstGeom prst="rect">
            <a:avLst/>
          </a:prstGeom>
        </p:spPr>
        <p:txBody>
          <a:bodyPr wrap="square">
            <a:spAutoFit/>
          </a:bodyPr>
          <a:lstStyle/>
          <a:p>
            <a:pPr algn="ctr"/>
            <a:r>
              <a:rPr lang="en-US" sz="1600" dirty="0" smtClean="0">
                <a:latin typeface="Garamond"/>
                <a:cs typeface="Garamond"/>
              </a:rPr>
              <a:t>*The teacher, the student, and the students’ family</a:t>
            </a:r>
            <a:endParaRPr lang="en-US" sz="1600" dirty="0">
              <a:cs typeface="Garamond"/>
            </a:endParaRPr>
          </a:p>
        </p:txBody>
      </p:sp>
      <p:sp>
        <p:nvSpPr>
          <p:cNvPr id="9" name="Rectangle 8"/>
          <p:cNvSpPr/>
          <p:nvPr/>
        </p:nvSpPr>
        <p:spPr>
          <a:xfrm>
            <a:off x="413811" y="5968324"/>
            <a:ext cx="4257930" cy="338554"/>
          </a:xfrm>
          <a:prstGeom prst="rect">
            <a:avLst/>
          </a:prstGeom>
        </p:spPr>
        <p:txBody>
          <a:bodyPr wrap="square">
            <a:spAutoFit/>
          </a:bodyPr>
          <a:lstStyle/>
          <a:p>
            <a:pPr marL="63500" indent="-4763">
              <a:buNone/>
            </a:pPr>
            <a:r>
              <a:rPr lang="en-US" sz="1600" dirty="0" smtClean="0">
                <a:latin typeface="Garamond"/>
                <a:cs typeface="Garamond"/>
              </a:rPr>
              <a:t>*All parents from the class come together</a:t>
            </a:r>
          </a:p>
        </p:txBody>
      </p:sp>
      <p:pic>
        <p:nvPicPr>
          <p:cNvPr id="11" name="Picture 10" descr="aptt-logo.tif"/>
          <p:cNvPicPr>
            <a:picLocks noChangeAspect="1"/>
          </p:cNvPicPr>
          <p:nvPr/>
        </p:nvPicPr>
        <p:blipFill>
          <a:blip r:embed="rId2"/>
          <a:stretch>
            <a:fillRect/>
          </a:stretch>
        </p:blipFill>
        <p:spPr>
          <a:xfrm>
            <a:off x="5818189" y="5151538"/>
            <a:ext cx="1930844" cy="703973"/>
          </a:xfrm>
          <a:prstGeom prst="rect">
            <a:avLst/>
          </a:prstGeom>
        </p:spPr>
      </p:pic>
    </p:spTree>
    <p:extLst>
      <p:ext uri="{BB962C8B-B14F-4D97-AF65-F5344CB8AC3E}">
        <p14:creationId xmlns:p14="http://schemas.microsoft.com/office/powerpoint/2010/main" val="40340302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7867" y="450102"/>
            <a:ext cx="8551331" cy="537421"/>
          </a:xfrm>
        </p:spPr>
        <p:txBody>
          <a:bodyPr>
            <a:noAutofit/>
          </a:bodyPr>
          <a:lstStyle/>
          <a:p>
            <a:r>
              <a:rPr lang="en-US" sz="3600" b="1" cap="small" dirty="0" smtClean="0">
                <a:solidFill>
                  <a:schemeClr val="accent3"/>
                </a:solidFill>
                <a:latin typeface="Cambria"/>
                <a:cs typeface="Cambria"/>
              </a:rPr>
              <a:t>Review Foundational Grade Level Skills</a:t>
            </a:r>
            <a:endParaRPr lang="en-US" sz="3600" b="1" cap="small" dirty="0">
              <a:solidFill>
                <a:schemeClr val="accent3"/>
              </a:solidFill>
              <a:latin typeface="Cambria"/>
              <a:cs typeface="Cambria"/>
            </a:endParaRPr>
          </a:p>
        </p:txBody>
      </p:sp>
      <p:sp>
        <p:nvSpPr>
          <p:cNvPr id="5" name="Text Placeholder 4"/>
          <p:cNvSpPr>
            <a:spLocks noGrp="1"/>
          </p:cNvSpPr>
          <p:nvPr>
            <p:ph sz="quarter" idx="1"/>
          </p:nvPr>
        </p:nvSpPr>
        <p:spPr>
          <a:xfrm>
            <a:off x="214037" y="1986344"/>
            <a:ext cx="8686799" cy="2417762"/>
          </a:xfrm>
        </p:spPr>
        <p:txBody>
          <a:bodyPr>
            <a:noAutofit/>
          </a:bodyPr>
          <a:lstStyle/>
          <a:p>
            <a:pPr marL="857250" indent="-742950">
              <a:buNone/>
            </a:pPr>
            <a:r>
              <a:rPr lang="en-US" sz="3200" dirty="0" smtClean="0">
                <a:solidFill>
                  <a:srgbClr val="C0504D"/>
                </a:solidFill>
              </a:rPr>
              <a:t>What are Foundational Grade Level Skills?</a:t>
            </a:r>
          </a:p>
          <a:p>
            <a:pPr marL="1131570" lvl="1" indent="-742950"/>
            <a:r>
              <a:rPr lang="en-US" dirty="0" smtClean="0">
                <a:solidFill>
                  <a:srgbClr val="1F497D"/>
                </a:solidFill>
              </a:rPr>
              <a:t>Key grade level concepts that work as learning building blocks</a:t>
            </a:r>
          </a:p>
          <a:p>
            <a:pPr marL="1131570" lvl="1" indent="-742950"/>
            <a:r>
              <a:rPr lang="en-US" dirty="0" smtClean="0">
                <a:solidFill>
                  <a:srgbClr val="1F497D"/>
                </a:solidFill>
              </a:rPr>
              <a:t>Grade level concepts students must master in order to successfully move on to the next grade level</a:t>
            </a:r>
          </a:p>
          <a:p>
            <a:pPr marL="1131570" lvl="1" indent="-742950"/>
            <a:endParaRPr lang="en-US" dirty="0" smtClean="0">
              <a:solidFill>
                <a:srgbClr val="FF6600"/>
              </a:solidFill>
            </a:endParaRPr>
          </a:p>
          <a:p>
            <a:pPr marL="857250" indent="-742950"/>
            <a:endParaRPr lang="en-US" sz="3200" dirty="0" smtClean="0">
              <a:solidFill>
                <a:srgbClr val="FF6600"/>
              </a:solidFill>
            </a:endParaRPr>
          </a:p>
          <a:p>
            <a:pPr marL="857250" indent="-742950">
              <a:buNone/>
            </a:pPr>
            <a:endParaRPr lang="en-US" sz="3200" dirty="0" smtClean="0">
              <a:solidFill>
                <a:srgbClr val="FF6600"/>
              </a:solidFill>
            </a:endParaRPr>
          </a:p>
          <a:p>
            <a:pPr marL="857250" indent="-742950"/>
            <a:endParaRPr lang="en-US" sz="3200" dirty="0">
              <a:solidFill>
                <a:srgbClr val="FF6600"/>
              </a:solidFill>
            </a:endParaRPr>
          </a:p>
        </p:txBody>
      </p:sp>
      <p:pic>
        <p:nvPicPr>
          <p:cNvPr id="6" name="Picture 5" descr="Math Clip Art.jpg"/>
          <p:cNvPicPr>
            <a:picLocks noChangeAspect="1"/>
          </p:cNvPicPr>
          <p:nvPr/>
        </p:nvPicPr>
        <p:blipFill>
          <a:blip r:embed="rId3"/>
          <a:stretch>
            <a:fillRect/>
          </a:stretch>
        </p:blipFill>
        <p:spPr>
          <a:xfrm>
            <a:off x="609600" y="4986014"/>
            <a:ext cx="1671638" cy="1178578"/>
          </a:xfrm>
          <a:prstGeom prst="rect">
            <a:avLst/>
          </a:prstGeom>
        </p:spPr>
      </p:pic>
      <p:pic>
        <p:nvPicPr>
          <p:cNvPr id="7" name="Picture 6" descr="images-4.jpg"/>
          <p:cNvPicPr>
            <a:picLocks noChangeAspect="1"/>
          </p:cNvPicPr>
          <p:nvPr/>
        </p:nvPicPr>
        <p:blipFill>
          <a:blip r:embed="rId4"/>
          <a:stretch>
            <a:fillRect/>
          </a:stretch>
        </p:blipFill>
        <p:spPr>
          <a:xfrm>
            <a:off x="3192442" y="4737103"/>
            <a:ext cx="2487613" cy="1511570"/>
          </a:xfrm>
          <a:prstGeom prst="rect">
            <a:avLst/>
          </a:prstGeom>
        </p:spPr>
      </p:pic>
      <p:pic>
        <p:nvPicPr>
          <p:cNvPr id="8" name="Picture 7" descr="8452025_orig.png"/>
          <p:cNvPicPr>
            <a:picLocks noChangeAspect="1"/>
          </p:cNvPicPr>
          <p:nvPr/>
        </p:nvPicPr>
        <p:blipFill>
          <a:blip r:embed="rId5"/>
          <a:stretch>
            <a:fillRect/>
          </a:stretch>
        </p:blipFill>
        <p:spPr>
          <a:xfrm>
            <a:off x="6350641" y="4404106"/>
            <a:ext cx="2437759" cy="1882394"/>
          </a:xfrm>
          <a:prstGeom prst="rect">
            <a:avLst/>
          </a:prstGeom>
        </p:spPr>
      </p:pic>
      <p:sp>
        <p:nvSpPr>
          <p:cNvPr id="9" name="Rectangle 8"/>
          <p:cNvSpPr/>
          <p:nvPr/>
        </p:nvSpPr>
        <p:spPr>
          <a:xfrm>
            <a:off x="199271" y="1366509"/>
            <a:ext cx="3142206" cy="461665"/>
          </a:xfrm>
          <a:prstGeom prst="rect">
            <a:avLst/>
          </a:prstGeom>
        </p:spPr>
        <p:txBody>
          <a:bodyPr wrap="none">
            <a:spAutoFit/>
          </a:bodyPr>
          <a:lstStyle/>
          <a:p>
            <a:r>
              <a:rPr lang="en-US" sz="2400" b="1" dirty="0" smtClean="0">
                <a:solidFill>
                  <a:schemeClr val="tx2"/>
                </a:solidFill>
                <a:latin typeface="Cambria"/>
                <a:cs typeface="Cambria"/>
              </a:rPr>
              <a:t>Essential Element #2</a:t>
            </a:r>
            <a:endParaRPr lang="en-US" sz="2400" b="1" dirty="0">
              <a:solidFill>
                <a:schemeClr val="tx2"/>
              </a:solidFill>
              <a:latin typeface="Cambria"/>
              <a:cs typeface="Cambri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620986777"/>
              </p:ext>
            </p:extLst>
          </p:nvPr>
        </p:nvGraphicFramePr>
        <p:xfrm>
          <a:off x="101599" y="1620431"/>
          <a:ext cx="8601621" cy="4674007"/>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3"/>
          <p:cNvSpPr txBox="1">
            <a:spLocks/>
          </p:cNvSpPr>
          <p:nvPr/>
        </p:nvSpPr>
        <p:spPr>
          <a:xfrm>
            <a:off x="422821" y="248787"/>
            <a:ext cx="82804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100" normalizeH="0" baseline="0" noProof="0" dirty="0">
              <a:ln>
                <a:noFill/>
              </a:ln>
              <a:solidFill>
                <a:schemeClr val="tx2"/>
              </a:solidFill>
              <a:effectLst/>
              <a:uLnTx/>
              <a:uFillTx/>
              <a:latin typeface="+mj-lt"/>
              <a:ea typeface="+mj-ea"/>
              <a:cs typeface="+mj-cs"/>
            </a:endParaRPr>
          </a:p>
        </p:txBody>
      </p:sp>
      <p:sp>
        <p:nvSpPr>
          <p:cNvPr id="9" name="TextBox 8"/>
          <p:cNvSpPr txBox="1"/>
          <p:nvPr/>
        </p:nvSpPr>
        <p:spPr>
          <a:xfrm>
            <a:off x="101601" y="389879"/>
            <a:ext cx="8787682" cy="1323439"/>
          </a:xfrm>
          <a:prstGeom prst="rect">
            <a:avLst/>
          </a:prstGeom>
          <a:noFill/>
        </p:spPr>
        <p:txBody>
          <a:bodyPr wrap="square" rtlCol="0">
            <a:spAutoFit/>
          </a:bodyPr>
          <a:lstStyle/>
          <a:p>
            <a:pPr algn="ctr"/>
            <a:r>
              <a:rPr lang="en-US" sz="4800" b="1" cap="small" dirty="0" smtClean="0">
                <a:solidFill>
                  <a:schemeClr val="accent3"/>
                </a:solidFill>
                <a:latin typeface="Cambria"/>
                <a:cs typeface="Cambria"/>
              </a:rPr>
              <a:t>Sharing Data</a:t>
            </a:r>
          </a:p>
          <a:p>
            <a:endParaRPr lang="en-US" sz="3200" dirty="0" smtClean="0">
              <a:solidFill>
                <a:schemeClr val="accent1">
                  <a:lumMod val="50000"/>
                </a:schemeClr>
              </a:solidFill>
            </a:endParaRPr>
          </a:p>
        </p:txBody>
      </p:sp>
      <p:sp>
        <p:nvSpPr>
          <p:cNvPr id="10" name="TextBox 9"/>
          <p:cNvSpPr txBox="1"/>
          <p:nvPr/>
        </p:nvSpPr>
        <p:spPr>
          <a:xfrm>
            <a:off x="141916" y="120936"/>
            <a:ext cx="3142206" cy="738664"/>
          </a:xfrm>
          <a:prstGeom prst="rect">
            <a:avLst/>
          </a:prstGeom>
          <a:noFill/>
        </p:spPr>
        <p:txBody>
          <a:bodyPr wrap="none" rtlCol="0">
            <a:spAutoFit/>
          </a:bodyPr>
          <a:lstStyle/>
          <a:p>
            <a:r>
              <a:rPr lang="en-US" sz="2400" b="1" dirty="0" smtClean="0">
                <a:solidFill>
                  <a:schemeClr val="tx2"/>
                </a:solidFill>
                <a:latin typeface="Cambria"/>
                <a:cs typeface="Cambria"/>
              </a:rPr>
              <a:t>Essential Element #3</a:t>
            </a:r>
          </a:p>
          <a:p>
            <a:endParaRPr lang="en-US" dirty="0"/>
          </a:p>
        </p:txBody>
      </p:sp>
      <p:sp>
        <p:nvSpPr>
          <p:cNvPr id="11" name="TextBox 10"/>
          <p:cNvSpPr txBox="1"/>
          <p:nvPr/>
        </p:nvSpPr>
        <p:spPr>
          <a:xfrm>
            <a:off x="141916" y="1220321"/>
            <a:ext cx="8787681" cy="400110"/>
          </a:xfrm>
          <a:prstGeom prst="rect">
            <a:avLst/>
          </a:prstGeom>
          <a:noFill/>
        </p:spPr>
        <p:txBody>
          <a:bodyPr wrap="square" rtlCol="0">
            <a:spAutoFit/>
          </a:bodyPr>
          <a:lstStyle/>
          <a:p>
            <a:pPr algn="ctr"/>
            <a:r>
              <a:rPr lang="en-US" sz="2000" dirty="0" smtClean="0">
                <a:solidFill>
                  <a:schemeClr val="accent2"/>
                </a:solidFill>
                <a:latin typeface="Cambria"/>
                <a:cs typeface="Cambria"/>
              </a:rPr>
              <a:t>3</a:t>
            </a:r>
            <a:r>
              <a:rPr lang="en-US" sz="2000" baseline="30000" dirty="0" smtClean="0">
                <a:solidFill>
                  <a:schemeClr val="accent2"/>
                </a:solidFill>
                <a:latin typeface="Cambria"/>
                <a:cs typeface="Cambria"/>
              </a:rPr>
              <a:t>rd</a:t>
            </a:r>
            <a:r>
              <a:rPr lang="en-US" sz="2000" dirty="0" smtClean="0">
                <a:solidFill>
                  <a:schemeClr val="accent2"/>
                </a:solidFill>
                <a:latin typeface="Cambria"/>
                <a:cs typeface="Cambria"/>
              </a:rPr>
              <a:t> Grade Reading Fluency  Classroom Data</a:t>
            </a:r>
            <a:endParaRPr lang="en-US" sz="2000" dirty="0">
              <a:solidFill>
                <a:schemeClr val="accent2"/>
              </a:solidFill>
              <a:latin typeface="Cambria"/>
              <a:cs typeface="Cambri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17472"/>
            <a:ext cx="7772400" cy="795547"/>
          </a:xfrm>
        </p:spPr>
        <p:txBody>
          <a:bodyPr>
            <a:noAutofit/>
          </a:bodyPr>
          <a:lstStyle/>
          <a:p>
            <a:pPr algn="ctr"/>
            <a:r>
              <a:rPr lang="en-US" sz="4400" dirty="0" smtClean="0">
                <a:solidFill>
                  <a:schemeClr val="accent3"/>
                </a:solidFill>
              </a:rPr>
              <a:t>Model and Practice Activities</a:t>
            </a:r>
            <a:endParaRPr lang="en-US" sz="4400" dirty="0">
              <a:solidFill>
                <a:schemeClr val="accent3"/>
              </a:solidFill>
            </a:endParaRPr>
          </a:p>
        </p:txBody>
      </p:sp>
      <p:sp>
        <p:nvSpPr>
          <p:cNvPr id="6" name="Text Placeholder 5"/>
          <p:cNvSpPr>
            <a:spLocks noGrp="1"/>
          </p:cNvSpPr>
          <p:nvPr>
            <p:ph type="body" idx="1"/>
          </p:nvPr>
        </p:nvSpPr>
        <p:spPr>
          <a:xfrm>
            <a:off x="914400" y="1113019"/>
            <a:ext cx="3733800" cy="762000"/>
          </a:xfrm>
        </p:spPr>
        <p:txBody>
          <a:bodyPr/>
          <a:lstStyle/>
          <a:p>
            <a:pPr algn="ctr"/>
            <a:r>
              <a:rPr lang="en-US" sz="3600" dirty="0" smtClean="0">
                <a:latin typeface="Cambria"/>
                <a:cs typeface="Cambria"/>
              </a:rPr>
              <a:t>Modeling</a:t>
            </a:r>
            <a:endParaRPr lang="en-US" sz="3600" dirty="0">
              <a:latin typeface="Cambria"/>
              <a:cs typeface="Cambria"/>
            </a:endParaRPr>
          </a:p>
        </p:txBody>
      </p:sp>
      <p:sp>
        <p:nvSpPr>
          <p:cNvPr id="8" name="Text Placeholder 7"/>
          <p:cNvSpPr>
            <a:spLocks noGrp="1"/>
          </p:cNvSpPr>
          <p:nvPr>
            <p:ph type="body" sz="half" idx="3"/>
          </p:nvPr>
        </p:nvSpPr>
        <p:spPr>
          <a:xfrm>
            <a:off x="4953000" y="1101480"/>
            <a:ext cx="3733800" cy="762000"/>
          </a:xfrm>
        </p:spPr>
        <p:txBody>
          <a:bodyPr/>
          <a:lstStyle/>
          <a:p>
            <a:pPr algn="ctr"/>
            <a:r>
              <a:rPr lang="en-US" sz="3600" dirty="0" smtClean="0">
                <a:latin typeface="Cambria"/>
                <a:cs typeface="Cambria"/>
              </a:rPr>
              <a:t>Practice</a:t>
            </a:r>
            <a:endParaRPr lang="en-US" sz="3600" dirty="0">
              <a:latin typeface="Cambria"/>
              <a:cs typeface="Cambria"/>
            </a:endParaRPr>
          </a:p>
        </p:txBody>
      </p:sp>
      <p:sp>
        <p:nvSpPr>
          <p:cNvPr id="7" name="Content Placeholder 6"/>
          <p:cNvSpPr>
            <a:spLocks noGrp="1"/>
          </p:cNvSpPr>
          <p:nvPr>
            <p:ph sz="half" idx="2"/>
          </p:nvPr>
        </p:nvSpPr>
        <p:spPr>
          <a:xfrm>
            <a:off x="914400" y="1875019"/>
            <a:ext cx="3733800" cy="4259081"/>
          </a:xfrm>
        </p:spPr>
        <p:txBody>
          <a:bodyPr/>
          <a:lstStyle/>
          <a:p>
            <a:r>
              <a:rPr lang="en-US" dirty="0" smtClean="0">
                <a:latin typeface="Cambria"/>
                <a:cs typeface="Cambria"/>
              </a:rPr>
              <a:t>Build capacity</a:t>
            </a:r>
          </a:p>
          <a:p>
            <a:r>
              <a:rPr lang="en-US" dirty="0" smtClean="0">
                <a:latin typeface="Cambria"/>
                <a:cs typeface="Cambria"/>
              </a:rPr>
              <a:t>Build confidence</a:t>
            </a:r>
          </a:p>
          <a:p>
            <a:r>
              <a:rPr lang="en-US" dirty="0" smtClean="0">
                <a:latin typeface="Cambria"/>
                <a:cs typeface="Cambria"/>
              </a:rPr>
              <a:t>Establish high expectations</a:t>
            </a:r>
          </a:p>
          <a:p>
            <a:r>
              <a:rPr lang="en-US" dirty="0" smtClean="0">
                <a:latin typeface="Cambria"/>
                <a:cs typeface="Cambria"/>
              </a:rPr>
              <a:t>Others reasons?</a:t>
            </a:r>
          </a:p>
        </p:txBody>
      </p:sp>
      <p:sp>
        <p:nvSpPr>
          <p:cNvPr id="9" name="Content Placeholder 8"/>
          <p:cNvSpPr>
            <a:spLocks noGrp="1"/>
          </p:cNvSpPr>
          <p:nvPr>
            <p:ph sz="half" idx="4"/>
          </p:nvPr>
        </p:nvSpPr>
        <p:spPr>
          <a:xfrm>
            <a:off x="4953000" y="1875019"/>
            <a:ext cx="3733800" cy="4647477"/>
          </a:xfrm>
        </p:spPr>
        <p:txBody>
          <a:bodyPr>
            <a:normAutofit fontScale="85000" lnSpcReduction="10000"/>
          </a:bodyPr>
          <a:lstStyle/>
          <a:p>
            <a:pPr lvl="0">
              <a:spcBef>
                <a:spcPct val="20000"/>
              </a:spcBef>
              <a:defRPr/>
            </a:pPr>
            <a:r>
              <a:rPr lang="en-US" sz="2800" dirty="0" smtClean="0">
                <a:solidFill>
                  <a:schemeClr val="tx2"/>
                </a:solidFill>
                <a:latin typeface="Cambria"/>
                <a:cs typeface="Cambria"/>
              </a:rPr>
              <a:t>Deepens the understanding of the concept</a:t>
            </a:r>
          </a:p>
          <a:p>
            <a:pPr lvl="0">
              <a:spcBef>
                <a:spcPct val="20000"/>
              </a:spcBef>
              <a:defRPr/>
            </a:pPr>
            <a:r>
              <a:rPr lang="en-US" sz="2800" dirty="0" smtClean="0">
                <a:solidFill>
                  <a:schemeClr val="tx2"/>
                </a:solidFill>
                <a:latin typeface="Cambria"/>
                <a:cs typeface="Cambria"/>
              </a:rPr>
              <a:t>Families are more comfortable and familiar with the materials</a:t>
            </a:r>
          </a:p>
          <a:p>
            <a:pPr lvl="0">
              <a:spcBef>
                <a:spcPct val="20000"/>
              </a:spcBef>
              <a:defRPr/>
            </a:pPr>
            <a:r>
              <a:rPr lang="en-US" sz="2800" dirty="0" smtClean="0">
                <a:solidFill>
                  <a:schemeClr val="tx2"/>
                </a:solidFill>
                <a:latin typeface="Cambria"/>
                <a:cs typeface="Cambria"/>
              </a:rPr>
              <a:t>Learning activities they can do at home may be a first for many parents</a:t>
            </a:r>
          </a:p>
          <a:p>
            <a:pPr lvl="0">
              <a:spcBef>
                <a:spcPct val="20000"/>
              </a:spcBef>
              <a:defRPr/>
            </a:pPr>
            <a:r>
              <a:rPr lang="en-US" sz="2800" dirty="0" smtClean="0">
                <a:solidFill>
                  <a:schemeClr val="tx2"/>
                </a:solidFill>
                <a:latin typeface="Cambria"/>
                <a:cs typeface="Cambria"/>
              </a:rPr>
              <a:t>Build classroom community</a:t>
            </a:r>
          </a:p>
          <a:p>
            <a:pPr lvl="0">
              <a:spcBef>
                <a:spcPct val="20000"/>
              </a:spcBef>
              <a:defRPr/>
            </a:pPr>
            <a:r>
              <a:rPr lang="en-US" sz="2800" dirty="0" smtClean="0">
                <a:solidFill>
                  <a:schemeClr val="tx2"/>
                </a:solidFill>
                <a:latin typeface="Cambria"/>
                <a:cs typeface="Cambria"/>
              </a:rPr>
              <a:t>It’s fun!</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38" y="230764"/>
            <a:ext cx="8043862" cy="721686"/>
          </a:xfrm>
        </p:spPr>
        <p:txBody>
          <a:bodyPr>
            <a:normAutofit fontScale="90000"/>
          </a:bodyPr>
          <a:lstStyle/>
          <a:p>
            <a:pPr algn="ctr"/>
            <a:r>
              <a:rPr lang="en-US" sz="4400" dirty="0" smtClean="0">
                <a:latin typeface="Cambria"/>
                <a:cs typeface="Cambria"/>
              </a:rPr>
              <a:t>APTT Individual Meeting Process</a:t>
            </a:r>
            <a:endParaRPr lang="en-US" sz="4400" dirty="0">
              <a:latin typeface="Cambria"/>
              <a:cs typeface="Cambria"/>
            </a:endParaRPr>
          </a:p>
        </p:txBody>
      </p:sp>
      <p:sp>
        <p:nvSpPr>
          <p:cNvPr id="5" name="Content Placeholder 5"/>
          <p:cNvSpPr>
            <a:spLocks noGrp="1"/>
          </p:cNvSpPr>
          <p:nvPr>
            <p:ph sz="quarter" idx="1"/>
          </p:nvPr>
        </p:nvSpPr>
        <p:spPr>
          <a:xfrm>
            <a:off x="362887" y="2025841"/>
            <a:ext cx="4173202" cy="3739111"/>
          </a:xfrm>
          <a:prstGeom prst="rect">
            <a:avLst/>
          </a:prstGeom>
        </p:spPr>
        <p:txBody>
          <a:bodyPr>
            <a:normAutofit/>
          </a:bodyPr>
          <a:lstStyle/>
          <a:p>
            <a:pPr marL="457200" indent="-457200">
              <a:buFont typeface="+mj-lt"/>
              <a:buAutoNum type="arabicPeriod"/>
            </a:pPr>
            <a:r>
              <a:rPr lang="en-US" sz="2400" dirty="0" smtClean="0">
                <a:latin typeface="Cambria"/>
                <a:cs typeface="Cambria"/>
              </a:rPr>
              <a:t>Build strong </a:t>
            </a:r>
            <a:r>
              <a:rPr lang="en-US" sz="2400" dirty="0">
                <a:latin typeface="Cambria"/>
                <a:cs typeface="Cambria"/>
              </a:rPr>
              <a:t>c</a:t>
            </a:r>
            <a:r>
              <a:rPr lang="en-US" sz="2400" dirty="0" smtClean="0">
                <a:latin typeface="Cambria"/>
                <a:cs typeface="Cambria"/>
              </a:rPr>
              <a:t>ollaborative </a:t>
            </a:r>
            <a:r>
              <a:rPr lang="en-US" sz="2400" dirty="0">
                <a:latin typeface="Cambria"/>
                <a:cs typeface="Cambria"/>
              </a:rPr>
              <a:t>r</a:t>
            </a:r>
            <a:r>
              <a:rPr lang="en-US" sz="2400" dirty="0" smtClean="0">
                <a:latin typeface="Cambria"/>
                <a:cs typeface="Cambria"/>
              </a:rPr>
              <a:t>elationships</a:t>
            </a:r>
          </a:p>
          <a:p>
            <a:pPr marL="457200" indent="-457200">
              <a:buFont typeface="+mj-lt"/>
              <a:buAutoNum type="arabicPeriod"/>
            </a:pPr>
            <a:r>
              <a:rPr lang="en-US" sz="2400" dirty="0" smtClean="0">
                <a:latin typeface="Cambria"/>
                <a:cs typeface="Cambria"/>
              </a:rPr>
              <a:t>Update family on student </a:t>
            </a:r>
            <a:r>
              <a:rPr lang="en-US" sz="2400" dirty="0">
                <a:latin typeface="Cambria"/>
                <a:cs typeface="Cambria"/>
              </a:rPr>
              <a:t>a</a:t>
            </a:r>
            <a:r>
              <a:rPr lang="en-US" sz="2400" dirty="0" smtClean="0">
                <a:latin typeface="Cambria"/>
                <a:cs typeface="Cambria"/>
              </a:rPr>
              <a:t>cademic </a:t>
            </a:r>
            <a:r>
              <a:rPr lang="en-US" sz="2400" dirty="0">
                <a:latin typeface="Cambria"/>
                <a:cs typeface="Cambria"/>
              </a:rPr>
              <a:t>p</a:t>
            </a:r>
            <a:r>
              <a:rPr lang="en-US" sz="2400" dirty="0" smtClean="0">
                <a:latin typeface="Cambria"/>
                <a:cs typeface="Cambria"/>
              </a:rPr>
              <a:t>rogress</a:t>
            </a:r>
          </a:p>
          <a:p>
            <a:pPr marL="457200" indent="-457200">
              <a:buFont typeface="+mj-lt"/>
              <a:buAutoNum type="arabicPeriod"/>
            </a:pPr>
            <a:r>
              <a:rPr lang="en-US" sz="2400" dirty="0" smtClean="0">
                <a:latin typeface="Cambria"/>
                <a:cs typeface="Cambria"/>
              </a:rPr>
              <a:t>Collaborate on student </a:t>
            </a:r>
            <a:r>
              <a:rPr lang="en-US" sz="2400" dirty="0">
                <a:latin typeface="Cambria"/>
                <a:cs typeface="Cambria"/>
              </a:rPr>
              <a:t>a</a:t>
            </a:r>
            <a:r>
              <a:rPr lang="en-US" sz="2400" dirty="0" smtClean="0">
                <a:latin typeface="Cambria"/>
                <a:cs typeface="Cambria"/>
              </a:rPr>
              <a:t>cademic </a:t>
            </a:r>
            <a:r>
              <a:rPr lang="en-US" sz="2400" dirty="0">
                <a:latin typeface="Cambria"/>
                <a:cs typeface="Cambria"/>
              </a:rPr>
              <a:t>s</a:t>
            </a:r>
            <a:r>
              <a:rPr lang="en-US" sz="2400" dirty="0" smtClean="0">
                <a:latin typeface="Cambria"/>
                <a:cs typeface="Cambria"/>
              </a:rPr>
              <a:t>upport</a:t>
            </a:r>
          </a:p>
          <a:p>
            <a:endParaRPr lang="en-US" dirty="0"/>
          </a:p>
        </p:txBody>
      </p:sp>
      <p:pic>
        <p:nvPicPr>
          <p:cNvPr id="8" name="Picture 7"/>
          <p:cNvPicPr>
            <a:picLocks noChangeAspect="1"/>
          </p:cNvPicPr>
          <p:nvPr/>
        </p:nvPicPr>
        <p:blipFill>
          <a:blip r:embed="rId2"/>
          <a:stretch>
            <a:fillRect/>
          </a:stretch>
        </p:blipFill>
        <p:spPr>
          <a:xfrm>
            <a:off x="5102899" y="2304947"/>
            <a:ext cx="3667586" cy="3111075"/>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23" y="289068"/>
            <a:ext cx="7994912" cy="1143000"/>
          </a:xfrm>
        </p:spPr>
        <p:txBody>
          <a:bodyPr anchor="ctr">
            <a:noAutofit/>
          </a:bodyPr>
          <a:lstStyle/>
          <a:p>
            <a:pPr algn="ctr"/>
            <a:r>
              <a:rPr lang="en-US" dirty="0" smtClean="0">
                <a:latin typeface="Cambria"/>
                <a:cs typeface="Cambria"/>
              </a:rPr>
              <a:t>How Can Parent Mentors </a:t>
            </a:r>
            <a:br>
              <a:rPr lang="en-US" dirty="0" smtClean="0">
                <a:latin typeface="Cambria"/>
                <a:cs typeface="Cambria"/>
              </a:rPr>
            </a:br>
            <a:r>
              <a:rPr lang="en-US" dirty="0" smtClean="0">
                <a:latin typeface="Cambria"/>
                <a:cs typeface="Cambria"/>
              </a:rPr>
              <a:t>Support Teachers?</a:t>
            </a:r>
            <a:endParaRPr lang="en-US" dirty="0">
              <a:latin typeface="Cambria"/>
              <a:cs typeface="Cambria"/>
            </a:endParaRPr>
          </a:p>
        </p:txBody>
      </p:sp>
      <p:sp>
        <p:nvSpPr>
          <p:cNvPr id="3" name="TextBox 2"/>
          <p:cNvSpPr txBox="1"/>
          <p:nvPr/>
        </p:nvSpPr>
        <p:spPr>
          <a:xfrm>
            <a:off x="995743" y="1904795"/>
            <a:ext cx="7201195" cy="31085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buFont typeface="Arial"/>
              <a:buChar char="•"/>
            </a:pPr>
            <a:r>
              <a:rPr lang="en-US" sz="2800" dirty="0" smtClean="0">
                <a:latin typeface="Cambria"/>
                <a:cs typeface="Cambria"/>
              </a:rPr>
              <a:t>  </a:t>
            </a:r>
            <a:r>
              <a:rPr lang="en-US" sz="2400" dirty="0" smtClean="0">
                <a:latin typeface="Cambria"/>
                <a:cs typeface="Cambria"/>
              </a:rPr>
              <a:t>Family Outreach Plan</a:t>
            </a:r>
          </a:p>
          <a:p>
            <a:pPr lvl="1">
              <a:buFont typeface="Arial"/>
              <a:buChar char="•"/>
            </a:pPr>
            <a:r>
              <a:rPr lang="en-US" sz="2400" dirty="0" smtClean="0">
                <a:latin typeface="Cambria"/>
                <a:cs typeface="Cambria"/>
              </a:rPr>
              <a:t>Making phone calls</a:t>
            </a:r>
          </a:p>
          <a:p>
            <a:pPr lvl="1">
              <a:buFont typeface="Arial"/>
              <a:buChar char="•"/>
            </a:pPr>
            <a:r>
              <a:rPr lang="en-US" sz="2400" dirty="0" smtClean="0">
                <a:latin typeface="Cambria"/>
                <a:cs typeface="Cambria"/>
              </a:rPr>
              <a:t>Flyers</a:t>
            </a:r>
          </a:p>
          <a:p>
            <a:pPr lvl="1">
              <a:buFont typeface="Arial"/>
              <a:buChar char="•"/>
            </a:pPr>
            <a:r>
              <a:rPr lang="en-US" sz="2400" dirty="0" smtClean="0">
                <a:latin typeface="Cambria"/>
                <a:cs typeface="Cambria"/>
              </a:rPr>
              <a:t>Home visits</a:t>
            </a:r>
          </a:p>
          <a:p>
            <a:pPr lvl="1">
              <a:buFont typeface="Arial"/>
              <a:buChar char="•"/>
            </a:pPr>
            <a:r>
              <a:rPr lang="en-US" sz="2400" dirty="0" smtClean="0">
                <a:latin typeface="Cambria"/>
                <a:cs typeface="Cambria"/>
              </a:rPr>
              <a:t>Leave no stone unturned </a:t>
            </a:r>
          </a:p>
          <a:p>
            <a:pPr>
              <a:buFont typeface="Arial"/>
              <a:buChar char="•"/>
            </a:pPr>
            <a:r>
              <a:rPr lang="en-US" sz="2400" dirty="0" smtClean="0">
                <a:latin typeface="Cambria"/>
                <a:cs typeface="Cambria"/>
              </a:rPr>
              <a:t>  Reproduce materials tailored to students needs</a:t>
            </a:r>
          </a:p>
          <a:p>
            <a:pPr>
              <a:buFont typeface="Arial"/>
              <a:buChar char="•"/>
            </a:pPr>
            <a:r>
              <a:rPr lang="en-US" sz="2400" dirty="0" smtClean="0">
                <a:latin typeface="Cambria"/>
                <a:cs typeface="Cambria"/>
              </a:rPr>
              <a:t>  Take part in the APTT Meetings</a:t>
            </a:r>
          </a:p>
          <a:p>
            <a:pPr>
              <a:buFont typeface="Arial"/>
              <a:buChar char="•"/>
            </a:pPr>
            <a:r>
              <a:rPr lang="en-US" sz="2400" dirty="0" smtClean="0">
                <a:latin typeface="Cambria"/>
                <a:cs typeface="Cambria"/>
              </a:rPr>
              <a:t>  Hold make-up sessions</a:t>
            </a:r>
          </a:p>
        </p:txBody>
      </p:sp>
      <p:pic>
        <p:nvPicPr>
          <p:cNvPr id="4" name="Picture 3" descr="aptt-logo.tif"/>
          <p:cNvPicPr>
            <a:picLocks noChangeAspect="1"/>
          </p:cNvPicPr>
          <p:nvPr/>
        </p:nvPicPr>
        <p:blipFill>
          <a:blip r:embed="rId2"/>
          <a:stretch>
            <a:fillRect/>
          </a:stretch>
        </p:blipFill>
        <p:spPr>
          <a:xfrm>
            <a:off x="6923352" y="5880217"/>
            <a:ext cx="2010182" cy="73289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Cambria"/>
                <a:cs typeface="Cambria"/>
              </a:rPr>
              <a:t>How Can Parent Mentors </a:t>
            </a:r>
            <a:br>
              <a:rPr lang="en-US" dirty="0" smtClean="0">
                <a:latin typeface="Cambria"/>
                <a:cs typeface="Cambria"/>
              </a:rPr>
            </a:br>
            <a:r>
              <a:rPr lang="en-US" dirty="0" smtClean="0">
                <a:latin typeface="Cambria"/>
                <a:cs typeface="Cambria"/>
              </a:rPr>
              <a:t>Support Families?</a:t>
            </a:r>
            <a:endParaRPr lang="en-US" dirty="0"/>
          </a:p>
        </p:txBody>
      </p:sp>
      <p:sp>
        <p:nvSpPr>
          <p:cNvPr id="8" name="Text Placeholder 7"/>
          <p:cNvSpPr>
            <a:spLocks noGrp="1"/>
          </p:cNvSpPr>
          <p:nvPr>
            <p:ph type="body" idx="1"/>
          </p:nvPr>
        </p:nvSpPr>
        <p:spPr>
          <a:xfrm>
            <a:off x="620544" y="1447800"/>
            <a:ext cx="4027656" cy="762000"/>
          </a:xfrm>
        </p:spPr>
        <p:txBody>
          <a:bodyPr/>
          <a:lstStyle/>
          <a:p>
            <a:pPr algn="ctr"/>
            <a:r>
              <a:rPr lang="en-US" dirty="0" smtClean="0">
                <a:solidFill>
                  <a:srgbClr val="E2751D"/>
                </a:solidFill>
                <a:latin typeface="Cambria"/>
                <a:cs typeface="Cambria"/>
              </a:rPr>
              <a:t>Aggressive Outreach Plan</a:t>
            </a:r>
            <a:endParaRPr lang="en-US" dirty="0">
              <a:solidFill>
                <a:srgbClr val="E2751D"/>
              </a:solidFill>
            </a:endParaRPr>
          </a:p>
        </p:txBody>
      </p:sp>
      <p:sp>
        <p:nvSpPr>
          <p:cNvPr id="10" name="Text Placeholder 9"/>
          <p:cNvSpPr>
            <a:spLocks noGrp="1"/>
          </p:cNvSpPr>
          <p:nvPr>
            <p:ph type="body" sz="half" idx="3"/>
          </p:nvPr>
        </p:nvSpPr>
        <p:spPr/>
        <p:txBody>
          <a:bodyPr/>
          <a:lstStyle/>
          <a:p>
            <a:r>
              <a:rPr lang="en-US" dirty="0" smtClean="0">
                <a:solidFill>
                  <a:srgbClr val="E2751D"/>
                </a:solidFill>
                <a:latin typeface="Cambria"/>
                <a:cs typeface="Cambria"/>
              </a:rPr>
              <a:t>Build Family Capacity</a:t>
            </a:r>
            <a:endParaRPr lang="en-US" dirty="0">
              <a:solidFill>
                <a:srgbClr val="E2751D"/>
              </a:solidFill>
            </a:endParaRPr>
          </a:p>
        </p:txBody>
      </p:sp>
      <p:sp>
        <p:nvSpPr>
          <p:cNvPr id="9" name="Content Placeholder 8"/>
          <p:cNvSpPr>
            <a:spLocks noGrp="1"/>
          </p:cNvSpPr>
          <p:nvPr>
            <p:ph sz="half" idx="2"/>
          </p:nvPr>
        </p:nvSpPr>
        <p:spPr/>
        <p:txBody>
          <a:bodyPr>
            <a:normAutofit/>
          </a:bodyPr>
          <a:lstStyle/>
          <a:p>
            <a:r>
              <a:rPr lang="en-US" sz="2400" dirty="0" smtClean="0">
                <a:latin typeface="Cambria"/>
                <a:cs typeface="Cambria"/>
              </a:rPr>
              <a:t>Phone calls home</a:t>
            </a:r>
          </a:p>
          <a:p>
            <a:r>
              <a:rPr lang="en-US" sz="2400" dirty="0" smtClean="0">
                <a:latin typeface="Cambria"/>
                <a:cs typeface="Cambria"/>
              </a:rPr>
              <a:t>Home visits</a:t>
            </a:r>
          </a:p>
          <a:p>
            <a:r>
              <a:rPr lang="en-US" sz="2400" dirty="0" smtClean="0">
                <a:latin typeface="Cambria"/>
                <a:cs typeface="Cambria"/>
              </a:rPr>
              <a:t>Arrange transportation</a:t>
            </a:r>
          </a:p>
          <a:p>
            <a:r>
              <a:rPr lang="en-US" sz="2400" dirty="0" smtClean="0">
                <a:latin typeface="Cambria"/>
                <a:cs typeface="Cambria"/>
              </a:rPr>
              <a:t>Flyers</a:t>
            </a:r>
          </a:p>
          <a:p>
            <a:r>
              <a:rPr lang="en-US" sz="2400" dirty="0" smtClean="0">
                <a:latin typeface="Cambria"/>
                <a:cs typeface="Cambria"/>
              </a:rPr>
              <a:t>Think outside the box</a:t>
            </a:r>
            <a:endParaRPr lang="en-US" sz="2400" dirty="0">
              <a:latin typeface="Cambria"/>
              <a:cs typeface="Cambria"/>
            </a:endParaRPr>
          </a:p>
        </p:txBody>
      </p:sp>
      <p:sp>
        <p:nvSpPr>
          <p:cNvPr id="11" name="Content Placeholder 10"/>
          <p:cNvSpPr>
            <a:spLocks noGrp="1"/>
          </p:cNvSpPr>
          <p:nvPr>
            <p:ph sz="half" idx="4"/>
          </p:nvPr>
        </p:nvSpPr>
        <p:spPr/>
        <p:txBody>
          <a:bodyPr>
            <a:normAutofit lnSpcReduction="10000"/>
          </a:bodyPr>
          <a:lstStyle/>
          <a:p>
            <a:r>
              <a:rPr lang="en-US" sz="2200" dirty="0" smtClean="0">
                <a:latin typeface="Cambria"/>
                <a:cs typeface="Cambria"/>
              </a:rPr>
              <a:t>Understand and value the APTT Model</a:t>
            </a:r>
          </a:p>
          <a:p>
            <a:r>
              <a:rPr lang="en-US" sz="2200" dirty="0" smtClean="0">
                <a:latin typeface="Cambria"/>
                <a:cs typeface="Cambria"/>
              </a:rPr>
              <a:t>Know how to help families during APTT Meetings</a:t>
            </a:r>
          </a:p>
          <a:p>
            <a:r>
              <a:rPr lang="en-US" sz="2200" dirty="0" smtClean="0">
                <a:latin typeface="Cambria"/>
                <a:cs typeface="Cambria"/>
              </a:rPr>
              <a:t>Check for understanding</a:t>
            </a:r>
          </a:p>
          <a:p>
            <a:pPr lvl="1"/>
            <a:r>
              <a:rPr lang="en-US" sz="2000" dirty="0" smtClean="0">
                <a:latin typeface="Cambria"/>
                <a:cs typeface="Cambria"/>
              </a:rPr>
              <a:t>APTT Meetings</a:t>
            </a:r>
          </a:p>
          <a:p>
            <a:pPr lvl="1"/>
            <a:r>
              <a:rPr lang="en-US" sz="2000" dirty="0" smtClean="0">
                <a:latin typeface="Cambria"/>
                <a:cs typeface="Cambria"/>
              </a:rPr>
              <a:t>Calls and Home Visits</a:t>
            </a:r>
          </a:p>
          <a:p>
            <a:r>
              <a:rPr lang="en-US" sz="2200" dirty="0" smtClean="0">
                <a:latin typeface="Cambria"/>
                <a:cs typeface="Cambria"/>
              </a:rPr>
              <a:t>Communicate with classroom teacher</a:t>
            </a:r>
          </a:p>
          <a:p>
            <a:r>
              <a:rPr lang="en-US" sz="2200" dirty="0" smtClean="0">
                <a:latin typeface="Cambria"/>
                <a:cs typeface="Cambria"/>
              </a:rPr>
              <a:t>Provide additional materials</a:t>
            </a:r>
          </a:p>
          <a:p>
            <a:pPr lvl="1">
              <a:buNone/>
            </a:pPr>
            <a:endParaRPr lang="en-US" dirty="0" smtClean="0"/>
          </a:p>
          <a:p>
            <a:pPr lvl="1"/>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latin typeface="Cambria"/>
                <a:cs typeface="Cambria"/>
              </a:rPr>
              <a:t>Stanton APTT Video</a:t>
            </a:r>
            <a:endParaRPr lang="en-US" sz="5400" dirty="0">
              <a:latin typeface="Cambria"/>
              <a:cs typeface="Cambria"/>
            </a:endParaRPr>
          </a:p>
        </p:txBody>
      </p:sp>
      <p:pic>
        <p:nvPicPr>
          <p:cNvPr id="4" name="Stanton APTT Workshop.mp4">
            <a:hlinkClick r:id="" action="ppaction://media"/>
          </p:cNvPr>
          <p:cNvPicPr>
            <a:picLocks noGrp="1"/>
          </p:cNvPicPr>
          <p:nvPr>
            <p:ph sz="quarter" idx="1"/>
            <a:videoFile r:link="rId1"/>
          </p:nvPr>
        </p:nvPicPr>
        <p:blipFill>
          <a:blip r:embed="rId3"/>
          <a:stretch>
            <a:fillRect/>
          </a:stretch>
        </p:blipFill>
        <p:spPr>
          <a:xfrm>
            <a:off x="914400" y="1547813"/>
            <a:ext cx="7772400" cy="4371975"/>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pPr algn="ctr"/>
            <a:r>
              <a:rPr lang="en-US" dirty="0" smtClean="0">
                <a:latin typeface="Cambria"/>
                <a:cs typeface="Cambria"/>
              </a:rPr>
              <a:t>How Does APTT Look In Each Setting</a:t>
            </a:r>
            <a:endParaRPr lang="en-US" dirty="0">
              <a:latin typeface="Cambria"/>
              <a:cs typeface="Cambria"/>
            </a:endParaRPr>
          </a:p>
        </p:txBody>
      </p:sp>
      <p:sp>
        <p:nvSpPr>
          <p:cNvPr id="3" name="Text Placeholder 2"/>
          <p:cNvSpPr>
            <a:spLocks noGrp="1"/>
          </p:cNvSpPr>
          <p:nvPr>
            <p:ph type="body" idx="1"/>
          </p:nvPr>
        </p:nvSpPr>
        <p:spPr/>
        <p:txBody>
          <a:bodyPr/>
          <a:lstStyle/>
          <a:p>
            <a:pPr algn="ctr"/>
            <a:r>
              <a:rPr lang="en-US" sz="4000" dirty="0" smtClean="0">
                <a:solidFill>
                  <a:schemeClr val="accent3"/>
                </a:solidFill>
                <a:latin typeface="Cambria"/>
                <a:cs typeface="Cambria"/>
              </a:rPr>
              <a:t>Regular Ed</a:t>
            </a:r>
            <a:endParaRPr lang="en-US" sz="4000" dirty="0">
              <a:solidFill>
                <a:schemeClr val="accent3"/>
              </a:solidFill>
              <a:latin typeface="Cambria"/>
              <a:cs typeface="Cambria"/>
            </a:endParaRPr>
          </a:p>
        </p:txBody>
      </p:sp>
      <p:sp>
        <p:nvSpPr>
          <p:cNvPr id="4" name="Text Placeholder 3"/>
          <p:cNvSpPr>
            <a:spLocks noGrp="1"/>
          </p:cNvSpPr>
          <p:nvPr>
            <p:ph type="body" sz="half" idx="3"/>
          </p:nvPr>
        </p:nvSpPr>
        <p:spPr/>
        <p:txBody>
          <a:bodyPr/>
          <a:lstStyle/>
          <a:p>
            <a:pPr algn="ctr"/>
            <a:r>
              <a:rPr lang="en-US" sz="4000" dirty="0" smtClean="0">
                <a:solidFill>
                  <a:srgbClr val="E2751D"/>
                </a:solidFill>
                <a:latin typeface="Cambria"/>
                <a:cs typeface="Cambria"/>
              </a:rPr>
              <a:t>Self-Contained</a:t>
            </a:r>
            <a:endParaRPr lang="en-US" sz="4000" dirty="0">
              <a:solidFill>
                <a:srgbClr val="E2751D"/>
              </a:solidFill>
              <a:latin typeface="Cambria"/>
              <a:cs typeface="Cambria"/>
            </a:endParaRPr>
          </a:p>
        </p:txBody>
      </p:sp>
      <p:sp>
        <p:nvSpPr>
          <p:cNvPr id="5" name="Content Placeholder 4"/>
          <p:cNvSpPr>
            <a:spLocks noGrp="1"/>
          </p:cNvSpPr>
          <p:nvPr>
            <p:ph sz="half" idx="2"/>
          </p:nvPr>
        </p:nvSpPr>
        <p:spPr/>
        <p:txBody>
          <a:bodyPr/>
          <a:lstStyle/>
          <a:p>
            <a:pPr>
              <a:buFont typeface="Wingdings" charset="2"/>
              <a:buChar char="ü"/>
            </a:pPr>
            <a:r>
              <a:rPr lang="en-US" sz="1800" dirty="0" smtClean="0">
                <a:latin typeface="Cambria"/>
                <a:cs typeface="Cambria"/>
              </a:rPr>
              <a:t>Meeting Format</a:t>
            </a:r>
          </a:p>
          <a:p>
            <a:pPr lvl="1">
              <a:buFont typeface="Wingdings" charset="2"/>
              <a:buChar char="ü"/>
            </a:pPr>
            <a:r>
              <a:rPr lang="en-US" sz="1800" dirty="0" smtClean="0">
                <a:latin typeface="Cambria"/>
                <a:cs typeface="Cambria"/>
              </a:rPr>
              <a:t>Welcome and Icebreaker</a:t>
            </a:r>
          </a:p>
          <a:p>
            <a:pPr lvl="1">
              <a:buFont typeface="Wingdings" charset="2"/>
              <a:buChar char="ü"/>
            </a:pPr>
            <a:r>
              <a:rPr lang="en-US" sz="1800" dirty="0" smtClean="0">
                <a:latin typeface="Cambria"/>
                <a:cs typeface="Cambria"/>
              </a:rPr>
              <a:t>FGLS</a:t>
            </a:r>
          </a:p>
          <a:p>
            <a:pPr lvl="1">
              <a:buFont typeface="Wingdings" charset="2"/>
              <a:buChar char="ü"/>
            </a:pPr>
            <a:r>
              <a:rPr lang="en-US" sz="1800" dirty="0" smtClean="0">
                <a:latin typeface="Cambria"/>
                <a:cs typeface="Cambria"/>
              </a:rPr>
              <a:t>Sharing Data</a:t>
            </a:r>
          </a:p>
          <a:p>
            <a:pPr lvl="1">
              <a:buFont typeface="Wingdings" charset="2"/>
              <a:buChar char="ü"/>
            </a:pPr>
            <a:r>
              <a:rPr lang="en-US" sz="1800" dirty="0" smtClean="0">
                <a:latin typeface="Cambria"/>
                <a:cs typeface="Cambria"/>
              </a:rPr>
              <a:t>Modeling Practice Activities</a:t>
            </a:r>
          </a:p>
          <a:p>
            <a:pPr lvl="1">
              <a:buFont typeface="Wingdings" charset="2"/>
              <a:buChar char="ü"/>
            </a:pPr>
            <a:r>
              <a:rPr lang="en-US" sz="1800" dirty="0" smtClean="0">
                <a:latin typeface="Cambria"/>
                <a:cs typeface="Cambria"/>
              </a:rPr>
              <a:t>Facilitation of Family Practice</a:t>
            </a:r>
          </a:p>
          <a:p>
            <a:pPr lvl="1">
              <a:buFont typeface="Wingdings" charset="2"/>
              <a:buChar char="ü"/>
            </a:pPr>
            <a:r>
              <a:rPr lang="en-US" sz="1800" dirty="0" smtClean="0">
                <a:latin typeface="Cambria"/>
                <a:cs typeface="Cambria"/>
              </a:rPr>
              <a:t>Setting S.M.R.T. Goals</a:t>
            </a:r>
          </a:p>
          <a:p>
            <a:pPr lvl="1">
              <a:buFont typeface="Wingdings" charset="2"/>
              <a:buChar char="ü"/>
            </a:pPr>
            <a:endParaRPr lang="en-US" sz="1800" dirty="0" smtClean="0">
              <a:latin typeface="Cambria"/>
              <a:cs typeface="Cambria"/>
            </a:endParaRPr>
          </a:p>
          <a:p>
            <a:pPr>
              <a:buNone/>
            </a:pPr>
            <a:endParaRPr lang="en-US" dirty="0" smtClean="0"/>
          </a:p>
          <a:p>
            <a:pPr>
              <a:buFont typeface="Wingdings" charset="2"/>
              <a:buChar char="ü"/>
            </a:pPr>
            <a:endParaRPr lang="en-US" dirty="0"/>
          </a:p>
        </p:txBody>
      </p:sp>
      <p:sp>
        <p:nvSpPr>
          <p:cNvPr id="6" name="Content Placeholder 5"/>
          <p:cNvSpPr>
            <a:spLocks noGrp="1"/>
          </p:cNvSpPr>
          <p:nvPr>
            <p:ph sz="half" idx="4"/>
          </p:nvPr>
        </p:nvSpPr>
        <p:spPr/>
        <p:txBody>
          <a:bodyPr>
            <a:normAutofit/>
          </a:bodyPr>
          <a:lstStyle/>
          <a:p>
            <a:pPr>
              <a:buFont typeface="Wingdings" charset="2"/>
              <a:buChar char="ü"/>
            </a:pPr>
            <a:r>
              <a:rPr lang="en-US" sz="1800" dirty="0" smtClean="0">
                <a:latin typeface="Cambria"/>
                <a:cs typeface="Cambria"/>
              </a:rPr>
              <a:t>Meeting Format</a:t>
            </a:r>
          </a:p>
          <a:p>
            <a:pPr lvl="1">
              <a:buFont typeface="Wingdings" charset="2"/>
              <a:buChar char="ü"/>
            </a:pPr>
            <a:r>
              <a:rPr lang="en-US" sz="1800" dirty="0" smtClean="0">
                <a:latin typeface="Cambria"/>
                <a:cs typeface="Cambria"/>
              </a:rPr>
              <a:t>Same</a:t>
            </a:r>
          </a:p>
          <a:p>
            <a:pPr lvl="1">
              <a:buFont typeface="Wingdings" charset="2"/>
              <a:buChar char="ü"/>
            </a:pPr>
            <a:r>
              <a:rPr lang="en-US" sz="1800" dirty="0" smtClean="0">
                <a:latin typeface="Cambria"/>
                <a:cs typeface="Cambria"/>
              </a:rPr>
              <a:t>Individualized</a:t>
            </a:r>
          </a:p>
          <a:p>
            <a:pPr lvl="1">
              <a:buFont typeface="Wingdings" charset="2"/>
              <a:buChar char="ü"/>
            </a:pPr>
            <a:r>
              <a:rPr lang="en-US" sz="1800" dirty="0" smtClean="0">
                <a:latin typeface="Cambria"/>
                <a:cs typeface="Cambria"/>
              </a:rPr>
              <a:t>Sharing Data differently</a:t>
            </a:r>
          </a:p>
          <a:p>
            <a:pPr lvl="1">
              <a:buFont typeface="Wingdings" charset="2"/>
              <a:buChar char="ü"/>
            </a:pPr>
            <a:r>
              <a:rPr lang="en-US" sz="1800" dirty="0" smtClean="0">
                <a:latin typeface="Cambria"/>
                <a:cs typeface="Cambria"/>
              </a:rPr>
              <a:t>Individualized Data Charts</a:t>
            </a:r>
          </a:p>
          <a:p>
            <a:pPr lvl="1">
              <a:buFont typeface="Wingdings" charset="2"/>
              <a:buChar char="ü"/>
            </a:pPr>
            <a:r>
              <a:rPr lang="en-US" sz="1800" dirty="0" smtClean="0">
                <a:latin typeface="Cambria"/>
                <a:cs typeface="Cambria"/>
              </a:rPr>
              <a:t>Modeling Multiple Activities</a:t>
            </a:r>
          </a:p>
          <a:p>
            <a:pPr lvl="1">
              <a:buFont typeface="Wingdings" charset="2"/>
              <a:buChar char="ü"/>
            </a:pPr>
            <a:r>
              <a:rPr lang="en-US" sz="1800" dirty="0" smtClean="0">
                <a:latin typeface="Cambria"/>
                <a:cs typeface="Cambria"/>
              </a:rPr>
              <a:t>Teacher, Parent Mentor, Aides</a:t>
            </a:r>
          </a:p>
          <a:p>
            <a:pPr lvl="1">
              <a:buFont typeface="Wingdings" charset="2"/>
              <a:buChar char="ü"/>
            </a:pPr>
            <a:r>
              <a:rPr lang="en-US" sz="1800" dirty="0" smtClean="0">
                <a:latin typeface="Cambria"/>
                <a:cs typeface="Cambria"/>
              </a:rPr>
              <a:t>Teacher models “How To” set a S.M.A.R.T. Goal – Teacher, Parent Mentor help parents setting appropriate S.M.A.R.T Goal</a:t>
            </a:r>
          </a:p>
        </p:txBody>
      </p:sp>
      <p:pic>
        <p:nvPicPr>
          <p:cNvPr id="7" name="Picture 6" descr="aptt-logo.tif"/>
          <p:cNvPicPr>
            <a:picLocks noChangeAspect="1"/>
          </p:cNvPicPr>
          <p:nvPr/>
        </p:nvPicPr>
        <p:blipFill>
          <a:blip r:embed="rId2"/>
          <a:stretch>
            <a:fillRect/>
          </a:stretch>
        </p:blipFill>
        <p:spPr>
          <a:xfrm>
            <a:off x="182217" y="6031440"/>
            <a:ext cx="1787155" cy="65158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76525" y="1243013"/>
            <a:ext cx="7145123" cy="3413125"/>
          </a:xfrm>
          <a:prstGeom prst="rect">
            <a:avLst/>
          </a:prstGeom>
        </p:spPr>
      </p:pic>
      <p:sp>
        <p:nvSpPr>
          <p:cNvPr id="4" name="TextBox 3"/>
          <p:cNvSpPr txBox="1"/>
          <p:nvPr/>
        </p:nvSpPr>
        <p:spPr>
          <a:xfrm>
            <a:off x="1103071" y="4425305"/>
            <a:ext cx="7283063" cy="461665"/>
          </a:xfrm>
          <a:prstGeom prst="rect">
            <a:avLst/>
          </a:prstGeom>
          <a:noFill/>
        </p:spPr>
        <p:txBody>
          <a:bodyPr wrap="none" rtlCol="0">
            <a:spAutoFit/>
          </a:bodyPr>
          <a:lstStyle/>
          <a:p>
            <a:pPr algn="ctr"/>
            <a:r>
              <a:rPr lang="en-US" sz="2400" b="1" dirty="0" smtClean="0">
                <a:solidFill>
                  <a:schemeClr val="accent5"/>
                </a:solidFill>
              </a:rPr>
              <a:t>Share your questions and comments with us.</a:t>
            </a:r>
            <a:endParaRPr lang="en-US" sz="2400" b="1" dirty="0">
              <a:solidFill>
                <a:schemeClr val="accent5"/>
              </a:solidFill>
            </a:endParaRPr>
          </a:p>
        </p:txBody>
      </p:sp>
    </p:spTree>
    <p:extLst>
      <p:ext uri="{BB962C8B-B14F-4D97-AF65-F5344CB8AC3E}">
        <p14:creationId xmlns:p14="http://schemas.microsoft.com/office/powerpoint/2010/main" val="688082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66191" y="442913"/>
            <a:ext cx="8043862" cy="962025"/>
          </a:xfrm>
        </p:spPr>
        <p:style>
          <a:lnRef idx="3">
            <a:schemeClr val="lt1"/>
          </a:lnRef>
          <a:fillRef idx="1">
            <a:schemeClr val="accent1"/>
          </a:fillRef>
          <a:effectRef idx="1">
            <a:schemeClr val="accent1"/>
          </a:effectRef>
          <a:fontRef idx="minor">
            <a:schemeClr val="lt1"/>
          </a:fontRef>
        </p:style>
        <p:txBody>
          <a:bodyPr/>
          <a:lstStyle/>
          <a:p>
            <a:pPr algn="ctr"/>
            <a:r>
              <a:rPr lang="en-US" sz="4400" dirty="0" smtClean="0">
                <a:latin typeface="Cambria"/>
                <a:cs typeface="Cambria"/>
              </a:rPr>
              <a:t>Review Agenda</a:t>
            </a:r>
            <a:endParaRPr lang="en-US" sz="4400" dirty="0">
              <a:latin typeface="Cambria"/>
              <a:cs typeface="Cambria"/>
            </a:endParaRPr>
          </a:p>
        </p:txBody>
      </p:sp>
      <p:pic>
        <p:nvPicPr>
          <p:cNvPr id="86019" name="Picture 3"/>
          <p:cNvPicPr>
            <a:picLocks noChangeAspect="1" noChangeArrowheads="1"/>
          </p:cNvPicPr>
          <p:nvPr/>
        </p:nvPicPr>
        <p:blipFill>
          <a:blip r:embed="rId3"/>
          <a:srcRect/>
          <a:stretch>
            <a:fillRect/>
          </a:stretch>
        </p:blipFill>
        <p:spPr bwMode="auto">
          <a:xfrm>
            <a:off x="3381908" y="2004843"/>
            <a:ext cx="2463800" cy="3289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p:txBody>
          <a:bodyPr>
            <a:normAutofit/>
          </a:bodyPr>
          <a:lstStyle/>
          <a:p>
            <a:pPr lvl="0" algn="ctr"/>
            <a:r>
              <a:rPr lang="en-US" sz="4400" dirty="0" smtClean="0">
                <a:latin typeface="Cambria"/>
                <a:cs typeface="Cambria"/>
                <a:sym typeface="Garamond"/>
              </a:rPr>
              <a:t>Our Purpose and Objectives</a:t>
            </a:r>
            <a:endParaRPr lang="en-US" sz="4400" dirty="0">
              <a:latin typeface="Cambria"/>
              <a:cs typeface="Cambria"/>
              <a:sym typeface="Garamond"/>
            </a:endParaRPr>
          </a:p>
        </p:txBody>
      </p:sp>
      <p:sp>
        <p:nvSpPr>
          <p:cNvPr id="8" name="Text Placeholder 7"/>
          <p:cNvSpPr>
            <a:spLocks noGrp="1"/>
          </p:cNvSpPr>
          <p:nvPr>
            <p:ph type="body" idx="1"/>
          </p:nvPr>
        </p:nvSpPr>
        <p:spPr/>
        <p:txBody>
          <a:bodyPr anchor="t"/>
          <a:lstStyle/>
          <a:p>
            <a:pPr lvl="0"/>
            <a:r>
              <a:rPr lang="en-US" sz="3600" dirty="0" smtClean="0">
                <a:solidFill>
                  <a:srgbClr val="FF6600"/>
                </a:solidFill>
                <a:latin typeface="Cambria"/>
                <a:cs typeface="Cambria"/>
                <a:sym typeface="Garamond"/>
              </a:rPr>
              <a:t>Purpose:</a:t>
            </a:r>
          </a:p>
          <a:p>
            <a:endParaRPr lang="en-US" dirty="0"/>
          </a:p>
        </p:txBody>
      </p:sp>
      <p:sp>
        <p:nvSpPr>
          <p:cNvPr id="9" name="Text Placeholder 8"/>
          <p:cNvSpPr>
            <a:spLocks noGrp="1"/>
          </p:cNvSpPr>
          <p:nvPr>
            <p:ph type="body" sz="half" idx="3"/>
          </p:nvPr>
        </p:nvSpPr>
        <p:spPr/>
        <p:txBody>
          <a:bodyPr anchor="t"/>
          <a:lstStyle/>
          <a:p>
            <a:pPr lvl="0"/>
            <a:r>
              <a:rPr lang="en-US" sz="3600" dirty="0" smtClean="0">
                <a:solidFill>
                  <a:srgbClr val="FF6600"/>
                </a:solidFill>
                <a:latin typeface="Cambria"/>
                <a:cs typeface="Cambria"/>
                <a:sym typeface="Garamond"/>
              </a:rPr>
              <a:t>Objectives:</a:t>
            </a:r>
          </a:p>
          <a:p>
            <a:endParaRPr lang="en-US" dirty="0"/>
          </a:p>
        </p:txBody>
      </p:sp>
      <p:sp>
        <p:nvSpPr>
          <p:cNvPr id="190" name="Shape 190"/>
          <p:cNvSpPr txBox="1">
            <a:spLocks noGrp="1"/>
          </p:cNvSpPr>
          <p:nvPr>
            <p:ph sz="half" idx="2"/>
          </p:nvPr>
        </p:nvSpPr>
        <p:spPr>
          <a:xfrm>
            <a:off x="914400" y="2089170"/>
            <a:ext cx="3733800" cy="3886200"/>
          </a:xfrm>
        </p:spPr>
        <p:txBody>
          <a:bodyPr>
            <a:normAutofit/>
          </a:bodyPr>
          <a:lstStyle/>
          <a:p>
            <a:pPr marL="114300" lvl="0" indent="0">
              <a:buNone/>
            </a:pPr>
            <a:r>
              <a:rPr lang="en-US" sz="2400" dirty="0" smtClean="0">
                <a:solidFill>
                  <a:schemeClr val="tx2"/>
                </a:solidFill>
                <a:latin typeface="Cambria"/>
                <a:cs typeface="Cambria"/>
                <a:sym typeface="Garamond"/>
              </a:rPr>
              <a:t>Provide Parent Mentors with information and strategies to assist teachers and parents in building family capacity as it ties to academics.</a:t>
            </a:r>
          </a:p>
          <a:p>
            <a:pPr lvl="1"/>
            <a:endParaRPr lang="en-US" sz="2800" dirty="0" smtClean="0">
              <a:solidFill>
                <a:schemeClr val="tx2"/>
              </a:solidFill>
              <a:sym typeface="Garamond"/>
            </a:endParaRPr>
          </a:p>
          <a:p>
            <a:pPr lvl="1"/>
            <a:endParaRPr lang="en-US" sz="2800" dirty="0" smtClean="0">
              <a:solidFill>
                <a:srgbClr val="FF6600"/>
              </a:solidFill>
              <a:sym typeface="Garamond"/>
            </a:endParaRPr>
          </a:p>
        </p:txBody>
      </p:sp>
      <p:sp>
        <p:nvSpPr>
          <p:cNvPr id="7" name="Content Placeholder 6"/>
          <p:cNvSpPr>
            <a:spLocks noGrp="1"/>
          </p:cNvSpPr>
          <p:nvPr>
            <p:ph sz="half" idx="4"/>
          </p:nvPr>
        </p:nvSpPr>
        <p:spPr>
          <a:xfrm>
            <a:off x="4648200" y="2103599"/>
            <a:ext cx="4038600" cy="4099327"/>
          </a:xfrm>
        </p:spPr>
        <p:txBody>
          <a:bodyPr>
            <a:normAutofit/>
          </a:bodyPr>
          <a:lstStyle/>
          <a:p>
            <a:pPr lvl="1"/>
            <a:r>
              <a:rPr lang="en-US" dirty="0" smtClean="0">
                <a:latin typeface="Cambria"/>
                <a:cs typeface="Cambria"/>
                <a:sym typeface="Garamond"/>
              </a:rPr>
              <a:t>Gain greater knowledge about family engagement</a:t>
            </a:r>
          </a:p>
          <a:p>
            <a:pPr lvl="1"/>
            <a:r>
              <a:rPr lang="en-US" dirty="0" smtClean="0">
                <a:latin typeface="Cambria"/>
                <a:cs typeface="Cambria"/>
                <a:sym typeface="Garamond"/>
              </a:rPr>
              <a:t>Walk away with a better understanding of the APTT Model</a:t>
            </a:r>
          </a:p>
          <a:p>
            <a:pPr lvl="1"/>
            <a:r>
              <a:rPr lang="en-US" dirty="0" smtClean="0">
                <a:latin typeface="Cambria"/>
                <a:cs typeface="Cambria"/>
                <a:sym typeface="Garamond"/>
              </a:rPr>
              <a:t>Understand the areas that parent mentors can assist</a:t>
            </a:r>
          </a:p>
          <a:p>
            <a:endParaRPr lang="en-US" dirty="0"/>
          </a:p>
        </p:txBody>
      </p:sp>
      <p:pic>
        <p:nvPicPr>
          <p:cNvPr id="6" name="Picture 5" descr="aptt-logo.png"/>
          <p:cNvPicPr/>
          <p:nvPr/>
        </p:nvPicPr>
        <p:blipFill>
          <a:blip r:embed="rId3" cstate="print"/>
          <a:stretch>
            <a:fillRect/>
          </a:stretch>
        </p:blipFill>
        <p:spPr>
          <a:xfrm>
            <a:off x="304800" y="5585227"/>
            <a:ext cx="2286000" cy="762000"/>
          </a:xfrm>
          <a:prstGeom prst="rect">
            <a:avLst/>
          </a:prstGeom>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Why improve </a:t>
            </a:r>
            <a:r>
              <a:rPr lang="en-US" smtClean="0"/>
              <a:t>our Family </a:t>
            </a:r>
            <a:r>
              <a:rPr lang="en-US" dirty="0" smtClean="0"/>
              <a:t>E</a:t>
            </a:r>
            <a:r>
              <a:rPr lang="en-US" smtClean="0"/>
              <a:t>ngagement </a:t>
            </a:r>
            <a:r>
              <a:rPr lang="en-US" dirty="0" smtClean="0"/>
              <a:t>school practices?</a:t>
            </a:r>
            <a:endParaRPr lang="en-US" dirty="0"/>
          </a:p>
        </p:txBody>
      </p:sp>
      <p:sp>
        <p:nvSpPr>
          <p:cNvPr id="3" name="Content Placeholder 2"/>
          <p:cNvSpPr>
            <a:spLocks noGrp="1"/>
          </p:cNvSpPr>
          <p:nvPr>
            <p:ph sz="quarter" idx="1"/>
          </p:nvPr>
        </p:nvSpPr>
        <p:spPr>
          <a:xfrm>
            <a:off x="603504" y="1447800"/>
            <a:ext cx="4059936" cy="4572000"/>
          </a:xfrm>
        </p:spPr>
        <p:txBody>
          <a:bodyPr>
            <a:normAutofit/>
          </a:bodyPr>
          <a:lstStyle/>
          <a:p>
            <a:pPr>
              <a:buNone/>
            </a:pPr>
            <a:r>
              <a:rPr lang="en-US" sz="2800" dirty="0" smtClean="0">
                <a:solidFill>
                  <a:schemeClr val="accent3"/>
                </a:solidFill>
              </a:rPr>
              <a:t>Current research supports</a:t>
            </a:r>
            <a:r>
              <a:rPr lang="en-US" dirty="0" smtClean="0">
                <a:solidFill>
                  <a:schemeClr val="accent3"/>
                </a:solidFill>
              </a:rPr>
              <a:t>:</a:t>
            </a:r>
          </a:p>
          <a:p>
            <a:endParaRPr lang="en-US" dirty="0" smtClean="0"/>
          </a:p>
          <a:p>
            <a:r>
              <a:rPr lang="en-US" dirty="0" smtClean="0"/>
              <a:t>Intentional and strategic</a:t>
            </a:r>
          </a:p>
          <a:p>
            <a:r>
              <a:rPr lang="en-US" dirty="0" smtClean="0"/>
              <a:t>Linked to learning</a:t>
            </a:r>
          </a:p>
          <a:p>
            <a:r>
              <a:rPr lang="en-US" dirty="0" smtClean="0"/>
              <a:t>Systematic and sustained</a:t>
            </a:r>
          </a:p>
          <a:p>
            <a:r>
              <a:rPr lang="en-US" dirty="0" smtClean="0"/>
              <a:t>Developmental</a:t>
            </a:r>
          </a:p>
          <a:p>
            <a:r>
              <a:rPr lang="en-US" dirty="0" smtClean="0"/>
              <a:t>Relational and collaborative</a:t>
            </a:r>
          </a:p>
          <a:p>
            <a:endParaRPr lang="en-US" dirty="0"/>
          </a:p>
        </p:txBody>
      </p:sp>
      <p:pic>
        <p:nvPicPr>
          <p:cNvPr id="5" name="Content Placeholder 4"/>
          <p:cNvPicPr>
            <a:picLocks noGrp="1" noChangeAspect="1"/>
          </p:cNvPicPr>
          <p:nvPr>
            <p:ph sz="quarter" idx="2"/>
          </p:nvPr>
        </p:nvPicPr>
        <p:blipFill>
          <a:blip r:embed="rId3"/>
          <a:srcRect t="-31287" b="-31287"/>
          <a:stretch>
            <a:fillRect/>
          </a:stretch>
        </p:blipFill>
        <p:spPr>
          <a:xfrm>
            <a:off x="4933950" y="1291648"/>
            <a:ext cx="3749040" cy="4572000"/>
          </a:xfrm>
        </p:spPr>
      </p:pic>
      <p:sp>
        <p:nvSpPr>
          <p:cNvPr id="7" name="TextBox 6"/>
          <p:cNvSpPr txBox="1"/>
          <p:nvPr/>
        </p:nvSpPr>
        <p:spPr>
          <a:xfrm>
            <a:off x="301753" y="5863648"/>
            <a:ext cx="8534400" cy="446276"/>
          </a:xfrm>
          <a:prstGeom prst="rect">
            <a:avLst/>
          </a:prstGeom>
          <a:noFill/>
        </p:spPr>
        <p:txBody>
          <a:bodyPr wrap="square" rtlCol="0">
            <a:spAutoFit/>
          </a:bodyPr>
          <a:lstStyle/>
          <a:p>
            <a:r>
              <a:rPr lang="en-US" sz="1200" dirty="0" smtClean="0"/>
              <a:t> </a:t>
            </a:r>
            <a:r>
              <a:rPr lang="en-US" sz="1100" dirty="0" smtClean="0"/>
              <a:t>Karen L. Mapp et al, (2013) </a:t>
            </a:r>
            <a:r>
              <a:rPr lang="en-US" sz="1100" i="1" dirty="0" smtClean="0"/>
              <a:t>Partners in Education A Dual Capacity-Building Framework for Family-School Partnerships </a:t>
            </a:r>
          </a:p>
          <a:p>
            <a:r>
              <a:rPr lang="en-US" sz="1100" dirty="0" smtClean="0"/>
              <a:t>(A publication of SEDL in collaboration with the USDE)</a:t>
            </a:r>
            <a:endParaRPr lang="en-US" sz="11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ce-framework.jpg"/>
          <p:cNvPicPr>
            <a:picLocks noChangeAspect="1"/>
          </p:cNvPicPr>
          <p:nvPr/>
        </p:nvPicPr>
        <p:blipFill>
          <a:blip r:embed="rId2"/>
          <a:stretch>
            <a:fillRect/>
          </a:stretch>
        </p:blipFill>
        <p:spPr>
          <a:xfrm>
            <a:off x="1789476" y="312162"/>
            <a:ext cx="6030550" cy="654583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5" name="Chart 7"/>
          <p:cNvGraphicFramePr>
            <a:graphicFrameLocks/>
          </p:cNvGraphicFramePr>
          <p:nvPr>
            <p:extLst>
              <p:ext uri="{D42A27DB-BD31-4B8C-83A1-F6EECF244321}">
                <p14:modId xmlns:p14="http://schemas.microsoft.com/office/powerpoint/2010/main" val="2448767726"/>
              </p:ext>
            </p:extLst>
          </p:nvPr>
        </p:nvGraphicFramePr>
        <p:xfrm>
          <a:off x="3908386" y="1636712"/>
          <a:ext cx="4953000" cy="3810000"/>
        </p:xfrm>
        <a:graphic>
          <a:graphicData uri="http://schemas.openxmlformats.org/presentationml/2006/ole">
            <mc:AlternateContent xmlns:mc="http://schemas.openxmlformats.org/markup-compatibility/2006">
              <mc:Choice xmlns:v="urn:schemas-microsoft-com:vml" Requires="v">
                <p:oleObj spid="_x0000_s43011" name="Worksheet" r:id="rId5" imgW="3302000" imgH="2616200" progId="Excel.Sheet.8">
                  <p:embed/>
                </p:oleObj>
              </mc:Choice>
              <mc:Fallback>
                <p:oleObj name="Worksheet" r:id="rId5" imgW="3302000" imgH="2616200" progId="Excel.Sheet.8">
                  <p:embed/>
                  <p:pic>
                    <p:nvPicPr>
                      <p:cNvPr id="0" name="Picture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8386" y="1636712"/>
                        <a:ext cx="4953000" cy="381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3364740" y="1417638"/>
            <a:ext cx="369332" cy="3806811"/>
          </a:xfrm>
          <a:prstGeom prst="rect">
            <a:avLst/>
          </a:prstGeom>
          <a:noFill/>
        </p:spPr>
        <p:txBody>
          <a:bodyPr vert="vert270" wrap="square">
            <a:spAutoFit/>
          </a:bodyPr>
          <a:lstStyle/>
          <a:p>
            <a:pPr algn="ctr">
              <a:defRPr/>
            </a:pPr>
            <a:r>
              <a:rPr lang="en-US" sz="1200" b="1" dirty="0">
                <a:latin typeface="+mj-lt"/>
                <a:ea typeface="Geneva" pitchFamily="-110" charset="-128"/>
                <a:cs typeface="+mn-cs"/>
              </a:rPr>
              <a:t>% of schools  substantially improving in reading</a:t>
            </a:r>
          </a:p>
        </p:txBody>
      </p:sp>
      <p:sp>
        <p:nvSpPr>
          <p:cNvPr id="16388" name="Rectangle 10"/>
          <p:cNvSpPr>
            <a:spLocks noChangeArrowheads="1"/>
          </p:cNvSpPr>
          <p:nvPr/>
        </p:nvSpPr>
        <p:spPr bwMode="auto">
          <a:xfrm>
            <a:off x="304800" y="5556965"/>
            <a:ext cx="8570073" cy="50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90488">
              <a:spcBef>
                <a:spcPts val="375"/>
              </a:spcBef>
              <a:buClr>
                <a:srgbClr val="9B2D1F"/>
              </a:buClr>
              <a:buSzPct val="85000"/>
              <a:buFont typeface="Wingdings" charset="0"/>
              <a:buNone/>
            </a:pPr>
            <a:r>
              <a:rPr lang="en-US" sz="1200" dirty="0">
                <a:solidFill>
                  <a:srgbClr val="000000"/>
                </a:solidFill>
                <a:latin typeface="Perpetua" charset="0"/>
              </a:rPr>
              <a:t>Bryk, A.Sebring, P., Allensworth, A., Luppescu, S., &amp; Easton, J. (2010). </a:t>
            </a:r>
            <a:r>
              <a:rPr lang="en-US" sz="1200" i="1" dirty="0">
                <a:solidFill>
                  <a:srgbClr val="000000"/>
                </a:solidFill>
                <a:latin typeface="Perpetua" charset="0"/>
              </a:rPr>
              <a:t>Organizing Schools for Improvement: Lessons from Chicago.</a:t>
            </a:r>
            <a:r>
              <a:rPr lang="en-US" sz="1200" dirty="0">
                <a:solidFill>
                  <a:srgbClr val="000000"/>
                </a:solidFill>
                <a:latin typeface="Perpetua" charset="0"/>
              </a:rPr>
              <a:t> Chicago</a:t>
            </a:r>
            <a:r>
              <a:rPr lang="en-US" sz="1200" dirty="0" smtClean="0">
                <a:solidFill>
                  <a:srgbClr val="000000"/>
                </a:solidFill>
                <a:latin typeface="Perpetua" charset="0"/>
              </a:rPr>
              <a:t>:</a:t>
            </a:r>
          </a:p>
          <a:p>
            <a:pPr marL="90488">
              <a:spcBef>
                <a:spcPts val="375"/>
              </a:spcBef>
              <a:buClr>
                <a:srgbClr val="9B2D1F"/>
              </a:buClr>
              <a:buSzPct val="85000"/>
              <a:buFont typeface="Wingdings" charset="0"/>
              <a:buNone/>
            </a:pPr>
            <a:r>
              <a:rPr lang="en-US" sz="1200" dirty="0" smtClean="0">
                <a:solidFill>
                  <a:srgbClr val="000000"/>
                </a:solidFill>
                <a:latin typeface="Perpetua" charset="0"/>
              </a:rPr>
              <a:t> </a:t>
            </a:r>
            <a:r>
              <a:rPr lang="en-US" sz="1200" dirty="0">
                <a:solidFill>
                  <a:srgbClr val="000000"/>
                </a:solidFill>
                <a:latin typeface="Perpetua" charset="0"/>
              </a:rPr>
              <a:t>University of Chicago Press.</a:t>
            </a:r>
          </a:p>
        </p:txBody>
      </p:sp>
      <p:sp>
        <p:nvSpPr>
          <p:cNvPr id="16389" name="Rectangle 8"/>
          <p:cNvSpPr>
            <a:spLocks noChangeArrowheads="1"/>
          </p:cNvSpPr>
          <p:nvPr/>
        </p:nvSpPr>
        <p:spPr bwMode="auto">
          <a:xfrm>
            <a:off x="228600" y="1828800"/>
            <a:ext cx="313614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charset="0"/>
              <a:buChar char="§"/>
            </a:pPr>
            <a:r>
              <a:rPr lang="en-US" altLang="ja-JP" sz="2000" dirty="0" smtClean="0">
                <a:solidFill>
                  <a:srgbClr val="C0504D"/>
                </a:solidFill>
                <a:latin typeface="Garamond"/>
                <a:cs typeface="Garamond"/>
              </a:rPr>
              <a:t>5 “essential </a:t>
            </a:r>
            <a:r>
              <a:rPr lang="en-US" altLang="ja-JP" sz="2000" dirty="0">
                <a:solidFill>
                  <a:srgbClr val="C0504D"/>
                </a:solidFill>
                <a:latin typeface="Garamond"/>
                <a:cs typeface="Garamond"/>
              </a:rPr>
              <a:t>supports</a:t>
            </a:r>
            <a:r>
              <a:rPr lang="ja-JP" altLang="en-US" sz="2000" dirty="0">
                <a:solidFill>
                  <a:srgbClr val="C0504D"/>
                </a:solidFill>
                <a:latin typeface="Garamond"/>
                <a:cs typeface="Garamond"/>
              </a:rPr>
              <a:t>”</a:t>
            </a:r>
            <a:r>
              <a:rPr lang="en-US" altLang="ja-JP" sz="2000" dirty="0">
                <a:solidFill>
                  <a:srgbClr val="C0504D"/>
                </a:solidFill>
                <a:latin typeface="Garamond"/>
                <a:cs typeface="Garamond"/>
              </a:rPr>
              <a:t> predicted dramatic school improvement</a:t>
            </a:r>
          </a:p>
          <a:p>
            <a:pPr>
              <a:buFont typeface="Wingdings" charset="0"/>
              <a:buChar char="§"/>
            </a:pPr>
            <a:endParaRPr lang="en-US" sz="2000" dirty="0">
              <a:latin typeface="Garamond"/>
              <a:cs typeface="Garamond"/>
            </a:endParaRPr>
          </a:p>
          <a:p>
            <a:pPr>
              <a:buFont typeface="Wingdings" charset="0"/>
              <a:buChar char="§"/>
            </a:pPr>
            <a:r>
              <a:rPr lang="en-US" sz="2000" dirty="0">
                <a:solidFill>
                  <a:srgbClr val="1F497D"/>
                </a:solidFill>
                <a:latin typeface="Garamond"/>
                <a:cs typeface="Garamond"/>
              </a:rPr>
              <a:t>Combined, supports had  greater impact</a:t>
            </a:r>
          </a:p>
          <a:p>
            <a:pPr>
              <a:buFont typeface="Wingdings" charset="0"/>
              <a:buChar char="§"/>
            </a:pPr>
            <a:endParaRPr lang="en-US" sz="2000" dirty="0">
              <a:solidFill>
                <a:srgbClr val="FF6600"/>
              </a:solidFill>
              <a:latin typeface="Garamond"/>
              <a:cs typeface="Garamond"/>
            </a:endParaRPr>
          </a:p>
          <a:p>
            <a:pPr>
              <a:buFont typeface="Wingdings" charset="0"/>
              <a:buChar char="§"/>
            </a:pPr>
            <a:r>
              <a:rPr lang="en-US" sz="2000" dirty="0">
                <a:solidFill>
                  <a:srgbClr val="FF6600"/>
                </a:solidFill>
                <a:latin typeface="Garamond"/>
                <a:cs typeface="Garamond"/>
              </a:rPr>
              <a:t>  </a:t>
            </a:r>
            <a:r>
              <a:rPr lang="en-US" sz="2000" dirty="0">
                <a:solidFill>
                  <a:srgbClr val="C0504D"/>
                </a:solidFill>
                <a:latin typeface="Garamond"/>
                <a:cs typeface="Garamond"/>
              </a:rPr>
              <a:t>Weakness over time in any area undermined improvement</a:t>
            </a:r>
          </a:p>
        </p:txBody>
      </p:sp>
      <p:sp>
        <p:nvSpPr>
          <p:cNvPr id="9" name="Title 8"/>
          <p:cNvSpPr>
            <a:spLocks noGrp="1"/>
          </p:cNvSpPr>
          <p:nvPr>
            <p:ph type="title" idx="4294967295"/>
          </p:nvPr>
        </p:nvSpPr>
        <p:spPr>
          <a:xfrm>
            <a:off x="587375" y="769938"/>
            <a:ext cx="8556625" cy="1143000"/>
          </a:xfrm>
        </p:spPr>
        <p:txBody>
          <a:bodyPr>
            <a:normAutofit fontScale="90000"/>
          </a:bodyPr>
          <a:lstStyle/>
          <a:p>
            <a:pPr algn="ctr"/>
            <a:r>
              <a:rPr lang="en-US" sz="2400" dirty="0" smtClean="0">
                <a:solidFill>
                  <a:schemeClr val="tx2"/>
                </a:solidFill>
                <a:latin typeface="Cambria"/>
                <a:cs typeface="Cambria"/>
              </a:rPr>
              <a:t>Family Engagement Matters for Students &amp; Schools</a:t>
            </a:r>
            <a:r>
              <a:rPr lang="en-US" dirty="0" smtClean="0"/>
              <a:t/>
            </a:r>
            <a:br>
              <a:rPr lang="en-US" dirty="0" smtClean="0"/>
            </a:br>
            <a:endParaRPr lang="en-US" dirty="0"/>
          </a:p>
        </p:txBody>
      </p:sp>
      <p:sp>
        <p:nvSpPr>
          <p:cNvPr id="10" name="TextBox 9"/>
          <p:cNvSpPr txBox="1"/>
          <p:nvPr/>
        </p:nvSpPr>
        <p:spPr>
          <a:xfrm>
            <a:off x="228599" y="184418"/>
            <a:ext cx="8646273" cy="584776"/>
          </a:xfrm>
          <a:prstGeom prst="rect">
            <a:avLst/>
          </a:prstGeom>
          <a:noFill/>
        </p:spPr>
        <p:txBody>
          <a:bodyPr wrap="square" rtlCol="0">
            <a:spAutoFit/>
          </a:bodyPr>
          <a:lstStyle/>
          <a:p>
            <a:pPr algn="ctr"/>
            <a:r>
              <a:rPr lang="en-US" sz="3200" dirty="0" smtClean="0">
                <a:solidFill>
                  <a:schemeClr val="accent3"/>
                </a:solidFill>
                <a:latin typeface="Cambria"/>
                <a:cs typeface="Cambria"/>
              </a:rPr>
              <a:t>Family Engagement Research &amp; Background</a:t>
            </a:r>
            <a:endParaRPr lang="en-US" sz="3200" dirty="0">
              <a:solidFill>
                <a:schemeClr val="accent3"/>
              </a:solidFill>
              <a:latin typeface="Cambria"/>
              <a:cs typeface="Cambri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b="1" dirty="0" smtClean="0">
                <a:solidFill>
                  <a:srgbClr val="2C7C9F"/>
                </a:solidFill>
                <a:latin typeface="Cambria"/>
                <a:cs typeface="Cambria"/>
              </a:rPr>
              <a:t>It’s a Matter of Time</a:t>
            </a:r>
            <a:endParaRPr lang="en-US" sz="4800" b="1" dirty="0">
              <a:solidFill>
                <a:srgbClr val="2C7C9F"/>
              </a:solidFill>
              <a:latin typeface="Cambria"/>
              <a:cs typeface="Cambria"/>
            </a:endParaRPr>
          </a:p>
        </p:txBody>
      </p:sp>
      <p:graphicFrame>
        <p:nvGraphicFramePr>
          <p:cNvPr id="5" name="Chart 4"/>
          <p:cNvGraphicFramePr>
            <a:graphicFrameLocks/>
          </p:cNvGraphicFramePr>
          <p:nvPr>
            <p:extLst>
              <p:ext uri="{D42A27DB-BD31-4B8C-83A1-F6EECF244321}">
                <p14:modId xmlns:p14="http://schemas.microsoft.com/office/powerpoint/2010/main" val="3874990903"/>
              </p:ext>
            </p:extLst>
          </p:nvPr>
        </p:nvGraphicFramePr>
        <p:xfrm>
          <a:off x="228600" y="1477345"/>
          <a:ext cx="87630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83164" y="5762897"/>
            <a:ext cx="7653883" cy="461665"/>
          </a:xfrm>
          <a:prstGeom prst="rect">
            <a:avLst/>
          </a:prstGeom>
          <a:noFill/>
        </p:spPr>
        <p:txBody>
          <a:bodyPr wrap="none" rtlCol="0">
            <a:spAutoFit/>
          </a:bodyPr>
          <a:lstStyle/>
          <a:p>
            <a:pPr algn="ctr"/>
            <a:r>
              <a:rPr lang="en-US" sz="1200" dirty="0" smtClean="0">
                <a:latin typeface="Cambria"/>
                <a:cs typeface="Cambria"/>
              </a:rPr>
              <a:t>Based on 6 hours of instruction, 180 days per year, and 8 hours of sleep time.</a:t>
            </a:r>
          </a:p>
          <a:p>
            <a:pPr algn="ctr"/>
            <a:r>
              <a:rPr lang="en-US" sz="1200" dirty="0" smtClean="0">
                <a:latin typeface="Cambria"/>
                <a:cs typeface="Cambria"/>
              </a:rPr>
              <a:t>(School = 1,080 Hours)  (Sleep = 2,920 Hours)  ( Away from school = 4,760 Hours)  (Total Hours in a Year = 8,760)</a:t>
            </a:r>
            <a:endParaRPr lang="en-US" sz="1200" dirty="0">
              <a:latin typeface="Cambria"/>
              <a:cs typeface="Cambria"/>
            </a:endParaRPr>
          </a:p>
        </p:txBody>
      </p:sp>
    </p:spTree>
    <p:extLst>
      <p:ext uri="{BB962C8B-B14F-4D97-AF65-F5344CB8AC3E}">
        <p14:creationId xmlns:p14="http://schemas.microsoft.com/office/powerpoint/2010/main" val="1223788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38" y="115053"/>
            <a:ext cx="8043862" cy="837318"/>
          </a:xfrm>
        </p:spPr>
        <p:txBody>
          <a:bodyPr/>
          <a:lstStyle/>
          <a:p>
            <a:pPr algn="ctr"/>
            <a:r>
              <a:rPr lang="en-US" sz="4400" dirty="0" smtClean="0">
                <a:latin typeface="Cambria"/>
                <a:cs typeface="Cambria"/>
              </a:rPr>
              <a:t>Reactions?</a:t>
            </a:r>
            <a:endParaRPr lang="en-US" sz="4400" dirty="0">
              <a:latin typeface="Cambria"/>
              <a:cs typeface="Cambria"/>
            </a:endParaRPr>
          </a:p>
        </p:txBody>
      </p:sp>
      <p:sp>
        <p:nvSpPr>
          <p:cNvPr id="3" name="Content Placeholder 2"/>
          <p:cNvSpPr>
            <a:spLocks noGrp="1"/>
          </p:cNvSpPr>
          <p:nvPr>
            <p:ph sz="quarter" idx="1"/>
          </p:nvPr>
        </p:nvSpPr>
        <p:spPr>
          <a:xfrm>
            <a:off x="820149" y="1946411"/>
            <a:ext cx="7866651" cy="3070078"/>
          </a:xfrm>
        </p:spPr>
        <p:txBody>
          <a:bodyPr/>
          <a:lstStyle/>
          <a:p>
            <a:pPr algn="ctr">
              <a:buNone/>
            </a:pPr>
            <a:r>
              <a:rPr lang="en-US" dirty="0" smtClean="0">
                <a:latin typeface="Garamond"/>
                <a:cs typeface="Garamond"/>
              </a:rPr>
              <a:t>	</a:t>
            </a:r>
            <a:r>
              <a:rPr lang="en-US" sz="3200" dirty="0" smtClean="0">
                <a:latin typeface="Cambria"/>
                <a:cs typeface="Cambria"/>
              </a:rPr>
              <a:t>With your elbow partner, discuss your reactions to the graph.</a:t>
            </a:r>
            <a:endParaRPr lang="en-US" dirty="0">
              <a:latin typeface="Cambria"/>
              <a:cs typeface="Cambria"/>
            </a:endParaRPr>
          </a:p>
        </p:txBody>
      </p:sp>
      <p:pic>
        <p:nvPicPr>
          <p:cNvPr id="87043" name="Picture 3"/>
          <p:cNvPicPr>
            <a:picLocks noChangeAspect="1" noChangeArrowheads="1"/>
          </p:cNvPicPr>
          <p:nvPr/>
        </p:nvPicPr>
        <p:blipFill>
          <a:blip r:embed="rId3"/>
          <a:srcRect/>
          <a:stretch>
            <a:fillRect/>
          </a:stretch>
        </p:blipFill>
        <p:spPr bwMode="auto">
          <a:xfrm>
            <a:off x="3238867" y="3481450"/>
            <a:ext cx="2896369" cy="22667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3293</TotalTime>
  <Words>1646</Words>
  <Application>Microsoft Office PowerPoint</Application>
  <PresentationFormat>On-screen Show (4:3)</PresentationFormat>
  <Paragraphs>272</Paragraphs>
  <Slides>29</Slides>
  <Notes>14</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Equity</vt:lpstr>
      <vt:lpstr>Worksheet</vt:lpstr>
      <vt:lpstr>PowerPoint Presentation</vt:lpstr>
      <vt:lpstr>Introductions</vt:lpstr>
      <vt:lpstr>Review Agenda</vt:lpstr>
      <vt:lpstr>Our Purpose and Objectives</vt:lpstr>
      <vt:lpstr>Why improve our Family Engagement school practices?</vt:lpstr>
      <vt:lpstr>PowerPoint Presentation</vt:lpstr>
      <vt:lpstr>Family Engagement Matters for Students &amp; Schools </vt:lpstr>
      <vt:lpstr>It’s a Matter of Time</vt:lpstr>
      <vt:lpstr>Reactions?</vt:lpstr>
      <vt:lpstr>Activity</vt:lpstr>
      <vt:lpstr>Activity: Part 2</vt:lpstr>
      <vt:lpstr>Activity: Part 3</vt:lpstr>
      <vt:lpstr>Definition</vt:lpstr>
      <vt:lpstr>School-Based Family Engagement</vt:lpstr>
      <vt:lpstr>Our Perspective on Relative Impact of Family Engagement Strategies on Student Learning</vt:lpstr>
      <vt:lpstr>Making The Shift From Parent-Teacher Conferences  to  Academic Parent-Teacher Teams (APTT)</vt:lpstr>
      <vt:lpstr>How do we make the shift?</vt:lpstr>
      <vt:lpstr>  </vt:lpstr>
      <vt:lpstr>The APTT Model</vt:lpstr>
      <vt:lpstr>APTT Components and  Essential Elements</vt:lpstr>
      <vt:lpstr>Review Foundational Grade Level Skills</vt:lpstr>
      <vt:lpstr>PowerPoint Presentation</vt:lpstr>
      <vt:lpstr>Model and Practice Activities</vt:lpstr>
      <vt:lpstr>APTT Individual Meeting Process</vt:lpstr>
      <vt:lpstr>How Can Parent Mentors  Support Teachers?</vt:lpstr>
      <vt:lpstr>How Can Parent Mentors  Support Families?</vt:lpstr>
      <vt:lpstr>Stanton APTT Video</vt:lpstr>
      <vt:lpstr>How Does APTT Look In Each Setting</vt:lpstr>
      <vt:lpstr>PowerPoint Presentation</vt:lpstr>
    </vt:vector>
  </TitlesOfParts>
  <Company>WestEd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 Bushor</dc:creator>
  <cp:lastModifiedBy>Jane Grillo</cp:lastModifiedBy>
  <cp:revision>44</cp:revision>
  <dcterms:created xsi:type="dcterms:W3CDTF">2014-09-10T13:14:12Z</dcterms:created>
  <dcterms:modified xsi:type="dcterms:W3CDTF">2014-10-08T16:38:15Z</dcterms:modified>
</cp:coreProperties>
</file>