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0" r:id="rId5"/>
    <p:sldId id="258" r:id="rId6"/>
    <p:sldId id="263" r:id="rId7"/>
    <p:sldId id="259" r:id="rId8"/>
    <p:sldId id="272" r:id="rId9"/>
    <p:sldId id="271" r:id="rId10"/>
    <p:sldId id="270" r:id="rId11"/>
    <p:sldId id="269" r:id="rId12"/>
    <p:sldId id="264" r:id="rId13"/>
    <p:sldId id="261" r:id="rId14"/>
    <p:sldId id="265" r:id="rId15"/>
    <p:sldId id="266" r:id="rId16"/>
    <p:sldId id="267" r:id="rId17"/>
    <p:sldId id="273"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163898-591B-405A-B199-9685F6A3D184}"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5C478-C2F7-42B4-8C39-20DB9CB1DA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63898-591B-405A-B199-9685F6A3D184}"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5C478-C2F7-42B4-8C39-20DB9CB1DA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163898-591B-405A-B199-9685F6A3D184}"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5C478-C2F7-42B4-8C39-20DB9CB1DAF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63898-591B-405A-B199-9685F6A3D184}"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5C478-C2F7-42B4-8C39-20DB9CB1DAF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63898-591B-405A-B199-9685F6A3D184}"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5C478-C2F7-42B4-8C39-20DB9CB1DA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2163898-591B-405A-B199-9685F6A3D184}"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5C478-C2F7-42B4-8C39-20DB9CB1DAF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63898-591B-405A-B199-9685F6A3D184}" type="datetimeFigureOut">
              <a:rPr lang="en-US" smtClean="0"/>
              <a:t>8/12/2014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5C478-C2F7-42B4-8C39-20DB9CB1DA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163898-591B-405A-B199-9685F6A3D184}" type="datetimeFigureOut">
              <a:rPr lang="en-US" smtClean="0"/>
              <a:t>8/12/2014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5C478-C2F7-42B4-8C39-20DB9CB1DA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163898-591B-405A-B199-9685F6A3D184}" type="datetimeFigureOut">
              <a:rPr lang="en-US" smtClean="0"/>
              <a:t>8/12/2014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5C478-C2F7-42B4-8C39-20DB9CB1DA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163898-591B-405A-B199-9685F6A3D184}"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5C478-C2F7-42B4-8C39-20DB9CB1DAF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63898-591B-405A-B199-9685F6A3D184}"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5C478-C2F7-42B4-8C39-20DB9CB1DAF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163898-591B-405A-B199-9685F6A3D184}" type="datetimeFigureOut">
              <a:rPr lang="en-US" smtClean="0"/>
              <a:t>8/12/2014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DA5C478-C2F7-42B4-8C39-20DB9CB1DAF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eorgiastandards.org/Pages/Default.aspx" TargetMode="External"/><Relationship Id="rId7" Type="http://schemas.openxmlformats.org/officeDocument/2006/relationships/image" Target="../media/image12.jpg"/><Relationship Id="rId2" Type="http://schemas.openxmlformats.org/officeDocument/2006/relationships/hyperlink" Target="http://www.gadoe.org/" TargetMode="External"/><Relationship Id="rId1" Type="http://schemas.openxmlformats.org/officeDocument/2006/relationships/slideLayout" Target="../slideLayouts/slideLayout2.xml"/><Relationship Id="rId6" Type="http://schemas.openxmlformats.org/officeDocument/2006/relationships/hyperlink" Target="http://www.georgiapta.org/" TargetMode="External"/><Relationship Id="rId5" Type="http://schemas.openxmlformats.org/officeDocument/2006/relationships/hyperlink" Target="http://www.partnershipsforsuccess.com/index.php" TargetMode="External"/><Relationship Id="rId4" Type="http://schemas.openxmlformats.org/officeDocument/2006/relationships/hyperlink" Target="http://www.p2pga.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jgrillo@white.k12.ga.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ladd@doe.k12.ga.u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parentmentors_georgia@yahoogroup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438400"/>
          </a:xfrm>
        </p:spPr>
        <p:txBody>
          <a:bodyPr>
            <a:normAutofit/>
          </a:bodyPr>
          <a:lstStyle/>
          <a:p>
            <a:r>
              <a:rPr lang="en-US" sz="5400" dirty="0" smtClean="0"/>
              <a:t>Welcome </a:t>
            </a:r>
            <a:br>
              <a:rPr lang="en-US" sz="5400" dirty="0" smtClean="0"/>
            </a:br>
            <a:r>
              <a:rPr lang="en-US" sz="5400" dirty="0" smtClean="0"/>
              <a:t>Class of 2014</a:t>
            </a:r>
            <a:endParaRPr lang="en-US" sz="5400" dirty="0"/>
          </a:p>
        </p:txBody>
      </p:sp>
      <p:sp>
        <p:nvSpPr>
          <p:cNvPr id="3" name="Subtitle 2"/>
          <p:cNvSpPr>
            <a:spLocks noGrp="1"/>
          </p:cNvSpPr>
          <p:nvPr>
            <p:ph type="subTitle" idx="1"/>
          </p:nvPr>
        </p:nvSpPr>
        <p:spPr>
          <a:xfrm>
            <a:off x="1371600" y="4038599"/>
            <a:ext cx="6400800" cy="990601"/>
          </a:xfrm>
        </p:spPr>
        <p:txBody>
          <a:bodyPr/>
          <a:lstStyle/>
          <a:p>
            <a:r>
              <a:rPr lang="en-US" dirty="0" smtClean="0"/>
              <a:t>Casting your Net</a:t>
            </a:r>
            <a:endParaRPr lang="en-US" dirty="0" smtClean="0"/>
          </a:p>
          <a:p>
            <a:r>
              <a:rPr lang="en-US" dirty="0" smtClean="0"/>
              <a:t>Aug. 20-21 2014</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489857"/>
            <a:ext cx="4572000" cy="1371600"/>
          </a:xfrm>
          <a:prstGeom prst="rect">
            <a:avLst/>
          </a:prstGeom>
        </p:spPr>
      </p:pic>
    </p:spTree>
    <p:extLst>
      <p:ext uri="{BB962C8B-B14F-4D97-AF65-F5344CB8AC3E}">
        <p14:creationId xmlns:p14="http://schemas.microsoft.com/office/powerpoint/2010/main" val="1871179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 General: Calendar Page</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5562600"/>
            <a:ext cx="2914650" cy="1066800"/>
          </a:xfrm>
          <a:prstGeom prst="rect">
            <a:avLst/>
          </a:prstGeom>
        </p:spPr>
      </p:pic>
      <p:sp>
        <p:nvSpPr>
          <p:cNvPr id="6" name="TextBox 5"/>
          <p:cNvSpPr txBox="1"/>
          <p:nvPr/>
        </p:nvSpPr>
        <p:spPr>
          <a:xfrm>
            <a:off x="7075985" y="1752600"/>
            <a:ext cx="1628775" cy="3139321"/>
          </a:xfrm>
          <a:prstGeom prst="rect">
            <a:avLst/>
          </a:prstGeom>
          <a:noFill/>
        </p:spPr>
        <p:txBody>
          <a:bodyPr wrap="square" rtlCol="0">
            <a:spAutoFit/>
          </a:bodyPr>
          <a:lstStyle/>
          <a:p>
            <a:r>
              <a:rPr lang="en-US" dirty="0" smtClean="0"/>
              <a:t>This is where you can find information about important trainings and events that parent mentors are presenting or attending</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524001"/>
            <a:ext cx="6019800" cy="4692240"/>
          </a:xfrm>
        </p:spPr>
      </p:pic>
    </p:spTree>
    <p:extLst>
      <p:ext uri="{BB962C8B-B14F-4D97-AF65-F5344CB8AC3E}">
        <p14:creationId xmlns:p14="http://schemas.microsoft.com/office/powerpoint/2010/main" val="255392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 General: Resources to Share</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638800"/>
            <a:ext cx="3429000" cy="990600"/>
          </a:xfrm>
          <a:prstGeom prst="rect">
            <a:avLst/>
          </a:prstGeom>
        </p:spPr>
      </p:pic>
      <p:sp>
        <p:nvSpPr>
          <p:cNvPr id="6" name="TextBox 5"/>
          <p:cNvSpPr txBox="1"/>
          <p:nvPr/>
        </p:nvSpPr>
        <p:spPr>
          <a:xfrm>
            <a:off x="7200900" y="2286000"/>
            <a:ext cx="1600200" cy="2308324"/>
          </a:xfrm>
          <a:prstGeom prst="rect">
            <a:avLst/>
          </a:prstGeom>
          <a:noFill/>
        </p:spPr>
        <p:txBody>
          <a:bodyPr wrap="square" rtlCol="0">
            <a:spAutoFit/>
          </a:bodyPr>
          <a:lstStyle/>
          <a:p>
            <a:r>
              <a:rPr lang="en-US" dirty="0" smtClean="0"/>
              <a:t>Find resources for trainings and events for parents, school staff and for community engagement</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272" y="1806575"/>
            <a:ext cx="6431828" cy="3451225"/>
          </a:xfrm>
        </p:spPr>
      </p:pic>
    </p:spTree>
    <p:extLst>
      <p:ext uri="{BB962C8B-B14F-4D97-AF65-F5344CB8AC3E}">
        <p14:creationId xmlns:p14="http://schemas.microsoft.com/office/powerpoint/2010/main" val="255392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38600"/>
          </a:xfrm>
        </p:spPr>
        <p:txBody>
          <a:bodyPr/>
          <a:lstStyle/>
          <a:p>
            <a:pPr marL="0" indent="0">
              <a:buNone/>
            </a:pPr>
            <a:r>
              <a:rPr lang="en-US" dirty="0" smtClean="0"/>
              <a:t>Even if you already know a lot of people in your school district… this is a new role for you and, many people in your district may not be familiar with what a parent mentor does. </a:t>
            </a:r>
          </a:p>
          <a:p>
            <a:pPr marL="0" indent="0">
              <a:buNone/>
            </a:pPr>
            <a:endParaRPr lang="en-US" dirty="0"/>
          </a:p>
          <a:p>
            <a:pPr marL="0" indent="0">
              <a:buNone/>
            </a:pPr>
            <a:r>
              <a:rPr lang="en-US" dirty="0" smtClean="0"/>
              <a:t>We can help you answer the question: “So… what does a parent mentor do?”</a:t>
            </a:r>
            <a:endParaRPr lang="en-US" dirty="0"/>
          </a:p>
        </p:txBody>
      </p:sp>
      <p:sp>
        <p:nvSpPr>
          <p:cNvPr id="3" name="Title 2"/>
          <p:cNvSpPr>
            <a:spLocks noGrp="1"/>
          </p:cNvSpPr>
          <p:nvPr>
            <p:ph type="title"/>
          </p:nvPr>
        </p:nvSpPr>
        <p:spPr/>
        <p:txBody>
          <a:bodyPr/>
          <a:lstStyle/>
          <a:p>
            <a:r>
              <a:rPr lang="en-US" dirty="0" smtClean="0"/>
              <a:t>Intros and Beginnings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724400"/>
            <a:ext cx="4572009" cy="1371603"/>
          </a:xfrm>
          <a:prstGeom prst="rect">
            <a:avLst/>
          </a:prstGeom>
        </p:spPr>
      </p:pic>
    </p:spTree>
    <p:extLst>
      <p:ext uri="{BB962C8B-B14F-4D97-AF65-F5344CB8AC3E}">
        <p14:creationId xmlns:p14="http://schemas.microsoft.com/office/powerpoint/2010/main" val="141136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25575"/>
            <a:ext cx="6736745" cy="3070225"/>
          </a:xfrm>
        </p:spPr>
      </p:pic>
      <p:sp>
        <p:nvSpPr>
          <p:cNvPr id="3" name="Title 2"/>
          <p:cNvSpPr>
            <a:spLocks noGrp="1"/>
          </p:cNvSpPr>
          <p:nvPr>
            <p:ph type="title"/>
          </p:nvPr>
        </p:nvSpPr>
        <p:spPr/>
        <p:txBody>
          <a:bodyPr/>
          <a:lstStyle/>
          <a:p>
            <a:r>
              <a:rPr lang="en-US" dirty="0" smtClean="0"/>
              <a:t>A Good Place to Start</a:t>
            </a:r>
            <a:endParaRPr lang="en-US" dirty="0"/>
          </a:p>
        </p:txBody>
      </p:sp>
      <p:sp>
        <p:nvSpPr>
          <p:cNvPr id="2" name="Rectangle 1"/>
          <p:cNvSpPr/>
          <p:nvPr/>
        </p:nvSpPr>
        <p:spPr>
          <a:xfrm>
            <a:off x="1066800" y="4572000"/>
            <a:ext cx="7010400" cy="1200329"/>
          </a:xfrm>
          <a:prstGeom prst="rect">
            <a:avLst/>
          </a:prstGeom>
          <a:solidFill>
            <a:srgbClr val="FFFF00"/>
          </a:solidFill>
        </p:spPr>
        <p:txBody>
          <a:bodyPr wrap="square">
            <a:spAutoFit/>
          </a:bodyPr>
          <a:lstStyle/>
          <a:p>
            <a:r>
              <a:rPr lang="en-US" b="1" dirty="0"/>
              <a:t>Discuss professional protocols with your Special Education Director. For example, how are media contacts to be managed, who needs to approve letters, brochures, or other materials before they are distributed.</a:t>
            </a:r>
          </a:p>
        </p:txBody>
      </p:sp>
    </p:spTree>
    <p:extLst>
      <p:ext uri="{BB962C8B-B14F-4D97-AF65-F5344CB8AC3E}">
        <p14:creationId xmlns:p14="http://schemas.microsoft.com/office/powerpoint/2010/main" val="292914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0200"/>
            <a:ext cx="7408333" cy="4525963"/>
          </a:xfrm>
        </p:spPr>
        <p:txBody>
          <a:bodyPr>
            <a:noAutofit/>
          </a:bodyPr>
          <a:lstStyle/>
          <a:p>
            <a:pPr marL="0" indent="0">
              <a:buNone/>
            </a:pPr>
            <a:r>
              <a:rPr lang="en-US" sz="4000" dirty="0" smtClean="0"/>
              <a:t>P				M</a:t>
            </a:r>
          </a:p>
          <a:p>
            <a:pPr marL="0" indent="0">
              <a:buNone/>
            </a:pPr>
            <a:r>
              <a:rPr lang="en-US" sz="4000" dirty="0" smtClean="0"/>
              <a:t>A				E</a:t>
            </a:r>
          </a:p>
          <a:p>
            <a:pPr marL="0" indent="0">
              <a:buNone/>
            </a:pPr>
            <a:r>
              <a:rPr lang="en-US" sz="4000" dirty="0" smtClean="0"/>
              <a:t>R				N</a:t>
            </a:r>
          </a:p>
          <a:p>
            <a:pPr marL="0" indent="0">
              <a:buNone/>
            </a:pPr>
            <a:r>
              <a:rPr lang="en-US" sz="4000" dirty="0" smtClean="0"/>
              <a:t>E				T</a:t>
            </a:r>
          </a:p>
          <a:p>
            <a:pPr marL="0" indent="0">
              <a:buNone/>
            </a:pPr>
            <a:r>
              <a:rPr lang="en-US" sz="4000" dirty="0" smtClean="0"/>
              <a:t>N				O</a:t>
            </a:r>
          </a:p>
          <a:p>
            <a:pPr marL="0" indent="0">
              <a:buNone/>
            </a:pPr>
            <a:r>
              <a:rPr lang="en-US" sz="4000" dirty="0" smtClean="0"/>
              <a:t>T				R</a:t>
            </a:r>
          </a:p>
        </p:txBody>
      </p:sp>
      <p:sp>
        <p:nvSpPr>
          <p:cNvPr id="3" name="Title 2"/>
          <p:cNvSpPr>
            <a:spLocks noGrp="1"/>
          </p:cNvSpPr>
          <p:nvPr>
            <p:ph type="title"/>
          </p:nvPr>
        </p:nvSpPr>
        <p:spPr/>
        <p:txBody>
          <a:bodyPr/>
          <a:lstStyle/>
          <a:p>
            <a:r>
              <a:rPr lang="en-US" dirty="0" smtClean="0"/>
              <a:t>What Does It All Mean To YOU?</a:t>
            </a:r>
            <a:endParaRPr lang="en-US" dirty="0"/>
          </a:p>
        </p:txBody>
      </p:sp>
    </p:spTree>
    <p:extLst>
      <p:ext uri="{BB962C8B-B14F-4D97-AF65-F5344CB8AC3E}">
        <p14:creationId xmlns:p14="http://schemas.microsoft.com/office/powerpoint/2010/main" val="364058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My name is ___________________________</a:t>
            </a:r>
          </a:p>
          <a:p>
            <a:pPr marL="0" indent="0">
              <a:buNone/>
            </a:pPr>
            <a:endParaRPr lang="en-US" dirty="0"/>
          </a:p>
          <a:p>
            <a:pPr marL="0" indent="0">
              <a:buNone/>
            </a:pPr>
            <a:r>
              <a:rPr lang="en-US" dirty="0" smtClean="0"/>
              <a:t>I am the parent mentor for </a:t>
            </a:r>
          </a:p>
          <a:p>
            <a:pPr marL="0" indent="0">
              <a:buNone/>
            </a:pPr>
            <a:r>
              <a:rPr lang="en-US" dirty="0" smtClean="0"/>
              <a:t>______________________________________</a:t>
            </a:r>
          </a:p>
          <a:p>
            <a:pPr marL="0" indent="0">
              <a:buNone/>
            </a:pPr>
            <a:endParaRPr lang="en-US" dirty="0"/>
          </a:p>
          <a:p>
            <a:pPr marL="0" indent="0">
              <a:buNone/>
            </a:pPr>
            <a:r>
              <a:rPr lang="en-US" dirty="0" smtClean="0"/>
              <a:t>    Parent Mentors ____________________________</a:t>
            </a:r>
            <a:endParaRPr lang="en-US" dirty="0"/>
          </a:p>
        </p:txBody>
      </p:sp>
      <p:sp>
        <p:nvSpPr>
          <p:cNvPr id="3" name="Title 2"/>
          <p:cNvSpPr>
            <a:spLocks noGrp="1"/>
          </p:cNvSpPr>
          <p:nvPr>
            <p:ph type="title"/>
          </p:nvPr>
        </p:nvSpPr>
        <p:spPr/>
        <p:txBody>
          <a:bodyPr/>
          <a:lstStyle/>
          <a:p>
            <a:r>
              <a:rPr lang="en-US" dirty="0" smtClean="0"/>
              <a:t>Practice Makes Perfect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1" y="5638800"/>
            <a:ext cx="3352800" cy="990603"/>
          </a:xfrm>
          <a:prstGeom prst="rect">
            <a:avLst/>
          </a:prstGeom>
        </p:spPr>
      </p:pic>
    </p:spTree>
    <p:extLst>
      <p:ext uri="{BB962C8B-B14F-4D97-AF65-F5344CB8AC3E}">
        <p14:creationId xmlns:p14="http://schemas.microsoft.com/office/powerpoint/2010/main" val="103078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Photo Release</a:t>
            </a:r>
          </a:p>
          <a:p>
            <a:endParaRPr lang="en-US" dirty="0"/>
          </a:p>
          <a:p>
            <a:r>
              <a:rPr lang="en-US" dirty="0" smtClean="0"/>
              <a:t>General Info for the Find a Mentor page</a:t>
            </a:r>
          </a:p>
          <a:p>
            <a:endParaRPr lang="en-US" dirty="0"/>
          </a:p>
          <a:p>
            <a:r>
              <a:rPr lang="en-US" dirty="0" smtClean="0"/>
              <a:t>Final Questions?</a:t>
            </a:r>
            <a:endParaRPr lang="en-US" dirty="0"/>
          </a:p>
        </p:txBody>
      </p:sp>
      <p:sp>
        <p:nvSpPr>
          <p:cNvPr id="3" name="Title 2"/>
          <p:cNvSpPr>
            <a:spLocks noGrp="1"/>
          </p:cNvSpPr>
          <p:nvPr>
            <p:ph type="title"/>
          </p:nvPr>
        </p:nvSpPr>
        <p:spPr/>
        <p:txBody>
          <a:bodyPr/>
          <a:lstStyle/>
          <a:p>
            <a:r>
              <a:rPr lang="en-US" dirty="0" smtClean="0"/>
              <a:t>Get on the </a:t>
            </a:r>
            <a:r>
              <a:rPr lang="en-US" dirty="0" err="1" smtClean="0"/>
              <a:t>GaPMP</a:t>
            </a:r>
            <a:r>
              <a:rPr lang="en-US" dirty="0" smtClean="0"/>
              <a: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4800600"/>
            <a:ext cx="4572009" cy="1371603"/>
          </a:xfrm>
          <a:prstGeom prst="rect">
            <a:avLst/>
          </a:prstGeom>
        </p:spPr>
      </p:pic>
    </p:spTree>
    <p:extLst>
      <p:ext uri="{BB962C8B-B14F-4D97-AF65-F5344CB8AC3E}">
        <p14:creationId xmlns:p14="http://schemas.microsoft.com/office/powerpoint/2010/main" val="382614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40000" lnSpcReduction="20000"/>
          </a:bodyPr>
          <a:lstStyle/>
          <a:p>
            <a:r>
              <a:rPr lang="en-US" b="1" u="sng" dirty="0">
                <a:hlinkClick r:id="rId2"/>
              </a:rPr>
              <a:t>http://www.gadoe.org</a:t>
            </a:r>
            <a:endParaRPr lang="en-US" dirty="0"/>
          </a:p>
          <a:p>
            <a:r>
              <a:rPr lang="en-US" dirty="0"/>
              <a:t>The official site of the Georgia Department of Education with links on the Special Education Section to a </a:t>
            </a:r>
            <a:r>
              <a:rPr lang="en-US" b="1" dirty="0"/>
              <a:t>Transition Manual </a:t>
            </a:r>
            <a:r>
              <a:rPr lang="en-US" dirty="0"/>
              <a:t>to assist families and students to understand adult learning, working and living options. In addition, there is a link to the IDEA Implementation Manual created by 60 educators and 10 parents in a chapter format explaining the State Rules on Special Education in parent friendly terms.</a:t>
            </a:r>
          </a:p>
          <a:p>
            <a:r>
              <a:rPr lang="en-US" dirty="0"/>
              <a:t>Make sure you check on the Parent Section! In addition, go to Parent Involvement under Title I for the</a:t>
            </a:r>
          </a:p>
          <a:p>
            <a:r>
              <a:rPr lang="en-US" dirty="0"/>
              <a:t>Parent Friendly Schools model and many other resources.</a:t>
            </a:r>
          </a:p>
          <a:p>
            <a:r>
              <a:rPr lang="en-US" dirty="0"/>
              <a:t> </a:t>
            </a:r>
          </a:p>
          <a:p>
            <a:r>
              <a:rPr lang="en-US" b="1" u="sng" dirty="0" err="1">
                <a:hlinkClick r:id="rId3"/>
              </a:rPr>
              <a:t>GeorgiaStandards.Org</a:t>
            </a:r>
            <a:endParaRPr lang="en-US" dirty="0"/>
          </a:p>
          <a:p>
            <a:r>
              <a:rPr lang="en-US" dirty="0"/>
              <a:t>Provides information on the Georgia Performance Standards and the Common Core Standards that outline what students are expected to know and to do in each subject area at each grade level. There is a section specifically for parents as well as sections for educators providing lesson plans and other resources, along with links to other education sites.</a:t>
            </a:r>
          </a:p>
          <a:p>
            <a:r>
              <a:rPr lang="en-US" dirty="0"/>
              <a:t> </a:t>
            </a:r>
          </a:p>
          <a:p>
            <a:r>
              <a:rPr lang="en-US" b="1" u="sng" dirty="0">
                <a:hlinkClick r:id="rId4"/>
              </a:rPr>
              <a:t>http://www.p2pga.org</a:t>
            </a:r>
            <a:endParaRPr lang="en-US" dirty="0"/>
          </a:p>
          <a:p>
            <a:r>
              <a:rPr lang="en-US" dirty="0"/>
              <a:t>The site of the state’s Parent Training Information Center and a vast resource database on supports and services including information about Navigation Teams at the local level. There is an extensive database and trained parents answer the phone 40 hours a week.</a:t>
            </a:r>
          </a:p>
          <a:p>
            <a:r>
              <a:rPr lang="en-US" dirty="0"/>
              <a:t> </a:t>
            </a:r>
          </a:p>
          <a:p>
            <a:r>
              <a:rPr lang="en-US" b="1" u="sng" dirty="0">
                <a:hlinkClick r:id="rId5"/>
              </a:rPr>
              <a:t>www.partnershipsforsuccess.com</a:t>
            </a:r>
            <a:endParaRPr lang="en-US" dirty="0"/>
          </a:p>
          <a:p>
            <a:r>
              <a:rPr lang="en-US" dirty="0"/>
              <a:t>An initiative of the Georgia Council for Developmental Disabilities that provides students with disabilities opportunities to participate with their non-disabled peers in areas of recreation, social activities, sports, and community service. It also offers a self-determination curriculum and training on Student-Led IEPs.</a:t>
            </a:r>
          </a:p>
          <a:p>
            <a:r>
              <a:rPr lang="en-US" dirty="0"/>
              <a:t> </a:t>
            </a:r>
          </a:p>
          <a:p>
            <a:r>
              <a:rPr lang="en-US" b="1" u="sng" dirty="0">
                <a:hlinkClick r:id="rId6"/>
              </a:rPr>
              <a:t>www.georgiapta.org</a:t>
            </a:r>
            <a:endParaRPr lang="en-US" dirty="0"/>
          </a:p>
          <a:p>
            <a:r>
              <a:rPr lang="en-US" dirty="0"/>
              <a:t>Georgia PTA site that partners at the state level as well as in local communities with the</a:t>
            </a:r>
          </a:p>
          <a:p>
            <a:r>
              <a:rPr lang="en-US" dirty="0" err="1"/>
              <a:t>GaDOE</a:t>
            </a:r>
            <a:r>
              <a:rPr lang="en-US" dirty="0"/>
              <a:t> and Parent Mentors in family engagement initiative</a:t>
            </a:r>
          </a:p>
          <a:p>
            <a:r>
              <a:rPr lang="en-US" dirty="0"/>
              <a:t> </a:t>
            </a:r>
          </a:p>
          <a:p>
            <a:endParaRPr lang="en-US" dirty="0"/>
          </a:p>
        </p:txBody>
      </p:sp>
      <p:sp>
        <p:nvSpPr>
          <p:cNvPr id="3" name="Title 2"/>
          <p:cNvSpPr>
            <a:spLocks noGrp="1"/>
          </p:cNvSpPr>
          <p:nvPr>
            <p:ph type="title"/>
          </p:nvPr>
        </p:nvSpPr>
        <p:spPr/>
        <p:txBody>
          <a:bodyPr/>
          <a:lstStyle/>
          <a:p>
            <a:r>
              <a:rPr lang="en-US" dirty="0" smtClean="0"/>
              <a:t>Other Helpful Resources</a:t>
            </a:r>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200" y="5715000"/>
            <a:ext cx="3733800" cy="838200"/>
          </a:xfrm>
          <a:prstGeom prst="rect">
            <a:avLst/>
          </a:prstGeom>
        </p:spPr>
      </p:pic>
    </p:spTree>
    <p:extLst>
      <p:ext uri="{BB962C8B-B14F-4D97-AF65-F5344CB8AC3E}">
        <p14:creationId xmlns:p14="http://schemas.microsoft.com/office/powerpoint/2010/main" val="426186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1"/>
            <a:ext cx="7408333" cy="3048000"/>
          </a:xfrm>
        </p:spPr>
        <p:txBody>
          <a:bodyPr>
            <a:noAutofit/>
          </a:bodyPr>
          <a:lstStyle/>
          <a:p>
            <a:pPr marL="0" indent="0" algn="ctr">
              <a:buNone/>
            </a:pPr>
            <a:r>
              <a:rPr lang="en-US" sz="3600" dirty="0" smtClean="0"/>
              <a:t>Jane </a:t>
            </a:r>
            <a:r>
              <a:rPr lang="en-US" sz="3600" dirty="0" err="1" smtClean="0"/>
              <a:t>Grillo</a:t>
            </a:r>
            <a:endParaRPr lang="en-US" sz="3600" dirty="0" smtClean="0"/>
          </a:p>
          <a:p>
            <a:pPr marL="0" indent="0" algn="ctr">
              <a:buNone/>
            </a:pPr>
            <a:r>
              <a:rPr lang="en-US" sz="3600" dirty="0" smtClean="0">
                <a:hlinkClick r:id="rId2"/>
              </a:rPr>
              <a:t>jgrillo@white.k12.ga.us</a:t>
            </a:r>
            <a:endParaRPr lang="en-US" sz="3600" dirty="0" smtClean="0"/>
          </a:p>
          <a:p>
            <a:pPr marL="0" indent="0" algn="ctr">
              <a:buNone/>
            </a:pPr>
            <a:endParaRPr lang="en-US" sz="3600" dirty="0" smtClean="0"/>
          </a:p>
          <a:p>
            <a:pPr marL="0" indent="0" algn="ctr">
              <a:buNone/>
            </a:pPr>
            <a:r>
              <a:rPr lang="en-US" sz="3600" dirty="0" smtClean="0"/>
              <a:t>706-865-2315 </a:t>
            </a:r>
            <a:r>
              <a:rPr lang="en-US" sz="3600" dirty="0" err="1" smtClean="0"/>
              <a:t>ext</a:t>
            </a:r>
            <a:r>
              <a:rPr lang="en-US" sz="3600" dirty="0" smtClean="0"/>
              <a:t> 1312</a:t>
            </a:r>
          </a:p>
          <a:p>
            <a:pPr marL="0" indent="0" algn="ctr">
              <a:buNone/>
            </a:pPr>
            <a:r>
              <a:rPr lang="en-US" sz="3600" dirty="0"/>
              <a:t>706-201-0483 cell</a:t>
            </a:r>
          </a:p>
        </p:txBody>
      </p:sp>
      <p:sp>
        <p:nvSpPr>
          <p:cNvPr id="3" name="Title 2"/>
          <p:cNvSpPr>
            <a:spLocks noGrp="1"/>
          </p:cNvSpPr>
          <p:nvPr>
            <p:ph type="title"/>
          </p:nvPr>
        </p:nvSpPr>
        <p:spPr/>
        <p:txBody>
          <a:bodyPr/>
          <a:lstStyle/>
          <a:p>
            <a:r>
              <a:rPr lang="en-US" dirty="0" smtClean="0"/>
              <a:t>Thank YOU!</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5562600"/>
            <a:ext cx="3581409" cy="990603"/>
          </a:xfrm>
          <a:prstGeom prst="rect">
            <a:avLst/>
          </a:prstGeom>
        </p:spPr>
      </p:pic>
    </p:spTree>
    <p:extLst>
      <p:ext uri="{BB962C8B-B14F-4D97-AF65-F5344CB8AC3E}">
        <p14:creationId xmlns:p14="http://schemas.microsoft.com/office/powerpoint/2010/main" val="264451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5257800"/>
            <a:ext cx="4572000" cy="1371600"/>
          </a:xfrm>
        </p:spPr>
      </p:pic>
      <p:sp>
        <p:nvSpPr>
          <p:cNvPr id="3" name="Title 2"/>
          <p:cNvSpPr>
            <a:spLocks noGrp="1"/>
          </p:cNvSpPr>
          <p:nvPr>
            <p:ph type="title"/>
          </p:nvPr>
        </p:nvSpPr>
        <p:spPr/>
        <p:txBody>
          <a:bodyPr/>
          <a:lstStyle/>
          <a:p>
            <a:r>
              <a:rPr lang="en-US" dirty="0" smtClean="0"/>
              <a:t>Together, We Can</a:t>
            </a:r>
            <a:endParaRPr lang="en-US" dirty="0"/>
          </a:p>
        </p:txBody>
      </p:sp>
      <p:sp>
        <p:nvSpPr>
          <p:cNvPr id="2" name="TextBox 1"/>
          <p:cNvSpPr txBox="1"/>
          <p:nvPr/>
        </p:nvSpPr>
        <p:spPr>
          <a:xfrm>
            <a:off x="914400" y="2133600"/>
            <a:ext cx="7543800" cy="3970318"/>
          </a:xfrm>
          <a:prstGeom prst="rect">
            <a:avLst/>
          </a:prstGeom>
          <a:noFill/>
        </p:spPr>
        <p:txBody>
          <a:bodyPr wrap="square" rtlCol="0">
            <a:spAutoFit/>
          </a:bodyPr>
          <a:lstStyle/>
          <a:p>
            <a:r>
              <a:rPr lang="en-US" dirty="0" smtClean="0"/>
              <a:t>In this session we will:</a:t>
            </a:r>
          </a:p>
          <a:p>
            <a:endParaRPr lang="en-US" dirty="0"/>
          </a:p>
          <a:p>
            <a:r>
              <a:rPr lang="en-US" dirty="0" smtClean="0"/>
              <a:t>  Peek at a few key sections of the Georgia Parent Mentor Partnership website</a:t>
            </a:r>
          </a:p>
          <a:p>
            <a:endParaRPr lang="en-US" dirty="0"/>
          </a:p>
          <a:p>
            <a:r>
              <a:rPr lang="en-US" dirty="0" smtClean="0"/>
              <a:t>  Discuss the ways parent mentors can introduce themselves in their districts</a:t>
            </a:r>
          </a:p>
          <a:p>
            <a:endParaRPr lang="en-US" dirty="0"/>
          </a:p>
          <a:p>
            <a:r>
              <a:rPr lang="en-US" dirty="0" smtClean="0"/>
              <a:t>  Review and submit the photo releases and Find A Mentor Page information</a:t>
            </a:r>
          </a:p>
          <a:p>
            <a:endParaRPr lang="en-US" dirty="0" smtClean="0"/>
          </a:p>
          <a:p>
            <a:r>
              <a:rPr lang="en-US" dirty="0"/>
              <a:t> </a:t>
            </a:r>
          </a:p>
          <a:p>
            <a:r>
              <a:rPr lang="en-US" dirty="0"/>
              <a:t> </a:t>
            </a:r>
            <a:r>
              <a:rPr lang="en-US" dirty="0" smtClean="0"/>
              <a:t> </a:t>
            </a:r>
          </a:p>
          <a:p>
            <a:endParaRPr lang="en-US" dirty="0"/>
          </a:p>
          <a:p>
            <a:endParaRPr lang="en-US" dirty="0"/>
          </a:p>
          <a:p>
            <a:endParaRPr lang="en-US" dirty="0"/>
          </a:p>
        </p:txBody>
      </p:sp>
    </p:spTree>
    <p:extLst>
      <p:ext uri="{BB962C8B-B14F-4D97-AF65-F5344CB8AC3E}">
        <p14:creationId xmlns:p14="http://schemas.microsoft.com/office/powerpoint/2010/main" val="229357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Job requirements</a:t>
            </a:r>
            <a:endParaRPr lang="en-US" dirty="0"/>
          </a:p>
        </p:txBody>
      </p:sp>
      <p:sp>
        <p:nvSpPr>
          <p:cNvPr id="2" name="Content Placeholder 1"/>
          <p:cNvSpPr>
            <a:spLocks noGrp="1"/>
          </p:cNvSpPr>
          <p:nvPr>
            <p:ph idx="1"/>
          </p:nvPr>
        </p:nvSpPr>
        <p:spPr>
          <a:xfrm>
            <a:off x="872067" y="1676401"/>
            <a:ext cx="7408333" cy="3962400"/>
          </a:xfrm>
        </p:spPr>
        <p:txBody>
          <a:bodyPr>
            <a:normAutofit lnSpcReduction="10000"/>
          </a:bodyPr>
          <a:lstStyle/>
          <a:p>
            <a:r>
              <a:rPr lang="en-US" dirty="0" smtClean="0"/>
              <a:t>Parent Mentors are required to create a Plan of Work for the current school year which will be updated on a quarterly basis.</a:t>
            </a:r>
          </a:p>
          <a:p>
            <a:r>
              <a:rPr lang="en-US" dirty="0" smtClean="0"/>
              <a:t>Parent Mentors are required to report Contact Tracking every quarter.</a:t>
            </a:r>
          </a:p>
          <a:p>
            <a:r>
              <a:rPr lang="en-US" dirty="0" smtClean="0"/>
              <a:t>Parent Mentors are required to attend Regional Meetings and the Annual Kickoff conference. </a:t>
            </a:r>
          </a:p>
          <a:p>
            <a:r>
              <a:rPr lang="en-US" dirty="0" smtClean="0"/>
              <a:t>Parent Mentors must file an Accountability Report at the end of the year and create a new Work Plan for the next year.</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5105400"/>
            <a:ext cx="3733800" cy="1143003"/>
          </a:xfrm>
          <a:prstGeom prst="rect">
            <a:avLst/>
          </a:prstGeom>
        </p:spPr>
      </p:pic>
    </p:spTree>
    <p:extLst>
      <p:ext uri="{BB962C8B-B14F-4D97-AF65-F5344CB8AC3E}">
        <p14:creationId xmlns:p14="http://schemas.microsoft.com/office/powerpoint/2010/main" val="7133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9600" y="5105400"/>
            <a:ext cx="4572000" cy="1371600"/>
          </a:xfrm>
        </p:spPr>
      </p:pic>
      <p:sp>
        <p:nvSpPr>
          <p:cNvPr id="3" name="Title 2"/>
          <p:cNvSpPr>
            <a:spLocks noGrp="1"/>
          </p:cNvSpPr>
          <p:nvPr>
            <p:ph type="title"/>
          </p:nvPr>
        </p:nvSpPr>
        <p:spPr/>
        <p:txBody>
          <a:bodyPr/>
          <a:lstStyle/>
          <a:p>
            <a:r>
              <a:rPr lang="en-US" dirty="0" smtClean="0"/>
              <a:t>First Stop: Website</a:t>
            </a:r>
            <a:endParaRPr lang="en-US" dirty="0"/>
          </a:p>
        </p:txBody>
      </p:sp>
      <p:sp>
        <p:nvSpPr>
          <p:cNvPr id="5" name="TextBox 4"/>
          <p:cNvSpPr txBox="1"/>
          <p:nvPr/>
        </p:nvSpPr>
        <p:spPr>
          <a:xfrm>
            <a:off x="914400" y="2209800"/>
            <a:ext cx="7543800" cy="2862322"/>
          </a:xfrm>
          <a:prstGeom prst="rect">
            <a:avLst/>
          </a:prstGeom>
          <a:noFill/>
        </p:spPr>
        <p:txBody>
          <a:bodyPr wrap="square" rtlCol="0">
            <a:spAutoFit/>
          </a:bodyPr>
          <a:lstStyle/>
          <a:p>
            <a:r>
              <a:rPr lang="en-US" sz="3600" dirty="0" smtClean="0">
                <a:hlinkClick r:id="rId3"/>
              </a:rPr>
              <a:t>www.parentmentors.org</a:t>
            </a:r>
            <a:endParaRPr lang="en-US" sz="3600" dirty="0" smtClean="0"/>
          </a:p>
          <a:p>
            <a:endParaRPr lang="en-US" dirty="0"/>
          </a:p>
          <a:p>
            <a:r>
              <a:rPr lang="en-US" dirty="0" smtClean="0"/>
              <a:t>General information about the Parent Mentors and disability related information </a:t>
            </a:r>
          </a:p>
          <a:p>
            <a:endParaRPr lang="en-US" dirty="0"/>
          </a:p>
          <a:p>
            <a:r>
              <a:rPr lang="en-US" dirty="0" smtClean="0"/>
              <a:t>Learning Curve --  Information just for parent mentors</a:t>
            </a:r>
          </a:p>
          <a:p>
            <a:r>
              <a:rPr lang="en-US" dirty="0"/>
              <a:t>	</a:t>
            </a:r>
            <a:r>
              <a:rPr lang="en-US" dirty="0" smtClean="0"/>
              <a:t>User name:   partnership</a:t>
            </a:r>
          </a:p>
          <a:p>
            <a:r>
              <a:rPr lang="en-US" dirty="0"/>
              <a:t>	</a:t>
            </a:r>
            <a:r>
              <a:rPr lang="en-US" dirty="0" smtClean="0"/>
              <a:t>Password :    mentor</a:t>
            </a:r>
          </a:p>
          <a:p>
            <a:endParaRPr lang="en-US" dirty="0"/>
          </a:p>
        </p:txBody>
      </p:sp>
    </p:spTree>
    <p:extLst>
      <p:ext uri="{BB962C8B-B14F-4D97-AF65-F5344CB8AC3E}">
        <p14:creationId xmlns:p14="http://schemas.microsoft.com/office/powerpoint/2010/main" val="298293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 just for You</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90800"/>
            <a:ext cx="7467600" cy="3738746"/>
          </a:xfrm>
          <a:prstGeom prst="rect">
            <a:avLst/>
          </a:prstGeom>
        </p:spPr>
      </p:pic>
    </p:spTree>
    <p:extLst>
      <p:ext uri="{BB962C8B-B14F-4D97-AF65-F5344CB8AC3E}">
        <p14:creationId xmlns:p14="http://schemas.microsoft.com/office/powerpoint/2010/main" val="305726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Access to Answers</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5257800"/>
            <a:ext cx="4038600" cy="1371600"/>
          </a:xfrm>
          <a:prstGeom prst="rect">
            <a:avLst/>
          </a:prstGeom>
        </p:spPr>
      </p:pic>
      <p:sp>
        <p:nvSpPr>
          <p:cNvPr id="2" name="Content Placeholder 1"/>
          <p:cNvSpPr>
            <a:spLocks noGrp="1"/>
          </p:cNvSpPr>
          <p:nvPr>
            <p:ph idx="1"/>
          </p:nvPr>
        </p:nvSpPr>
        <p:spPr>
          <a:xfrm>
            <a:off x="872067" y="1295401"/>
            <a:ext cx="7408333" cy="4648200"/>
          </a:xfrm>
        </p:spPr>
        <p:txBody>
          <a:bodyPr>
            <a:normAutofit/>
          </a:bodyPr>
          <a:lstStyle/>
          <a:p>
            <a:r>
              <a:rPr lang="en-US" b="1" dirty="0"/>
              <a:t>Join the </a:t>
            </a:r>
            <a:r>
              <a:rPr lang="en-US" b="1" dirty="0" err="1"/>
              <a:t>GaPMP</a:t>
            </a:r>
            <a:r>
              <a:rPr lang="en-US" b="1" dirty="0"/>
              <a:t> </a:t>
            </a:r>
            <a:r>
              <a:rPr lang="en-US" b="1" dirty="0" err="1"/>
              <a:t>listserve</a:t>
            </a:r>
            <a:r>
              <a:rPr lang="en-US" b="1" dirty="0"/>
              <a:t>, </a:t>
            </a:r>
            <a:r>
              <a:rPr lang="en-US" dirty="0"/>
              <a:t>our primary means of communication between the mentors. Send an email  </a:t>
            </a:r>
            <a:r>
              <a:rPr lang="en-US" u="sng" dirty="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r>
              <a:rPr lang="en-US" dirty="0" smtClean="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a:t>
            </a:r>
            <a:r>
              <a:rPr lang="en-US" dirty="0" smtClean="0"/>
              <a:t>collaborate </a:t>
            </a:r>
            <a:r>
              <a:rPr lang="en-US" dirty="0"/>
              <a:t>with </a:t>
            </a:r>
            <a:r>
              <a:rPr lang="en-US" smtClean="0"/>
              <a:t>GaP2P</a:t>
            </a:r>
            <a:r>
              <a:rPr lang="en-US" smtClean="0"/>
              <a:t>, our </a:t>
            </a:r>
            <a:r>
              <a:rPr lang="en-US" dirty="0"/>
              <a:t>state’s Parent Information Training Center (PTI), funded by the US Department of Education under IDEA.</a:t>
            </a:r>
          </a:p>
          <a:p>
            <a:endParaRPr lang="en-US" dirty="0"/>
          </a:p>
        </p:txBody>
      </p:sp>
    </p:spTree>
    <p:extLst>
      <p:ext uri="{BB962C8B-B14F-4D97-AF65-F5344CB8AC3E}">
        <p14:creationId xmlns:p14="http://schemas.microsoft.com/office/powerpoint/2010/main" val="192156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5676254" cy="3763963"/>
          </a:xfrm>
        </p:spPr>
      </p:pic>
      <p:sp>
        <p:nvSpPr>
          <p:cNvPr id="3" name="Title 2"/>
          <p:cNvSpPr>
            <a:spLocks noGrp="1"/>
          </p:cNvSpPr>
          <p:nvPr>
            <p:ph type="title"/>
          </p:nvPr>
        </p:nvSpPr>
        <p:spPr/>
        <p:txBody>
          <a:bodyPr/>
          <a:lstStyle/>
          <a:p>
            <a:r>
              <a:rPr lang="en-US" dirty="0" smtClean="0"/>
              <a:t>Learning Curve: Accountability</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5105400"/>
            <a:ext cx="4038600" cy="1371600"/>
          </a:xfrm>
          <a:prstGeom prst="rect">
            <a:avLst/>
          </a:prstGeom>
        </p:spPr>
      </p:pic>
      <p:sp>
        <p:nvSpPr>
          <p:cNvPr id="6" name="TextBox 5"/>
          <p:cNvSpPr txBox="1"/>
          <p:nvPr/>
        </p:nvSpPr>
        <p:spPr>
          <a:xfrm>
            <a:off x="6671854" y="1752600"/>
            <a:ext cx="1752600" cy="3416320"/>
          </a:xfrm>
          <a:prstGeom prst="rect">
            <a:avLst/>
          </a:prstGeom>
          <a:noFill/>
        </p:spPr>
        <p:txBody>
          <a:bodyPr wrap="square" rtlCol="0">
            <a:spAutoFit/>
          </a:bodyPr>
          <a:lstStyle/>
          <a:p>
            <a:r>
              <a:rPr lang="en-US" dirty="0" smtClean="0"/>
              <a:t>This is where you will find the contact tracking form links, Annual Report document and other important information for filling out the Accountability/Plan  </a:t>
            </a:r>
            <a:endParaRPr lang="en-US" dirty="0"/>
          </a:p>
        </p:txBody>
      </p:sp>
    </p:spTree>
    <p:extLst>
      <p:ext uri="{BB962C8B-B14F-4D97-AF65-F5344CB8AC3E}">
        <p14:creationId xmlns:p14="http://schemas.microsoft.com/office/powerpoint/2010/main" val="357890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Avoiding the Oops</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5257800"/>
            <a:ext cx="4038600" cy="1371600"/>
          </a:xfrm>
          <a:prstGeom prst="rect">
            <a:avLst/>
          </a:prstGeom>
        </p:spPr>
      </p:pic>
      <p:sp>
        <p:nvSpPr>
          <p:cNvPr id="2" name="Content Placeholder 1"/>
          <p:cNvSpPr>
            <a:spLocks noGrp="1"/>
          </p:cNvSpPr>
          <p:nvPr>
            <p:ph idx="1"/>
          </p:nvPr>
        </p:nvSpPr>
        <p:spPr>
          <a:xfrm>
            <a:off x="872067" y="1752601"/>
            <a:ext cx="7408333" cy="2286000"/>
          </a:xfrm>
        </p:spPr>
        <p:txBody>
          <a:bodyPr>
            <a:normAutofit fontScale="92500"/>
          </a:bodyPr>
          <a:lstStyle/>
          <a:p>
            <a:endParaRPr lang="en-US" dirty="0"/>
          </a:p>
          <a:p>
            <a:r>
              <a:rPr lang="en-US" dirty="0" smtClean="0"/>
              <a:t>ALWAYS re-read texts, </a:t>
            </a:r>
            <a:r>
              <a:rPr lang="en-US" dirty="0" err="1" smtClean="0"/>
              <a:t>facebook</a:t>
            </a:r>
            <a:r>
              <a:rPr lang="en-US" dirty="0" smtClean="0"/>
              <a:t> posts, emails and other correspondence as though the family involved or your director are looking at it.  Make sure you spell check and read for continuity and clarity. It’s hard to take it back once it goes out there. </a:t>
            </a:r>
            <a:r>
              <a:rPr lang="en-US" b="1" dirty="0" smtClean="0"/>
              <a:t>Don’t share confidential information!!!</a:t>
            </a:r>
            <a:endParaRPr lang="en-US" b="1" dirty="0"/>
          </a:p>
        </p:txBody>
      </p:sp>
      <p:sp>
        <p:nvSpPr>
          <p:cNvPr id="7" name="TextBox 6"/>
          <p:cNvSpPr txBox="1"/>
          <p:nvPr/>
        </p:nvSpPr>
        <p:spPr>
          <a:xfrm>
            <a:off x="838200" y="4191000"/>
            <a:ext cx="3657600" cy="2308324"/>
          </a:xfrm>
          <a:prstGeom prst="rect">
            <a:avLst/>
          </a:prstGeom>
          <a:solidFill>
            <a:srgbClr val="FFFF00"/>
          </a:solidFill>
        </p:spPr>
        <p:txBody>
          <a:bodyPr wrap="square" rtlCol="0">
            <a:spAutoFit/>
          </a:bodyPr>
          <a:lstStyle/>
          <a:p>
            <a:r>
              <a:rPr lang="en-US" b="1" dirty="0" smtClean="0"/>
              <a:t>Unlike volunteers, Parent Mentors are trained professionals working </a:t>
            </a:r>
            <a:r>
              <a:rPr lang="en-US" b="1" dirty="0"/>
              <a:t>with families in your district </a:t>
            </a:r>
            <a:r>
              <a:rPr lang="en-US" b="1" dirty="0" smtClean="0"/>
              <a:t>. </a:t>
            </a:r>
            <a:r>
              <a:rPr lang="en-US" b="1" i="1" dirty="0" smtClean="0"/>
              <a:t>Confidentiality </a:t>
            </a:r>
            <a:r>
              <a:rPr lang="en-US" b="1" i="1" dirty="0"/>
              <a:t>and trust are key. </a:t>
            </a:r>
            <a:endParaRPr lang="en-US" b="1" i="1" dirty="0" smtClean="0"/>
          </a:p>
          <a:p>
            <a:endParaRPr lang="en-US" b="1" i="1" dirty="0"/>
          </a:p>
          <a:p>
            <a:r>
              <a:rPr lang="en-US" b="1" dirty="0"/>
              <a:t>You will also need to earn the trust of staff </a:t>
            </a:r>
          </a:p>
          <a:p>
            <a:endParaRPr lang="en-US" dirty="0"/>
          </a:p>
        </p:txBody>
      </p:sp>
    </p:spTree>
    <p:extLst>
      <p:ext uri="{BB962C8B-B14F-4D97-AF65-F5344CB8AC3E}">
        <p14:creationId xmlns:p14="http://schemas.microsoft.com/office/powerpoint/2010/main" val="255392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752600"/>
            <a:ext cx="6092063" cy="3451225"/>
          </a:xfrm>
        </p:spPr>
      </p:pic>
      <p:sp>
        <p:nvSpPr>
          <p:cNvPr id="3" name="Title 2"/>
          <p:cNvSpPr>
            <a:spLocks noGrp="1"/>
          </p:cNvSpPr>
          <p:nvPr>
            <p:ph type="title"/>
          </p:nvPr>
        </p:nvSpPr>
        <p:spPr/>
        <p:txBody>
          <a:bodyPr>
            <a:normAutofit/>
          </a:bodyPr>
          <a:lstStyle/>
          <a:p>
            <a:r>
              <a:rPr lang="en-US" dirty="0" smtClean="0"/>
              <a:t>Job One: Family Engagement</a:t>
            </a:r>
            <a:endParaRPr lang="en-US"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5257800"/>
            <a:ext cx="4038600" cy="1371600"/>
          </a:xfrm>
          <a:prstGeom prst="rect">
            <a:avLst/>
          </a:prstGeom>
        </p:spPr>
      </p:pic>
      <p:sp>
        <p:nvSpPr>
          <p:cNvPr id="6" name="TextBox 5"/>
          <p:cNvSpPr txBox="1"/>
          <p:nvPr/>
        </p:nvSpPr>
        <p:spPr>
          <a:xfrm>
            <a:off x="6781800" y="2286000"/>
            <a:ext cx="2019300" cy="2031325"/>
          </a:xfrm>
          <a:prstGeom prst="rect">
            <a:avLst/>
          </a:prstGeom>
          <a:noFill/>
        </p:spPr>
        <p:txBody>
          <a:bodyPr wrap="square" rtlCol="0">
            <a:spAutoFit/>
          </a:bodyPr>
          <a:lstStyle/>
          <a:p>
            <a:r>
              <a:rPr lang="en-US" dirty="0" smtClean="0"/>
              <a:t>This is where you can find some helpful tools to use for trainings with teachers, parents and community .</a:t>
            </a:r>
            <a:endParaRPr lang="en-US" dirty="0"/>
          </a:p>
        </p:txBody>
      </p:sp>
    </p:spTree>
    <p:extLst>
      <p:ext uri="{BB962C8B-B14F-4D97-AF65-F5344CB8AC3E}">
        <p14:creationId xmlns:p14="http://schemas.microsoft.com/office/powerpoint/2010/main" val="2553923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337</TotalTime>
  <Words>692</Words>
  <Application>Microsoft Office PowerPoint</Application>
  <PresentationFormat>On-screen Show (4:3)</PresentationFormat>
  <Paragraphs>97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Welcome  Class of 2014</vt:lpstr>
      <vt:lpstr>Together, We Can</vt:lpstr>
      <vt:lpstr>Job requirements</vt:lpstr>
      <vt:lpstr>First Stop: Website</vt:lpstr>
      <vt:lpstr>Resources just for You</vt:lpstr>
      <vt:lpstr>Access to Answers</vt:lpstr>
      <vt:lpstr>Learning Curve: Accountability</vt:lpstr>
      <vt:lpstr>Avoiding the Oops</vt:lpstr>
      <vt:lpstr>Job One: Family Engagement</vt:lpstr>
      <vt:lpstr>In General: Calendar Page</vt:lpstr>
      <vt:lpstr>In General: Resources to Share</vt:lpstr>
      <vt:lpstr>Intros and Beginnings</vt:lpstr>
      <vt:lpstr>A Good Place to Start</vt:lpstr>
      <vt:lpstr>What Does It All Mean To YOU?</vt:lpstr>
      <vt:lpstr>Practice Makes Perfect</vt:lpstr>
      <vt:lpstr>Get on the GaPMP Page</vt:lpstr>
      <vt:lpstr>Other Helpful Resources</vt:lpstr>
      <vt:lpstr>Thank YOU!</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Class of 2014</dc:title>
  <dc:creator>Jane Grillo</dc:creator>
  <cp:lastModifiedBy>Jane Grillo</cp:lastModifiedBy>
  <cp:revision>21</cp:revision>
  <dcterms:created xsi:type="dcterms:W3CDTF">2014-06-08T10:08:11Z</dcterms:created>
  <dcterms:modified xsi:type="dcterms:W3CDTF">2014-08-12T18:52:38Z</dcterms:modified>
</cp:coreProperties>
</file>