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77" r:id="rId3"/>
    <p:sldId id="257" r:id="rId4"/>
    <p:sldId id="258" r:id="rId5"/>
    <p:sldId id="260" r:id="rId6"/>
    <p:sldId id="267" r:id="rId7"/>
    <p:sldId id="264" r:id="rId8"/>
    <p:sldId id="262" r:id="rId9"/>
    <p:sldId id="269" r:id="rId10"/>
    <p:sldId id="271" r:id="rId11"/>
    <p:sldId id="272" r:id="rId12"/>
    <p:sldId id="273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42349-7BCD-4CA1-872C-0DBE04D43CB5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A63E-9E86-4E37-BA2E-15B2501E0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3DBC5-0BC1-472A-8271-91EE22959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3DBC5-0BC1-472A-8271-91EE22959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2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6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2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3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4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3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4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8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19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9EE41-3F82-4B81-A062-C16EABE3F890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E550-D4D3-4D8E-91A1-094844AB11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6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p2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ta.org/Index.asp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ddlezonemusings.com/wp-content/uploads/2007/11/handshake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ambridge.films.com/Common/FMGimages/35995_ful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221672"/>
            <a:ext cx="5532284" cy="1754326"/>
          </a:xfrm>
          <a:prstGeom prst="rect">
            <a:avLst/>
          </a:prstGeom>
          <a:noFill/>
          <a:ln w="3175"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David" pitchFamily="34" charset="-79"/>
                <a:cs typeface="David" pitchFamily="34" charset="-79"/>
              </a:rPr>
              <a:t>Cherokee County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  <a:latin typeface="David" pitchFamily="34" charset="-79"/>
                <a:cs typeface="David" pitchFamily="34" charset="-79"/>
              </a:rPr>
              <a:t>Parent Mentors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/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0698" y="1975998"/>
            <a:ext cx="54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urlesque" pitchFamily="2" charset="0"/>
              </a:rPr>
              <a:t>Georgia Parent Mentor Partnership</a:t>
            </a:r>
            <a:endParaRPr lang="en-US" sz="4000" dirty="0">
              <a:latin typeface="Burlesqu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5213" y="3276600"/>
            <a:ext cx="66294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oper Black" pitchFamily="18" charset="0"/>
              </a:rPr>
              <a:t>Transition:</a:t>
            </a:r>
            <a:endParaRPr lang="en-US" sz="4400" dirty="0">
              <a:latin typeface="Cooper Black" pitchFamily="18" charset="0"/>
            </a:endParaRPr>
          </a:p>
          <a:p>
            <a:pPr algn="ctr"/>
            <a:r>
              <a:rPr lang="en-US" sz="4400" dirty="0" smtClean="0">
                <a:latin typeface="Cooper Black" pitchFamily="18" charset="0"/>
              </a:rPr>
              <a:t>Preschool to</a:t>
            </a:r>
          </a:p>
          <a:p>
            <a:pPr algn="ctr"/>
            <a:r>
              <a:rPr lang="en-US" sz="4400" dirty="0" smtClean="0">
                <a:latin typeface="Cooper Black" pitchFamily="18" charset="0"/>
              </a:rPr>
              <a:t>Kindergarten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87915" y="268928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5" y="6066328"/>
            <a:ext cx="1362273" cy="408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6066328"/>
            <a:ext cx="1259456" cy="3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9998" y="533400"/>
            <a:ext cx="6886575" cy="954107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</a:rPr>
              <a:t>Helping your child transition</a:t>
            </a:r>
          </a:p>
          <a:p>
            <a:pPr algn="ctr"/>
            <a:r>
              <a:rPr lang="en-US" sz="2800" b="1" dirty="0" smtClean="0">
                <a:ln w="10541" cmpd="sng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</a:rPr>
              <a:t> to Kindergarten</a:t>
            </a:r>
            <a:endParaRPr lang="en-US" sz="2800" b="1" dirty="0">
              <a:ln w="10541" cmpd="sng">
                <a:noFill/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679" y="1752600"/>
            <a:ext cx="4609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books about going to Kindergarten</a:t>
            </a:r>
          </a:p>
          <a:p>
            <a:endParaRPr lang="en-US" dirty="0" smtClean="0"/>
          </a:p>
          <a:p>
            <a:r>
              <a:rPr lang="en-US" dirty="0" smtClean="0"/>
              <a:t>Visit the school to get your child familiar with it</a:t>
            </a:r>
          </a:p>
          <a:p>
            <a:endParaRPr lang="en-US" dirty="0" smtClean="0"/>
          </a:p>
          <a:p>
            <a:r>
              <a:rPr lang="en-US" dirty="0" smtClean="0"/>
              <a:t>Talk about how exciting it’s going to be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83" y="3382328"/>
            <a:ext cx="1302644" cy="1370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47" y="4953000"/>
            <a:ext cx="1437664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978400"/>
            <a:ext cx="1447800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1323975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02" y="3314700"/>
            <a:ext cx="1325898" cy="1475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64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838200"/>
            <a:ext cx="5512535" cy="369332"/>
          </a:xfrm>
          <a:prstGeom prst="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cap="all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Practice to keep their skills up over the summer</a:t>
            </a:r>
            <a:endParaRPr lang="en-US" b="1" cap="all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08" y="4780821"/>
            <a:ext cx="1319136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365853"/>
            <a:ext cx="62641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summer learning fun!</a:t>
            </a:r>
          </a:p>
          <a:p>
            <a:r>
              <a:rPr lang="en-US" dirty="0"/>
              <a:t> </a:t>
            </a:r>
          </a:p>
          <a:p>
            <a:r>
              <a:rPr lang="en-US" dirty="0" smtClean="0"/>
              <a:t>Practice writing their names in sand, water colors, sidewalk chalk</a:t>
            </a:r>
          </a:p>
          <a:p>
            <a:endParaRPr lang="en-US" dirty="0"/>
          </a:p>
          <a:p>
            <a:r>
              <a:rPr lang="en-US" dirty="0" smtClean="0"/>
              <a:t>Sing the alphabet song while traveling</a:t>
            </a:r>
          </a:p>
          <a:p>
            <a:endParaRPr lang="en-US" dirty="0"/>
          </a:p>
          <a:p>
            <a:r>
              <a:rPr lang="en-US" dirty="0" smtClean="0"/>
              <a:t>See how many trees you can count; or clouds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2868" y="1454834"/>
            <a:ext cx="8071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It’s important to work with your child over the summer so they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do not loose the skills they have already acquired.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9851">
            <a:off x="7013043" y="3635178"/>
            <a:ext cx="1524000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433">
            <a:off x="407343" y="2632471"/>
            <a:ext cx="1418835" cy="141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06400"/>
            <a:ext cx="1854200" cy="1245358"/>
          </a:xfrm>
          <a:prstGeom prst="rect">
            <a:avLst/>
          </a:prstGeom>
        </p:spPr>
      </p:pic>
      <p:pic>
        <p:nvPicPr>
          <p:cNvPr id="1026" name="Picture 2" descr="C:\Users\JoEllen\AppData\Local\Microsoft\Windows\Temporary Internet Files\Content.IE5\JFMELGVI\MP90043939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01" y="1689858"/>
            <a:ext cx="1312849" cy="10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5901" y="1716016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possible, visit the school over the summer and allow your child to look around and become familiar with the new setting.</a:t>
            </a:r>
          </a:p>
          <a:p>
            <a:r>
              <a:rPr lang="en-US" b="1" i="1" dirty="0" smtClean="0"/>
              <a:t>Make sure to call the school to see if you can arrange this</a:t>
            </a:r>
            <a:r>
              <a:rPr lang="en-US" dirty="0" smtClean="0"/>
              <a:t>. 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1301" y="4079438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Visit important areas of the school; lunchroom, library, counselors office, nurses office,  etc.</a:t>
            </a:r>
            <a:endParaRPr lang="en-US" dirty="0"/>
          </a:p>
        </p:txBody>
      </p:sp>
      <p:pic>
        <p:nvPicPr>
          <p:cNvPr id="1027" name="Picture 3" descr="C:\Users\JoEllen\AppData\Local\Microsoft\Windows\Temporary Internet Files\Content.IE5\JUC7G7VR\MP90044230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16345"/>
            <a:ext cx="1500702" cy="98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35547" y="457537"/>
            <a:ext cx="3196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FIELD TRIP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28" y="4724400"/>
            <a:ext cx="1850255" cy="123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34377" y="4800600"/>
            <a:ext cx="286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6800" y="5604044"/>
            <a:ext cx="4613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http://parenttoparentofga.org:8080/AdvSearch.htm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76800" y="5384651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Parent to Parent of Georgia –Roadmap to Services</a:t>
            </a:r>
            <a:endParaRPr lang="en-US" sz="1400" dirty="0">
              <a:latin typeface="Manuscript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07998" y="4985266"/>
            <a:ext cx="3851565" cy="369332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2"/>
              </a:rPr>
              <a:t>www.P2P.org</a:t>
            </a:r>
            <a:r>
              <a:rPr lang="en-US" dirty="0" smtClean="0"/>
              <a:t>       1-800-229-2038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46724"/>
            <a:ext cx="1965614" cy="1123208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18889" r="22222" b="63704"/>
          <a:stretch/>
        </p:blipFill>
        <p:spPr bwMode="auto">
          <a:xfrm>
            <a:off x="830839" y="659233"/>
            <a:ext cx="1314450" cy="1560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33541" r="57557" b="46786"/>
          <a:stretch/>
        </p:blipFill>
        <p:spPr bwMode="auto">
          <a:xfrm rot="5400000">
            <a:off x="4558959" y="1848793"/>
            <a:ext cx="1513507" cy="1353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77760" y="87499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Sharon Jones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177760" y="1131539"/>
            <a:ext cx="2823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Sharon.jones@cherokee.k12.ga.us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307104" y="1441991"/>
            <a:ext cx="1618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770-721-8503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30946" y="200255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 Ellen Hancock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47102" y="2263727"/>
            <a:ext cx="298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Joellen.hancock@cherokee.k12.ga.us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241057" y="257150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687-310-6198</a:t>
            </a:r>
          </a:p>
          <a:p>
            <a:r>
              <a:rPr lang="en-US" dirty="0" smtClean="0"/>
              <a:t>770-721-8503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5159" y="173835"/>
            <a:ext cx="1733641" cy="707886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angle" pitchFamily="2" charset="0"/>
              </a:rPr>
              <a:t>Resources</a:t>
            </a:r>
            <a:endParaRPr lang="en-US" sz="4000" dirty="0">
              <a:latin typeface="Bangle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4309" y="2792203"/>
            <a:ext cx="477296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www.parentmentors.org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www.aadd.org 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All About Developmental Disabilities</a:t>
            </a:r>
          </a:p>
          <a:p>
            <a:endParaRPr lang="en-US" sz="10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www.glrs.org 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Georgia Learning Resources System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www.gcdd.org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Georgia’s Council on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Developmental  Disabilities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4310" y="5311656"/>
            <a:ext cx="459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NICHY: Students Guide to the IEP:</a:t>
            </a:r>
          </a:p>
          <a:p>
            <a:r>
              <a:rPr lang="en-US" sz="1600" dirty="0">
                <a:latin typeface="Arial" pitchFamily="34" charset="0"/>
                <a:cs typeface="Arial" pitchFamily="34" charset="0"/>
              </a:rPr>
              <a:t>http://nichcy.org/wp-content/uploads/docs/st1.pdf</a:t>
            </a:r>
          </a:p>
        </p:txBody>
      </p:sp>
    </p:spTree>
    <p:extLst>
      <p:ext uri="{BB962C8B-B14F-4D97-AF65-F5344CB8AC3E}">
        <p14:creationId xmlns:p14="http://schemas.microsoft.com/office/powerpoint/2010/main" val="28383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564" y="905698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ngle" pitchFamily="2" charset="0"/>
              </a:rPr>
              <a:t>Parent Mentors are parents of a special needs child themselves whose children attend a Cherokee County School.</a:t>
            </a:r>
            <a:endParaRPr lang="en-US" sz="2400" dirty="0">
              <a:latin typeface="Bangl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8000"/>
            <a:ext cx="3484417" cy="2613313"/>
          </a:xfrm>
          <a:prstGeom prst="roundRect">
            <a:avLst>
              <a:gd name="adj" fmla="val 11111"/>
            </a:avLst>
          </a:prstGeom>
          <a:ln w="190500" cap="rnd">
            <a:solidFill>
              <a:srgbClr val="C0504D">
                <a:lumMod val="60000"/>
                <a:lumOff val="40000"/>
              </a:srgbClr>
            </a:solidFill>
            <a:prstDash val="solid"/>
          </a:ln>
          <a:effectLst>
            <a:glow rad="101600">
              <a:srgbClr val="C0504D">
                <a:satMod val="175000"/>
                <a:alpha val="40000"/>
              </a:srgb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7052" r="16748" b="7486"/>
          <a:stretch/>
        </p:blipFill>
        <p:spPr>
          <a:xfrm>
            <a:off x="685801" y="2369127"/>
            <a:ext cx="3457344" cy="2507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304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62248" y="381000"/>
            <a:ext cx="5205656" cy="923330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rgbClr val="92D05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What do we do</a:t>
            </a:r>
            <a:endParaRPr lang="en-US" sz="5400" b="1" cap="all" spc="0" dirty="0">
              <a:ln w="9000" cmpd="sng">
                <a:solidFill>
                  <a:srgbClr val="92D05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5" name="Picture 3" descr="C:\Users\Jo Ellen\AppData\Local\Microsoft\Windows\Temporary Internet Files\Content.IE5\63WYMY5S\MP90040677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8421"/>
            <a:ext cx="1143000" cy="108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15" y="5491355"/>
            <a:ext cx="857569" cy="10259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7526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Cherokee County School District participates in the Georgia Department of  Education’s Parent Mentor </a:t>
            </a:r>
            <a:r>
              <a:rPr lang="en-US" dirty="0" smtClean="0"/>
              <a:t>Program;  </a:t>
            </a:r>
            <a:r>
              <a:rPr lang="en-US" dirty="0"/>
              <a:t>a data-driven national model for </a:t>
            </a:r>
            <a:r>
              <a:rPr lang="en-US" dirty="0" smtClean="0"/>
              <a:t>family/school/community </a:t>
            </a:r>
            <a:r>
              <a:rPr lang="en-US" dirty="0"/>
              <a:t>collaboration. 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Georgia Parent Mentor Partnership encourages families of students with disabilities and/or other academic risks to be critical players in the school </a:t>
            </a:r>
            <a:r>
              <a:rPr lang="en-US" dirty="0" smtClean="0"/>
              <a:t>improvement </a:t>
            </a:r>
            <a:r>
              <a:rPr lang="en-US" dirty="0"/>
              <a:t>process. The Parent Mentor engages families of students with disabilities; including 504, SST, RTI &amp; Title I in the education process and </a:t>
            </a:r>
            <a:r>
              <a:rPr lang="en-US" dirty="0" smtClean="0"/>
              <a:t>promotes/provides family </a:t>
            </a:r>
            <a:r>
              <a:rPr lang="en-US" dirty="0"/>
              <a:t>training and engagement as an integral strategy in almost every state performance goal in Georgia.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Parent Mentor Partnership is a springboard for change with the combined goals of increasing the graduation rate for students with disabilities and engaging families in the education of their own </a:t>
            </a:r>
            <a:r>
              <a:rPr lang="en-US" dirty="0" smtClean="0"/>
              <a:t>children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67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ww.pta.org/NationalStandards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4649821" cy="25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00213" cy="0"/>
          </a:xfrm>
          <a:prstGeom prst="rect">
            <a:avLst/>
          </a:prstGeom>
          <a:solidFill>
            <a:srgbClr val="F5EF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9981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996B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rgbClr val="996B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769579"/>
            <a:ext cx="6326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ngle" pitchFamily="2" charset="0"/>
              </a:rPr>
              <a:t>We follow the National PTA Standards</a:t>
            </a:r>
          </a:p>
          <a:p>
            <a:pPr algn="ctr"/>
            <a:r>
              <a:rPr lang="en-US" sz="3600" dirty="0" smtClean="0">
                <a:latin typeface="Bangle" pitchFamily="2" charset="0"/>
              </a:rPr>
              <a:t> as a basis to all of our work</a:t>
            </a:r>
            <a:endParaRPr lang="en-US" sz="3600" dirty="0">
              <a:latin typeface="Bangle" pitchFamily="2" charset="0"/>
            </a:endParaRPr>
          </a:p>
        </p:txBody>
      </p:sp>
      <p:pic>
        <p:nvPicPr>
          <p:cNvPr id="1028" name="Picture 4" descr="P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47963"/>
            <a:ext cx="2895600" cy="132423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53200" y="110866"/>
            <a:ext cx="1502524" cy="1073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5118" y="387925"/>
            <a:ext cx="696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anuscript"/>
              </a:rPr>
              <a:t>We work on the </a:t>
            </a:r>
            <a:r>
              <a:rPr lang="en-US" dirty="0" err="1" smtClean="0">
                <a:latin typeface="Manuscript"/>
              </a:rPr>
              <a:t>GaDOE</a:t>
            </a:r>
            <a:r>
              <a:rPr lang="en-US" dirty="0" smtClean="0">
                <a:latin typeface="Manuscript"/>
              </a:rPr>
              <a:t> </a:t>
            </a:r>
            <a:r>
              <a:rPr lang="en-US" dirty="0">
                <a:latin typeface="Manuscript"/>
              </a:rPr>
              <a:t>Strategic Plan and Federal Indicators for Students with </a:t>
            </a:r>
            <a:r>
              <a:rPr lang="en-US" dirty="0" smtClean="0">
                <a:latin typeface="Manuscript"/>
              </a:rPr>
              <a:t>Disabilities with our schools. </a:t>
            </a:r>
            <a:endParaRPr lang="en-US" dirty="0">
              <a:latin typeface="Manuscrip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51262" y="2628900"/>
            <a:ext cx="7304462" cy="533400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2700000" scaled="1"/>
          </a:gradFill>
          <a:ln w="2540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Goal 2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Strengthen teacher quality, recruitment, and retention.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51262" y="1828800"/>
            <a:ext cx="7304462" cy="609600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2700000" scaled="1"/>
          </a:gradFill>
          <a:ln w="2540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Goal 1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Increase high school graduation rate, decrease dropout rate, and increase post-secondary enrollment rate.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1262" y="3378200"/>
            <a:ext cx="7304462" cy="584200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2700000" scaled="1"/>
          </a:gradFill>
          <a:ln w="2540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Goal 3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Improve workforce readiness skills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51262" y="4190999"/>
            <a:ext cx="7304462" cy="528639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2700000" scaled="1"/>
          </a:gradFill>
          <a:ln w="2540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Goal 4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Develop strong education leaders, particularly at the building level.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1262" y="4914900"/>
            <a:ext cx="7304462" cy="571500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2700000" scaled="1"/>
          </a:gradFill>
          <a:ln w="2540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Goal 5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Improve the SAT, ACT, and the achievement scores of Georgia students.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1262" y="5715000"/>
            <a:ext cx="7304462" cy="533400"/>
          </a:xfrm>
          <a:prstGeom prst="rect">
            <a:avLst/>
          </a:prstGeom>
          <a:gradFill rotWithShape="1">
            <a:gsLst>
              <a:gs pos="0">
                <a:srgbClr val="8DB3E2"/>
              </a:gs>
              <a:gs pos="50000">
                <a:srgbClr val="FFFFFF"/>
              </a:gs>
              <a:gs pos="100000">
                <a:srgbClr val="8DB3E2"/>
              </a:gs>
            </a:gsLst>
            <a:lin ang="2700000" scaled="1"/>
          </a:gradFill>
          <a:ln w="25400">
            <a:solidFill>
              <a:srgbClr val="17365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Goal 6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 Make policies that ensure maximum academic and financial accountability.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2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o Ellen\AppData\Local\Microsoft\Windows\Temporary Internet Files\Content.IE5\UYBRUKYH\MP9102209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93" y="381000"/>
            <a:ext cx="3483737" cy="283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843211"/>
            <a:ext cx="7023916" cy="1384995"/>
          </a:xfrm>
          <a:prstGeom prst="rec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ngle" pitchFamily="2" charset="0"/>
              </a:rPr>
              <a:t>Parent Mentors provide training and resources on a array of topics including Positive Behavior Support and Effective Communication among many others.</a:t>
            </a:r>
            <a:endParaRPr lang="en-US" sz="2800" dirty="0">
              <a:latin typeface="Bangle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4241538"/>
            <a:ext cx="2395831" cy="2403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862" y="4427758"/>
            <a:ext cx="5105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Mentors attend several </a:t>
            </a:r>
            <a:r>
              <a:rPr lang="en-US" dirty="0" smtClean="0"/>
              <a:t>trainings </a:t>
            </a:r>
            <a:r>
              <a:rPr lang="en-US" dirty="0"/>
              <a:t>throughout the year to stay current on Special Education issues as it relates to both Federal and State </a:t>
            </a:r>
            <a:r>
              <a:rPr lang="en-US" dirty="0" smtClean="0"/>
              <a:t>areas; curriculum changes and graduation requirements.  </a:t>
            </a:r>
            <a:r>
              <a:rPr lang="en-US" dirty="0"/>
              <a:t>Many of these trainings are facilitated by the Georgia State Department of Education. 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11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rmine" pitchFamily="34" charset="0"/>
              </a:rPr>
              <a:t>The term parental involvement means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rmine" pitchFamily="34" charset="0"/>
              </a:rPr>
              <a:t>the participation of parents in regular,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rmine" pitchFamily="34" charset="0"/>
              </a:rPr>
              <a:t>two-way and meaningful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rmine" pitchFamily="34" charset="0"/>
              </a:rPr>
              <a:t>communication involving student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rmine" pitchFamily="34" charset="0"/>
              </a:rPr>
              <a:t>academic learning and other school</a:t>
            </a:r>
          </a:p>
          <a:p>
            <a:pPr algn="ctr">
              <a:buNone/>
            </a:pPr>
            <a:r>
              <a:rPr lang="en-US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Carmine" pitchFamily="34" charset="0"/>
              </a:rPr>
              <a:t>activities.</a:t>
            </a:r>
            <a:endParaRPr lang="en-US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latin typeface="Carmine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What is Parental Involvement?</a:t>
            </a:r>
            <a:endParaRPr lang="en-US" b="1" spc="50" dirty="0">
              <a:ln w="11430"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13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648200"/>
            <a:ext cx="1981200" cy="1447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77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05"/>
          <p:cNvSpPr>
            <a:spLocks noChangeArrowheads="1"/>
          </p:cNvSpPr>
          <p:nvPr/>
        </p:nvSpPr>
        <p:spPr bwMode="auto">
          <a:xfrm>
            <a:off x="1676400" y="5791200"/>
            <a:ext cx="7315200" cy="8572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493" tIns="43247" rIns="86493" bIns="43247" anchor="ctr"/>
          <a:lstStyle/>
          <a:p>
            <a:pPr algn="l" defTabSz="865188">
              <a:lnSpc>
                <a:spcPct val="80000"/>
              </a:lnSpc>
            </a:pPr>
            <a:r>
              <a:rPr lang="en-US" sz="1800" b="1" i="0" dirty="0">
                <a:solidFill>
                  <a:srgbClr val="0000FF"/>
                </a:solidFill>
                <a:latin typeface="Arial" charset="0"/>
              </a:rPr>
              <a:t>COLLABORATING WITH COMMUNITY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i="0" dirty="0">
                <a:latin typeface="Arial" charset="0"/>
              </a:rPr>
              <a:t>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Coordinate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resources and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services </a:t>
            </a:r>
            <a:endParaRPr lang="en-US" sz="2000" b="1" i="0" dirty="0" smtClean="0">
              <a:latin typeface="Adelon-Light" pitchFamily="2" charset="0"/>
              <a:ea typeface="Adelon-Light" pitchFamily="2" charset="0"/>
            </a:endParaRP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for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students, families, and the school with businesses,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agencies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, and other groups, and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provide </a:t>
            </a: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services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to the community</a:t>
            </a:r>
            <a:r>
              <a:rPr lang="en-US" sz="2000" b="0" i="0" dirty="0">
                <a:latin typeface="Arial" charset="0"/>
              </a:rPr>
              <a:t>.</a:t>
            </a:r>
            <a:endParaRPr lang="en-US" sz="2000" i="0" dirty="0">
              <a:latin typeface="Arial" charset="0"/>
            </a:endParaRPr>
          </a:p>
        </p:txBody>
      </p:sp>
      <p:grpSp>
        <p:nvGrpSpPr>
          <p:cNvPr id="8" name="Group 4140"/>
          <p:cNvGrpSpPr>
            <a:grpSpLocks/>
          </p:cNvGrpSpPr>
          <p:nvPr/>
        </p:nvGrpSpPr>
        <p:grpSpPr bwMode="auto">
          <a:xfrm>
            <a:off x="0" y="5791200"/>
            <a:ext cx="1644649" cy="615950"/>
            <a:chOff x="69" y="3648"/>
            <a:chExt cx="1036" cy="388"/>
          </a:xfrm>
        </p:grpSpPr>
        <p:pic>
          <p:nvPicPr>
            <p:cNvPr id="9" name="Picture 4132" descr="k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" y="3648"/>
              <a:ext cx="1008" cy="388"/>
            </a:xfrm>
            <a:prstGeom prst="rect">
              <a:avLst/>
            </a:prstGeom>
            <a:noFill/>
          </p:spPr>
        </p:pic>
        <p:sp>
          <p:nvSpPr>
            <p:cNvPr id="10" name="Text Box 4136"/>
            <p:cNvSpPr txBox="1">
              <a:spLocks noChangeArrowheads="1"/>
            </p:cNvSpPr>
            <p:nvPr/>
          </p:nvSpPr>
          <p:spPr bwMode="auto">
            <a:xfrm>
              <a:off x="529" y="3726"/>
              <a:ext cx="5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chemeClr val="hlink"/>
                  </a:solidFill>
                  <a:latin typeface="Arial" charset="0"/>
                </a:rPr>
                <a:t>Type 6</a:t>
              </a:r>
            </a:p>
          </p:txBody>
        </p:sp>
      </p:grpSp>
      <p:sp>
        <p:nvSpPr>
          <p:cNvPr id="11" name="Text Box 4099"/>
          <p:cNvSpPr txBox="1">
            <a:spLocks noChangeArrowheads="1"/>
          </p:cNvSpPr>
          <p:nvPr/>
        </p:nvSpPr>
        <p:spPr bwMode="auto">
          <a:xfrm>
            <a:off x="1572491" y="199900"/>
            <a:ext cx="6477000" cy="8490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86493" tIns="43247" rIns="86493" bIns="43247">
            <a:spAutoFit/>
          </a:bodyPr>
          <a:lstStyle/>
          <a:p>
            <a:pPr algn="ctr" defTabSz="865188">
              <a:lnSpc>
                <a:spcPct val="50000"/>
              </a:lnSpc>
              <a:spcBef>
                <a:spcPct val="50000"/>
              </a:spcBef>
            </a:pPr>
            <a:r>
              <a:rPr lang="en-US" sz="2100" b="1" i="1" dirty="0">
                <a:solidFill>
                  <a:srgbClr val="0000FF"/>
                </a:solidFill>
                <a:latin typeface="Carmine" pitchFamily="34" charset="0"/>
              </a:rPr>
              <a:t>THE KEYS TO SUCCESSFUL</a:t>
            </a:r>
          </a:p>
          <a:p>
            <a:pPr algn="ctr" defTabSz="865188">
              <a:lnSpc>
                <a:spcPct val="50000"/>
              </a:lnSpc>
              <a:spcBef>
                <a:spcPct val="50000"/>
              </a:spcBef>
            </a:pPr>
            <a:r>
              <a:rPr lang="en-US" sz="2100" b="1" i="1" dirty="0" smtClean="0">
                <a:solidFill>
                  <a:srgbClr val="0000FF"/>
                </a:solidFill>
                <a:latin typeface="Carmine" pitchFamily="34" charset="0"/>
              </a:rPr>
              <a:t>SCHOOL-FAMILY-COMMUNITY </a:t>
            </a:r>
            <a:r>
              <a:rPr lang="en-US" sz="2100" b="1" i="1" dirty="0">
                <a:solidFill>
                  <a:srgbClr val="0000FF"/>
                </a:solidFill>
                <a:latin typeface="Carmine" pitchFamily="34" charset="0"/>
              </a:rPr>
              <a:t>PARTNERSHIPS</a:t>
            </a:r>
          </a:p>
          <a:p>
            <a:pPr algn="ctr" defTabSz="865188">
              <a:lnSpc>
                <a:spcPct val="50000"/>
              </a:lnSpc>
              <a:spcBef>
                <a:spcPct val="50000"/>
              </a:spcBef>
            </a:pPr>
            <a:r>
              <a:rPr lang="en-US" b="1" i="1" dirty="0">
                <a:solidFill>
                  <a:schemeClr val="hlink"/>
                </a:solidFill>
                <a:latin typeface="Carmine" pitchFamily="34" charset="0"/>
              </a:rPr>
              <a:t>EPSTEIN’S SIX </a:t>
            </a:r>
            <a:r>
              <a:rPr lang="en-US" b="1" i="1" dirty="0" smtClean="0">
                <a:solidFill>
                  <a:schemeClr val="hlink"/>
                </a:solidFill>
                <a:latin typeface="Carmine" pitchFamily="34" charset="0"/>
              </a:rPr>
              <a:t>TYPES </a:t>
            </a:r>
            <a:r>
              <a:rPr lang="en-US" b="1" i="1" dirty="0">
                <a:solidFill>
                  <a:schemeClr val="hlink"/>
                </a:solidFill>
                <a:latin typeface="Carmine" pitchFamily="34" charset="0"/>
              </a:rPr>
              <a:t>OF INVOLVEMENT</a:t>
            </a:r>
          </a:p>
        </p:txBody>
      </p:sp>
      <p:sp>
        <p:nvSpPr>
          <p:cNvPr id="12" name="Rectangle 4100"/>
          <p:cNvSpPr>
            <a:spLocks noChangeArrowheads="1"/>
          </p:cNvSpPr>
          <p:nvPr/>
        </p:nvSpPr>
        <p:spPr bwMode="auto">
          <a:xfrm>
            <a:off x="1676400" y="1066800"/>
            <a:ext cx="7315200" cy="9286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493" tIns="43247" rIns="86493" bIns="43247" anchor="ctr"/>
          <a:lstStyle/>
          <a:p>
            <a:pPr algn="l" defTabSz="865188">
              <a:lnSpc>
                <a:spcPct val="80000"/>
              </a:lnSpc>
            </a:pPr>
            <a:r>
              <a:rPr lang="en-US" sz="1800" b="1" i="0" dirty="0">
                <a:solidFill>
                  <a:srgbClr val="0000FF"/>
                </a:solidFill>
                <a:latin typeface="Arial" charset="0"/>
              </a:rPr>
              <a:t>PARENTING</a:t>
            </a:r>
            <a:r>
              <a:rPr lang="en-US" sz="1800" b="1" i="0" dirty="0">
                <a:solidFill>
                  <a:srgbClr val="0000FF"/>
                </a:solidFill>
                <a:latin typeface="Adelon-Light" pitchFamily="2" charset="0"/>
                <a:ea typeface="Adelon-Light" pitchFamily="2" charset="0"/>
                <a:cs typeface="Arial" pitchFamily="34" charset="0"/>
              </a:rPr>
              <a:t>:</a:t>
            </a:r>
            <a:r>
              <a:rPr lang="en-US" sz="18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 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Assist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families with parenting and child-rearing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skills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, understanding </a:t>
            </a:r>
            <a:endParaRPr lang="en-US" sz="2000" b="1" i="0" dirty="0" smtClean="0">
              <a:latin typeface="Adelon-Light" pitchFamily="2" charset="0"/>
              <a:ea typeface="Adelon-Light" pitchFamily="2" charset="0"/>
              <a:cs typeface="Arial" pitchFamily="34" charset="0"/>
            </a:endParaRP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child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and adolescent development, and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setting home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conditions that support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children as students </a:t>
            </a: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at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each age and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  <a:cs typeface="Arial" pitchFamily="34" charset="0"/>
              </a:rPr>
              <a:t>grade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  <a:cs typeface="Arial" pitchFamily="34" charset="0"/>
              </a:rPr>
              <a:t>level.  Assist schools in understanding families.</a:t>
            </a:r>
          </a:p>
        </p:txBody>
      </p:sp>
      <p:sp>
        <p:nvSpPr>
          <p:cNvPr id="13" name="Rectangle 4101"/>
          <p:cNvSpPr>
            <a:spLocks noChangeArrowheads="1"/>
          </p:cNvSpPr>
          <p:nvPr/>
        </p:nvSpPr>
        <p:spPr bwMode="auto">
          <a:xfrm>
            <a:off x="1676400" y="2133600"/>
            <a:ext cx="7315200" cy="78581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493" tIns="43247" rIns="86493" bIns="43247" anchor="ctr"/>
          <a:lstStyle/>
          <a:p>
            <a:pPr algn="l" defTabSz="865188">
              <a:lnSpc>
                <a:spcPct val="80000"/>
              </a:lnSpc>
            </a:pPr>
            <a:r>
              <a:rPr lang="en-US" sz="1800" b="1" i="0" dirty="0" smtClean="0">
                <a:solidFill>
                  <a:srgbClr val="0000FF"/>
                </a:solidFill>
                <a:latin typeface="Arial" charset="0"/>
              </a:rPr>
              <a:t>COMMUNICATING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i="0" dirty="0" smtClean="0">
                <a:latin typeface="Arial" charset="0"/>
              </a:rPr>
              <a:t>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Communicate with families about school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programs and student </a:t>
            </a: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progress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through effective school-to-home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and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home-to-school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communications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.</a:t>
            </a:r>
          </a:p>
        </p:txBody>
      </p:sp>
      <p:sp>
        <p:nvSpPr>
          <p:cNvPr id="14" name="Rectangle 4102"/>
          <p:cNvSpPr>
            <a:spLocks noChangeArrowheads="1"/>
          </p:cNvSpPr>
          <p:nvPr/>
        </p:nvSpPr>
        <p:spPr bwMode="auto">
          <a:xfrm>
            <a:off x="1676400" y="3048000"/>
            <a:ext cx="7315200" cy="79533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493" tIns="43247" rIns="86493" bIns="43247" anchor="ctr"/>
          <a:lstStyle/>
          <a:p>
            <a:pPr algn="l" defTabSz="865188">
              <a:lnSpc>
                <a:spcPct val="80000"/>
              </a:lnSpc>
            </a:pPr>
            <a:r>
              <a:rPr lang="en-US" sz="1800" b="1" i="0" dirty="0">
                <a:solidFill>
                  <a:srgbClr val="0000FF"/>
                </a:solidFill>
                <a:latin typeface="Arial" charset="0"/>
              </a:rPr>
              <a:t>VOLUNTEERING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i="0" dirty="0">
                <a:latin typeface="Arial" charset="0"/>
              </a:rPr>
              <a:t> </a:t>
            </a:r>
            <a:r>
              <a:rPr lang="en-US" sz="2000" i="0" dirty="0" smtClean="0">
                <a:latin typeface="Arial" charset="0"/>
              </a:rPr>
              <a:t>I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mprove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recruitment, training, work, and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schedules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to involve </a:t>
            </a:r>
            <a:endParaRPr lang="en-US" sz="2000" b="1" i="0" dirty="0" smtClean="0">
              <a:latin typeface="Adelon-Light" pitchFamily="2" charset="0"/>
              <a:ea typeface="Adelon-Light" pitchFamily="2" charset="0"/>
            </a:endParaRP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families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as volunteers and </a:t>
            </a:r>
            <a:r>
              <a:rPr lang="en-US" sz="2000" b="1" i="0" dirty="0">
                <a:latin typeface="Adelon-Light"/>
                <a:ea typeface="Adelon-Light" pitchFamily="2" charset="0"/>
              </a:rPr>
              <a:t>audiences at </a:t>
            </a:r>
            <a:r>
              <a:rPr lang="en-US" sz="2000" b="1" i="0" dirty="0" smtClean="0">
                <a:latin typeface="Adelon-Light"/>
                <a:ea typeface="Adelon-Light" pitchFamily="2" charset="0"/>
              </a:rPr>
              <a:t>school or </a:t>
            </a:r>
            <a:r>
              <a:rPr lang="en-US" sz="2000" b="1" i="0" dirty="0">
                <a:latin typeface="Adelon-Light"/>
                <a:ea typeface="Adelon-Light" pitchFamily="2" charset="0"/>
              </a:rPr>
              <a:t>in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other locations to support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students and </a:t>
            </a: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school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programs.</a:t>
            </a:r>
          </a:p>
        </p:txBody>
      </p:sp>
      <p:sp>
        <p:nvSpPr>
          <p:cNvPr id="15" name="Rectangle 4103"/>
          <p:cNvSpPr>
            <a:spLocks noChangeArrowheads="1"/>
          </p:cNvSpPr>
          <p:nvPr/>
        </p:nvSpPr>
        <p:spPr bwMode="auto">
          <a:xfrm>
            <a:off x="1676400" y="3962400"/>
            <a:ext cx="7315200" cy="7683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493" tIns="43247" rIns="86493" bIns="43247" anchor="ctr"/>
          <a:lstStyle/>
          <a:p>
            <a:pPr algn="l" defTabSz="865188">
              <a:lnSpc>
                <a:spcPct val="80000"/>
              </a:lnSpc>
            </a:pPr>
            <a:r>
              <a:rPr lang="en-US" sz="1800" b="1" i="0" dirty="0">
                <a:solidFill>
                  <a:srgbClr val="0000FF"/>
                </a:solidFill>
                <a:latin typeface="Arial" charset="0"/>
              </a:rPr>
              <a:t>LEARNING AT HOME</a:t>
            </a:r>
            <a:r>
              <a:rPr lang="en-US" sz="2000" b="1" i="0" dirty="0">
                <a:solidFill>
                  <a:srgbClr val="0000FF"/>
                </a:solidFill>
                <a:latin typeface="Adelon-Light" pitchFamily="2" charset="0"/>
                <a:ea typeface="Adelon-Light" pitchFamily="2" charset="0"/>
              </a:rPr>
              <a:t>: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Involve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families with their children in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learning activities at </a:t>
            </a: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home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, including homework and other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curriculum-related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activities and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decisions.</a:t>
            </a:r>
            <a:endParaRPr lang="en-US" sz="2000" b="1" i="0" dirty="0">
              <a:latin typeface="Adelon-Light" pitchFamily="2" charset="0"/>
              <a:ea typeface="Adelon-Light" pitchFamily="2" charset="0"/>
            </a:endParaRPr>
          </a:p>
        </p:txBody>
      </p:sp>
      <p:sp>
        <p:nvSpPr>
          <p:cNvPr id="16" name="Rectangle 4104"/>
          <p:cNvSpPr>
            <a:spLocks noChangeArrowheads="1"/>
          </p:cNvSpPr>
          <p:nvPr/>
        </p:nvSpPr>
        <p:spPr bwMode="auto">
          <a:xfrm>
            <a:off x="1676400" y="4800600"/>
            <a:ext cx="7315200" cy="8572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6493" tIns="43247" rIns="86493" bIns="43247" anchor="ctr"/>
          <a:lstStyle/>
          <a:p>
            <a:pPr algn="l" defTabSz="865188">
              <a:lnSpc>
                <a:spcPct val="80000"/>
              </a:lnSpc>
            </a:pPr>
            <a:r>
              <a:rPr lang="en-US" sz="1800" b="1" i="0" dirty="0">
                <a:solidFill>
                  <a:srgbClr val="0000FF"/>
                </a:solidFill>
                <a:latin typeface="Arial" charset="0"/>
              </a:rPr>
              <a:t>DECISION MAKING</a:t>
            </a:r>
            <a:r>
              <a:rPr lang="en-US" sz="2000" i="0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000" i="0" dirty="0">
                <a:latin typeface="Arial" charset="0"/>
              </a:rPr>
              <a:t> 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Include families as participants in school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decisions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,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governance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, </a:t>
            </a:r>
            <a:endParaRPr lang="en-US" sz="2000" b="1" i="0" dirty="0" smtClean="0">
              <a:latin typeface="Adelon-Light" pitchFamily="2" charset="0"/>
              <a:ea typeface="Adelon-Light" pitchFamily="2" charset="0"/>
            </a:endParaRPr>
          </a:p>
          <a:p>
            <a:pPr algn="l" defTabSz="865188">
              <a:lnSpc>
                <a:spcPct val="80000"/>
              </a:lnSpc>
            </a:pP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and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advocacy through PTA/PTO, school 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councils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, committees, action </a:t>
            </a:r>
            <a:endParaRPr lang="en-US" sz="2000" b="1" i="0" dirty="0" smtClean="0">
              <a:latin typeface="Adelon-Light" pitchFamily="2" charset="0"/>
              <a:ea typeface="Adelon-Light" pitchFamily="2" charset="0"/>
            </a:endParaRPr>
          </a:p>
          <a:p>
            <a:pPr algn="l" defTabSz="865188">
              <a:lnSpc>
                <a:spcPct val="80000"/>
              </a:lnSpc>
            </a:pPr>
            <a:r>
              <a:rPr lang="en-US" sz="2000" b="1" dirty="0" smtClean="0">
                <a:latin typeface="Adelon-Light" pitchFamily="2" charset="0"/>
                <a:ea typeface="Adelon-Light" pitchFamily="2" charset="0"/>
              </a:rPr>
              <a:t>t</a:t>
            </a:r>
            <a:r>
              <a:rPr lang="en-US" sz="2000" b="1" i="0" dirty="0" smtClean="0">
                <a:latin typeface="Adelon-Light" pitchFamily="2" charset="0"/>
                <a:ea typeface="Adelon-Light" pitchFamily="2" charset="0"/>
              </a:rPr>
              <a:t>eams, and </a:t>
            </a:r>
            <a:r>
              <a:rPr lang="en-US" sz="2000" b="1" i="0" dirty="0">
                <a:latin typeface="Adelon-Light" pitchFamily="2" charset="0"/>
                <a:ea typeface="Adelon-Light" pitchFamily="2" charset="0"/>
              </a:rPr>
              <a:t>other parent organizations.</a:t>
            </a:r>
          </a:p>
        </p:txBody>
      </p:sp>
      <p:grpSp>
        <p:nvGrpSpPr>
          <p:cNvPr id="17" name="Group 4145"/>
          <p:cNvGrpSpPr>
            <a:grpSpLocks/>
          </p:cNvGrpSpPr>
          <p:nvPr/>
        </p:nvGrpSpPr>
        <p:grpSpPr bwMode="auto">
          <a:xfrm>
            <a:off x="0" y="1219200"/>
            <a:ext cx="1614488" cy="615950"/>
            <a:chOff x="72" y="624"/>
            <a:chExt cx="1017" cy="388"/>
          </a:xfrm>
        </p:grpSpPr>
        <p:pic>
          <p:nvPicPr>
            <p:cNvPr id="18" name="Picture 4127" descr="k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" y="624"/>
              <a:ext cx="1008" cy="388"/>
            </a:xfrm>
            <a:prstGeom prst="rect">
              <a:avLst/>
            </a:prstGeom>
            <a:noFill/>
          </p:spPr>
        </p:pic>
        <p:sp>
          <p:nvSpPr>
            <p:cNvPr id="19" name="Text Box 4134"/>
            <p:cNvSpPr txBox="1">
              <a:spLocks noChangeArrowheads="1"/>
            </p:cNvSpPr>
            <p:nvPr/>
          </p:nvSpPr>
          <p:spPr bwMode="auto">
            <a:xfrm>
              <a:off x="513" y="711"/>
              <a:ext cx="5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chemeClr val="hlink"/>
                  </a:solidFill>
                  <a:latin typeface="Arial" charset="0"/>
                </a:rPr>
                <a:t>Type 1</a:t>
              </a:r>
            </a:p>
          </p:txBody>
        </p:sp>
      </p:grpSp>
      <p:grpSp>
        <p:nvGrpSpPr>
          <p:cNvPr id="20" name="Group 4144"/>
          <p:cNvGrpSpPr>
            <a:grpSpLocks/>
          </p:cNvGrpSpPr>
          <p:nvPr/>
        </p:nvGrpSpPr>
        <p:grpSpPr bwMode="auto">
          <a:xfrm>
            <a:off x="0" y="2209800"/>
            <a:ext cx="1628774" cy="615950"/>
            <a:chOff x="87" y="1305"/>
            <a:chExt cx="1026" cy="388"/>
          </a:xfrm>
        </p:grpSpPr>
        <p:pic>
          <p:nvPicPr>
            <p:cNvPr id="21" name="Picture 4128" descr="k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" y="1305"/>
              <a:ext cx="1008" cy="388"/>
            </a:xfrm>
            <a:prstGeom prst="rect">
              <a:avLst/>
            </a:prstGeom>
            <a:noFill/>
          </p:spPr>
        </p:pic>
        <p:sp>
          <p:nvSpPr>
            <p:cNvPr id="22" name="Text Box 4135"/>
            <p:cNvSpPr txBox="1">
              <a:spLocks noChangeArrowheads="1"/>
            </p:cNvSpPr>
            <p:nvPr/>
          </p:nvSpPr>
          <p:spPr bwMode="auto">
            <a:xfrm>
              <a:off x="537" y="1387"/>
              <a:ext cx="5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chemeClr val="hlink"/>
                  </a:solidFill>
                  <a:latin typeface="Arial" charset="0"/>
                </a:rPr>
                <a:t>Type 2</a:t>
              </a:r>
            </a:p>
          </p:txBody>
        </p:sp>
      </p:grpSp>
      <p:grpSp>
        <p:nvGrpSpPr>
          <p:cNvPr id="23" name="Group 4141"/>
          <p:cNvGrpSpPr>
            <a:grpSpLocks/>
          </p:cNvGrpSpPr>
          <p:nvPr/>
        </p:nvGrpSpPr>
        <p:grpSpPr bwMode="auto">
          <a:xfrm>
            <a:off x="0" y="4876800"/>
            <a:ext cx="1641475" cy="615950"/>
            <a:chOff x="90" y="3072"/>
            <a:chExt cx="1034" cy="388"/>
          </a:xfrm>
        </p:grpSpPr>
        <p:pic>
          <p:nvPicPr>
            <p:cNvPr id="24" name="Picture 4130" descr="k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" y="3072"/>
              <a:ext cx="1008" cy="388"/>
            </a:xfrm>
            <a:prstGeom prst="rect">
              <a:avLst/>
            </a:prstGeom>
            <a:noFill/>
          </p:spPr>
        </p:pic>
        <p:sp>
          <p:nvSpPr>
            <p:cNvPr id="25" name="Text Box 4137"/>
            <p:cNvSpPr txBox="1">
              <a:spLocks noChangeArrowheads="1"/>
            </p:cNvSpPr>
            <p:nvPr/>
          </p:nvSpPr>
          <p:spPr bwMode="auto">
            <a:xfrm>
              <a:off x="548" y="3160"/>
              <a:ext cx="5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chemeClr val="hlink"/>
                  </a:solidFill>
                  <a:latin typeface="Arial" charset="0"/>
                </a:rPr>
                <a:t>Type 5</a:t>
              </a:r>
            </a:p>
          </p:txBody>
        </p:sp>
      </p:grpSp>
      <p:grpSp>
        <p:nvGrpSpPr>
          <p:cNvPr id="26" name="Group 4142"/>
          <p:cNvGrpSpPr>
            <a:grpSpLocks/>
          </p:cNvGrpSpPr>
          <p:nvPr/>
        </p:nvGrpSpPr>
        <p:grpSpPr bwMode="auto">
          <a:xfrm>
            <a:off x="0" y="3962400"/>
            <a:ext cx="1644650" cy="615950"/>
            <a:chOff x="81" y="2448"/>
            <a:chExt cx="1036" cy="388"/>
          </a:xfrm>
        </p:grpSpPr>
        <p:pic>
          <p:nvPicPr>
            <p:cNvPr id="27" name="Picture 4131" descr="k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" y="2448"/>
              <a:ext cx="1008" cy="388"/>
            </a:xfrm>
            <a:prstGeom prst="rect">
              <a:avLst/>
            </a:prstGeom>
            <a:noFill/>
          </p:spPr>
        </p:pic>
        <p:sp>
          <p:nvSpPr>
            <p:cNvPr id="28" name="Text Box 4138"/>
            <p:cNvSpPr txBox="1">
              <a:spLocks noChangeArrowheads="1"/>
            </p:cNvSpPr>
            <p:nvPr/>
          </p:nvSpPr>
          <p:spPr bwMode="auto">
            <a:xfrm>
              <a:off x="541" y="2526"/>
              <a:ext cx="5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chemeClr val="hlink"/>
                  </a:solidFill>
                  <a:latin typeface="Arial" charset="0"/>
                </a:rPr>
                <a:t>Type 4</a:t>
              </a:r>
            </a:p>
          </p:txBody>
        </p:sp>
      </p:grpSp>
      <p:grpSp>
        <p:nvGrpSpPr>
          <p:cNvPr id="29" name="Group 4143"/>
          <p:cNvGrpSpPr>
            <a:grpSpLocks/>
          </p:cNvGrpSpPr>
          <p:nvPr/>
        </p:nvGrpSpPr>
        <p:grpSpPr bwMode="auto">
          <a:xfrm>
            <a:off x="0" y="3124200"/>
            <a:ext cx="1628775" cy="615950"/>
            <a:chOff x="81" y="1872"/>
            <a:chExt cx="1026" cy="388"/>
          </a:xfrm>
        </p:grpSpPr>
        <p:pic>
          <p:nvPicPr>
            <p:cNvPr id="30" name="Picture 4129" descr="ke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" y="1872"/>
              <a:ext cx="1008" cy="388"/>
            </a:xfrm>
            <a:prstGeom prst="rect">
              <a:avLst/>
            </a:prstGeom>
            <a:noFill/>
          </p:spPr>
        </p:pic>
        <p:sp>
          <p:nvSpPr>
            <p:cNvPr id="31" name="Text Box 4139"/>
            <p:cNvSpPr txBox="1">
              <a:spLocks noChangeArrowheads="1"/>
            </p:cNvSpPr>
            <p:nvPr/>
          </p:nvSpPr>
          <p:spPr bwMode="auto">
            <a:xfrm>
              <a:off x="531" y="1954"/>
              <a:ext cx="57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0" dirty="0">
                  <a:solidFill>
                    <a:schemeClr val="hlink"/>
                  </a:solidFill>
                  <a:latin typeface="Arial" charset="0"/>
                </a:rPr>
                <a:t>Type 3</a:t>
              </a:r>
            </a:p>
          </p:txBody>
        </p:sp>
      </p:grpSp>
      <p:sp>
        <p:nvSpPr>
          <p:cNvPr id="32" name="Text Box 4106"/>
          <p:cNvSpPr txBox="1">
            <a:spLocks noChangeArrowheads="1"/>
          </p:cNvSpPr>
          <p:nvPr/>
        </p:nvSpPr>
        <p:spPr bwMode="auto">
          <a:xfrm>
            <a:off x="0" y="6590250"/>
            <a:ext cx="9480612" cy="33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86493" tIns="43247" rIns="86493" bIns="43247">
            <a:spAutoFit/>
          </a:bodyPr>
          <a:lstStyle>
            <a:lvl1pPr defTabSz="865188">
              <a:defRPr sz="4400" b="1" i="1">
                <a:solidFill>
                  <a:schemeClr val="tx1"/>
                </a:solidFill>
                <a:latin typeface="Palatino" pitchFamily="18" charset="0"/>
              </a:defRPr>
            </a:lvl1pPr>
            <a:lvl2pPr marL="742950" indent="-285750" defTabSz="865188">
              <a:defRPr sz="4400" b="1" i="1">
                <a:solidFill>
                  <a:schemeClr val="tx1"/>
                </a:solidFill>
                <a:latin typeface="Palatino" pitchFamily="18" charset="0"/>
              </a:defRPr>
            </a:lvl2pPr>
            <a:lvl3pPr marL="1143000" indent="-228600" defTabSz="865188">
              <a:defRPr sz="4400" b="1" i="1">
                <a:solidFill>
                  <a:schemeClr val="tx1"/>
                </a:solidFill>
                <a:latin typeface="Palatino" pitchFamily="18" charset="0"/>
              </a:defRPr>
            </a:lvl3pPr>
            <a:lvl4pPr marL="1600200" indent="-228600" defTabSz="865188">
              <a:defRPr sz="4400" b="1" i="1">
                <a:solidFill>
                  <a:schemeClr val="tx1"/>
                </a:solidFill>
                <a:latin typeface="Palatino" pitchFamily="18" charset="0"/>
              </a:defRPr>
            </a:lvl4pPr>
            <a:lvl5pPr marL="2057400" indent="-228600" defTabSz="865188">
              <a:defRPr sz="4400" b="1" i="1">
                <a:solidFill>
                  <a:schemeClr val="tx1"/>
                </a:solidFill>
                <a:latin typeface="Palatino" pitchFamily="18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Palatino" pitchFamily="18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Palatino" pitchFamily="18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Palatino" pitchFamily="18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tx1"/>
                </a:solidFill>
                <a:latin typeface="Palatino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0" i="0" dirty="0">
                <a:latin typeface="Arial Narrow" pitchFamily="34" charset="0"/>
              </a:rPr>
              <a:t>Reprinted with permission:  Epstein, J. L., Sanders, M. G., Simon, B. S., Salinas, K. C., Jansorn, N. R., &amp; Van Voorhis, F. L. (2002).  </a:t>
            </a:r>
            <a:r>
              <a:rPr lang="en-US" sz="800" b="0" dirty="0">
                <a:latin typeface="Arial Narrow" pitchFamily="34" charset="0"/>
              </a:rPr>
              <a:t>School, Family, and Community Partnerships:  Your Handbook for Action (Second Edition</a:t>
            </a:r>
            <a:r>
              <a:rPr lang="en-US" sz="800" b="0" dirty="0" smtClean="0">
                <a:latin typeface="Arial Narrow" pitchFamily="34" charset="0"/>
              </a:rPr>
              <a:t>).  </a:t>
            </a:r>
            <a:r>
              <a:rPr lang="en-US" sz="800" b="0" i="0" dirty="0" smtClean="0">
                <a:latin typeface="Arial Narrow" pitchFamily="34" charset="0"/>
              </a:rPr>
              <a:t>Thousand </a:t>
            </a:r>
            <a:r>
              <a:rPr lang="en-US" sz="800" b="0" i="0" dirty="0">
                <a:latin typeface="Arial Narrow" pitchFamily="34" charset="0"/>
              </a:rPr>
              <a:t>Oaks, CA:  Corwin Press.</a:t>
            </a:r>
          </a:p>
        </p:txBody>
      </p:sp>
    </p:spTree>
    <p:extLst>
      <p:ext uri="{BB962C8B-B14F-4D97-AF65-F5344CB8AC3E}">
        <p14:creationId xmlns:p14="http://schemas.microsoft.com/office/powerpoint/2010/main" val="33630294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72456" y="538005"/>
            <a:ext cx="3276600" cy="646331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angle" pitchFamily="2" charset="0"/>
              </a:rPr>
              <a:t>Community Activities</a:t>
            </a:r>
            <a:endParaRPr lang="en-US" sz="3600" dirty="0">
              <a:latin typeface="Bangle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82" y="1831661"/>
            <a:ext cx="1027412" cy="12434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8" y="4059910"/>
            <a:ext cx="1322450" cy="1097962"/>
          </a:xfrm>
          <a:prstGeom prst="rect">
            <a:avLst/>
          </a:prstGeom>
          <a:ln w="28575">
            <a:solidFill>
              <a:srgbClr val="CC0099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86" y="4927371"/>
            <a:ext cx="1047749" cy="89058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8507">
            <a:off x="6740383" y="286077"/>
            <a:ext cx="1143000" cy="115018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14894" y="3075138"/>
            <a:ext cx="4929062" cy="568313"/>
            <a:chOff x="2588089" y="2754618"/>
            <a:chExt cx="4929062" cy="568313"/>
          </a:xfrm>
        </p:grpSpPr>
        <p:sp>
          <p:nvSpPr>
            <p:cNvPr id="17" name="TextBox 16"/>
            <p:cNvSpPr txBox="1"/>
            <p:nvPr/>
          </p:nvSpPr>
          <p:spPr>
            <a:xfrm>
              <a:off x="2588089" y="2754618"/>
              <a:ext cx="44057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Cherokee Recreation &amp; Parks Association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31634" y="3006410"/>
              <a:ext cx="20158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770-924-7768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58062" y="3015154"/>
              <a:ext cx="1610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www.crpa.net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78482" y="3015154"/>
              <a:ext cx="11386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Kim Watt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72456" y="1696418"/>
            <a:ext cx="4068556" cy="631055"/>
            <a:chOff x="2609386" y="2023646"/>
            <a:chExt cx="4068556" cy="631055"/>
          </a:xfrm>
        </p:grpSpPr>
        <p:sp>
          <p:nvSpPr>
            <p:cNvPr id="15" name="TextBox 14"/>
            <p:cNvSpPr txBox="1"/>
            <p:nvPr/>
          </p:nvSpPr>
          <p:spPr>
            <a:xfrm>
              <a:off x="2609386" y="2023646"/>
              <a:ext cx="2971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Cherokee Outdoor YMCA 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flipH="1">
              <a:off x="2917818" y="2346924"/>
              <a:ext cx="19255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770-591-5820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71100" y="2346923"/>
              <a:ext cx="24068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http://coy.ymcaatlanta.org/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25826" y="2459476"/>
            <a:ext cx="4774386" cy="542364"/>
            <a:chOff x="3144739" y="2938928"/>
            <a:chExt cx="4774386" cy="542364"/>
          </a:xfrm>
        </p:grpSpPr>
        <p:sp>
          <p:nvSpPr>
            <p:cNvPr id="16" name="TextBox 15"/>
            <p:cNvSpPr txBox="1"/>
            <p:nvPr/>
          </p:nvSpPr>
          <p:spPr>
            <a:xfrm>
              <a:off x="3701496" y="3173515"/>
              <a:ext cx="2362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770-345-9622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4739" y="2938928"/>
              <a:ext cx="2083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YMCA -Canton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1594" y="3123593"/>
              <a:ext cx="2747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http://cantonfamilyymca.org/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363847" y="4916471"/>
            <a:ext cx="4507839" cy="592412"/>
            <a:chOff x="3199140" y="5482379"/>
            <a:chExt cx="4507839" cy="592412"/>
          </a:xfrm>
        </p:grpSpPr>
        <p:sp>
          <p:nvSpPr>
            <p:cNvPr id="29" name="TextBox 28"/>
            <p:cNvSpPr txBox="1"/>
            <p:nvPr/>
          </p:nvSpPr>
          <p:spPr>
            <a:xfrm>
              <a:off x="3199140" y="5482379"/>
              <a:ext cx="3392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dirty="0" smtClean="0"/>
                <a:t>Next Step Ministries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91282" y="5767014"/>
              <a:ext cx="1191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770-592-1227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71594" y="5723780"/>
              <a:ext cx="2535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http://nextstepministries.net/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3847" y="4281499"/>
            <a:ext cx="5984496" cy="606870"/>
            <a:chOff x="3172689" y="4784840"/>
            <a:chExt cx="5984496" cy="606870"/>
          </a:xfrm>
        </p:grpSpPr>
        <p:sp>
          <p:nvSpPr>
            <p:cNvPr id="28" name="TextBox 27"/>
            <p:cNvSpPr txBox="1"/>
            <p:nvPr/>
          </p:nvSpPr>
          <p:spPr>
            <a:xfrm>
              <a:off x="3172689" y="4784840"/>
              <a:ext cx="34438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dirty="0" smtClean="0"/>
                <a:t>AMF Bowling Lanes-Woodstock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41109" y="5083933"/>
              <a:ext cx="39160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http://www.amf.com/woodstocklanes/center</a:t>
              </a:r>
              <a:endParaRPr lang="en-US" sz="1400" dirty="0">
                <a:latin typeface="Manuscript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0800000" flipH="1" flipV="1">
              <a:off x="3704593" y="5083933"/>
              <a:ext cx="12496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770-926-2200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384262" y="3643451"/>
            <a:ext cx="4136838" cy="547995"/>
            <a:chOff x="3133143" y="4055448"/>
            <a:chExt cx="4136838" cy="547995"/>
          </a:xfrm>
        </p:grpSpPr>
        <p:sp>
          <p:nvSpPr>
            <p:cNvPr id="27" name="TextBox 26"/>
            <p:cNvSpPr txBox="1"/>
            <p:nvPr/>
          </p:nvSpPr>
          <p:spPr>
            <a:xfrm>
              <a:off x="3133143" y="4055448"/>
              <a:ext cx="4136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q"/>
              </a:pPr>
              <a:r>
                <a:rPr lang="en-US" sz="1600" dirty="0" smtClean="0">
                  <a:latin typeface="Manuscript" pitchFamily="18" charset="0"/>
                </a:rPr>
                <a:t>Cherokee County Navigator Team</a:t>
              </a:r>
              <a:endParaRPr lang="en-US" sz="1600" dirty="0">
                <a:latin typeface="Manuscript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689900" y="4295666"/>
              <a:ext cx="25001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Manuscript" pitchFamily="18" charset="0"/>
                </a:rPr>
                <a:t>http://cherokeenavigator.org</a:t>
              </a:r>
              <a:endParaRPr lang="en-US" sz="1400" dirty="0">
                <a:latin typeface="Manuscript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363847" y="5528000"/>
            <a:ext cx="395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Cherokee County Special Olympics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999795" y="5817958"/>
            <a:ext cx="1191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Manuscript" pitchFamily="18" charset="0"/>
              </a:rPr>
              <a:t>770-356-3062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64211" y="5800004"/>
            <a:ext cx="3670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anuscript" pitchFamily="18" charset="0"/>
              </a:rPr>
              <a:t>www.cherokeecountyspecialolympics.org</a:t>
            </a:r>
            <a:endParaRPr lang="en-US" sz="1400" dirty="0">
              <a:latin typeface="Manuscript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316" y="2294319"/>
            <a:ext cx="1581999" cy="118649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8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10677</TotalTime>
  <Words>798</Words>
  <Application>Microsoft Office PowerPoint</Application>
  <PresentationFormat>On-screen Show (4:3)</PresentationFormat>
  <Paragraphs>130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Parental Involvement?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Ellen</dc:creator>
  <cp:lastModifiedBy>JoEllen</cp:lastModifiedBy>
  <cp:revision>157</cp:revision>
  <dcterms:created xsi:type="dcterms:W3CDTF">2011-07-12T17:02:18Z</dcterms:created>
  <dcterms:modified xsi:type="dcterms:W3CDTF">2014-02-20T17:30:31Z</dcterms:modified>
</cp:coreProperties>
</file>