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11.jpg" ContentType="image/jpeg"/>
  <Override PartName="/ppt/media/image12.jpg" ContentType="image/jpeg"/>
  <Override PartName="/ppt/media/image13.jpg" ContentType="image/jpeg"/>
  <Override PartName="/ppt/media/image14.jpg" ContentType="image/jpeg"/>
  <Override PartName="/ppt/media/image15.jpg" ContentType="image/jpeg"/>
  <Override PartName="/ppt/media/image16.jpg" ContentType="image/jpeg"/>
  <Override PartName="/ppt/media/image17.jpg" ContentType="image/jpeg"/>
  <Override PartName="/ppt/media/image18.jpg" ContentType="image/jpeg"/>
  <Override PartName="/ppt/media/image19.jpg" ContentType="image/jpeg"/>
  <Override PartName="/ppt/media/image20.jpg" ContentType="image/jpeg"/>
  <Override PartName="/ppt/notesSlides/notesSlide4.xml" ContentType="application/vnd.openxmlformats-officedocument.presentationml.notesSlide+xml"/>
  <Override PartName="/ppt/media/image51.jpg" ContentType="image/jpeg"/>
  <Override PartName="/ppt/media/image52.jpg" ContentType="image/jpeg"/>
  <Override PartName="/ppt/media/image53.jpg" ContentType="image/jpeg"/>
  <Override PartName="/ppt/media/image75.jpg" ContentType="image/jpeg"/>
  <Override PartName="/ppt/media/image76.jpg" ContentType="image/jpeg"/>
  <Override PartName="/ppt/media/image77.jpg" ContentType="image/jpeg"/>
  <Override PartName="/ppt/media/image78.jpg" ContentType="image/jpeg"/>
  <Override PartName="/ppt/media/image79.jpg" ContentType="image/jpeg"/>
  <Override PartName="/ppt/media/image85.jpg" ContentType="image/jpeg"/>
  <Override PartName="/ppt/media/image89.jpg" ContentType="image/jpeg"/>
  <Override PartName="/ppt/media/image91.jpg" ContentType="image/jpeg"/>
  <Override PartName="/ppt/media/image92.jpg" ContentType="image/jpeg"/>
  <Override PartName="/ppt/media/image93.jpg" ContentType="image/jpeg"/>
  <Override PartName="/ppt/media/image94.jpg" ContentType="image/jpeg"/>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 id="2147483732" r:id="rId3"/>
    <p:sldMasterId id="2147483744" r:id="rId4"/>
    <p:sldMasterId id="2147483768" r:id="rId5"/>
    <p:sldMasterId id="2147483780" r:id="rId6"/>
  </p:sldMasterIdLst>
  <p:notesMasterIdLst>
    <p:notesMasterId r:id="rId31"/>
  </p:notesMasterIdLst>
  <p:sldIdLst>
    <p:sldId id="256" r:id="rId7"/>
    <p:sldId id="295" r:id="rId8"/>
    <p:sldId id="266" r:id="rId9"/>
    <p:sldId id="267" r:id="rId10"/>
    <p:sldId id="268" r:id="rId11"/>
    <p:sldId id="269" r:id="rId12"/>
    <p:sldId id="296" r:id="rId13"/>
    <p:sldId id="275" r:id="rId14"/>
    <p:sldId id="276" r:id="rId15"/>
    <p:sldId id="278" r:id="rId16"/>
    <p:sldId id="279" r:id="rId17"/>
    <p:sldId id="273" r:id="rId18"/>
    <p:sldId id="280" r:id="rId19"/>
    <p:sldId id="281" r:id="rId20"/>
    <p:sldId id="282" r:id="rId21"/>
    <p:sldId id="283" r:id="rId22"/>
    <p:sldId id="284" r:id="rId23"/>
    <p:sldId id="272" r:id="rId24"/>
    <p:sldId id="289" r:id="rId25"/>
    <p:sldId id="290" r:id="rId26"/>
    <p:sldId id="265" r:id="rId27"/>
    <p:sldId id="291" r:id="rId28"/>
    <p:sldId id="292" r:id="rId29"/>
    <p:sldId id="293"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9" d="100"/>
          <a:sy n="69" d="100"/>
        </p:scale>
        <p:origin x="-72" y="9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C8C228-37F0-40BF-8C28-F655093DA203}" type="datetimeFigureOut">
              <a:rPr lang="en-US" smtClean="0"/>
              <a:t>3/9/2014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B3DBC5-0BC1-472A-8271-91EE22959177}" type="slidenum">
              <a:rPr lang="en-US" smtClean="0"/>
              <a:t>‹#›</a:t>
            </a:fld>
            <a:endParaRPr lang="en-US"/>
          </a:p>
        </p:txBody>
      </p:sp>
    </p:spTree>
    <p:extLst>
      <p:ext uri="{BB962C8B-B14F-4D97-AF65-F5344CB8AC3E}">
        <p14:creationId xmlns:p14="http://schemas.microsoft.com/office/powerpoint/2010/main" val="193018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B3DBC5-0BC1-472A-8271-91EE22959177}" type="slidenum">
              <a:rPr lang="en-US" smtClean="0"/>
              <a:t>1</a:t>
            </a:fld>
            <a:endParaRPr lang="en-US"/>
          </a:p>
        </p:txBody>
      </p:sp>
    </p:spTree>
    <p:extLst>
      <p:ext uri="{BB962C8B-B14F-4D97-AF65-F5344CB8AC3E}">
        <p14:creationId xmlns:p14="http://schemas.microsoft.com/office/powerpoint/2010/main" val="2428404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B3DBC5-0BC1-472A-8271-91EE22959177}" type="slidenum">
              <a:rPr lang="en-US" smtClean="0"/>
              <a:t>2</a:t>
            </a:fld>
            <a:endParaRPr lang="en-US"/>
          </a:p>
        </p:txBody>
      </p:sp>
    </p:spTree>
    <p:extLst>
      <p:ext uri="{BB962C8B-B14F-4D97-AF65-F5344CB8AC3E}">
        <p14:creationId xmlns:p14="http://schemas.microsoft.com/office/powerpoint/2010/main" val="1929528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B3DBC5-0BC1-472A-8271-91EE22959177}" type="slidenum">
              <a:rPr lang="en-US" smtClean="0"/>
              <a:t>3</a:t>
            </a:fld>
            <a:endParaRPr lang="en-US"/>
          </a:p>
        </p:txBody>
      </p:sp>
    </p:spTree>
    <p:extLst>
      <p:ext uri="{BB962C8B-B14F-4D97-AF65-F5344CB8AC3E}">
        <p14:creationId xmlns:p14="http://schemas.microsoft.com/office/powerpoint/2010/main" val="2564820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 you know</a:t>
            </a:r>
            <a:r>
              <a:rPr lang="en-US" baseline="0" dirty="0" smtClean="0"/>
              <a:t> what your children are doing on line, who they are texting, what sites they are visiting?  Do you know what they are saying to their friends and who their friends are?  Are you limiting their “screen time”?</a:t>
            </a:r>
            <a:endParaRPr lang="en-US" dirty="0"/>
          </a:p>
        </p:txBody>
      </p:sp>
      <p:sp>
        <p:nvSpPr>
          <p:cNvPr id="4" name="Slide Number Placeholder 3"/>
          <p:cNvSpPr>
            <a:spLocks noGrp="1"/>
          </p:cNvSpPr>
          <p:nvPr>
            <p:ph type="sldNum" sz="quarter" idx="10"/>
          </p:nvPr>
        </p:nvSpPr>
        <p:spPr/>
        <p:txBody>
          <a:bodyPr/>
          <a:lstStyle/>
          <a:p>
            <a:fld id="{A77E184E-FABF-4FBA-8CE8-0EE4058A933B}" type="slidenum">
              <a:rPr lang="en-US" smtClean="0"/>
              <a:pPr/>
              <a:t>15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endParaRPr lang="en-US" dirty="0"/>
          </a:p>
        </p:txBody>
      </p:sp>
      <p:sp>
        <p:nvSpPr>
          <p:cNvPr id="4" name="Slide Number Placeholder 3"/>
          <p:cNvSpPr>
            <a:spLocks noGrp="1"/>
          </p:cNvSpPr>
          <p:nvPr>
            <p:ph type="sldNum" sz="quarter" idx="10"/>
          </p:nvPr>
        </p:nvSpPr>
        <p:spPr/>
        <p:txBody>
          <a:bodyPr/>
          <a:lstStyle/>
          <a:p>
            <a:fld id="{DCB3DBC5-0BC1-472A-8271-91EE22959177}" type="slidenum">
              <a:rPr lang="en-US" smtClean="0"/>
              <a:t>21</a:t>
            </a:fld>
            <a:endParaRPr lang="en-US"/>
          </a:p>
        </p:txBody>
      </p:sp>
    </p:spTree>
    <p:extLst>
      <p:ext uri="{BB962C8B-B14F-4D97-AF65-F5344CB8AC3E}">
        <p14:creationId xmlns:p14="http://schemas.microsoft.com/office/powerpoint/2010/main" val="3002796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79EE41-3F82-4B81-A062-C16EABE3F890}" type="datetimeFigureOut">
              <a:rPr lang="en-US" smtClean="0">
                <a:solidFill>
                  <a:prstClr val="black">
                    <a:tint val="75000"/>
                  </a:prstClr>
                </a:solidFill>
              </a:rPr>
              <a:pPr/>
              <a:t>3/9/2014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997E550-D4D3-4D8E-91A1-094844AB11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97011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79EE41-3F82-4B81-A062-C16EABE3F890}" type="datetimeFigureOut">
              <a:rPr lang="en-US" smtClean="0">
                <a:solidFill>
                  <a:prstClr val="black">
                    <a:tint val="75000"/>
                  </a:prstClr>
                </a:solidFill>
              </a:rPr>
              <a:pPr/>
              <a:t>3/9/2014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997E550-D4D3-4D8E-91A1-094844AB11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29529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79EE41-3F82-4B81-A062-C16EABE3F890}" type="datetimeFigureOut">
              <a:rPr lang="en-US" smtClean="0">
                <a:solidFill>
                  <a:prstClr val="black">
                    <a:tint val="75000"/>
                  </a:prstClr>
                </a:solidFill>
              </a:rPr>
              <a:pPr/>
              <a:t>3/9/2014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997E550-D4D3-4D8E-91A1-094844AB11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80787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79EE41-3F82-4B81-A062-C16EABE3F890}" type="datetimeFigureOut">
              <a:rPr lang="en-US" smtClean="0">
                <a:solidFill>
                  <a:prstClr val="black">
                    <a:tint val="75000"/>
                  </a:prstClr>
                </a:solidFill>
              </a:rPr>
              <a:pPr/>
              <a:t>3/9/2014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997E550-D4D3-4D8E-91A1-094844AB11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47317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79EE41-3F82-4B81-A062-C16EABE3F890}" type="datetimeFigureOut">
              <a:rPr lang="en-US" smtClean="0">
                <a:solidFill>
                  <a:prstClr val="black">
                    <a:tint val="75000"/>
                  </a:prstClr>
                </a:solidFill>
              </a:rPr>
              <a:pPr/>
              <a:t>3/9/2014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997E550-D4D3-4D8E-91A1-094844AB11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344269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79EE41-3F82-4B81-A062-C16EABE3F890}" type="datetimeFigureOut">
              <a:rPr lang="en-US" smtClean="0">
                <a:solidFill>
                  <a:prstClr val="black">
                    <a:tint val="75000"/>
                  </a:prstClr>
                </a:solidFill>
              </a:rPr>
              <a:pPr/>
              <a:t>3/9/2014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997E550-D4D3-4D8E-91A1-094844AB11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397999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79EE41-3F82-4B81-A062-C16EABE3F890}" type="datetimeFigureOut">
              <a:rPr lang="en-US" smtClean="0">
                <a:solidFill>
                  <a:prstClr val="black">
                    <a:tint val="75000"/>
                  </a:prstClr>
                </a:solidFill>
              </a:rPr>
              <a:pPr/>
              <a:t>3/9/2014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997E550-D4D3-4D8E-91A1-094844AB11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99862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79EE41-3F82-4B81-A062-C16EABE3F890}" type="datetimeFigureOut">
              <a:rPr lang="en-US" smtClean="0">
                <a:solidFill>
                  <a:prstClr val="black">
                    <a:tint val="75000"/>
                  </a:prstClr>
                </a:solidFill>
              </a:rPr>
              <a:pPr/>
              <a:t>3/9/2014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997E550-D4D3-4D8E-91A1-094844AB11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367474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79EE41-3F82-4B81-A062-C16EABE3F890}" type="datetimeFigureOut">
              <a:rPr lang="en-US" smtClean="0">
                <a:solidFill>
                  <a:prstClr val="black">
                    <a:tint val="75000"/>
                  </a:prstClr>
                </a:solidFill>
              </a:rPr>
              <a:pPr/>
              <a:t>3/9/2014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997E550-D4D3-4D8E-91A1-094844AB11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10479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79EE41-3F82-4B81-A062-C16EABE3F890}" type="datetimeFigureOut">
              <a:rPr lang="en-US" smtClean="0">
                <a:solidFill>
                  <a:prstClr val="black">
                    <a:tint val="75000"/>
                  </a:prstClr>
                </a:solidFill>
              </a:rPr>
              <a:pPr/>
              <a:t>3/9/2014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997E550-D4D3-4D8E-91A1-094844AB11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590504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79EE41-3F82-4B81-A062-C16EABE3F890}" type="datetimeFigureOut">
              <a:rPr lang="en-US" smtClean="0">
                <a:solidFill>
                  <a:prstClr val="black">
                    <a:tint val="75000"/>
                  </a:prstClr>
                </a:solidFill>
              </a:rPr>
              <a:pPr/>
              <a:t>3/9/2014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997E550-D4D3-4D8E-91A1-094844AB11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81832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79EE41-3F82-4B81-A062-C16EABE3F890}" type="datetimeFigureOut">
              <a:rPr lang="en-US" smtClean="0">
                <a:solidFill>
                  <a:prstClr val="black">
                    <a:tint val="75000"/>
                  </a:prstClr>
                </a:solidFill>
              </a:rPr>
              <a:pPr/>
              <a:t>3/9/2014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997E550-D4D3-4D8E-91A1-094844AB11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72600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79EE41-3F82-4B81-A062-C16EABE3F890}" type="datetimeFigureOut">
              <a:rPr lang="en-US" smtClean="0">
                <a:solidFill>
                  <a:prstClr val="black">
                    <a:tint val="75000"/>
                  </a:prstClr>
                </a:solidFill>
              </a:rPr>
              <a:pPr/>
              <a:t>3/9/2014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997E550-D4D3-4D8E-91A1-094844AB11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638436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79EE41-3F82-4B81-A062-C16EABE3F890}" type="datetimeFigureOut">
              <a:rPr lang="en-US" smtClean="0">
                <a:solidFill>
                  <a:prstClr val="black">
                    <a:tint val="75000"/>
                  </a:prstClr>
                </a:solidFill>
              </a:rPr>
              <a:pPr/>
              <a:t>3/9/2014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997E550-D4D3-4D8E-91A1-094844AB11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683946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79EE41-3F82-4B81-A062-C16EABE3F890}" type="datetimeFigureOut">
              <a:rPr lang="en-US" smtClean="0">
                <a:solidFill>
                  <a:prstClr val="black">
                    <a:tint val="75000"/>
                  </a:prstClr>
                </a:solidFill>
              </a:rPr>
              <a:pPr/>
              <a:t>3/9/2014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997E550-D4D3-4D8E-91A1-094844AB11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56777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79EE41-3F82-4B81-A062-C16EABE3F890}" type="datetimeFigureOut">
              <a:rPr lang="en-US" smtClean="0">
                <a:solidFill>
                  <a:prstClr val="black">
                    <a:tint val="75000"/>
                  </a:prstClr>
                </a:solidFill>
              </a:rPr>
              <a:pPr/>
              <a:t>3/9/2014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997E550-D4D3-4D8E-91A1-094844AB11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004327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79EE41-3F82-4B81-A062-C16EABE3F890}" type="datetimeFigureOut">
              <a:rPr lang="en-US" smtClean="0">
                <a:solidFill>
                  <a:prstClr val="black">
                    <a:tint val="75000"/>
                  </a:prstClr>
                </a:solidFill>
              </a:rPr>
              <a:pPr/>
              <a:t>3/9/2014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997E550-D4D3-4D8E-91A1-094844AB11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318837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79EE41-3F82-4B81-A062-C16EABE3F890}" type="datetimeFigureOut">
              <a:rPr lang="en-US" smtClean="0">
                <a:solidFill>
                  <a:prstClr val="black">
                    <a:tint val="75000"/>
                  </a:prstClr>
                </a:solidFill>
              </a:rPr>
              <a:pPr/>
              <a:t>3/9/2014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997E550-D4D3-4D8E-91A1-094844AB11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717699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79EE41-3F82-4B81-A062-C16EABE3F890}" type="datetimeFigureOut">
              <a:rPr lang="en-US" smtClean="0">
                <a:solidFill>
                  <a:prstClr val="black">
                    <a:tint val="75000"/>
                  </a:prstClr>
                </a:solidFill>
              </a:rPr>
              <a:pPr/>
              <a:t>3/9/2014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997E550-D4D3-4D8E-91A1-094844AB11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110755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79EE41-3F82-4B81-A062-C16EABE3F890}" type="datetimeFigureOut">
              <a:rPr lang="en-US" smtClean="0">
                <a:solidFill>
                  <a:prstClr val="black">
                    <a:tint val="75000"/>
                  </a:prstClr>
                </a:solidFill>
              </a:rPr>
              <a:pPr/>
              <a:t>3/9/2014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997E550-D4D3-4D8E-91A1-094844AB11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127998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79EE41-3F82-4B81-A062-C16EABE3F890}" type="datetimeFigureOut">
              <a:rPr lang="en-US" smtClean="0">
                <a:solidFill>
                  <a:prstClr val="black">
                    <a:tint val="75000"/>
                  </a:prstClr>
                </a:solidFill>
              </a:rPr>
              <a:pPr/>
              <a:t>3/9/2014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997E550-D4D3-4D8E-91A1-094844AB11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38452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79EE41-3F82-4B81-A062-C16EABE3F890}" type="datetimeFigureOut">
              <a:rPr lang="en-US" smtClean="0">
                <a:solidFill>
                  <a:prstClr val="black">
                    <a:tint val="75000"/>
                  </a:prstClr>
                </a:solidFill>
              </a:rPr>
              <a:pPr/>
              <a:t>3/9/2014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997E550-D4D3-4D8E-91A1-094844AB11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45036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79EE41-3F82-4B81-A062-C16EABE3F890}" type="datetimeFigureOut">
              <a:rPr lang="en-US" smtClean="0">
                <a:solidFill>
                  <a:prstClr val="black">
                    <a:tint val="75000"/>
                  </a:prstClr>
                </a:solidFill>
              </a:rPr>
              <a:pPr/>
              <a:t>3/9/2014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997E550-D4D3-4D8E-91A1-094844AB11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089193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79EE41-3F82-4B81-A062-C16EABE3F890}" type="datetimeFigureOut">
              <a:rPr lang="en-US" smtClean="0">
                <a:solidFill>
                  <a:prstClr val="black">
                    <a:tint val="75000"/>
                  </a:prstClr>
                </a:solidFill>
              </a:rPr>
              <a:pPr/>
              <a:t>3/9/2014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997E550-D4D3-4D8E-91A1-094844AB11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41912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79EE41-3F82-4B81-A062-C16EABE3F890}" type="datetimeFigureOut">
              <a:rPr lang="en-US" smtClean="0">
                <a:solidFill>
                  <a:prstClr val="black">
                    <a:tint val="75000"/>
                  </a:prstClr>
                </a:solidFill>
              </a:rPr>
              <a:pPr/>
              <a:t>3/9/2014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997E550-D4D3-4D8E-91A1-094844AB11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61398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79EE41-3F82-4B81-A062-C16EABE3F890}" type="datetimeFigureOut">
              <a:rPr lang="en-US" smtClean="0">
                <a:solidFill>
                  <a:prstClr val="black">
                    <a:tint val="75000"/>
                  </a:prstClr>
                </a:solidFill>
              </a:rPr>
              <a:pPr/>
              <a:t>3/9/2014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997E550-D4D3-4D8E-91A1-094844AB11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582939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79EE41-3F82-4B81-A062-C16EABE3F890}" type="datetimeFigureOut">
              <a:rPr lang="en-US" smtClean="0">
                <a:solidFill>
                  <a:prstClr val="black">
                    <a:tint val="75000"/>
                  </a:prstClr>
                </a:solidFill>
              </a:rPr>
              <a:pPr/>
              <a:t>3/9/2014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997E550-D4D3-4D8E-91A1-094844AB11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371520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79EE41-3F82-4B81-A062-C16EABE3F890}" type="datetimeFigureOut">
              <a:rPr lang="en-US" smtClean="0">
                <a:solidFill>
                  <a:prstClr val="black">
                    <a:tint val="75000"/>
                  </a:prstClr>
                </a:solidFill>
              </a:rPr>
              <a:pPr/>
              <a:t>3/9/2014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997E550-D4D3-4D8E-91A1-094844AB11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425611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79EE41-3F82-4B81-A062-C16EABE3F890}" type="datetimeFigureOut">
              <a:rPr lang="en-US" smtClean="0">
                <a:solidFill>
                  <a:prstClr val="black">
                    <a:tint val="75000"/>
                  </a:prstClr>
                </a:solidFill>
              </a:rPr>
              <a:pPr/>
              <a:t>3/9/2014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997E550-D4D3-4D8E-91A1-094844AB11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59705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79EE41-3F82-4B81-A062-C16EABE3F890}" type="datetimeFigureOut">
              <a:rPr lang="en-US" smtClean="0">
                <a:solidFill>
                  <a:prstClr val="black">
                    <a:tint val="75000"/>
                  </a:prstClr>
                </a:solidFill>
              </a:rPr>
              <a:pPr/>
              <a:t>3/9/2014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997E550-D4D3-4D8E-91A1-094844AB11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311155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79EE41-3F82-4B81-A062-C16EABE3F890}" type="datetimeFigureOut">
              <a:rPr lang="en-US" smtClean="0">
                <a:solidFill>
                  <a:prstClr val="black">
                    <a:tint val="75000"/>
                  </a:prstClr>
                </a:solidFill>
              </a:rPr>
              <a:pPr/>
              <a:t>3/9/2014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997E550-D4D3-4D8E-91A1-094844AB11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076881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79EE41-3F82-4B81-A062-C16EABE3F890}" type="datetimeFigureOut">
              <a:rPr lang="en-US" smtClean="0">
                <a:solidFill>
                  <a:prstClr val="black">
                    <a:tint val="75000"/>
                  </a:prstClr>
                </a:solidFill>
              </a:rPr>
              <a:pPr/>
              <a:t>3/9/2014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997E550-D4D3-4D8E-91A1-094844AB11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149801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79EE41-3F82-4B81-A062-C16EABE3F890}" type="datetimeFigureOut">
              <a:rPr lang="en-US" smtClean="0">
                <a:solidFill>
                  <a:prstClr val="black">
                    <a:tint val="75000"/>
                  </a:prstClr>
                </a:solidFill>
              </a:rPr>
              <a:pPr/>
              <a:t>3/9/2014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997E550-D4D3-4D8E-91A1-094844AB11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82341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79EE41-3F82-4B81-A062-C16EABE3F890}" type="datetimeFigureOut">
              <a:rPr lang="en-US" smtClean="0">
                <a:solidFill>
                  <a:prstClr val="black">
                    <a:tint val="75000"/>
                  </a:prstClr>
                </a:solidFill>
              </a:rPr>
              <a:pPr/>
              <a:t>3/9/2014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997E550-D4D3-4D8E-91A1-094844AB11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99343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79EE41-3F82-4B81-A062-C16EABE3F890}" type="datetimeFigureOut">
              <a:rPr lang="en-US" smtClean="0">
                <a:solidFill>
                  <a:prstClr val="black">
                    <a:tint val="75000"/>
                  </a:prstClr>
                </a:solidFill>
              </a:rPr>
              <a:pPr/>
              <a:t>3/9/2014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997E550-D4D3-4D8E-91A1-094844AB11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964345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79EE41-3F82-4B81-A062-C16EABE3F890}" type="datetimeFigureOut">
              <a:rPr lang="en-US" smtClean="0">
                <a:solidFill>
                  <a:prstClr val="black">
                    <a:tint val="75000"/>
                  </a:prstClr>
                </a:solidFill>
              </a:rPr>
              <a:pPr/>
              <a:t>3/9/2014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997E550-D4D3-4D8E-91A1-094844AB11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866226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79EE41-3F82-4B81-A062-C16EABE3F890}" type="datetimeFigureOut">
              <a:rPr lang="en-US" smtClean="0">
                <a:solidFill>
                  <a:prstClr val="black">
                    <a:tint val="75000"/>
                  </a:prstClr>
                </a:solidFill>
              </a:rPr>
              <a:pPr/>
              <a:t>3/9/2014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997E550-D4D3-4D8E-91A1-094844AB11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237729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79EE41-3F82-4B81-A062-C16EABE3F890}" type="datetimeFigureOut">
              <a:rPr lang="en-US" smtClean="0">
                <a:solidFill>
                  <a:prstClr val="black">
                    <a:tint val="75000"/>
                  </a:prstClr>
                </a:solidFill>
              </a:rPr>
              <a:pPr/>
              <a:t>3/9/2014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997E550-D4D3-4D8E-91A1-094844AB11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10739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79EE41-3F82-4B81-A062-C16EABE3F890}" type="datetimeFigureOut">
              <a:rPr lang="en-US" smtClean="0">
                <a:solidFill>
                  <a:prstClr val="black">
                    <a:tint val="75000"/>
                  </a:prstClr>
                </a:solidFill>
              </a:rPr>
              <a:pPr/>
              <a:t>3/9/2014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997E550-D4D3-4D8E-91A1-094844AB11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62346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79EE41-3F82-4B81-A062-C16EABE3F890}" type="datetimeFigureOut">
              <a:rPr lang="en-US" smtClean="0">
                <a:solidFill>
                  <a:prstClr val="black">
                    <a:tint val="75000"/>
                  </a:prstClr>
                </a:solidFill>
              </a:rPr>
              <a:pPr/>
              <a:t>3/9/2014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997E550-D4D3-4D8E-91A1-094844AB11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575939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79EE41-3F82-4B81-A062-C16EABE3F890}" type="datetimeFigureOut">
              <a:rPr lang="en-US" smtClean="0">
                <a:solidFill>
                  <a:prstClr val="black">
                    <a:tint val="75000"/>
                  </a:prstClr>
                </a:solidFill>
              </a:rPr>
              <a:pPr/>
              <a:t>3/9/2014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997E550-D4D3-4D8E-91A1-094844AB11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604072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79EE41-3F82-4B81-A062-C16EABE3F890}" type="datetimeFigureOut">
              <a:rPr lang="en-US" smtClean="0">
                <a:solidFill>
                  <a:prstClr val="black">
                    <a:tint val="75000"/>
                  </a:prstClr>
                </a:solidFill>
              </a:rPr>
              <a:pPr/>
              <a:t>3/9/2014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997E550-D4D3-4D8E-91A1-094844AB11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638130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79EE41-3F82-4B81-A062-C16EABE3F890}" type="datetimeFigureOut">
              <a:rPr lang="en-US" smtClean="0">
                <a:solidFill>
                  <a:prstClr val="black">
                    <a:tint val="75000"/>
                  </a:prstClr>
                </a:solidFill>
              </a:rPr>
              <a:pPr/>
              <a:t>3/9/2014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997E550-D4D3-4D8E-91A1-094844AB11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344291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79EE41-3F82-4B81-A062-C16EABE3F890}" type="datetimeFigureOut">
              <a:rPr lang="en-US" smtClean="0">
                <a:solidFill>
                  <a:prstClr val="black">
                    <a:tint val="75000"/>
                  </a:prstClr>
                </a:solidFill>
              </a:rPr>
              <a:pPr/>
              <a:t>3/9/2014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997E550-D4D3-4D8E-91A1-094844AB11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41036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79EE41-3F82-4B81-A062-C16EABE3F890}" type="datetimeFigureOut">
              <a:rPr lang="en-US" smtClean="0">
                <a:solidFill>
                  <a:prstClr val="black">
                    <a:tint val="75000"/>
                  </a:prstClr>
                </a:solidFill>
              </a:rPr>
              <a:pPr/>
              <a:t>3/9/2014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997E550-D4D3-4D8E-91A1-094844AB11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5226520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79EE41-3F82-4B81-A062-C16EABE3F890}" type="datetimeFigureOut">
              <a:rPr lang="en-US" smtClean="0">
                <a:solidFill>
                  <a:prstClr val="black">
                    <a:tint val="75000"/>
                  </a:prstClr>
                </a:solidFill>
              </a:rPr>
              <a:pPr/>
              <a:t>3/9/2014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997E550-D4D3-4D8E-91A1-094844AB11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318146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79EE41-3F82-4B81-A062-C16EABE3F890}" type="datetimeFigureOut">
              <a:rPr lang="en-US" smtClean="0">
                <a:solidFill>
                  <a:prstClr val="black">
                    <a:tint val="75000"/>
                  </a:prstClr>
                </a:solidFill>
              </a:rPr>
              <a:pPr/>
              <a:t>3/9/2014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997E550-D4D3-4D8E-91A1-094844AB11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235789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79EE41-3F82-4B81-A062-C16EABE3F890}" type="datetimeFigureOut">
              <a:rPr lang="en-US" smtClean="0">
                <a:solidFill>
                  <a:prstClr val="black">
                    <a:tint val="75000"/>
                  </a:prstClr>
                </a:solidFill>
              </a:rPr>
              <a:pPr/>
              <a:t>3/9/2014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997E550-D4D3-4D8E-91A1-094844AB11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454760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79EE41-3F82-4B81-A062-C16EABE3F890}" type="datetimeFigureOut">
              <a:rPr lang="en-US" smtClean="0">
                <a:solidFill>
                  <a:prstClr val="black">
                    <a:tint val="75000"/>
                  </a:prstClr>
                </a:solidFill>
              </a:rPr>
              <a:pPr/>
              <a:t>3/9/2014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997E550-D4D3-4D8E-91A1-094844AB11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089205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79EE41-3F82-4B81-A062-C16EABE3F890}" type="datetimeFigureOut">
              <a:rPr lang="en-US" smtClean="0">
                <a:solidFill>
                  <a:prstClr val="black">
                    <a:tint val="75000"/>
                  </a:prstClr>
                </a:solidFill>
              </a:rPr>
              <a:pPr/>
              <a:t>3/9/2014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997E550-D4D3-4D8E-91A1-094844AB11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957159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79EE41-3F82-4B81-A062-C16EABE3F890}" type="datetimeFigureOut">
              <a:rPr lang="en-US" smtClean="0">
                <a:solidFill>
                  <a:prstClr val="black">
                    <a:tint val="75000"/>
                  </a:prstClr>
                </a:solidFill>
              </a:rPr>
              <a:pPr/>
              <a:t>3/9/2014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997E550-D4D3-4D8E-91A1-094844AB11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053311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79EE41-3F82-4B81-A062-C16EABE3F890}" type="datetimeFigureOut">
              <a:rPr lang="en-US" smtClean="0">
                <a:solidFill>
                  <a:prstClr val="black">
                    <a:tint val="75000"/>
                  </a:prstClr>
                </a:solidFill>
              </a:rPr>
              <a:pPr/>
              <a:t>3/9/2014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997E550-D4D3-4D8E-91A1-094844AB11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2641221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79EE41-3F82-4B81-A062-C16EABE3F890}" type="datetimeFigureOut">
              <a:rPr lang="en-US" smtClean="0">
                <a:solidFill>
                  <a:prstClr val="black">
                    <a:tint val="75000"/>
                  </a:prstClr>
                </a:solidFill>
              </a:rPr>
              <a:pPr/>
              <a:t>3/9/2014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997E550-D4D3-4D8E-91A1-094844AB11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383607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79EE41-3F82-4B81-A062-C16EABE3F890}" type="datetimeFigureOut">
              <a:rPr lang="en-US" smtClean="0">
                <a:solidFill>
                  <a:prstClr val="black">
                    <a:tint val="75000"/>
                  </a:prstClr>
                </a:solidFill>
              </a:rPr>
              <a:pPr/>
              <a:t>3/9/2014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997E550-D4D3-4D8E-91A1-094844AB11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10638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79EE41-3F82-4B81-A062-C16EABE3F890}" type="datetimeFigureOut">
              <a:rPr lang="en-US" smtClean="0">
                <a:solidFill>
                  <a:prstClr val="black">
                    <a:tint val="75000"/>
                  </a:prstClr>
                </a:solidFill>
              </a:rPr>
              <a:pPr/>
              <a:t>3/9/2014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997E550-D4D3-4D8E-91A1-094844AB11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63091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79EE41-3F82-4B81-A062-C16EABE3F890}" type="datetimeFigureOut">
              <a:rPr lang="en-US" smtClean="0">
                <a:solidFill>
                  <a:prstClr val="black">
                    <a:tint val="75000"/>
                  </a:prstClr>
                </a:solidFill>
              </a:rPr>
              <a:pPr/>
              <a:t>3/9/2014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997E550-D4D3-4D8E-91A1-094844AB11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9302823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79EE41-3F82-4B81-A062-C16EABE3F890}" type="datetimeFigureOut">
              <a:rPr lang="en-US" smtClean="0">
                <a:solidFill>
                  <a:prstClr val="black">
                    <a:tint val="75000"/>
                  </a:prstClr>
                </a:solidFill>
              </a:rPr>
              <a:pPr/>
              <a:t>3/9/2014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997E550-D4D3-4D8E-91A1-094844AB11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3933119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79EE41-3F82-4B81-A062-C16EABE3F890}" type="datetimeFigureOut">
              <a:rPr lang="en-US" smtClean="0">
                <a:solidFill>
                  <a:prstClr val="black">
                    <a:tint val="75000"/>
                  </a:prstClr>
                </a:solidFill>
              </a:rPr>
              <a:pPr/>
              <a:t>3/9/2014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997E550-D4D3-4D8E-91A1-094844AB11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7251562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79EE41-3F82-4B81-A062-C16EABE3F890}" type="datetimeFigureOut">
              <a:rPr lang="en-US" smtClean="0">
                <a:solidFill>
                  <a:prstClr val="black">
                    <a:tint val="75000"/>
                  </a:prstClr>
                </a:solidFill>
              </a:rPr>
              <a:pPr/>
              <a:t>3/9/2014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997E550-D4D3-4D8E-91A1-094844AB11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9201961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79EE41-3F82-4B81-A062-C16EABE3F890}" type="datetimeFigureOut">
              <a:rPr lang="en-US" smtClean="0">
                <a:solidFill>
                  <a:prstClr val="black">
                    <a:tint val="75000"/>
                  </a:prstClr>
                </a:solidFill>
              </a:rPr>
              <a:pPr/>
              <a:t>3/9/2014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997E550-D4D3-4D8E-91A1-094844AB11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0316971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79EE41-3F82-4B81-A062-C16EABE3F890}" type="datetimeFigureOut">
              <a:rPr lang="en-US" smtClean="0">
                <a:solidFill>
                  <a:prstClr val="black">
                    <a:tint val="75000"/>
                  </a:prstClr>
                </a:solidFill>
              </a:rPr>
              <a:pPr/>
              <a:t>3/9/2014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997E550-D4D3-4D8E-91A1-094844AB11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0611608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79EE41-3F82-4B81-A062-C16EABE3F890}" type="datetimeFigureOut">
              <a:rPr lang="en-US" smtClean="0">
                <a:solidFill>
                  <a:prstClr val="black">
                    <a:tint val="75000"/>
                  </a:prstClr>
                </a:solidFill>
              </a:rPr>
              <a:pPr/>
              <a:t>3/9/2014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997E550-D4D3-4D8E-91A1-094844AB11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9327145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79EE41-3F82-4B81-A062-C16EABE3F890}" type="datetimeFigureOut">
              <a:rPr lang="en-US" smtClean="0">
                <a:solidFill>
                  <a:prstClr val="black">
                    <a:tint val="75000"/>
                  </a:prstClr>
                </a:solidFill>
              </a:rPr>
              <a:pPr/>
              <a:t>3/9/2014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997E550-D4D3-4D8E-91A1-094844AB11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90795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79EE41-3F82-4B81-A062-C16EABE3F890}" type="datetimeFigureOut">
              <a:rPr lang="en-US" smtClean="0">
                <a:solidFill>
                  <a:prstClr val="black">
                    <a:tint val="75000"/>
                  </a:prstClr>
                </a:solidFill>
              </a:rPr>
              <a:pPr/>
              <a:t>3/9/2014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997E550-D4D3-4D8E-91A1-094844AB11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73132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79EE41-3F82-4B81-A062-C16EABE3F890}" type="datetimeFigureOut">
              <a:rPr lang="en-US" smtClean="0">
                <a:solidFill>
                  <a:prstClr val="black">
                    <a:tint val="75000"/>
                  </a:prstClr>
                </a:solidFill>
              </a:rPr>
              <a:pPr/>
              <a:t>3/9/2014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997E550-D4D3-4D8E-91A1-094844AB11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64770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79EE41-3F82-4B81-A062-C16EABE3F890}" type="datetimeFigureOut">
              <a:rPr lang="en-US" smtClean="0">
                <a:solidFill>
                  <a:prstClr val="black">
                    <a:tint val="75000"/>
                  </a:prstClr>
                </a:solidFill>
              </a:rPr>
              <a:pPr/>
              <a:t>3/9/2014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997E550-D4D3-4D8E-91A1-094844AB11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09588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79EE41-3F82-4B81-A062-C16EABE3F890}" type="datetimeFigureOut">
              <a:rPr lang="en-US" smtClean="0">
                <a:solidFill>
                  <a:prstClr val="black">
                    <a:tint val="75000"/>
                  </a:prstClr>
                </a:solidFill>
              </a:rPr>
              <a:pPr/>
              <a:t>3/9/2014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97E550-D4D3-4D8E-91A1-094844AB11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8502760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79EE41-3F82-4B81-A062-C16EABE3F890}" type="datetimeFigureOut">
              <a:rPr lang="en-US" smtClean="0">
                <a:solidFill>
                  <a:prstClr val="black">
                    <a:tint val="75000"/>
                  </a:prstClr>
                </a:solidFill>
              </a:rPr>
              <a:pPr/>
              <a:t>3/9/2014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97E550-D4D3-4D8E-91A1-094844AB11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7835415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79EE41-3F82-4B81-A062-C16EABE3F890}" type="datetimeFigureOut">
              <a:rPr lang="en-US" smtClean="0">
                <a:solidFill>
                  <a:prstClr val="black">
                    <a:tint val="75000"/>
                  </a:prstClr>
                </a:solidFill>
              </a:rPr>
              <a:pPr/>
              <a:t>3/9/2014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97E550-D4D3-4D8E-91A1-094844AB11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8276690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79EE41-3F82-4B81-A062-C16EABE3F890}" type="datetimeFigureOut">
              <a:rPr lang="en-US" smtClean="0">
                <a:solidFill>
                  <a:prstClr val="black">
                    <a:tint val="75000"/>
                  </a:prstClr>
                </a:solidFill>
              </a:rPr>
              <a:pPr/>
              <a:t>3/9/2014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97E550-D4D3-4D8E-91A1-094844AB11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6267041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79EE41-3F82-4B81-A062-C16EABE3F890}" type="datetimeFigureOut">
              <a:rPr lang="en-US" smtClean="0">
                <a:solidFill>
                  <a:prstClr val="black">
                    <a:tint val="75000"/>
                  </a:prstClr>
                </a:solidFill>
              </a:rPr>
              <a:pPr/>
              <a:t>3/9/2014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97E550-D4D3-4D8E-91A1-094844AB11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75270685"/>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79EE41-3F82-4B81-A062-C16EABE3F890}" type="datetimeFigureOut">
              <a:rPr lang="en-US" smtClean="0">
                <a:solidFill>
                  <a:prstClr val="black">
                    <a:tint val="75000"/>
                  </a:prstClr>
                </a:solidFill>
              </a:rPr>
              <a:pPr/>
              <a:t>3/9/2014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97E550-D4D3-4D8E-91A1-094844AB11A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92479816"/>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3" Type="http://schemas.openxmlformats.org/officeDocument/2006/relationships/hyperlink" Target="http://cambridge.films.com/Common/FMGimages/35995_full.jpg" TargetMode="External"/><Relationship Id="rId7"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46.xml"/><Relationship Id="rId6" Type="http://schemas.openxmlformats.org/officeDocument/2006/relationships/image" Target="../media/image25.jpeg"/><Relationship Id="rId5" Type="http://schemas.openxmlformats.org/officeDocument/2006/relationships/hyperlink" Target="http://www.marketingburst.com/fileuploads/3234/11581_man_woman_computer_small.jpg" TargetMode="Externa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8" Type="http://schemas.openxmlformats.org/officeDocument/2006/relationships/hyperlink" Target="http://footballfire.files.wordpress.com/2008/11/playstation-logo.jpg" TargetMode="External"/><Relationship Id="rId13" Type="http://schemas.openxmlformats.org/officeDocument/2006/relationships/image" Target="../media/image32.jpeg"/><Relationship Id="rId18" Type="http://schemas.openxmlformats.org/officeDocument/2006/relationships/hyperlink" Target="http://www.google.com/imgres?imgurl=http://compstore.gmu.edu/products/apple/iPod/images/ipodNano5thg.jpg&amp;imgrefurl=http://compstore.gmu.edu/products/apple/iPod/&amp;usg=__KO_vqSCq-MqIWDynDzae9xi7vzU=&amp;h=375&amp;w=400&amp;sz=77&amp;hl=en&amp;start=15&amp;um=1&amp;itbs=1&amp;tbnid=6CDpiQf6h5SAxM:&amp;tbnh=116&amp;tbnw=124&amp;prev=/images?q=pictures+of+ipod&amp;um=1&amp;hl=en&amp;sa=X&amp;rls=com.microsoft:*&amp;tbs=isch:1" TargetMode="External"/><Relationship Id="rId3" Type="http://schemas.openxmlformats.org/officeDocument/2006/relationships/image" Target="../media/image27.jpeg"/><Relationship Id="rId21" Type="http://schemas.openxmlformats.org/officeDocument/2006/relationships/image" Target="../media/image36.jpeg"/><Relationship Id="rId7" Type="http://schemas.openxmlformats.org/officeDocument/2006/relationships/image" Target="../media/image29.jpeg"/><Relationship Id="rId12" Type="http://schemas.openxmlformats.org/officeDocument/2006/relationships/hyperlink" Target="http://www.google.com/imgres?imgurl=http://media.audiojunkies.com/playstation-1-one-sony-audiophile-cd-player-transport-rca-1.jpg&amp;imgrefurl=http://www.audiojunkies.com/blog/1388/playstation-1-cd-player-audiophile-review-from-stereophile&amp;usg=__10S8QPsz8hEOaw00EVZF8v-GPbY=&amp;h=300&amp;w=400&amp;sz=31&amp;hl=en&amp;start=9&amp;um=1&amp;itbs=1&amp;tbnid=xiHWxzv_l8a93M:&amp;tbnh=93&amp;tbnw=124&amp;prev=/images?q=picture+of+playstation&amp;um=1&amp;hl=en&amp;sa=X&amp;rls=com.microsoft:*&amp;tbs=isch:1" TargetMode="External"/><Relationship Id="rId17" Type="http://schemas.openxmlformats.org/officeDocument/2006/relationships/image" Target="../media/image34.jpeg"/><Relationship Id="rId25" Type="http://schemas.openxmlformats.org/officeDocument/2006/relationships/image" Target="../media/image38.jpeg"/><Relationship Id="rId2" Type="http://schemas.openxmlformats.org/officeDocument/2006/relationships/hyperlink" Target="http://www.google.com/imgres?imgurl=http://edubuzz.org/blogs/internetsafety/files/x-box-360.jpg&amp;imgrefurl=http://edubuzz.org/blogs/internetsafety/on-line-handout/how-to-set-the-family-parent-settings-on-games-consoles/&amp;usg=__bbyBgCNT4PlHmGZWAOrjoLuwHuU=&amp;h=526&amp;w=500&amp;sz=24&amp;hl=en&amp;start=1&amp;um=1&amp;itbs=1&amp;tbnid=KCPpOjcQaxScHM:&amp;tbnh=132&amp;tbnw=125&amp;prev=/images?q=picture+of+xbox&amp;um=1&amp;hl=en&amp;sa=X&amp;rls=com.microsoft:*&amp;tbs=isch:1" TargetMode="External"/><Relationship Id="rId16" Type="http://schemas.openxmlformats.org/officeDocument/2006/relationships/hyperlink" Target="http://www.google.com/imgres?imgurl=http://www.yugatech.com/blog/wp-content/uploads/2006/09/ipod-nano.jpg&amp;imgrefurl=http://www.yugatech.com/blog/tag/ipod-nano/&amp;usg=__EvhGsDwT3_3knlMdrTxF6fprx_4=&amp;h=315&amp;w=400&amp;sz=25&amp;hl=en&amp;start=1&amp;um=1&amp;itbs=1&amp;tbnid=TnVSKufOu1pByM:&amp;tbnh=98&amp;tbnw=124&amp;prev=/images?q=pictures+of+ipod&amp;um=1&amp;hl=en&amp;sa=X&amp;rls=com.microsoft:*&amp;tbs=isch:1" TargetMode="External"/><Relationship Id="rId20" Type="http://schemas.openxmlformats.org/officeDocument/2006/relationships/hyperlink" Target="http://gizmodo.com/assets/resources/2007/12/giz-wants-ds-open.jpg" TargetMode="External"/><Relationship Id="rId1" Type="http://schemas.openxmlformats.org/officeDocument/2006/relationships/slideLayout" Target="../slideLayouts/slideLayout46.xml"/><Relationship Id="rId6" Type="http://schemas.openxmlformats.org/officeDocument/2006/relationships/hyperlink" Target="http://media.teamxbox.com/faq/xbox.jpg" TargetMode="External"/><Relationship Id="rId11" Type="http://schemas.openxmlformats.org/officeDocument/2006/relationships/image" Target="../media/image31.jpeg"/><Relationship Id="rId24" Type="http://schemas.openxmlformats.org/officeDocument/2006/relationships/hyperlink" Target="http://www.arsgeek.com/wp-content/uploads/2008/01/sony-psp-2000-slim.jpg" TargetMode="External"/><Relationship Id="rId5" Type="http://schemas.openxmlformats.org/officeDocument/2006/relationships/image" Target="../media/image28.jpeg"/><Relationship Id="rId15" Type="http://schemas.openxmlformats.org/officeDocument/2006/relationships/image" Target="../media/image33.jpeg"/><Relationship Id="rId23" Type="http://schemas.openxmlformats.org/officeDocument/2006/relationships/image" Target="../media/image37.jpeg"/><Relationship Id="rId10" Type="http://schemas.openxmlformats.org/officeDocument/2006/relationships/hyperlink" Target="http://www.google.com/imgres?imgurl=http://www.product-reviews.net/wp-content/userimages/2008/06/life-with-playstation-3.jpg&amp;imgrefurl=http://www.researchadvanced.com/tag/victoria/&amp;usg=__e1VzZ7j4ts-Gh05QJYl_Cuht8ZM=&amp;h=300&amp;w=300&amp;sz=11&amp;hl=en&amp;start=4&amp;um=1&amp;itbs=1&amp;tbnid=QGTV0iAIJFCQ7M:&amp;tbnh=116&amp;tbnw=116&amp;prev=/images?q=picture+of+playstation&amp;um=1&amp;hl=en&amp;sa=X&amp;rls=com.microsoft:*&amp;tbs=isch:1" TargetMode="External"/><Relationship Id="rId19" Type="http://schemas.openxmlformats.org/officeDocument/2006/relationships/image" Target="../media/image35.jpeg"/><Relationship Id="rId4" Type="http://schemas.openxmlformats.org/officeDocument/2006/relationships/hyperlink" Target="http://www.lockergnome.com/digged/files/2010/01/xbox360balllogolarge.jpg" TargetMode="External"/><Relationship Id="rId9" Type="http://schemas.openxmlformats.org/officeDocument/2006/relationships/image" Target="../media/image30.jpeg"/><Relationship Id="rId14" Type="http://schemas.openxmlformats.org/officeDocument/2006/relationships/hyperlink" Target="http://www.letsgomobile.org/images/reviews/0040/apple_ipod_touch_review.jpg" TargetMode="External"/><Relationship Id="rId22" Type="http://schemas.openxmlformats.org/officeDocument/2006/relationships/hyperlink" Target="http://www.google.com/imgres?imgurl=http://mrrobbo.files.wordpress.com/2008/10/nintendo_ds_lite.jpg&amp;imgrefurl=http://mrrobbo.wordpress.com/2008/10/13/another-utter-mobile-post-2/&amp;usg=__0EHhUp6iylPYWtIJ2rtyg-vqcpc=&amp;h=306&amp;w=320&amp;sz=12&amp;hl=en&amp;start=23&amp;um=1&amp;itbs=1&amp;tbnid=fKYWelf_96vLiM:&amp;tbnh=113&amp;tbnw=118&amp;prev=/images?q=pictures+of+ds&amp;start=20&amp;um=1&amp;hl=en&amp;sa=N&amp;rls=com.microsoft:*&amp;ndsp=20&amp;tbs=isch:1"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41.jpeg"/><Relationship Id="rId13" Type="http://schemas.openxmlformats.org/officeDocument/2006/relationships/hyperlink" Target="http://www.softballperformance.com/wp-content/uploads/2009/01/texting.jpg" TargetMode="External"/><Relationship Id="rId18" Type="http://schemas.openxmlformats.org/officeDocument/2006/relationships/image" Target="../media/image48.jpeg"/><Relationship Id="rId3" Type="http://schemas.openxmlformats.org/officeDocument/2006/relationships/hyperlink" Target="http://g-ec2.images-amazon.com/images/I/41wugJu148L._PC_.jpg" TargetMode="External"/><Relationship Id="rId21" Type="http://schemas.openxmlformats.org/officeDocument/2006/relationships/hyperlink" Target="http://www.calumet.purdue.edu/library/apple_docs/imac.jpg" TargetMode="External"/><Relationship Id="rId7" Type="http://schemas.openxmlformats.org/officeDocument/2006/relationships/hyperlink" Target="http://www.mistercertified.com/services/images/DELL_Laptop.jpg" TargetMode="External"/><Relationship Id="rId12" Type="http://schemas.openxmlformats.org/officeDocument/2006/relationships/image" Target="../media/image45.png"/><Relationship Id="rId17" Type="http://schemas.openxmlformats.org/officeDocument/2006/relationships/hyperlink" Target="http://www.intuitive.com/blog/images/twitter-bird-logo.jpg" TargetMode="External"/><Relationship Id="rId25" Type="http://schemas.openxmlformats.org/officeDocument/2006/relationships/image" Target="../media/image53.jpg"/><Relationship Id="rId2" Type="http://schemas.openxmlformats.org/officeDocument/2006/relationships/notesSlide" Target="../notesSlides/notesSlide4.xml"/><Relationship Id="rId16" Type="http://schemas.openxmlformats.org/officeDocument/2006/relationships/image" Target="../media/image47.jpeg"/><Relationship Id="rId20" Type="http://schemas.openxmlformats.org/officeDocument/2006/relationships/image" Target="../media/image49.jpeg"/><Relationship Id="rId1" Type="http://schemas.openxmlformats.org/officeDocument/2006/relationships/slideLayout" Target="../slideLayouts/slideLayout46.xml"/><Relationship Id="rId6" Type="http://schemas.openxmlformats.org/officeDocument/2006/relationships/image" Target="../media/image40.jpeg"/><Relationship Id="rId11" Type="http://schemas.openxmlformats.org/officeDocument/2006/relationships/image" Target="../media/image44.jpeg"/><Relationship Id="rId24" Type="http://schemas.openxmlformats.org/officeDocument/2006/relationships/image" Target="../media/image52.jpg"/><Relationship Id="rId5" Type="http://schemas.openxmlformats.org/officeDocument/2006/relationships/hyperlink" Target="http://collegian.csufresno.edu/a/wp-content/uploads/2007/12/n_phone.jpg" TargetMode="External"/><Relationship Id="rId15" Type="http://schemas.openxmlformats.org/officeDocument/2006/relationships/hyperlink" Target="http://i.t.com.com/i/lumiere/2006/05/31/ate_textingoncellphones-320-0-19420-20060531_123121-320x240.jpg" TargetMode="External"/><Relationship Id="rId23" Type="http://schemas.openxmlformats.org/officeDocument/2006/relationships/image" Target="../media/image51.jpg"/><Relationship Id="rId10" Type="http://schemas.openxmlformats.org/officeDocument/2006/relationships/image" Target="../media/image43.jpeg"/><Relationship Id="rId19" Type="http://schemas.openxmlformats.org/officeDocument/2006/relationships/hyperlink" Target="http://www.fanshawec.ca/assets/alumni/images/twitter_logo.png" TargetMode="External"/><Relationship Id="rId4" Type="http://schemas.openxmlformats.org/officeDocument/2006/relationships/image" Target="../media/image39.jpeg"/><Relationship Id="rId9" Type="http://schemas.openxmlformats.org/officeDocument/2006/relationships/image" Target="../media/image42.jpeg"/><Relationship Id="rId14" Type="http://schemas.openxmlformats.org/officeDocument/2006/relationships/image" Target="../media/image46.jpeg"/><Relationship Id="rId22" Type="http://schemas.openxmlformats.org/officeDocument/2006/relationships/image" Target="../media/image50.jpeg"/></Relationships>
</file>

<file path=ppt/slides/_rels/slide16.xml.rels><?xml version="1.0" encoding="UTF-8" standalone="yes"?>
<Relationships xmlns="http://schemas.openxmlformats.org/package/2006/relationships"><Relationship Id="rId8" Type="http://schemas.openxmlformats.org/officeDocument/2006/relationships/hyperlink" Target="http://www.party411.com/grad-license/ga-grad-license.jpg" TargetMode="External"/><Relationship Id="rId3" Type="http://schemas.openxmlformats.org/officeDocument/2006/relationships/image" Target="../media/image54.jpeg"/><Relationship Id="rId7" Type="http://schemas.openxmlformats.org/officeDocument/2006/relationships/image" Target="../media/image56.jpeg"/><Relationship Id="rId12" Type="http://schemas.openxmlformats.org/officeDocument/2006/relationships/image" Target="../media/image59.jpeg"/><Relationship Id="rId2" Type="http://schemas.openxmlformats.org/officeDocument/2006/relationships/hyperlink" Target="http://chipbruce.files.wordpress.com/2009/09/school-bus.jpg" TargetMode="External"/><Relationship Id="rId1" Type="http://schemas.openxmlformats.org/officeDocument/2006/relationships/slideLayout" Target="../slideLayouts/slideLayout46.xml"/><Relationship Id="rId6" Type="http://schemas.openxmlformats.org/officeDocument/2006/relationships/hyperlink" Target="http://farm4.static.flickr.com/3473/3862451687_8e33ff9d89.jpg" TargetMode="External"/><Relationship Id="rId11" Type="http://schemas.openxmlformats.org/officeDocument/2006/relationships/image" Target="../media/image58.jpeg"/><Relationship Id="rId5" Type="http://schemas.openxmlformats.org/officeDocument/2006/relationships/image" Target="../media/image55.jpeg"/><Relationship Id="rId10" Type="http://schemas.openxmlformats.org/officeDocument/2006/relationships/hyperlink" Target="http://www.gateendrivereducation.dds.ga.gov/images/classd.jpg" TargetMode="External"/><Relationship Id="rId4" Type="http://schemas.openxmlformats.org/officeDocument/2006/relationships/hyperlink" Target="http://www.motherproof.com/images/uploads/Carpool2.jpg" TargetMode="External"/><Relationship Id="rId9" Type="http://schemas.openxmlformats.org/officeDocument/2006/relationships/image" Target="../media/image57.jpeg"/></Relationships>
</file>

<file path=ppt/slides/_rels/slide17.xml.rels><?xml version="1.0" encoding="UTF-8" standalone="yes"?>
<Relationships xmlns="http://schemas.openxmlformats.org/package/2006/relationships"><Relationship Id="rId8" Type="http://schemas.openxmlformats.org/officeDocument/2006/relationships/hyperlink" Target="http://www.google.com/imgres?imgurl=http://www.discoveret.org/chsband/images/Border%20Pics/BB-Walk02.jpg&amp;imgrefurl=http://www.discoveret.org/chsband/index.htm&amp;h=1122&amp;w=2100&amp;sz=186&amp;tbnid=ItH22vh5Ghg3aM:&amp;tbnh=80&amp;tbnw=150&amp;prev=/images?q=pictures+of+high+school+band&amp;usg=__xbqN5qLM2hj8b1ZNPX-DaT86PJU=&amp;ei=eyPPS5upHJD29ASPo_CqDw&amp;sa=X&amp;oi=image_result&amp;resnum=2&amp;ct=image&amp;ved=0CAgQ9QEwAQ" TargetMode="External"/><Relationship Id="rId13" Type="http://schemas.openxmlformats.org/officeDocument/2006/relationships/image" Target="../media/image66.jpeg"/><Relationship Id="rId18" Type="http://schemas.openxmlformats.org/officeDocument/2006/relationships/hyperlink" Target="http://www.google.com/imgres?imgurl=http://media.tricities.com/tricities/img-story/images/uploads/SP-Battle_Tennis_01-DC060708.jpg&amp;imgrefurl=http://www2.tricities.com/tri/sports/high_school_prep/high_school_tennis/article/high_school_tennis_lauzon_john_battle_reach_final_step/10463/&amp;h=266&amp;w=300&amp;sz=14&amp;tbnid=001QumzTxtQo8M:&amp;tbnh=103&amp;tbnw=116&amp;prev=/images?q=pictures+of+high+school+tennis&amp;usg=__bjq2ITMo6aVZ6to221eQ4xENCOM=&amp;ei=IyTPS6zyJYXw9gSn6-TCDw&amp;sa=X&amp;oi=image_result&amp;resnum=2&amp;ct=image&amp;ved=0CAsQ9QEwAQ" TargetMode="External"/><Relationship Id="rId26" Type="http://schemas.openxmlformats.org/officeDocument/2006/relationships/hyperlink" Target="http://www.prettysporty.com/Photos/ACCWomenBB2010/wbcvsfsu/pages/AC1_5695.htm" TargetMode="External"/><Relationship Id="rId3" Type="http://schemas.openxmlformats.org/officeDocument/2006/relationships/image" Target="../media/image60.jpeg"/><Relationship Id="rId21" Type="http://schemas.openxmlformats.org/officeDocument/2006/relationships/image" Target="../media/image70.jpeg"/><Relationship Id="rId7" Type="http://schemas.openxmlformats.org/officeDocument/2006/relationships/image" Target="../media/image63.jpeg"/><Relationship Id="rId12" Type="http://schemas.openxmlformats.org/officeDocument/2006/relationships/hyperlink" Target="http://www.google.com/imgres?imgurl=http://blog.pennlive.com/lvsports/2007/08/liberty.jpg&amp;imgrefurl=http://blog.pennlive.com/lvsports/2007/08/high_school_soccer_previews.html&amp;h=523&amp;w=768&amp;sz=110&amp;tbnid=5ovh2q3kNX2eyM:&amp;tbnh=97&amp;tbnw=142&amp;prev=/images?q=pictures+of+high+school+soccer&amp;usg=__kKU1pwftUIy1o2-j4BdS-Gu2F0g=&amp;ei=vyPPS--UCIKi9QTDz92sDw&amp;sa=X&amp;oi=image_result&amp;resnum=2&amp;ct=image&amp;ved=0CAgQ9QEwAQ" TargetMode="External"/><Relationship Id="rId17" Type="http://schemas.openxmlformats.org/officeDocument/2006/relationships/image" Target="../media/image68.jpeg"/><Relationship Id="rId25" Type="http://schemas.openxmlformats.org/officeDocument/2006/relationships/image" Target="../media/image73.jpeg"/><Relationship Id="rId2" Type="http://schemas.openxmlformats.org/officeDocument/2006/relationships/hyperlink" Target="http://olympia.osd.wednet.edu/media/olympia/activities/drama_club/drama.jpg" TargetMode="External"/><Relationship Id="rId16" Type="http://schemas.openxmlformats.org/officeDocument/2006/relationships/hyperlink" Target="http://www.google.com/imgres?imgurl=http://www.cobbk12.org/wheeler/finearts/robo4.jpg&amp;imgrefurl=http://www.cobbk12.org/wheeler/finearts/index.html&amp;usg=__hol1PX3ba2avXe4UepgCyysOr9k=&amp;h=473&amp;w=892&amp;sz=59&amp;hl=en&amp;start=16&amp;um=1&amp;itbs=1&amp;tbnid=S-M1TZFfQzytzM:&amp;tbnh=77&amp;tbnw=146&amp;prev=/images?q=pictures+of+high+school+orchestra&amp;um=1&amp;hl=en&amp;sa=X&amp;rls=com.microsoft:*&amp;tbs=isch:1" TargetMode="External"/><Relationship Id="rId20" Type="http://schemas.openxmlformats.org/officeDocument/2006/relationships/hyperlink" Target="http://www.google.com/imgres?imgurl=http://www.flatheadbeacon.com/images/uploads/WRwfishtennisA.jpg&amp;imgrefurl=http://www.flatheadbeacon.com/articles/article/boys_tennis_cold_road_to_state/3290/&amp;usg=__t4GgpPWNzjafZumd_pBnEA-9hDw=&amp;h=235&amp;w=448&amp;sz=37&amp;hl=en&amp;start=17&amp;um=1&amp;itbs=1&amp;tbnid=U-jjmOVoQj4WJM:&amp;tbnh=67&amp;tbnw=127&amp;prev=/images?q=pictures+of+high+school+tennis&amp;um=1&amp;hl=en&amp;sa=X&amp;rls=com.microsoft:*&amp;tbs=isch:1" TargetMode="External"/><Relationship Id="rId1" Type="http://schemas.openxmlformats.org/officeDocument/2006/relationships/slideLayout" Target="../slideLayouts/slideLayout46.xml"/><Relationship Id="rId6" Type="http://schemas.openxmlformats.org/officeDocument/2006/relationships/hyperlink" Target="http://www.google.com/imgres?imgurl=http://www.isteroids.com/blog/wp-content/uploads/2009/01/highschoolfootball-steroids.jpg&amp;imgrefurl=http://www.isteroids.com/blog/tag/football/&amp;h=270&amp;w=260&amp;sz=37&amp;tbnid=UwkV1Eo_ujm32M:&amp;tbnh=113&amp;tbnw=109&amp;prev=/images?q=pictures+of+high+school+football&amp;usg=__Gj0Q8IqP9OQlmxAZgrHpTZY8puk=&amp;ei=ZCPPS5_ZHIv49AT_9pinDw&amp;sa=X&amp;oi=image_result&amp;resnum=1&amp;ct=image&amp;ved=0CAkQ9QEwAA" TargetMode="External"/><Relationship Id="rId11" Type="http://schemas.openxmlformats.org/officeDocument/2006/relationships/image" Target="../media/image65.jpeg"/><Relationship Id="rId24" Type="http://schemas.openxmlformats.org/officeDocument/2006/relationships/image" Target="../media/image72.jpeg"/><Relationship Id="rId5" Type="http://schemas.openxmlformats.org/officeDocument/2006/relationships/image" Target="../media/image62.jpeg"/><Relationship Id="rId15" Type="http://schemas.openxmlformats.org/officeDocument/2006/relationships/image" Target="../media/image67.jpeg"/><Relationship Id="rId23" Type="http://schemas.openxmlformats.org/officeDocument/2006/relationships/image" Target="../media/image71.jpeg"/><Relationship Id="rId10" Type="http://schemas.openxmlformats.org/officeDocument/2006/relationships/hyperlink" Target="http://www.google.com/imgres?imgurl=http://jezebel.com/assets/resources/2008/02/123046__bring_it_on_l.jpg&amp;imgrefurl=http://jezebel.com/355439/most-kids-like-ron-paul-cause-they-hate-cops-but-the-cheerleaders-are-all-feminists&amp;h=300&amp;w=400&amp;sz=35&amp;tbnid=tarN8ByEbs0LEM:&amp;tbnh=93&amp;tbnw=124&amp;prev=/images?q=pictures+of+high+school+cheerleading&amp;hl=en&amp;usg=__AzEz0G7hP5FfkOqQRtKkgE7jO2I=&amp;ei=qCPPS4mcLIWw9gSm5KCpDw&amp;sa=X&amp;oi=image_result&amp;resnum=1&amp;ct=image&amp;ved=0CAgQ9QEwAA" TargetMode="External"/><Relationship Id="rId19" Type="http://schemas.openxmlformats.org/officeDocument/2006/relationships/image" Target="../media/image69.jpeg"/><Relationship Id="rId4" Type="http://schemas.openxmlformats.org/officeDocument/2006/relationships/image" Target="../media/image61.jpeg"/><Relationship Id="rId9" Type="http://schemas.openxmlformats.org/officeDocument/2006/relationships/image" Target="../media/image64.jpeg"/><Relationship Id="rId14" Type="http://schemas.openxmlformats.org/officeDocument/2006/relationships/hyperlink" Target="http://www.google.com/imgres?imgurl=http://blogs.courant.com/itowns_mr/SANY0133.JPG&amp;imgrefurl=http://blogs.courant.com/itowns_mr/2008/11/post-2.html&amp;h=2760&amp;w=3680&amp;sz=2563&amp;tbnid=Zc4B8CcqXuAc9M:&amp;tbnh=113&amp;tbnw=150&amp;prev=/images?q=pictures+of+high+school+drama+club&amp;usg=__m2kQD2ObvyuY5QNJZ8zGeotbPZ8=&amp;ei=3CPPS4nzEJS48wShlOmTDw&amp;sa=X&amp;oi=image_result&amp;resnum=4&amp;ct=image&amp;ved=0CAwQ9QEwAw" TargetMode="External"/><Relationship Id="rId22" Type="http://schemas.openxmlformats.org/officeDocument/2006/relationships/hyperlink" Target="http://www.google.com/imgres?imgurl=http://www.freesunpower.com/images/ohm_circle3.gif&amp;imgrefurl=http://ask.metafilter.com/51534/Drawing-optical-illusions-math-equations-and-other-things-that-people-stop-to-look-at&amp;usg=__HvJftYyRSB0_rGuSR-NXS-NcM1g=&amp;h=260&amp;w=260&amp;sz=8&amp;hl=en&amp;start=16&amp;um=1&amp;itbs=1&amp;tbnid=6sPQbMgQ8mEB3M:&amp;tbnh=112&amp;tbnw=112&amp;prev=/images?q=math+equations&amp;um=1&amp;hl=en&amp;sa=N&amp;rls=com.microsoft:*&amp;ndsp=20&amp;tbs=isch:1" TargetMode="External"/><Relationship Id="rId27" Type="http://schemas.openxmlformats.org/officeDocument/2006/relationships/image" Target="../media/image74.jpeg"/></Relationships>
</file>

<file path=ppt/slides/_rels/slide18.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image" Target="../media/image75.jpg"/><Relationship Id="rId1" Type="http://schemas.openxmlformats.org/officeDocument/2006/relationships/slideLayout" Target="../slideLayouts/slideLayout57.xml"/><Relationship Id="rId6" Type="http://schemas.openxmlformats.org/officeDocument/2006/relationships/image" Target="../media/image79.jpg"/><Relationship Id="rId5" Type="http://schemas.openxmlformats.org/officeDocument/2006/relationships/image" Target="../media/image78.jpg"/><Relationship Id="rId4" Type="http://schemas.openxmlformats.org/officeDocument/2006/relationships/image" Target="../media/image77.jpg"/></Relationships>
</file>

<file path=ppt/slides/_rels/slide19.xml.rels><?xml version="1.0" encoding="UTF-8" standalone="yes"?>
<Relationships xmlns="http://schemas.openxmlformats.org/package/2006/relationships"><Relationship Id="rId8" Type="http://schemas.openxmlformats.org/officeDocument/2006/relationships/image" Target="../media/image85.jpg"/><Relationship Id="rId3" Type="http://schemas.openxmlformats.org/officeDocument/2006/relationships/image" Target="../media/image81.png"/><Relationship Id="rId7" Type="http://schemas.openxmlformats.org/officeDocument/2006/relationships/image" Target="../media/image84.jpeg"/><Relationship Id="rId2" Type="http://schemas.openxmlformats.org/officeDocument/2006/relationships/image" Target="../media/image80.png"/><Relationship Id="rId1" Type="http://schemas.openxmlformats.org/officeDocument/2006/relationships/slideLayout" Target="../slideLayouts/slideLayout57.xml"/><Relationship Id="rId6" Type="http://schemas.openxmlformats.org/officeDocument/2006/relationships/hyperlink" Target="http://www.gilmerfreepress.net/images/uploads/KrogerLogo.jpg" TargetMode="External"/><Relationship Id="rId5" Type="http://schemas.openxmlformats.org/officeDocument/2006/relationships/image" Target="../media/image83.jpeg"/><Relationship Id="rId4" Type="http://schemas.openxmlformats.org/officeDocument/2006/relationships/image" Target="../media/image8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8" Type="http://schemas.openxmlformats.org/officeDocument/2006/relationships/image" Target="../media/image89.jpg"/><Relationship Id="rId13" Type="http://schemas.openxmlformats.org/officeDocument/2006/relationships/image" Target="../media/image93.jpg"/><Relationship Id="rId3" Type="http://schemas.openxmlformats.org/officeDocument/2006/relationships/hyperlink" Target="http://www.google.com/imgres?imgurl=http://www.bluewhaleinvitations.com/images/High%20School%20Graduation%20Open%20House%20Reunion%20Invitation%202.gif&amp;imgrefurl=http://www.bluewhaleinvitations.com/index.php?cPath=75&amp;usg=__8qNZ3NxkKnj9CSB964QAFxPJJpc=&amp;h=576&amp;w=576&amp;sz=63&amp;hl=en&amp;start=101&amp;um=1&amp;itbs=1&amp;tbnid=RYh2Y5L0AOSg-M:&amp;tbnh=134&amp;tbnw=134&amp;prev=/images?q=pictures+of+high+school+graduation&amp;start=100&amp;um=1&amp;hl=en&amp;sa=N&amp;rls=com.microsoft:*&amp;ndsp=20&amp;tbs=isch:1" TargetMode="External"/><Relationship Id="rId7" Type="http://schemas.openxmlformats.org/officeDocument/2006/relationships/image" Target="../media/image88.jpeg"/><Relationship Id="rId12" Type="http://schemas.openxmlformats.org/officeDocument/2006/relationships/image" Target="../media/image92.jpg"/><Relationship Id="rId2" Type="http://schemas.openxmlformats.org/officeDocument/2006/relationships/image" Target="../media/image86.jpeg"/><Relationship Id="rId1" Type="http://schemas.openxmlformats.org/officeDocument/2006/relationships/slideLayout" Target="../slideLayouts/slideLayout57.xml"/><Relationship Id="rId6" Type="http://schemas.openxmlformats.org/officeDocument/2006/relationships/image" Target="../media/image8.jpeg"/><Relationship Id="rId11" Type="http://schemas.openxmlformats.org/officeDocument/2006/relationships/image" Target="../media/image91.jpg"/><Relationship Id="rId5" Type="http://schemas.openxmlformats.org/officeDocument/2006/relationships/hyperlink" Target="http://middlezonemusings.com/wp-content/uploads/2007/11/handshake.jpg" TargetMode="External"/><Relationship Id="rId15" Type="http://schemas.openxmlformats.org/officeDocument/2006/relationships/image" Target="../media/image95.jpeg"/><Relationship Id="rId10" Type="http://schemas.openxmlformats.org/officeDocument/2006/relationships/image" Target="../media/image90.jpeg"/><Relationship Id="rId4" Type="http://schemas.openxmlformats.org/officeDocument/2006/relationships/image" Target="../media/image87.jpeg"/><Relationship Id="rId9" Type="http://schemas.openxmlformats.org/officeDocument/2006/relationships/hyperlink" Target="http://www.google.com/imgres?imgurl=http://cdn.sheknows.com/articles/Image/pregnancyandbaby/high-school-grad.jpg&amp;imgrefurl=http://www.sheknows.com/articles/808978/high-school-graduation-gift-ideas&amp;usg=__KLswYzDGMzPGof_T5Jmil9Wh08E=&amp;h=399&amp;w=600&amp;sz=231&amp;hl=en&amp;start=201&amp;um=1&amp;itbs=1&amp;tbnid=fetkoo7k_7VpGM:&amp;tbnh=90&amp;tbnw=135&amp;prev=/images?q=pictures+of+high+school+graduation&amp;start=200&amp;um=1&amp;hl=en&amp;sa=N&amp;rls=com.microsoft:*&amp;ndsp=20&amp;tbs=isch:1" TargetMode="External"/><Relationship Id="rId14" Type="http://schemas.openxmlformats.org/officeDocument/2006/relationships/image" Target="../media/image94.jpg"/></Relationships>
</file>

<file path=ppt/slides/_rels/slide21.xml.rels><?xml version="1.0" encoding="UTF-8" standalone="yes"?>
<Relationships xmlns="http://schemas.openxmlformats.org/package/2006/relationships"><Relationship Id="rId3" Type="http://schemas.openxmlformats.org/officeDocument/2006/relationships/hyperlink" Target="http://www.gadoe.org/Curriculum-Instruction-and-Assessment/CTAE/Page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hyperlink" Target="http://pta.org/Index.asp" TargetMode="External"/><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6.gif"/></Relationships>
</file>

<file path=ppt/slides/_rels/slide5.xml.rels><?xml version="1.0" encoding="UTF-8" standalone="yes"?>
<Relationships xmlns="http://schemas.openxmlformats.org/package/2006/relationships"><Relationship Id="rId3" Type="http://schemas.openxmlformats.org/officeDocument/2006/relationships/hyperlink" Target="http://middlezonemusings.com/wp-content/uploads/2007/11/handshake.jpg" TargetMode="External"/><Relationship Id="rId2" Type="http://schemas.openxmlformats.org/officeDocument/2006/relationships/image" Target="../media/image7.png"/><Relationship Id="rId1" Type="http://schemas.openxmlformats.org/officeDocument/2006/relationships/slideLayout" Target="../slideLayouts/slideLayout24.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46.xml"/><Relationship Id="rId5" Type="http://schemas.openxmlformats.org/officeDocument/2006/relationships/image" Target="../media/image16.jp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1089" y="387357"/>
            <a:ext cx="5532284" cy="1754326"/>
          </a:xfrm>
          <a:prstGeom prst="rect">
            <a:avLst/>
          </a:prstGeom>
          <a:noFill/>
          <a:ln w="3175">
            <a:noFill/>
          </a:ln>
          <a:effectLst/>
        </p:spPr>
        <p:txBody>
          <a:bodyPr wrap="none" lIns="91440" tIns="45720" rIns="91440" bIns="45720">
            <a:spAutoFit/>
          </a:bodyPr>
          <a:lstStyle/>
          <a:p>
            <a:pPr algn="ctr"/>
            <a:r>
              <a:rPr lang="en-US" sz="5400" b="1" dirty="0" smtClean="0">
                <a:ln w="12700">
                  <a:solidFill>
                    <a:schemeClr val="tx2">
                      <a:lumMod val="75000"/>
                    </a:schemeClr>
                  </a:solidFill>
                  <a:prstDash val="solid"/>
                </a:ln>
                <a:solidFill>
                  <a:srgbClr val="92D050"/>
                </a:solidFill>
                <a:effectLst/>
                <a:latin typeface="David" pitchFamily="34" charset="-79"/>
                <a:cs typeface="David" pitchFamily="34" charset="-79"/>
              </a:rPr>
              <a:t>Cherokee County </a:t>
            </a:r>
          </a:p>
          <a:p>
            <a:pPr algn="ctr"/>
            <a:r>
              <a:rPr lang="en-US" sz="5400" b="1" dirty="0" smtClean="0">
                <a:ln w="12700">
                  <a:solidFill>
                    <a:schemeClr val="tx2">
                      <a:lumMod val="75000"/>
                    </a:schemeClr>
                  </a:solidFill>
                  <a:prstDash val="solid"/>
                </a:ln>
                <a:solidFill>
                  <a:srgbClr val="92D050"/>
                </a:solidFill>
                <a:effectLst/>
                <a:latin typeface="David" pitchFamily="34" charset="-79"/>
                <a:cs typeface="David" pitchFamily="34" charset="-79"/>
              </a:rPr>
              <a:t>Parent Mentors</a:t>
            </a:r>
            <a:endParaRPr lang="en-US" sz="5400" b="1" cap="none" spc="0" dirty="0">
              <a:ln w="12700">
                <a:solidFill>
                  <a:schemeClr val="tx2">
                    <a:lumMod val="75000"/>
                  </a:schemeClr>
                </a:solidFill>
                <a:prstDash val="solid"/>
              </a:ln>
              <a:solidFill>
                <a:srgbClr val="92D050"/>
              </a:solidFill>
              <a:effectLst/>
              <a:latin typeface="David" pitchFamily="34" charset="-79"/>
              <a:cs typeface="David" pitchFamily="34" charset="-79"/>
            </a:endParaRPr>
          </a:p>
        </p:txBody>
      </p:sp>
      <p:sp>
        <p:nvSpPr>
          <p:cNvPr id="3" name="TextBox 2"/>
          <p:cNvSpPr txBox="1"/>
          <p:nvPr/>
        </p:nvSpPr>
        <p:spPr>
          <a:xfrm>
            <a:off x="1894162" y="2345330"/>
            <a:ext cx="5479473" cy="707886"/>
          </a:xfrm>
          <a:prstGeom prst="rect">
            <a:avLst/>
          </a:prstGeom>
          <a:noFill/>
        </p:spPr>
        <p:txBody>
          <a:bodyPr wrap="square" rtlCol="0">
            <a:spAutoFit/>
          </a:bodyPr>
          <a:lstStyle/>
          <a:p>
            <a:r>
              <a:rPr lang="en-US" sz="4000" dirty="0" smtClean="0">
                <a:latin typeface="Burlesque" pitchFamily="2" charset="0"/>
              </a:rPr>
              <a:t>Georgia Parent Mentor Partnership</a:t>
            </a:r>
            <a:endParaRPr lang="en-US" sz="4000" dirty="0">
              <a:latin typeface="Burlesque" pitchFamily="2" charset="0"/>
            </a:endParaRPr>
          </a:p>
        </p:txBody>
      </p:sp>
      <p:sp>
        <p:nvSpPr>
          <p:cNvPr id="5" name="TextBox 4"/>
          <p:cNvSpPr txBox="1"/>
          <p:nvPr/>
        </p:nvSpPr>
        <p:spPr>
          <a:xfrm>
            <a:off x="1279794" y="3581400"/>
            <a:ext cx="6629400" cy="144655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4400" dirty="0" smtClean="0">
                <a:latin typeface="Cooper Black" pitchFamily="18" charset="0"/>
              </a:rPr>
              <a:t>Transition:</a:t>
            </a:r>
            <a:endParaRPr lang="en-US" sz="4400" dirty="0">
              <a:latin typeface="Cooper Black" pitchFamily="18" charset="0"/>
            </a:endParaRPr>
          </a:p>
          <a:p>
            <a:pPr algn="ctr"/>
            <a:r>
              <a:rPr lang="en-US" sz="4400" dirty="0" smtClean="0">
                <a:latin typeface="Cooper Black" pitchFamily="18" charset="0"/>
              </a:rPr>
              <a:t>Middle to High School </a:t>
            </a:r>
          </a:p>
        </p:txBody>
      </p:sp>
      <p:sp>
        <p:nvSpPr>
          <p:cNvPr id="6" name="TextBox 5"/>
          <p:cNvSpPr txBox="1"/>
          <p:nvPr/>
        </p:nvSpPr>
        <p:spPr>
          <a:xfrm>
            <a:off x="3787915" y="2868550"/>
            <a:ext cx="1066800" cy="369332"/>
          </a:xfrm>
          <a:prstGeom prst="rect">
            <a:avLst/>
          </a:prstGeom>
          <a:noFill/>
        </p:spPr>
        <p:txBody>
          <a:bodyPr wrap="square" rtlCol="0">
            <a:spAutoFit/>
          </a:bodyPr>
          <a:lstStyle/>
          <a:p>
            <a:r>
              <a:rPr lang="en-US" dirty="0" smtClean="0"/>
              <a:t>Present:</a:t>
            </a:r>
            <a:endParaRPr lang="en-US" dirty="0"/>
          </a:p>
        </p:txBody>
      </p:sp>
    </p:spTree>
    <p:extLst>
      <p:ext uri="{BB962C8B-B14F-4D97-AF65-F5344CB8AC3E}">
        <p14:creationId xmlns:p14="http://schemas.microsoft.com/office/powerpoint/2010/main" val="32032624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579010"/>
            <a:ext cx="1929245" cy="1389775"/>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6300" y="4703398"/>
            <a:ext cx="2400300" cy="1612886"/>
          </a:xfrm>
          <a:prstGeom prst="rect">
            <a:avLst/>
          </a:prstGeom>
        </p:spPr>
      </p:pic>
      <p:sp>
        <p:nvSpPr>
          <p:cNvPr id="8" name="TextBox 7"/>
          <p:cNvSpPr txBox="1"/>
          <p:nvPr/>
        </p:nvSpPr>
        <p:spPr>
          <a:xfrm>
            <a:off x="2583873" y="598483"/>
            <a:ext cx="4052454" cy="461665"/>
          </a:xfrm>
          <a:prstGeom prst="rect">
            <a:avLst/>
          </a:prstGeom>
          <a:noFill/>
          <a:ln>
            <a:solidFill>
              <a:schemeClr val="tx2">
                <a:lumMod val="60000"/>
                <a:lumOff val="40000"/>
              </a:schemeClr>
            </a:solidFill>
          </a:ln>
        </p:spPr>
        <p:txBody>
          <a:bodyPr wrap="square" rtlCol="0">
            <a:spAutoFit/>
          </a:bodyPr>
          <a:lstStyle/>
          <a:p>
            <a:pPr algn="ctr"/>
            <a:r>
              <a:rPr lang="en-US" sz="2400" dirty="0" smtClean="0">
                <a:latin typeface="Cooper Black" pitchFamily="18" charset="0"/>
              </a:rPr>
              <a:t>The IGP must………</a:t>
            </a:r>
            <a:endParaRPr lang="en-US" sz="2400" dirty="0">
              <a:latin typeface="Cooper Black" pitchFamily="18" charset="0"/>
            </a:endParaRPr>
          </a:p>
        </p:txBody>
      </p:sp>
      <p:sp>
        <p:nvSpPr>
          <p:cNvPr id="9" name="TextBox 8"/>
          <p:cNvSpPr txBox="1"/>
          <p:nvPr/>
        </p:nvSpPr>
        <p:spPr>
          <a:xfrm>
            <a:off x="1295400" y="1676400"/>
            <a:ext cx="7038109" cy="584775"/>
          </a:xfrm>
          <a:prstGeom prst="rect">
            <a:avLst/>
          </a:prstGeom>
          <a:noFill/>
        </p:spPr>
        <p:txBody>
          <a:bodyPr wrap="square" rtlCol="0">
            <a:spAutoFit/>
          </a:bodyPr>
          <a:lstStyle/>
          <a:p>
            <a:r>
              <a:rPr lang="en-US" sz="1600" dirty="0" smtClean="0">
                <a:latin typeface="Constantia" pitchFamily="18" charset="0"/>
              </a:rPr>
              <a:t>Be based on the student’s selected academic and career focus area as approved by the student’s parent or guardian.</a:t>
            </a:r>
            <a:endParaRPr lang="en-US" sz="1600" dirty="0">
              <a:latin typeface="Constantia" pitchFamily="18" charset="0"/>
            </a:endParaRPr>
          </a:p>
        </p:txBody>
      </p:sp>
      <p:sp>
        <p:nvSpPr>
          <p:cNvPr id="10" name="TextBox 9"/>
          <p:cNvSpPr txBox="1"/>
          <p:nvPr/>
        </p:nvSpPr>
        <p:spPr>
          <a:xfrm>
            <a:off x="1295400" y="2514600"/>
            <a:ext cx="6629400" cy="338554"/>
          </a:xfrm>
          <a:prstGeom prst="rect">
            <a:avLst/>
          </a:prstGeom>
          <a:noFill/>
        </p:spPr>
        <p:txBody>
          <a:bodyPr wrap="square" rtlCol="0">
            <a:spAutoFit/>
          </a:bodyPr>
          <a:lstStyle/>
          <a:p>
            <a:r>
              <a:rPr lang="en-US" sz="1600" dirty="0" smtClean="0">
                <a:latin typeface="Constantia" pitchFamily="18" charset="0"/>
              </a:rPr>
              <a:t>Include experience based, career oriented learning experiences.</a:t>
            </a:r>
            <a:endParaRPr lang="en-US" sz="1600" dirty="0">
              <a:latin typeface="Constantia" pitchFamily="18" charset="0"/>
            </a:endParaRPr>
          </a:p>
        </p:txBody>
      </p:sp>
      <p:sp>
        <p:nvSpPr>
          <p:cNvPr id="11" name="TextBox 10"/>
          <p:cNvSpPr txBox="1"/>
          <p:nvPr/>
        </p:nvSpPr>
        <p:spPr>
          <a:xfrm>
            <a:off x="1295400" y="3115968"/>
            <a:ext cx="6781800" cy="584775"/>
          </a:xfrm>
          <a:prstGeom prst="rect">
            <a:avLst/>
          </a:prstGeom>
          <a:noFill/>
        </p:spPr>
        <p:txBody>
          <a:bodyPr wrap="square" rtlCol="0">
            <a:spAutoFit/>
          </a:bodyPr>
          <a:lstStyle/>
          <a:p>
            <a:r>
              <a:rPr lang="en-US" sz="1600" dirty="0" smtClean="0">
                <a:latin typeface="Constantia" pitchFamily="18" charset="0"/>
              </a:rPr>
              <a:t>Include post-secondary opportunities through dual enrollment and joint enrollment.</a:t>
            </a:r>
            <a:endParaRPr lang="en-US" sz="1600" dirty="0">
              <a:latin typeface="Constantia" pitchFamily="18" charset="0"/>
            </a:endParaRPr>
          </a:p>
        </p:txBody>
      </p:sp>
      <p:sp>
        <p:nvSpPr>
          <p:cNvPr id="12" name="TextBox 11"/>
          <p:cNvSpPr txBox="1"/>
          <p:nvPr/>
        </p:nvSpPr>
        <p:spPr>
          <a:xfrm>
            <a:off x="1309255" y="3843660"/>
            <a:ext cx="7162800" cy="338554"/>
          </a:xfrm>
          <a:prstGeom prst="rect">
            <a:avLst/>
          </a:prstGeom>
          <a:noFill/>
        </p:spPr>
        <p:txBody>
          <a:bodyPr wrap="square" rtlCol="0">
            <a:spAutoFit/>
          </a:bodyPr>
          <a:lstStyle/>
          <a:p>
            <a:r>
              <a:rPr lang="en-US" sz="1600" dirty="0" smtClean="0">
                <a:latin typeface="Constantia" pitchFamily="18" charset="0"/>
              </a:rPr>
              <a:t>Align educational and career goals to the student’s course of study. </a:t>
            </a:r>
            <a:endParaRPr lang="en-US" sz="1600" dirty="0">
              <a:latin typeface="Constantia" pitchFamily="18" charset="0"/>
            </a:endParaRPr>
          </a:p>
        </p:txBody>
      </p:sp>
      <p:sp>
        <p:nvSpPr>
          <p:cNvPr id="13" name="TextBox 12"/>
          <p:cNvSpPr txBox="1"/>
          <p:nvPr/>
        </p:nvSpPr>
        <p:spPr>
          <a:xfrm>
            <a:off x="7214754" y="3859048"/>
            <a:ext cx="1447800" cy="307777"/>
          </a:xfrm>
          <a:prstGeom prst="rect">
            <a:avLst/>
          </a:prstGeom>
          <a:noFill/>
        </p:spPr>
        <p:txBody>
          <a:bodyPr wrap="square" rtlCol="0">
            <a:spAutoFit/>
          </a:bodyPr>
          <a:lstStyle/>
          <a:p>
            <a:r>
              <a:rPr lang="en-US" sz="1200" i="1" dirty="0" smtClean="0">
                <a:latin typeface="Constantia" pitchFamily="18" charset="0"/>
              </a:rPr>
              <a:t>(Career Pathways</a:t>
            </a:r>
            <a:r>
              <a:rPr lang="en-US" sz="1400" dirty="0" smtClean="0">
                <a:latin typeface="Constantia" pitchFamily="18" charset="0"/>
              </a:rPr>
              <a:t>)</a:t>
            </a:r>
            <a:endParaRPr lang="en-US" sz="1400" dirty="0">
              <a:latin typeface="Constantia" pitchFamily="18" charset="0"/>
            </a:endParaRPr>
          </a:p>
        </p:txBody>
      </p:sp>
    </p:spTree>
    <p:extLst>
      <p:ext uri="{BB962C8B-B14F-4D97-AF65-F5344CB8AC3E}">
        <p14:creationId xmlns:p14="http://schemas.microsoft.com/office/powerpoint/2010/main" val="12910630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76550" y="609599"/>
            <a:ext cx="3408218" cy="461665"/>
          </a:xfrm>
          <a:prstGeom prst="rect">
            <a:avLst/>
          </a:prstGeom>
          <a:noFill/>
          <a:ln>
            <a:solidFill>
              <a:schemeClr val="accent3">
                <a:lumMod val="75000"/>
              </a:schemeClr>
            </a:solidFill>
          </a:ln>
        </p:spPr>
        <p:txBody>
          <a:bodyPr wrap="square" rtlCol="0">
            <a:spAutoFit/>
          </a:bodyPr>
          <a:lstStyle/>
          <a:p>
            <a:r>
              <a:rPr lang="en-US" sz="2400" dirty="0" smtClean="0">
                <a:latin typeface="Cooper Black" pitchFamily="18" charset="0"/>
              </a:rPr>
              <a:t>Working Together</a:t>
            </a:r>
            <a:endParaRPr lang="en-US" sz="2400" dirty="0">
              <a:latin typeface="Cooper Black" pitchFamily="18" charset="0"/>
            </a:endParaRPr>
          </a:p>
        </p:txBody>
      </p:sp>
      <p:sp>
        <p:nvSpPr>
          <p:cNvPr id="5" name="TextBox 4"/>
          <p:cNvSpPr txBox="1"/>
          <p:nvPr/>
        </p:nvSpPr>
        <p:spPr>
          <a:xfrm>
            <a:off x="1087582" y="2139829"/>
            <a:ext cx="4648200" cy="338554"/>
          </a:xfrm>
          <a:prstGeom prst="rect">
            <a:avLst/>
          </a:prstGeom>
          <a:noFill/>
        </p:spPr>
        <p:txBody>
          <a:bodyPr wrap="square" rtlCol="0">
            <a:spAutoFit/>
          </a:bodyPr>
          <a:lstStyle/>
          <a:p>
            <a:r>
              <a:rPr lang="en-US" sz="1600" dirty="0" smtClean="0">
                <a:latin typeface="Constantia" pitchFamily="18" charset="0"/>
              </a:rPr>
              <a:t>IGP: (Individual Graduation Plan)</a:t>
            </a:r>
            <a:endParaRPr lang="en-US" sz="1600" dirty="0">
              <a:latin typeface="Constantia" pitchFamily="18" charset="0"/>
            </a:endParaRPr>
          </a:p>
        </p:txBody>
      </p:sp>
      <p:sp>
        <p:nvSpPr>
          <p:cNvPr id="8" name="TextBox 7"/>
          <p:cNvSpPr txBox="1"/>
          <p:nvPr/>
        </p:nvSpPr>
        <p:spPr>
          <a:xfrm>
            <a:off x="1905000" y="2507534"/>
            <a:ext cx="5105400" cy="584775"/>
          </a:xfrm>
          <a:prstGeom prst="rect">
            <a:avLst/>
          </a:prstGeom>
          <a:noFill/>
        </p:spPr>
        <p:txBody>
          <a:bodyPr wrap="square" rtlCol="0">
            <a:spAutoFit/>
          </a:bodyPr>
          <a:lstStyle/>
          <a:p>
            <a:r>
              <a:rPr lang="en-US" sz="1600" dirty="0" smtClean="0">
                <a:latin typeface="Constantia" pitchFamily="18" charset="0"/>
              </a:rPr>
              <a:t>-Information is used to create the pathway to successful post-secondary outcome for all students.</a:t>
            </a:r>
            <a:endParaRPr lang="en-US" sz="1600" dirty="0">
              <a:latin typeface="Constantia" pitchFamily="18" charset="0"/>
            </a:endParaRPr>
          </a:p>
        </p:txBody>
      </p:sp>
      <p:sp>
        <p:nvSpPr>
          <p:cNvPr id="9" name="TextBox 8"/>
          <p:cNvSpPr txBox="1"/>
          <p:nvPr/>
        </p:nvSpPr>
        <p:spPr>
          <a:xfrm>
            <a:off x="3048000" y="1348633"/>
            <a:ext cx="3674918" cy="369332"/>
          </a:xfrm>
          <a:prstGeom prst="rect">
            <a:avLst/>
          </a:prstGeom>
          <a:noFill/>
        </p:spPr>
        <p:txBody>
          <a:bodyPr wrap="square" rtlCol="0">
            <a:spAutoFit/>
          </a:bodyPr>
          <a:lstStyle/>
          <a:p>
            <a:r>
              <a:rPr lang="en-US" dirty="0" smtClean="0">
                <a:latin typeface="Constantia" pitchFamily="18" charset="0"/>
              </a:rPr>
              <a:t>Understanding the difference</a:t>
            </a:r>
            <a:endParaRPr lang="en-US" dirty="0">
              <a:latin typeface="Constantia" pitchFamily="18" charset="0"/>
            </a:endParaRPr>
          </a:p>
        </p:txBody>
      </p:sp>
      <p:sp>
        <p:nvSpPr>
          <p:cNvPr id="10" name="TextBox 9"/>
          <p:cNvSpPr txBox="1"/>
          <p:nvPr/>
        </p:nvSpPr>
        <p:spPr>
          <a:xfrm>
            <a:off x="1226127" y="3657600"/>
            <a:ext cx="4648200" cy="338554"/>
          </a:xfrm>
          <a:prstGeom prst="rect">
            <a:avLst/>
          </a:prstGeom>
          <a:noFill/>
        </p:spPr>
        <p:txBody>
          <a:bodyPr wrap="square" rtlCol="0">
            <a:spAutoFit/>
          </a:bodyPr>
          <a:lstStyle/>
          <a:p>
            <a:r>
              <a:rPr lang="en-US" sz="1600" dirty="0" smtClean="0">
                <a:latin typeface="Constantia" pitchFamily="18" charset="0"/>
              </a:rPr>
              <a:t>IEP: (Individual Education Plan)</a:t>
            </a:r>
            <a:endParaRPr lang="en-US" sz="1600" dirty="0">
              <a:latin typeface="Constantia" pitchFamily="18" charset="0"/>
            </a:endParaRPr>
          </a:p>
        </p:txBody>
      </p:sp>
      <p:sp>
        <p:nvSpPr>
          <p:cNvPr id="11" name="TextBox 10"/>
          <p:cNvSpPr txBox="1"/>
          <p:nvPr/>
        </p:nvSpPr>
        <p:spPr>
          <a:xfrm>
            <a:off x="2057400" y="4030790"/>
            <a:ext cx="5105400" cy="584775"/>
          </a:xfrm>
          <a:prstGeom prst="rect">
            <a:avLst/>
          </a:prstGeom>
          <a:noFill/>
        </p:spPr>
        <p:txBody>
          <a:bodyPr wrap="square" rtlCol="0">
            <a:spAutoFit/>
          </a:bodyPr>
          <a:lstStyle/>
          <a:p>
            <a:r>
              <a:rPr lang="en-US" sz="1600" dirty="0" smtClean="0">
                <a:latin typeface="Constantia" pitchFamily="18" charset="0"/>
              </a:rPr>
              <a:t>-Uses information from the IGP to inform the transition IEP process. </a:t>
            </a:r>
            <a:endParaRPr lang="en-US" sz="1600" dirty="0">
              <a:latin typeface="Constantia" pitchFamily="18" charset="0"/>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4800600"/>
            <a:ext cx="2828290" cy="1295400"/>
          </a:xfrm>
          <a:prstGeom prst="rect">
            <a:avLst/>
          </a:prstGeom>
        </p:spPr>
      </p:pic>
    </p:spTree>
    <p:extLst>
      <p:ext uri="{BB962C8B-B14F-4D97-AF65-F5344CB8AC3E}">
        <p14:creationId xmlns:p14="http://schemas.microsoft.com/office/powerpoint/2010/main" val="19920654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600200"/>
            <a:ext cx="5753100" cy="646331"/>
          </a:xfrm>
          <a:prstGeom prst="rect">
            <a:avLst/>
          </a:prstGeom>
        </p:spPr>
        <p:txBody>
          <a:bodyPr wrap="square">
            <a:spAutoFit/>
          </a:bodyPr>
          <a:lstStyle/>
          <a:p>
            <a:r>
              <a:rPr lang="en-US" dirty="0" smtClean="0">
                <a:latin typeface="Constantia" pitchFamily="18" charset="0"/>
              </a:rPr>
              <a:t>Cherokee County School District</a:t>
            </a:r>
          </a:p>
          <a:p>
            <a:r>
              <a:rPr lang="en-US" dirty="0" smtClean="0">
                <a:latin typeface="Constantia" pitchFamily="18" charset="0"/>
              </a:rPr>
              <a:t>http</a:t>
            </a:r>
            <a:r>
              <a:rPr lang="en-US" dirty="0">
                <a:latin typeface="Constantia" pitchFamily="18" charset="0"/>
              </a:rPr>
              <a:t>://www.cherokee.k12.ga.us/Pages/Welcome.aspx</a:t>
            </a:r>
          </a:p>
        </p:txBody>
      </p:sp>
      <p:sp>
        <p:nvSpPr>
          <p:cNvPr id="3" name="TextBox 2"/>
          <p:cNvSpPr txBox="1"/>
          <p:nvPr/>
        </p:nvSpPr>
        <p:spPr>
          <a:xfrm>
            <a:off x="2438400" y="609600"/>
            <a:ext cx="4572000" cy="707886"/>
          </a:xfrm>
          <a:prstGeom prst="rect">
            <a:avLst/>
          </a:prstGeom>
          <a:noFill/>
          <a:ln w="28575">
            <a:solidFill>
              <a:srgbClr val="0070C0"/>
            </a:solidFill>
          </a:ln>
        </p:spPr>
        <p:txBody>
          <a:bodyPr wrap="square" rtlCol="0">
            <a:spAutoFit/>
          </a:bodyPr>
          <a:lstStyle/>
          <a:p>
            <a:pPr algn="ctr"/>
            <a:r>
              <a:rPr lang="en-US" sz="2000" dirty="0" smtClean="0">
                <a:latin typeface="Cooper Black" pitchFamily="18" charset="0"/>
              </a:rPr>
              <a:t>Check School District website </a:t>
            </a:r>
          </a:p>
          <a:p>
            <a:pPr algn="ctr"/>
            <a:r>
              <a:rPr lang="en-US" sz="2000" dirty="0" smtClean="0">
                <a:latin typeface="Cooper Black" pitchFamily="18" charset="0"/>
              </a:rPr>
              <a:t>and  your school website often</a:t>
            </a:r>
            <a:endParaRPr lang="en-US" sz="2000" dirty="0">
              <a:latin typeface="Cooper Black" pitchFamily="18" charset="0"/>
            </a:endParaRPr>
          </a:p>
        </p:txBody>
      </p:sp>
      <p:pic>
        <p:nvPicPr>
          <p:cNvPr id="5" name="Picture 4" descr="Welcome - Microsoft Internet Explorer provided by Cherokee County School Distric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0944" y="2362200"/>
            <a:ext cx="2441406" cy="1746545"/>
          </a:xfrm>
          <a:prstGeom prst="rect">
            <a:avLst/>
          </a:prstGeom>
        </p:spPr>
      </p:pic>
      <p:pic>
        <p:nvPicPr>
          <p:cNvPr id="6" name="Picture 5" descr="School Pages - Middle - Microsoft Internet Explorer provided by Cherokee County School Distric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5800" y="2743200"/>
            <a:ext cx="2514600" cy="1761656"/>
          </a:xfrm>
          <a:prstGeom prst="rect">
            <a:avLst/>
          </a:prstGeom>
        </p:spPr>
      </p:pic>
      <p:sp>
        <p:nvSpPr>
          <p:cNvPr id="9" name="TextBox 8"/>
          <p:cNvSpPr txBox="1"/>
          <p:nvPr/>
        </p:nvSpPr>
        <p:spPr>
          <a:xfrm>
            <a:off x="4749801" y="4765882"/>
            <a:ext cx="2565400" cy="1877437"/>
          </a:xfrm>
          <a:prstGeom prst="rect">
            <a:avLst/>
          </a:prstGeom>
          <a:noFill/>
        </p:spPr>
        <p:txBody>
          <a:bodyPr wrap="square" rtlCol="0">
            <a:spAutoFit/>
          </a:bodyPr>
          <a:lstStyle/>
          <a:p>
            <a:pPr marL="285750" indent="-285750">
              <a:buFont typeface="Arial" pitchFamily="34" charset="0"/>
              <a:buChar char="•"/>
            </a:pPr>
            <a:r>
              <a:rPr lang="en-US" sz="1400" dirty="0" smtClean="0">
                <a:latin typeface="Constantia" pitchFamily="18" charset="0"/>
              </a:rPr>
              <a:t>School Activities</a:t>
            </a:r>
          </a:p>
          <a:p>
            <a:pPr marL="285750" indent="-285750">
              <a:buFont typeface="Arial" pitchFamily="34" charset="0"/>
              <a:buChar char="•"/>
            </a:pPr>
            <a:r>
              <a:rPr lang="en-US" sz="1400" dirty="0" smtClean="0">
                <a:latin typeface="Constantia" pitchFamily="18" charset="0"/>
              </a:rPr>
              <a:t>Tutoring Info</a:t>
            </a:r>
          </a:p>
          <a:p>
            <a:pPr marL="285750" indent="-285750">
              <a:buFont typeface="Arial" pitchFamily="34" charset="0"/>
              <a:buChar char="•"/>
            </a:pPr>
            <a:r>
              <a:rPr lang="en-US" sz="1400" dirty="0" smtClean="0">
                <a:latin typeface="Constantia" pitchFamily="18" charset="0"/>
              </a:rPr>
              <a:t>School Clubs</a:t>
            </a:r>
          </a:p>
          <a:p>
            <a:pPr marL="285750" indent="-285750">
              <a:buFont typeface="Arial" pitchFamily="34" charset="0"/>
              <a:buChar char="•"/>
            </a:pPr>
            <a:r>
              <a:rPr lang="en-US" sz="1400" dirty="0" smtClean="0">
                <a:latin typeface="Constantia" pitchFamily="18" charset="0"/>
              </a:rPr>
              <a:t>Teachers Website </a:t>
            </a:r>
          </a:p>
          <a:p>
            <a:pPr marL="285750" indent="-285750">
              <a:buFont typeface="Arial" pitchFamily="34" charset="0"/>
              <a:buChar char="•"/>
            </a:pPr>
            <a:r>
              <a:rPr lang="en-US" sz="1400" dirty="0" smtClean="0">
                <a:latin typeface="Constantia" pitchFamily="18" charset="0"/>
              </a:rPr>
              <a:t>PTSA Information</a:t>
            </a:r>
          </a:p>
          <a:p>
            <a:pPr marL="285750" indent="-285750">
              <a:buFont typeface="Arial" pitchFamily="34" charset="0"/>
              <a:buChar char="•"/>
            </a:pPr>
            <a:r>
              <a:rPr lang="en-US" sz="1400" dirty="0" smtClean="0">
                <a:latin typeface="Constantia" pitchFamily="18" charset="0"/>
              </a:rPr>
              <a:t>Supply lists</a:t>
            </a:r>
          </a:p>
          <a:p>
            <a:pPr marL="285750" indent="-285750">
              <a:buFont typeface="Arial" pitchFamily="34" charset="0"/>
              <a:buChar char="•"/>
            </a:pPr>
            <a:r>
              <a:rPr lang="en-US" sz="1400" dirty="0" smtClean="0">
                <a:latin typeface="Constantia" pitchFamily="18" charset="0"/>
              </a:rPr>
              <a:t>School Calendar of Events</a:t>
            </a:r>
          </a:p>
          <a:p>
            <a:endParaRPr lang="en-US" dirty="0" smtClean="0"/>
          </a:p>
        </p:txBody>
      </p:sp>
      <p:sp>
        <p:nvSpPr>
          <p:cNvPr id="10" name="Rectangle 9"/>
          <p:cNvSpPr/>
          <p:nvPr/>
        </p:nvSpPr>
        <p:spPr>
          <a:xfrm>
            <a:off x="4191000" y="2246531"/>
            <a:ext cx="2638863" cy="400110"/>
          </a:xfrm>
          <a:prstGeom prst="rect">
            <a:avLst/>
          </a:prstGeom>
          <a:noFill/>
        </p:spPr>
        <p:txBody>
          <a:bodyPr wrap="none" lIns="91440" tIns="45720" rIns="91440" bIns="45720">
            <a:spAutoFit/>
          </a:bodyPr>
          <a:lstStyle/>
          <a:p>
            <a:pPr algn="ctr"/>
            <a:r>
              <a:rPr lang="en-US" sz="2000" b="1" cap="none" spc="300" dirty="0" smtClean="0">
                <a:ln w="11430" cmpd="sng">
                  <a:noFill/>
                  <a:prstDash val="solid"/>
                  <a:miter lim="800000"/>
                </a:ln>
                <a:solidFill>
                  <a:schemeClr val="accent1">
                    <a:lumMod val="75000"/>
                  </a:schemeClr>
                </a:solidFill>
                <a:effectLst>
                  <a:glow rad="45500">
                    <a:schemeClr val="accent1">
                      <a:satMod val="220000"/>
                      <a:alpha val="35000"/>
                    </a:schemeClr>
                  </a:glow>
                </a:effectLst>
                <a:latin typeface="Comic Sans MS" pitchFamily="66" charset="0"/>
              </a:rPr>
              <a:t>Stay</a:t>
            </a:r>
            <a:r>
              <a:rPr lang="en-US" sz="2000" b="1" cap="none" spc="300" dirty="0" smtClean="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omic Sans MS" pitchFamily="66" charset="0"/>
              </a:rPr>
              <a:t> connected</a:t>
            </a:r>
            <a:endParaRPr lang="en-US" sz="2000" b="1" cap="none" spc="300" dirty="0">
              <a:ln w="11430" cmpd="sng">
                <a:no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omic Sans MS" pitchFamily="66" charset="0"/>
            </a:endParaRPr>
          </a:p>
        </p:txBody>
      </p:sp>
      <p:sp>
        <p:nvSpPr>
          <p:cNvPr id="12" name="TextBox 11"/>
          <p:cNvSpPr txBox="1"/>
          <p:nvPr/>
        </p:nvSpPr>
        <p:spPr>
          <a:xfrm>
            <a:off x="1215002" y="4181106"/>
            <a:ext cx="2347348" cy="1815882"/>
          </a:xfrm>
          <a:prstGeom prst="rect">
            <a:avLst/>
          </a:prstGeom>
          <a:noFill/>
        </p:spPr>
        <p:txBody>
          <a:bodyPr wrap="square" rtlCol="0">
            <a:spAutoFit/>
          </a:bodyPr>
          <a:lstStyle/>
          <a:p>
            <a:pPr marL="285750" indent="-285750">
              <a:buFont typeface="Arial" pitchFamily="34" charset="0"/>
              <a:buChar char="•"/>
            </a:pPr>
            <a:r>
              <a:rPr lang="en-US" sz="1400" dirty="0" smtClean="0">
                <a:latin typeface="Constantia" pitchFamily="18" charset="0"/>
              </a:rPr>
              <a:t>District Forms</a:t>
            </a:r>
          </a:p>
          <a:p>
            <a:pPr marL="285750" indent="-285750">
              <a:buFont typeface="Arial" pitchFamily="34" charset="0"/>
              <a:buChar char="•"/>
            </a:pPr>
            <a:r>
              <a:rPr lang="en-US" sz="1400" dirty="0" smtClean="0">
                <a:latin typeface="Constantia" pitchFamily="18" charset="0"/>
              </a:rPr>
              <a:t>District Information</a:t>
            </a:r>
          </a:p>
          <a:p>
            <a:pPr marL="285750" indent="-285750">
              <a:buFont typeface="Arial" pitchFamily="34" charset="0"/>
              <a:buChar char="•"/>
            </a:pPr>
            <a:r>
              <a:rPr lang="en-US" sz="1400" dirty="0" smtClean="0">
                <a:latin typeface="Constantia" pitchFamily="18" charset="0"/>
              </a:rPr>
              <a:t>District/State Reports</a:t>
            </a:r>
          </a:p>
          <a:p>
            <a:pPr marL="285750" indent="-285750">
              <a:buFont typeface="Arial" pitchFamily="34" charset="0"/>
              <a:buChar char="•"/>
            </a:pPr>
            <a:r>
              <a:rPr lang="en-US" sz="1400" dirty="0" smtClean="0">
                <a:latin typeface="Constantia" pitchFamily="18" charset="0"/>
              </a:rPr>
              <a:t>Announcements</a:t>
            </a:r>
          </a:p>
          <a:p>
            <a:pPr marL="285750" indent="-285750">
              <a:buFont typeface="Arial" pitchFamily="34" charset="0"/>
              <a:buChar char="•"/>
            </a:pPr>
            <a:r>
              <a:rPr lang="en-US" sz="1400" dirty="0" smtClean="0">
                <a:latin typeface="Constantia" pitchFamily="18" charset="0"/>
              </a:rPr>
              <a:t>Student handbooks</a:t>
            </a:r>
          </a:p>
          <a:p>
            <a:pPr marL="285750" indent="-285750">
              <a:buFont typeface="Arial" pitchFamily="34" charset="0"/>
              <a:buChar char="•"/>
            </a:pPr>
            <a:r>
              <a:rPr lang="en-US" sz="1400" dirty="0" smtClean="0">
                <a:latin typeface="Constantia" pitchFamily="18" charset="0"/>
              </a:rPr>
              <a:t>Parent Portal</a:t>
            </a:r>
          </a:p>
          <a:p>
            <a:pPr marL="285750" indent="-285750">
              <a:buFont typeface="Arial" pitchFamily="34" charset="0"/>
              <a:buChar char="•"/>
            </a:pPr>
            <a:r>
              <a:rPr lang="en-US" sz="1400" dirty="0" smtClean="0">
                <a:latin typeface="Constantia" pitchFamily="18" charset="0"/>
              </a:rPr>
              <a:t>District Calendar</a:t>
            </a:r>
          </a:p>
          <a:p>
            <a:pPr marL="285750" indent="-285750">
              <a:buFont typeface="Arial" pitchFamily="34" charset="0"/>
              <a:buChar char="•"/>
            </a:pPr>
            <a:r>
              <a:rPr lang="en-US" sz="1400" smtClean="0">
                <a:latin typeface="Constantia" pitchFamily="18" charset="0"/>
              </a:rPr>
              <a:t>Testing Calendar</a:t>
            </a:r>
            <a:endParaRPr lang="en-US" sz="1400" dirty="0">
              <a:latin typeface="Constantia" pitchFamily="18" charset="0"/>
            </a:endParaRPr>
          </a:p>
        </p:txBody>
      </p:sp>
    </p:spTree>
    <p:extLst>
      <p:ext uri="{BB962C8B-B14F-4D97-AF65-F5344CB8AC3E}">
        <p14:creationId xmlns:p14="http://schemas.microsoft.com/office/powerpoint/2010/main" val="6447007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2" cstate="print"/>
          <a:srcRect/>
          <a:stretch>
            <a:fillRect/>
          </a:stretch>
        </p:blipFill>
        <p:spPr bwMode="auto">
          <a:xfrm>
            <a:off x="1194951" y="1642768"/>
            <a:ext cx="1676400" cy="2514600"/>
          </a:xfrm>
          <a:prstGeom prst="rect">
            <a:avLst/>
          </a:prstGeom>
          <a:ln>
            <a:headEnd/>
            <a:tailEnd/>
          </a:ln>
        </p:spPr>
        <p:style>
          <a:lnRef idx="2">
            <a:schemeClr val="accent4"/>
          </a:lnRef>
          <a:fillRef idx="1">
            <a:schemeClr val="lt1"/>
          </a:fillRef>
          <a:effectRef idx="0">
            <a:schemeClr val="accent4"/>
          </a:effectRef>
          <a:fontRef idx="minor">
            <a:schemeClr val="dk1"/>
          </a:fontRef>
        </p:style>
      </p:pic>
      <p:sp>
        <p:nvSpPr>
          <p:cNvPr id="12" name="Curved Right Arrow 11"/>
          <p:cNvSpPr/>
          <p:nvPr/>
        </p:nvSpPr>
        <p:spPr>
          <a:xfrm rot="5400000">
            <a:off x="4206582" y="-209792"/>
            <a:ext cx="1139539" cy="3810001"/>
          </a:xfrm>
          <a:prstGeom prst="curvedRightArrow">
            <a:avLst>
              <a:gd name="adj1" fmla="val 25000"/>
              <a:gd name="adj2" fmla="val 57834"/>
              <a:gd name="adj3" fmla="val 530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urved Up Arrow 13"/>
          <p:cNvSpPr/>
          <p:nvPr/>
        </p:nvSpPr>
        <p:spPr>
          <a:xfrm>
            <a:off x="3141516" y="3696568"/>
            <a:ext cx="3664528" cy="129539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37" name="Picture 13" descr="See full size image">
            <a:hlinkClick r:id="rId3"/>
          </p:cNvPr>
          <p:cNvPicPr>
            <a:picLocks noChangeAspect="1" noChangeArrowheads="1"/>
          </p:cNvPicPr>
          <p:nvPr/>
        </p:nvPicPr>
        <p:blipFill>
          <a:blip r:embed="rId4" cstate="print"/>
          <a:srcRect/>
          <a:stretch>
            <a:fillRect/>
          </a:stretch>
        </p:blipFill>
        <p:spPr bwMode="auto">
          <a:xfrm>
            <a:off x="4973780" y="2393254"/>
            <a:ext cx="1783482" cy="1303314"/>
          </a:xfrm>
          <a:prstGeom prst="rect">
            <a:avLst/>
          </a:prstGeom>
        </p:spPr>
        <p:style>
          <a:lnRef idx="2">
            <a:schemeClr val="accent1"/>
          </a:lnRef>
          <a:fillRef idx="1">
            <a:schemeClr val="lt1"/>
          </a:fillRef>
          <a:effectRef idx="0">
            <a:schemeClr val="accent1"/>
          </a:effectRef>
          <a:fontRef idx="minor">
            <a:schemeClr val="dk1"/>
          </a:fontRef>
        </p:style>
      </p:pic>
      <p:pic>
        <p:nvPicPr>
          <p:cNvPr id="1030" name="Picture 6" descr="See full size image">
            <a:hlinkClick r:id="rId5"/>
          </p:cNvPr>
          <p:cNvPicPr>
            <a:picLocks noChangeAspect="1" noChangeArrowheads="1"/>
          </p:cNvPicPr>
          <p:nvPr/>
        </p:nvPicPr>
        <p:blipFill>
          <a:blip r:embed="rId6" cstate="print"/>
          <a:srcRect/>
          <a:stretch>
            <a:fillRect/>
          </a:stretch>
        </p:blipFill>
        <p:spPr bwMode="auto">
          <a:xfrm>
            <a:off x="6858000" y="2553568"/>
            <a:ext cx="1466850" cy="1143000"/>
          </a:xfrm>
          <a:prstGeom prst="rect">
            <a:avLst/>
          </a:prstGeom>
        </p:spPr>
        <p:style>
          <a:lnRef idx="2">
            <a:schemeClr val="accent6"/>
          </a:lnRef>
          <a:fillRef idx="1">
            <a:schemeClr val="lt1"/>
          </a:fillRef>
          <a:effectRef idx="0">
            <a:schemeClr val="accent6"/>
          </a:effectRef>
          <a:fontRef idx="minor">
            <a:schemeClr val="dk1"/>
          </a:fontRef>
        </p:style>
      </p:pic>
      <p:sp>
        <p:nvSpPr>
          <p:cNvPr id="2" name="Rectangle 1"/>
          <p:cNvSpPr/>
          <p:nvPr/>
        </p:nvSpPr>
        <p:spPr>
          <a:xfrm>
            <a:off x="3075707" y="2865571"/>
            <a:ext cx="1981201" cy="830997"/>
          </a:xfrm>
          <a:prstGeom prst="rect">
            <a:avLst/>
          </a:prstGeom>
        </p:spPr>
        <p:txBody>
          <a:bodyPr wrap="square">
            <a:spAutoFit/>
          </a:bodyPr>
          <a:lstStyle/>
          <a:p>
            <a:pPr algn="ctr"/>
            <a:r>
              <a:rPr lang="en-US" sz="1600" b="1" dirty="0">
                <a:latin typeface="Constantia" pitchFamily="18" charset="0"/>
              </a:rPr>
              <a:t>Know your </a:t>
            </a:r>
            <a:endParaRPr lang="en-US" sz="1600" b="1" dirty="0" smtClean="0">
              <a:latin typeface="Constantia" pitchFamily="18" charset="0"/>
            </a:endParaRPr>
          </a:p>
          <a:p>
            <a:pPr algn="ctr"/>
            <a:r>
              <a:rPr lang="en-US" sz="1600" b="1" dirty="0" smtClean="0">
                <a:latin typeface="Constantia" pitchFamily="18" charset="0"/>
              </a:rPr>
              <a:t>child’s Guidance </a:t>
            </a:r>
          </a:p>
          <a:p>
            <a:pPr algn="ctr"/>
            <a:r>
              <a:rPr lang="en-US" sz="1600" b="1" dirty="0" smtClean="0">
                <a:latin typeface="Constantia" pitchFamily="18" charset="0"/>
              </a:rPr>
              <a:t>Counselor </a:t>
            </a:r>
            <a:endParaRPr lang="en-US" sz="1600" b="1" dirty="0">
              <a:latin typeface="Constantia" pitchFamily="18" charset="0"/>
            </a:endParaRPr>
          </a:p>
        </p:txBody>
      </p:sp>
      <p:pic>
        <p:nvPicPr>
          <p:cNvPr id="1028" name="Picture 4"/>
          <p:cNvPicPr>
            <a:picLocks noChangeAspect="1" noChangeArrowheads="1"/>
          </p:cNvPicPr>
          <p:nvPr/>
        </p:nvPicPr>
        <p:blipFill>
          <a:blip r:embed="rId7" cstate="print"/>
          <a:srcRect/>
          <a:stretch>
            <a:fillRect/>
          </a:stretch>
        </p:blipFill>
        <p:spPr bwMode="auto">
          <a:xfrm>
            <a:off x="6757262" y="1193224"/>
            <a:ext cx="1405567" cy="1428750"/>
          </a:xfrm>
          <a:prstGeom prst="rect">
            <a:avLst/>
          </a:prstGeom>
          <a:ln>
            <a:headEnd/>
            <a:tailEnd/>
          </a:ln>
        </p:spPr>
        <p:style>
          <a:lnRef idx="2">
            <a:schemeClr val="accent3"/>
          </a:lnRef>
          <a:fillRef idx="1">
            <a:schemeClr val="lt1"/>
          </a:fillRef>
          <a:effectRef idx="0">
            <a:schemeClr val="accent3"/>
          </a:effectRef>
          <a:fontRef idx="minor">
            <a:schemeClr val="dk1"/>
          </a:fontRef>
        </p:style>
      </p:pic>
      <p:sp>
        <p:nvSpPr>
          <p:cNvPr id="3" name="Rectangle 2"/>
          <p:cNvSpPr/>
          <p:nvPr/>
        </p:nvSpPr>
        <p:spPr>
          <a:xfrm>
            <a:off x="17319" y="4264263"/>
            <a:ext cx="3505200" cy="1077218"/>
          </a:xfrm>
          <a:prstGeom prst="rect">
            <a:avLst/>
          </a:prstGeom>
        </p:spPr>
        <p:txBody>
          <a:bodyPr wrap="square">
            <a:spAutoFit/>
          </a:bodyPr>
          <a:lstStyle/>
          <a:p>
            <a:pPr algn="ctr"/>
            <a:r>
              <a:rPr lang="en-US" sz="1600" b="1" dirty="0" smtClean="0">
                <a:latin typeface="Constantia" pitchFamily="18" charset="0"/>
              </a:rPr>
              <a:t>Stay in touch with teachers and visit their websites frequently for assignments, updates and  information</a:t>
            </a:r>
            <a:endParaRPr lang="en-US" sz="1600" b="1" dirty="0">
              <a:latin typeface="Constantia" pitchFamily="18" charset="0"/>
            </a:endParaRPr>
          </a:p>
        </p:txBody>
      </p:sp>
      <p:sp>
        <p:nvSpPr>
          <p:cNvPr id="5" name="TextBox 4"/>
          <p:cNvSpPr txBox="1"/>
          <p:nvPr/>
        </p:nvSpPr>
        <p:spPr>
          <a:xfrm>
            <a:off x="6583504" y="3799746"/>
            <a:ext cx="2490357" cy="830997"/>
          </a:xfrm>
          <a:prstGeom prst="rect">
            <a:avLst/>
          </a:prstGeom>
          <a:noFill/>
        </p:spPr>
        <p:txBody>
          <a:bodyPr wrap="square" rtlCol="0">
            <a:spAutoFit/>
          </a:bodyPr>
          <a:lstStyle/>
          <a:p>
            <a:pPr algn="ctr"/>
            <a:r>
              <a:rPr lang="en-US" sz="1600" b="1" dirty="0" smtClean="0">
                <a:latin typeface="Constantia" pitchFamily="18" charset="0"/>
              </a:rPr>
              <a:t>Check Parent Portal frequently for grades and attendance</a:t>
            </a:r>
            <a:endParaRPr lang="en-US" sz="1600" b="1" dirty="0">
              <a:latin typeface="Constantia" pitchFamily="18" charset="0"/>
            </a:endParaRPr>
          </a:p>
        </p:txBody>
      </p:sp>
      <p:sp>
        <p:nvSpPr>
          <p:cNvPr id="6" name="TextBox 5"/>
          <p:cNvSpPr txBox="1"/>
          <p:nvPr/>
        </p:nvSpPr>
        <p:spPr>
          <a:xfrm>
            <a:off x="381000" y="5823466"/>
            <a:ext cx="8534400" cy="369332"/>
          </a:xfrm>
          <a:prstGeom prst="rect">
            <a:avLst/>
          </a:prstGeom>
          <a:noFill/>
        </p:spPr>
        <p:txBody>
          <a:bodyPr wrap="square" rtlCol="0">
            <a:spAutoFit/>
          </a:bodyPr>
          <a:lstStyle/>
          <a:p>
            <a:r>
              <a:rPr lang="en-US" dirty="0" smtClean="0">
                <a:latin typeface="Cooper Black" pitchFamily="18" charset="0"/>
              </a:rPr>
              <a:t>Attend Open House, Curriculum Night, Parent Information Nights, etc.  </a:t>
            </a:r>
            <a:endParaRPr lang="en-US" dirty="0">
              <a:latin typeface="Cooper Black" pitchFamily="18" charset="0"/>
            </a:endParaRPr>
          </a:p>
        </p:txBody>
      </p:sp>
      <p:sp>
        <p:nvSpPr>
          <p:cNvPr id="15" name="TextBox 14"/>
          <p:cNvSpPr txBox="1"/>
          <p:nvPr/>
        </p:nvSpPr>
        <p:spPr>
          <a:xfrm>
            <a:off x="1375064" y="428655"/>
            <a:ext cx="7467600" cy="400110"/>
          </a:xfrm>
          <a:prstGeom prst="rect">
            <a:avLst/>
          </a:prstGeom>
          <a:noFill/>
        </p:spPr>
        <p:txBody>
          <a:bodyPr wrap="square" rtlCol="0">
            <a:spAutoFit/>
          </a:bodyPr>
          <a:lstStyle/>
          <a:p>
            <a:r>
              <a:rPr lang="en-US" sz="2000" dirty="0" smtClean="0">
                <a:latin typeface="Cooper Black" pitchFamily="18" charset="0"/>
              </a:rPr>
              <a:t>Communication, Communication, Communication</a:t>
            </a:r>
            <a:endParaRPr lang="en-US" sz="2000" dirty="0">
              <a:latin typeface="Cooper Black" pitchFamily="18" charset="0"/>
            </a:endParaRPr>
          </a:p>
        </p:txBody>
      </p:sp>
      <p:sp>
        <p:nvSpPr>
          <p:cNvPr id="4" name="TextBox 3"/>
          <p:cNvSpPr txBox="1"/>
          <p:nvPr/>
        </p:nvSpPr>
        <p:spPr>
          <a:xfrm>
            <a:off x="3508664" y="4999386"/>
            <a:ext cx="3432464" cy="584775"/>
          </a:xfrm>
          <a:prstGeom prst="rect">
            <a:avLst/>
          </a:prstGeom>
          <a:noFill/>
        </p:spPr>
        <p:txBody>
          <a:bodyPr wrap="square" rtlCol="0">
            <a:spAutoFit/>
          </a:bodyPr>
          <a:lstStyle/>
          <a:p>
            <a:pPr algn="ctr"/>
            <a:r>
              <a:rPr lang="en-US" sz="1600" b="1" dirty="0" smtClean="0">
                <a:latin typeface="Constantia" pitchFamily="18" charset="0"/>
              </a:rPr>
              <a:t>Know Graduation Requirements and choices for Career Pathways </a:t>
            </a:r>
            <a:endParaRPr lang="en-US" sz="1600" b="1" dirty="0">
              <a:latin typeface="Constantia" pitchFamily="18" charset="0"/>
            </a:endParaRPr>
          </a:p>
        </p:txBody>
      </p:sp>
    </p:spTree>
    <p:extLst>
      <p:ext uri="{BB962C8B-B14F-4D97-AF65-F5344CB8AC3E}">
        <p14:creationId xmlns:p14="http://schemas.microsoft.com/office/powerpoint/2010/main" val="3127444523"/>
      </p:ext>
    </p:extLst>
  </p:cSld>
  <p:clrMapOvr>
    <a:masterClrMapping/>
  </p:clrMapOvr>
  <p:transition spd="med">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t1.gstatic.com/images?q=tbn:KCPpOjcQaxScHM:http://edubuzz.org/blogs/internetsafety/files/x-box-360.jpg">
            <a:hlinkClick r:id="rId2"/>
          </p:cNvPr>
          <p:cNvPicPr>
            <a:picLocks noChangeAspect="1" noChangeArrowheads="1"/>
          </p:cNvPicPr>
          <p:nvPr/>
        </p:nvPicPr>
        <p:blipFill>
          <a:blip r:embed="rId3" cstate="print"/>
          <a:srcRect/>
          <a:stretch>
            <a:fillRect/>
          </a:stretch>
        </p:blipFill>
        <p:spPr bwMode="auto">
          <a:xfrm>
            <a:off x="457200" y="609600"/>
            <a:ext cx="1419225" cy="1524000"/>
          </a:xfrm>
          <a:prstGeom prst="rect">
            <a:avLst/>
          </a:prstGeom>
        </p:spPr>
        <p:style>
          <a:lnRef idx="2">
            <a:schemeClr val="accent3"/>
          </a:lnRef>
          <a:fillRef idx="1">
            <a:schemeClr val="lt1"/>
          </a:fillRef>
          <a:effectRef idx="0">
            <a:schemeClr val="accent3"/>
          </a:effectRef>
          <a:fontRef idx="minor">
            <a:schemeClr val="dk1"/>
          </a:fontRef>
        </p:style>
      </p:pic>
      <p:pic>
        <p:nvPicPr>
          <p:cNvPr id="24580" name="Picture 4" descr="See full size image">
            <a:hlinkClick r:id="rId4"/>
          </p:cNvPr>
          <p:cNvPicPr>
            <a:picLocks noChangeAspect="1" noChangeArrowheads="1"/>
          </p:cNvPicPr>
          <p:nvPr/>
        </p:nvPicPr>
        <p:blipFill>
          <a:blip r:embed="rId5" cstate="print"/>
          <a:srcRect/>
          <a:stretch>
            <a:fillRect/>
          </a:stretch>
        </p:blipFill>
        <p:spPr bwMode="auto">
          <a:xfrm>
            <a:off x="1676400" y="685800"/>
            <a:ext cx="1123950" cy="752476"/>
          </a:xfrm>
          <a:prstGeom prst="rect">
            <a:avLst/>
          </a:prstGeom>
        </p:spPr>
        <p:style>
          <a:lnRef idx="1">
            <a:schemeClr val="accent3"/>
          </a:lnRef>
          <a:fillRef idx="2">
            <a:schemeClr val="accent3"/>
          </a:fillRef>
          <a:effectRef idx="1">
            <a:schemeClr val="accent3"/>
          </a:effectRef>
          <a:fontRef idx="minor">
            <a:schemeClr val="dk1"/>
          </a:fontRef>
        </p:style>
      </p:pic>
      <p:pic>
        <p:nvPicPr>
          <p:cNvPr id="24582" name="Picture 6" descr="See full size image">
            <a:hlinkClick r:id="rId6"/>
          </p:cNvPr>
          <p:cNvPicPr>
            <a:picLocks noChangeAspect="1" noChangeArrowheads="1"/>
          </p:cNvPicPr>
          <p:nvPr/>
        </p:nvPicPr>
        <p:blipFill>
          <a:blip r:embed="rId7" cstate="print"/>
          <a:srcRect/>
          <a:stretch>
            <a:fillRect/>
          </a:stretch>
        </p:blipFill>
        <p:spPr bwMode="auto">
          <a:xfrm>
            <a:off x="1828800" y="1600200"/>
            <a:ext cx="752475" cy="762000"/>
          </a:xfrm>
          <a:prstGeom prst="rect">
            <a:avLst/>
          </a:prstGeom>
        </p:spPr>
        <p:style>
          <a:lnRef idx="1">
            <a:schemeClr val="dk1"/>
          </a:lnRef>
          <a:fillRef idx="2">
            <a:schemeClr val="dk1"/>
          </a:fillRef>
          <a:effectRef idx="1">
            <a:schemeClr val="dk1"/>
          </a:effectRef>
          <a:fontRef idx="minor">
            <a:schemeClr val="dk1"/>
          </a:fontRef>
        </p:style>
      </p:pic>
      <p:pic>
        <p:nvPicPr>
          <p:cNvPr id="24584" name="Picture 8" descr="See full size image">
            <a:hlinkClick r:id="rId8"/>
          </p:cNvPr>
          <p:cNvPicPr>
            <a:picLocks noChangeAspect="1" noChangeArrowheads="1"/>
          </p:cNvPicPr>
          <p:nvPr/>
        </p:nvPicPr>
        <p:blipFill>
          <a:blip r:embed="rId9" cstate="print"/>
          <a:srcRect/>
          <a:stretch>
            <a:fillRect/>
          </a:stretch>
        </p:blipFill>
        <p:spPr bwMode="auto">
          <a:xfrm>
            <a:off x="6248400" y="1447800"/>
            <a:ext cx="762000" cy="762000"/>
          </a:xfrm>
          <a:prstGeom prst="rect">
            <a:avLst/>
          </a:prstGeom>
        </p:spPr>
        <p:style>
          <a:lnRef idx="2">
            <a:schemeClr val="accent2"/>
          </a:lnRef>
          <a:fillRef idx="1">
            <a:schemeClr val="lt1"/>
          </a:fillRef>
          <a:effectRef idx="0">
            <a:schemeClr val="accent2"/>
          </a:effectRef>
          <a:fontRef idx="minor">
            <a:schemeClr val="dk1"/>
          </a:fontRef>
        </p:style>
      </p:pic>
      <p:pic>
        <p:nvPicPr>
          <p:cNvPr id="24586" name="Picture 10" descr="http://t1.gstatic.com/images?q=tbn:QGTV0iAIJFCQ7M:http://www.product-reviews.net/wp-content/userimages/2008/06/life-with-playstation-3.jpg">
            <a:hlinkClick r:id="rId10"/>
          </p:cNvPr>
          <p:cNvPicPr>
            <a:picLocks noChangeAspect="1" noChangeArrowheads="1"/>
          </p:cNvPicPr>
          <p:nvPr/>
        </p:nvPicPr>
        <p:blipFill>
          <a:blip r:embed="rId11" cstate="print"/>
          <a:srcRect/>
          <a:stretch>
            <a:fillRect/>
          </a:stretch>
        </p:blipFill>
        <p:spPr bwMode="auto">
          <a:xfrm>
            <a:off x="6324600" y="381000"/>
            <a:ext cx="1104900" cy="1104901"/>
          </a:xfrm>
          <a:prstGeom prst="rect">
            <a:avLst/>
          </a:prstGeom>
        </p:spPr>
        <p:style>
          <a:lnRef idx="1">
            <a:schemeClr val="dk1"/>
          </a:lnRef>
          <a:fillRef idx="2">
            <a:schemeClr val="dk1"/>
          </a:fillRef>
          <a:effectRef idx="1">
            <a:schemeClr val="dk1"/>
          </a:effectRef>
          <a:fontRef idx="minor">
            <a:schemeClr val="dk1"/>
          </a:fontRef>
        </p:style>
      </p:pic>
      <p:pic>
        <p:nvPicPr>
          <p:cNvPr id="24588" name="Picture 12" descr="http://t2.gstatic.com/images?q=tbn:xiHWxzv_l8a93M:http://media.audiojunkies.com/playstation-1-one-sony-audiophile-cd-player-transport-rca-1.jpg">
            <a:hlinkClick r:id="rId12"/>
          </p:cNvPr>
          <p:cNvPicPr>
            <a:picLocks noChangeAspect="1" noChangeArrowheads="1"/>
          </p:cNvPicPr>
          <p:nvPr/>
        </p:nvPicPr>
        <p:blipFill>
          <a:blip r:embed="rId13" cstate="print"/>
          <a:srcRect/>
          <a:stretch>
            <a:fillRect/>
          </a:stretch>
        </p:blipFill>
        <p:spPr bwMode="auto">
          <a:xfrm>
            <a:off x="7315200" y="1219200"/>
            <a:ext cx="1181100" cy="885825"/>
          </a:xfrm>
          <a:prstGeom prst="rect">
            <a:avLst/>
          </a:prstGeom>
        </p:spPr>
        <p:style>
          <a:lnRef idx="2">
            <a:schemeClr val="accent5"/>
          </a:lnRef>
          <a:fillRef idx="1">
            <a:schemeClr val="lt1"/>
          </a:fillRef>
          <a:effectRef idx="0">
            <a:schemeClr val="accent5"/>
          </a:effectRef>
          <a:fontRef idx="minor">
            <a:schemeClr val="dk1"/>
          </a:fontRef>
        </p:style>
      </p:pic>
      <p:pic>
        <p:nvPicPr>
          <p:cNvPr id="24590" name="Picture 14" descr="See full size image">
            <a:hlinkClick r:id="rId14"/>
          </p:cNvPr>
          <p:cNvPicPr>
            <a:picLocks noChangeAspect="1" noChangeArrowheads="1"/>
          </p:cNvPicPr>
          <p:nvPr/>
        </p:nvPicPr>
        <p:blipFill>
          <a:blip r:embed="rId15" cstate="print"/>
          <a:srcRect/>
          <a:stretch>
            <a:fillRect/>
          </a:stretch>
        </p:blipFill>
        <p:spPr bwMode="auto">
          <a:xfrm>
            <a:off x="1295400" y="4343400"/>
            <a:ext cx="914400" cy="962526"/>
          </a:xfrm>
          <a:prstGeom prst="rect">
            <a:avLst/>
          </a:prstGeom>
        </p:spPr>
        <p:style>
          <a:lnRef idx="2">
            <a:schemeClr val="accent2"/>
          </a:lnRef>
          <a:fillRef idx="1">
            <a:schemeClr val="lt1"/>
          </a:fillRef>
          <a:effectRef idx="0">
            <a:schemeClr val="accent2"/>
          </a:effectRef>
          <a:fontRef idx="minor">
            <a:schemeClr val="dk1"/>
          </a:fontRef>
        </p:style>
      </p:pic>
      <p:pic>
        <p:nvPicPr>
          <p:cNvPr id="24592" name="Picture 16" descr="http://t2.gstatic.com/images?q=tbn:TnVSKufOu1pByM:http://www.yugatech.com/blog/wp-content/uploads/2006/09/ipod-nano.jpg">
            <a:hlinkClick r:id="rId16"/>
          </p:cNvPr>
          <p:cNvPicPr>
            <a:picLocks noChangeAspect="1" noChangeArrowheads="1"/>
          </p:cNvPicPr>
          <p:nvPr/>
        </p:nvPicPr>
        <p:blipFill>
          <a:blip r:embed="rId17" cstate="print"/>
          <a:srcRect/>
          <a:stretch>
            <a:fillRect/>
          </a:stretch>
        </p:blipFill>
        <p:spPr bwMode="auto">
          <a:xfrm>
            <a:off x="152400" y="4648200"/>
            <a:ext cx="1181100" cy="933450"/>
          </a:xfrm>
          <a:prstGeom prst="rect">
            <a:avLst/>
          </a:prstGeom>
        </p:spPr>
        <p:style>
          <a:lnRef idx="2">
            <a:schemeClr val="accent6"/>
          </a:lnRef>
          <a:fillRef idx="1">
            <a:schemeClr val="lt1"/>
          </a:fillRef>
          <a:effectRef idx="0">
            <a:schemeClr val="accent6"/>
          </a:effectRef>
          <a:fontRef idx="minor">
            <a:schemeClr val="dk1"/>
          </a:fontRef>
        </p:style>
      </p:pic>
      <p:pic>
        <p:nvPicPr>
          <p:cNvPr id="24594" name="Picture 18" descr="http://t1.gstatic.com/images?q=tbn:6CDpiQf6h5SAxM:http://compstore.gmu.edu/products/apple/iPod/images/ipodNano5thg.jpg">
            <a:hlinkClick r:id="rId18"/>
          </p:cNvPr>
          <p:cNvPicPr>
            <a:picLocks noChangeAspect="1" noChangeArrowheads="1"/>
          </p:cNvPicPr>
          <p:nvPr/>
        </p:nvPicPr>
        <p:blipFill>
          <a:blip r:embed="rId19" cstate="print"/>
          <a:srcRect/>
          <a:stretch>
            <a:fillRect/>
          </a:stretch>
        </p:blipFill>
        <p:spPr bwMode="auto">
          <a:xfrm>
            <a:off x="1828800" y="5181600"/>
            <a:ext cx="1181100" cy="1104901"/>
          </a:xfrm>
          <a:prstGeom prst="rect">
            <a:avLst/>
          </a:prstGeom>
        </p:spPr>
        <p:style>
          <a:lnRef idx="2">
            <a:schemeClr val="accent4">
              <a:shade val="50000"/>
            </a:schemeClr>
          </a:lnRef>
          <a:fillRef idx="1">
            <a:schemeClr val="accent4"/>
          </a:fillRef>
          <a:effectRef idx="0">
            <a:schemeClr val="accent4"/>
          </a:effectRef>
          <a:fontRef idx="minor">
            <a:schemeClr val="lt1"/>
          </a:fontRef>
        </p:style>
      </p:pic>
      <p:pic>
        <p:nvPicPr>
          <p:cNvPr id="24596" name="Picture 20" descr="See full size image">
            <a:hlinkClick r:id="rId20"/>
          </p:cNvPr>
          <p:cNvPicPr>
            <a:picLocks noChangeAspect="1" noChangeArrowheads="1"/>
          </p:cNvPicPr>
          <p:nvPr/>
        </p:nvPicPr>
        <p:blipFill>
          <a:blip r:embed="rId21" cstate="print"/>
          <a:srcRect/>
          <a:stretch>
            <a:fillRect/>
          </a:stretch>
        </p:blipFill>
        <p:spPr bwMode="auto">
          <a:xfrm>
            <a:off x="5334000" y="4572000"/>
            <a:ext cx="1600200" cy="1821366"/>
          </a:xfrm>
          <a:prstGeom prst="rect">
            <a:avLst/>
          </a:prstGeom>
        </p:spPr>
        <p:style>
          <a:lnRef idx="2">
            <a:schemeClr val="dk1"/>
          </a:lnRef>
          <a:fillRef idx="1">
            <a:schemeClr val="lt1"/>
          </a:fillRef>
          <a:effectRef idx="0">
            <a:schemeClr val="dk1"/>
          </a:effectRef>
          <a:fontRef idx="minor">
            <a:schemeClr val="dk1"/>
          </a:fontRef>
        </p:style>
      </p:pic>
      <p:pic>
        <p:nvPicPr>
          <p:cNvPr id="24598" name="Picture 22" descr="http://t2.gstatic.com/images?q=tbn:fKYWelf_96vLiM:http://mrrobbo.files.wordpress.com/2008/10/nintendo_ds_lite.jpg">
            <a:hlinkClick r:id="rId22"/>
          </p:cNvPr>
          <p:cNvPicPr>
            <a:picLocks noChangeAspect="1" noChangeArrowheads="1"/>
          </p:cNvPicPr>
          <p:nvPr/>
        </p:nvPicPr>
        <p:blipFill>
          <a:blip r:embed="rId23" cstate="print"/>
          <a:srcRect/>
          <a:stretch>
            <a:fillRect/>
          </a:stretch>
        </p:blipFill>
        <p:spPr bwMode="auto">
          <a:xfrm>
            <a:off x="6781800" y="3657600"/>
            <a:ext cx="1428750" cy="1368211"/>
          </a:xfrm>
          <a:prstGeom prst="rect">
            <a:avLst/>
          </a:prstGeom>
        </p:spPr>
        <p:style>
          <a:lnRef idx="2">
            <a:schemeClr val="accent5"/>
          </a:lnRef>
          <a:fillRef idx="1">
            <a:schemeClr val="lt1"/>
          </a:fillRef>
          <a:effectRef idx="0">
            <a:schemeClr val="accent5"/>
          </a:effectRef>
          <a:fontRef idx="minor">
            <a:schemeClr val="dk1"/>
          </a:fontRef>
        </p:style>
      </p:pic>
      <p:sp>
        <p:nvSpPr>
          <p:cNvPr id="17" name="Rectangle 16"/>
          <p:cNvSpPr/>
          <p:nvPr/>
        </p:nvSpPr>
        <p:spPr>
          <a:xfrm>
            <a:off x="3048000" y="1981200"/>
            <a:ext cx="2743200" cy="2062103"/>
          </a:xfrm>
          <a:prstGeom prst="rect">
            <a:avLst/>
          </a:prstGeom>
          <a:solidFill>
            <a:schemeClr val="accent6">
              <a:lumMod val="75000"/>
            </a:schemeClr>
          </a:solidFill>
          <a:ln>
            <a:solidFill>
              <a:schemeClr val="tx1"/>
            </a:solidFill>
          </a:ln>
        </p:spPr>
        <p:txBody>
          <a:bodyPr wrap="square">
            <a:spAutoFit/>
          </a:bodyPr>
          <a:lstStyle/>
          <a:p>
            <a:pPr algn="ctr"/>
            <a:r>
              <a:rPr lang="en-US" sz="3200" b="1" spc="50" dirty="0" smtClean="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rPr>
              <a:t>Do you know what they’re playing and with who?</a:t>
            </a:r>
            <a:endParaRPr lang="en-US" dirty="0"/>
          </a:p>
        </p:txBody>
      </p:sp>
      <p:pic>
        <p:nvPicPr>
          <p:cNvPr id="2050" name="Picture 2" descr="See full size image">
            <a:hlinkClick r:id="rId24"/>
          </p:cNvPr>
          <p:cNvPicPr>
            <a:picLocks noChangeAspect="1" noChangeArrowheads="1"/>
          </p:cNvPicPr>
          <p:nvPr/>
        </p:nvPicPr>
        <p:blipFill>
          <a:blip r:embed="rId25" cstate="print"/>
          <a:srcRect/>
          <a:stretch>
            <a:fillRect/>
          </a:stretch>
        </p:blipFill>
        <p:spPr bwMode="auto">
          <a:xfrm>
            <a:off x="7239000" y="5181600"/>
            <a:ext cx="1600200" cy="762000"/>
          </a:xfrm>
          <a:prstGeom prst="rect">
            <a:avLst/>
          </a:prstGeom>
        </p:spPr>
        <p:style>
          <a:lnRef idx="2">
            <a:schemeClr val="dk1"/>
          </a:lnRef>
          <a:fillRef idx="1">
            <a:schemeClr val="lt1"/>
          </a:fillRef>
          <a:effectRef idx="0">
            <a:schemeClr val="dk1"/>
          </a:effectRef>
          <a:fontRef idx="minor">
            <a:schemeClr val="dk1"/>
          </a:fontRef>
        </p:style>
      </p:pic>
      <p:sp>
        <p:nvSpPr>
          <p:cNvPr id="2" name="TextBox 1"/>
          <p:cNvSpPr txBox="1"/>
          <p:nvPr/>
        </p:nvSpPr>
        <p:spPr>
          <a:xfrm>
            <a:off x="1952624" y="180945"/>
            <a:ext cx="3381375" cy="461665"/>
          </a:xfrm>
          <a:prstGeom prst="rect">
            <a:avLst/>
          </a:prstGeom>
          <a:noFill/>
        </p:spPr>
        <p:txBody>
          <a:bodyPr wrap="square" rtlCol="0">
            <a:spAutoFit/>
          </a:bodyPr>
          <a:lstStyle/>
          <a:p>
            <a:r>
              <a:rPr lang="en-US" sz="2400" dirty="0" smtClean="0">
                <a:latin typeface="Cooper Black" pitchFamily="18" charset="0"/>
              </a:rPr>
              <a:t>Know your child</a:t>
            </a:r>
            <a:endParaRPr lang="en-US" sz="2400" dirty="0">
              <a:latin typeface="Cooper Black" pitchFamily="18" charset="0"/>
            </a:endParaRPr>
          </a:p>
        </p:txBody>
      </p:sp>
      <p:sp>
        <p:nvSpPr>
          <p:cNvPr id="3" name="TextBox 2"/>
          <p:cNvSpPr txBox="1"/>
          <p:nvPr/>
        </p:nvSpPr>
        <p:spPr>
          <a:xfrm>
            <a:off x="3286125" y="4157039"/>
            <a:ext cx="2266950" cy="369332"/>
          </a:xfrm>
          <a:prstGeom prst="rect">
            <a:avLst/>
          </a:prstGeom>
          <a:noFill/>
        </p:spPr>
        <p:txBody>
          <a:bodyPr wrap="square" rtlCol="0">
            <a:spAutoFit/>
          </a:bodyPr>
          <a:lstStyle/>
          <a:p>
            <a:r>
              <a:rPr lang="en-US" b="1" dirty="0" smtClean="0">
                <a:latin typeface="Constantia" pitchFamily="18" charset="0"/>
              </a:rPr>
              <a:t>Limit “screen” time</a:t>
            </a:r>
            <a:endParaRPr lang="en-US" b="1" dirty="0">
              <a:latin typeface="Constantia" pitchFamily="18" charset="0"/>
            </a:endParaRPr>
          </a:p>
        </p:txBody>
      </p:sp>
    </p:spTree>
    <p:extLst>
      <p:ext uri="{BB962C8B-B14F-4D97-AF65-F5344CB8AC3E}">
        <p14:creationId xmlns:p14="http://schemas.microsoft.com/office/powerpoint/2010/main" val="1783904794"/>
      </p:ext>
    </p:extLst>
  </p:cSld>
  <p:clrMapOvr>
    <a:masterClrMapping/>
  </p:clrMapOvr>
  <p:transition spd="med">
    <p:strips dir="l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1" name="Picture 23" descr="See full size image">
            <a:hlinkClick r:id="rId3"/>
          </p:cNvPr>
          <p:cNvPicPr>
            <a:picLocks noChangeAspect="1" noChangeArrowheads="1"/>
          </p:cNvPicPr>
          <p:nvPr/>
        </p:nvPicPr>
        <p:blipFill>
          <a:blip r:embed="rId4" cstate="print"/>
          <a:srcRect/>
          <a:stretch>
            <a:fillRect/>
          </a:stretch>
        </p:blipFill>
        <p:spPr bwMode="auto">
          <a:xfrm>
            <a:off x="413657" y="4620985"/>
            <a:ext cx="1600200" cy="1762125"/>
          </a:xfrm>
          <a:prstGeom prst="rect">
            <a:avLst/>
          </a:prstGeom>
        </p:spPr>
        <p:style>
          <a:lnRef idx="2">
            <a:schemeClr val="accent3"/>
          </a:lnRef>
          <a:fillRef idx="1">
            <a:schemeClr val="lt1"/>
          </a:fillRef>
          <a:effectRef idx="0">
            <a:schemeClr val="accent3"/>
          </a:effectRef>
          <a:fontRef idx="minor">
            <a:schemeClr val="dk1"/>
          </a:fontRef>
        </p:style>
      </p:pic>
      <p:pic>
        <p:nvPicPr>
          <p:cNvPr id="2061" name="Picture 13" descr="See full size image">
            <a:hlinkClick r:id="rId5"/>
          </p:cNvPr>
          <p:cNvPicPr>
            <a:picLocks noChangeAspect="1" noChangeArrowheads="1"/>
          </p:cNvPicPr>
          <p:nvPr/>
        </p:nvPicPr>
        <p:blipFill>
          <a:blip r:embed="rId6" cstate="print"/>
          <a:srcRect/>
          <a:stretch>
            <a:fillRect/>
          </a:stretch>
        </p:blipFill>
        <p:spPr bwMode="auto">
          <a:xfrm>
            <a:off x="7467600" y="1340077"/>
            <a:ext cx="1219200" cy="1741714"/>
          </a:xfrm>
          <a:prstGeom prst="rect">
            <a:avLst/>
          </a:prstGeom>
        </p:spPr>
        <p:style>
          <a:lnRef idx="2">
            <a:schemeClr val="dk1"/>
          </a:lnRef>
          <a:fillRef idx="1">
            <a:schemeClr val="lt1"/>
          </a:fillRef>
          <a:effectRef idx="0">
            <a:schemeClr val="dk1"/>
          </a:effectRef>
          <a:fontRef idx="minor">
            <a:schemeClr val="dk1"/>
          </a:fontRef>
        </p:style>
      </p:pic>
      <p:pic>
        <p:nvPicPr>
          <p:cNvPr id="2069" name="Picture 21" descr="See full size image">
            <a:hlinkClick r:id="rId7"/>
          </p:cNvPr>
          <p:cNvPicPr>
            <a:picLocks noChangeAspect="1" noChangeArrowheads="1"/>
          </p:cNvPicPr>
          <p:nvPr/>
        </p:nvPicPr>
        <p:blipFill>
          <a:blip r:embed="rId8" cstate="print"/>
          <a:srcRect/>
          <a:stretch>
            <a:fillRect/>
          </a:stretch>
        </p:blipFill>
        <p:spPr bwMode="auto">
          <a:xfrm>
            <a:off x="3748314" y="2738437"/>
            <a:ext cx="1619250" cy="1447800"/>
          </a:xfrm>
          <a:prstGeom prst="rect">
            <a:avLst/>
          </a:prstGeom>
        </p:spPr>
        <p:style>
          <a:lnRef idx="2">
            <a:schemeClr val="dk1"/>
          </a:lnRef>
          <a:fillRef idx="1">
            <a:schemeClr val="lt1"/>
          </a:fillRef>
          <a:effectRef idx="0">
            <a:schemeClr val="dk1"/>
          </a:effectRef>
          <a:fontRef idx="minor">
            <a:schemeClr val="dk1"/>
          </a:fontRef>
        </p:style>
      </p:pic>
      <p:pic>
        <p:nvPicPr>
          <p:cNvPr id="2050" name="Picture 2" descr="C:\Documents and Settings\joellen.hancock\My Documents\My Pictures\my space 2 logo.jpg"/>
          <p:cNvPicPr>
            <a:picLocks noChangeAspect="1" noChangeArrowheads="1"/>
          </p:cNvPicPr>
          <p:nvPr/>
        </p:nvPicPr>
        <p:blipFill>
          <a:blip r:embed="rId9" cstate="print"/>
          <a:srcRect/>
          <a:stretch>
            <a:fillRect/>
          </a:stretch>
        </p:blipFill>
        <p:spPr bwMode="auto">
          <a:xfrm>
            <a:off x="6611030" y="2905125"/>
            <a:ext cx="1219200" cy="1133475"/>
          </a:xfrm>
          <a:prstGeom prst="rect">
            <a:avLst/>
          </a:prstGeom>
        </p:spPr>
        <p:style>
          <a:lnRef idx="2">
            <a:schemeClr val="accent5"/>
          </a:lnRef>
          <a:fillRef idx="1">
            <a:schemeClr val="lt1"/>
          </a:fillRef>
          <a:effectRef idx="0">
            <a:schemeClr val="accent5"/>
          </a:effectRef>
          <a:fontRef idx="minor">
            <a:schemeClr val="dk1"/>
          </a:fontRef>
        </p:style>
      </p:pic>
      <p:pic>
        <p:nvPicPr>
          <p:cNvPr id="2051" name="Picture 3" descr="C:\Documents and Settings\joellen.hancock\My Documents\My Pictures\my space banner.jpg"/>
          <p:cNvPicPr>
            <a:picLocks noChangeAspect="1" noChangeArrowheads="1"/>
          </p:cNvPicPr>
          <p:nvPr/>
        </p:nvPicPr>
        <p:blipFill>
          <a:blip r:embed="rId10" cstate="print"/>
          <a:srcRect/>
          <a:stretch>
            <a:fillRect/>
          </a:stretch>
        </p:blipFill>
        <p:spPr bwMode="auto">
          <a:xfrm>
            <a:off x="5079773" y="3989135"/>
            <a:ext cx="2438400" cy="762000"/>
          </a:xfrm>
          <a:prstGeom prst="rect">
            <a:avLst/>
          </a:prstGeom>
        </p:spPr>
        <p:style>
          <a:lnRef idx="2">
            <a:schemeClr val="accent2"/>
          </a:lnRef>
          <a:fillRef idx="1">
            <a:schemeClr val="lt1"/>
          </a:fillRef>
          <a:effectRef idx="0">
            <a:schemeClr val="accent2"/>
          </a:effectRef>
          <a:fontRef idx="minor">
            <a:schemeClr val="dk1"/>
          </a:fontRef>
        </p:style>
      </p:pic>
      <p:pic>
        <p:nvPicPr>
          <p:cNvPr id="2052" name="Picture 4"/>
          <p:cNvPicPr>
            <a:picLocks noChangeAspect="1" noChangeArrowheads="1"/>
          </p:cNvPicPr>
          <p:nvPr/>
        </p:nvPicPr>
        <p:blipFill>
          <a:blip r:embed="rId11" cstate="print"/>
          <a:srcRect/>
          <a:stretch>
            <a:fillRect/>
          </a:stretch>
        </p:blipFill>
        <p:spPr bwMode="auto">
          <a:xfrm>
            <a:off x="5029200" y="2133600"/>
            <a:ext cx="1905000" cy="901700"/>
          </a:xfrm>
          <a:prstGeom prst="rect">
            <a:avLst/>
          </a:prstGeom>
          <a:ln>
            <a:headEnd/>
            <a:tailEnd/>
          </a:ln>
        </p:spPr>
        <p:style>
          <a:lnRef idx="2">
            <a:schemeClr val="accent1"/>
          </a:lnRef>
          <a:fillRef idx="1">
            <a:schemeClr val="lt1"/>
          </a:fillRef>
          <a:effectRef idx="0">
            <a:schemeClr val="accent1"/>
          </a:effectRef>
          <a:fontRef idx="minor">
            <a:schemeClr val="dk1"/>
          </a:fontRef>
        </p:style>
      </p:pic>
      <p:pic>
        <p:nvPicPr>
          <p:cNvPr id="2053" name="Picture 5"/>
          <p:cNvPicPr>
            <a:picLocks noChangeAspect="1" noChangeArrowheads="1"/>
          </p:cNvPicPr>
          <p:nvPr/>
        </p:nvPicPr>
        <p:blipFill>
          <a:blip r:embed="rId12" cstate="print"/>
          <a:srcRect/>
          <a:stretch>
            <a:fillRect/>
          </a:stretch>
        </p:blipFill>
        <p:spPr bwMode="auto">
          <a:xfrm>
            <a:off x="6611030" y="852487"/>
            <a:ext cx="942975" cy="942975"/>
          </a:xfrm>
          <a:prstGeom prst="rect">
            <a:avLst/>
          </a:prstGeom>
          <a:ln>
            <a:headEnd/>
            <a:tailEnd/>
          </a:ln>
        </p:spPr>
        <p:style>
          <a:lnRef idx="1">
            <a:schemeClr val="accent1"/>
          </a:lnRef>
          <a:fillRef idx="3">
            <a:schemeClr val="accent1"/>
          </a:fillRef>
          <a:effectRef idx="2">
            <a:schemeClr val="accent1"/>
          </a:effectRef>
          <a:fontRef idx="minor">
            <a:schemeClr val="lt1"/>
          </a:fontRef>
        </p:style>
      </p:pic>
      <p:pic>
        <p:nvPicPr>
          <p:cNvPr id="2055" name="Picture 7" descr="See full size image">
            <a:hlinkClick r:id="rId13"/>
          </p:cNvPr>
          <p:cNvPicPr>
            <a:picLocks noChangeAspect="1" noChangeArrowheads="1"/>
          </p:cNvPicPr>
          <p:nvPr/>
        </p:nvPicPr>
        <p:blipFill>
          <a:blip r:embed="rId14" cstate="print"/>
          <a:srcRect/>
          <a:stretch>
            <a:fillRect/>
          </a:stretch>
        </p:blipFill>
        <p:spPr bwMode="auto">
          <a:xfrm>
            <a:off x="2150382" y="2694214"/>
            <a:ext cx="1085850" cy="1143000"/>
          </a:xfrm>
          <a:prstGeom prst="rect">
            <a:avLst/>
          </a:prstGeom>
        </p:spPr>
        <p:style>
          <a:lnRef idx="2">
            <a:schemeClr val="accent6"/>
          </a:lnRef>
          <a:fillRef idx="1">
            <a:schemeClr val="lt1"/>
          </a:fillRef>
          <a:effectRef idx="0">
            <a:schemeClr val="accent6"/>
          </a:effectRef>
          <a:fontRef idx="minor">
            <a:schemeClr val="dk1"/>
          </a:fontRef>
        </p:style>
      </p:pic>
      <p:pic>
        <p:nvPicPr>
          <p:cNvPr id="2057" name="Picture 9" descr="See full size image">
            <a:hlinkClick r:id="rId15"/>
          </p:cNvPr>
          <p:cNvPicPr>
            <a:picLocks noChangeAspect="1" noChangeArrowheads="1"/>
          </p:cNvPicPr>
          <p:nvPr/>
        </p:nvPicPr>
        <p:blipFill>
          <a:blip r:embed="rId16" cstate="print"/>
          <a:srcRect/>
          <a:stretch>
            <a:fillRect/>
          </a:stretch>
        </p:blipFill>
        <p:spPr bwMode="auto">
          <a:xfrm>
            <a:off x="1752600" y="3733800"/>
            <a:ext cx="1600200" cy="1295400"/>
          </a:xfrm>
          <a:prstGeom prst="rect">
            <a:avLst/>
          </a:prstGeom>
        </p:spPr>
        <p:style>
          <a:lnRef idx="2">
            <a:schemeClr val="dk1"/>
          </a:lnRef>
          <a:fillRef idx="1">
            <a:schemeClr val="lt1"/>
          </a:fillRef>
          <a:effectRef idx="0">
            <a:schemeClr val="dk1"/>
          </a:effectRef>
          <a:fontRef idx="minor">
            <a:schemeClr val="dk1"/>
          </a:fontRef>
        </p:style>
      </p:pic>
      <p:pic>
        <p:nvPicPr>
          <p:cNvPr id="2063" name="Picture 15" descr="See full size image">
            <a:hlinkClick r:id="rId17"/>
          </p:cNvPr>
          <p:cNvPicPr>
            <a:picLocks noChangeAspect="1" noChangeArrowheads="1"/>
          </p:cNvPicPr>
          <p:nvPr/>
        </p:nvPicPr>
        <p:blipFill>
          <a:blip r:embed="rId18" cstate="print"/>
          <a:srcRect/>
          <a:stretch>
            <a:fillRect/>
          </a:stretch>
        </p:blipFill>
        <p:spPr bwMode="auto">
          <a:xfrm>
            <a:off x="714375" y="3929264"/>
            <a:ext cx="762000" cy="762000"/>
          </a:xfrm>
          <a:prstGeom prst="rect">
            <a:avLst/>
          </a:prstGeom>
        </p:spPr>
        <p:style>
          <a:lnRef idx="2">
            <a:schemeClr val="accent1"/>
          </a:lnRef>
          <a:fillRef idx="1">
            <a:schemeClr val="lt1"/>
          </a:fillRef>
          <a:effectRef idx="0">
            <a:schemeClr val="accent1"/>
          </a:effectRef>
          <a:fontRef idx="minor">
            <a:schemeClr val="dk1"/>
          </a:fontRef>
        </p:style>
      </p:pic>
      <p:pic>
        <p:nvPicPr>
          <p:cNvPr id="2065" name="Picture 17" descr="See full size image">
            <a:hlinkClick r:id="rId19"/>
          </p:cNvPr>
          <p:cNvPicPr>
            <a:picLocks noChangeAspect="1" noChangeArrowheads="1"/>
          </p:cNvPicPr>
          <p:nvPr/>
        </p:nvPicPr>
        <p:blipFill>
          <a:blip r:embed="rId20" cstate="print"/>
          <a:srcRect/>
          <a:stretch>
            <a:fillRect/>
          </a:stretch>
        </p:blipFill>
        <p:spPr bwMode="auto">
          <a:xfrm>
            <a:off x="381000" y="3352800"/>
            <a:ext cx="1428750" cy="523875"/>
          </a:xfrm>
          <a:prstGeom prst="rect">
            <a:avLst/>
          </a:prstGeom>
        </p:spPr>
        <p:style>
          <a:lnRef idx="2">
            <a:schemeClr val="accent1"/>
          </a:lnRef>
          <a:fillRef idx="1">
            <a:schemeClr val="lt1"/>
          </a:fillRef>
          <a:effectRef idx="0">
            <a:schemeClr val="accent1"/>
          </a:effectRef>
          <a:fontRef idx="minor">
            <a:schemeClr val="dk1"/>
          </a:fontRef>
        </p:style>
      </p:pic>
      <p:pic>
        <p:nvPicPr>
          <p:cNvPr id="2067" name="Picture 19" descr="See full size image">
            <a:hlinkClick r:id="rId21"/>
          </p:cNvPr>
          <p:cNvPicPr>
            <a:picLocks noChangeAspect="1" noChangeArrowheads="1"/>
          </p:cNvPicPr>
          <p:nvPr/>
        </p:nvPicPr>
        <p:blipFill>
          <a:blip r:embed="rId22" cstate="print"/>
          <a:srcRect/>
          <a:stretch>
            <a:fillRect/>
          </a:stretch>
        </p:blipFill>
        <p:spPr bwMode="auto">
          <a:xfrm>
            <a:off x="4876800" y="228600"/>
            <a:ext cx="1676400" cy="1676400"/>
          </a:xfrm>
          <a:prstGeom prst="rect">
            <a:avLst/>
          </a:prstGeom>
        </p:spPr>
        <p:style>
          <a:lnRef idx="2">
            <a:schemeClr val="accent4"/>
          </a:lnRef>
          <a:fillRef idx="1">
            <a:schemeClr val="lt1"/>
          </a:fillRef>
          <a:effectRef idx="0">
            <a:schemeClr val="accent4"/>
          </a:effectRef>
          <a:fontRef idx="minor">
            <a:schemeClr val="dk1"/>
          </a:fontRef>
        </p:style>
      </p:pic>
      <p:sp>
        <p:nvSpPr>
          <p:cNvPr id="19" name="Rectangle 18"/>
          <p:cNvSpPr/>
          <p:nvPr/>
        </p:nvSpPr>
        <p:spPr>
          <a:xfrm>
            <a:off x="838200" y="304800"/>
            <a:ext cx="2743200" cy="1754326"/>
          </a:xfrm>
          <a:prstGeom prst="rect">
            <a:avLst/>
          </a:prstGeom>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lvl="0" algn="ctr"/>
            <a:r>
              <a:rPr lang="en-US" sz="36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Who are your child’s friends?</a:t>
            </a:r>
            <a:endParaRPr lang="en-US" sz="36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p:txBody>
      </p:sp>
      <p:sp>
        <p:nvSpPr>
          <p:cNvPr id="3" name="TextBox 2"/>
          <p:cNvSpPr txBox="1"/>
          <p:nvPr/>
        </p:nvSpPr>
        <p:spPr>
          <a:xfrm>
            <a:off x="838200" y="2071738"/>
            <a:ext cx="2971800" cy="646331"/>
          </a:xfrm>
          <a:prstGeom prst="rect">
            <a:avLst/>
          </a:prstGeom>
          <a:noFill/>
        </p:spPr>
        <p:txBody>
          <a:bodyPr wrap="square" rtlCol="0">
            <a:spAutoFit/>
          </a:bodyPr>
          <a:lstStyle/>
          <a:p>
            <a:r>
              <a:rPr lang="en-US" dirty="0" smtClean="0">
                <a:latin typeface="Constantia" pitchFamily="18" charset="0"/>
              </a:rPr>
              <a:t>Peer influence/pressure can make a difference </a:t>
            </a:r>
            <a:endParaRPr lang="en-US" dirty="0">
              <a:latin typeface="Constantia" pitchFamily="18" charset="0"/>
            </a:endParaRPr>
          </a:p>
        </p:txBody>
      </p:sp>
      <p:pic>
        <p:nvPicPr>
          <p:cNvPr id="4" name="Picture 3"/>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693307" y="5079545"/>
            <a:ext cx="2428875" cy="600075"/>
          </a:xfrm>
          <a:prstGeom prst="rect">
            <a:avLst/>
          </a:prstGeom>
        </p:spPr>
      </p:pic>
      <p:pic>
        <p:nvPicPr>
          <p:cNvPr id="5" name="Picture 4"/>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3871458" y="5661477"/>
            <a:ext cx="2200275" cy="1038225"/>
          </a:xfrm>
          <a:prstGeom prst="rect">
            <a:avLst/>
          </a:prstGeom>
        </p:spPr>
      </p:pic>
      <p:pic>
        <p:nvPicPr>
          <p:cNvPr id="6" name="Picture 5"/>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6017986" y="4598508"/>
            <a:ext cx="2942560" cy="2125939"/>
          </a:xfrm>
          <a:prstGeom prst="rect">
            <a:avLst/>
          </a:prstGeom>
        </p:spPr>
      </p:pic>
    </p:spTree>
    <p:extLst>
      <p:ext uri="{BB962C8B-B14F-4D97-AF65-F5344CB8AC3E}">
        <p14:creationId xmlns:p14="http://schemas.microsoft.com/office/powerpoint/2010/main" val="3329938777"/>
      </p:ext>
    </p:extLst>
  </p:cSld>
  <p:clrMapOvr>
    <a:masterClrMapping/>
  </p:clrMapOvr>
  <p:transition spd="med">
    <p:strips/>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See full size image">
            <a:hlinkClick r:id="rId2"/>
          </p:cNvPr>
          <p:cNvPicPr>
            <a:picLocks noChangeAspect="1" noChangeArrowheads="1"/>
          </p:cNvPicPr>
          <p:nvPr/>
        </p:nvPicPr>
        <p:blipFill>
          <a:blip r:embed="rId3" cstate="print"/>
          <a:srcRect/>
          <a:stretch>
            <a:fillRect/>
          </a:stretch>
        </p:blipFill>
        <p:spPr bwMode="auto">
          <a:xfrm>
            <a:off x="6374972" y="1807866"/>
            <a:ext cx="2353698" cy="1925934"/>
          </a:xfrm>
          <a:prstGeom prst="rect">
            <a:avLst/>
          </a:prstGeom>
        </p:spPr>
        <p:style>
          <a:lnRef idx="2">
            <a:schemeClr val="dk1"/>
          </a:lnRef>
          <a:fillRef idx="1">
            <a:schemeClr val="lt1"/>
          </a:fillRef>
          <a:effectRef idx="0">
            <a:schemeClr val="dk1"/>
          </a:effectRef>
          <a:fontRef idx="minor">
            <a:schemeClr val="dk1"/>
          </a:fontRef>
        </p:style>
      </p:pic>
      <p:pic>
        <p:nvPicPr>
          <p:cNvPr id="27654" name="Picture 6" descr="See full size image">
            <a:hlinkClick r:id="rId4"/>
          </p:cNvPr>
          <p:cNvPicPr>
            <a:picLocks noChangeAspect="1" noChangeArrowheads="1"/>
          </p:cNvPicPr>
          <p:nvPr/>
        </p:nvPicPr>
        <p:blipFill>
          <a:blip r:embed="rId5" cstate="print"/>
          <a:srcRect/>
          <a:stretch>
            <a:fillRect/>
          </a:stretch>
        </p:blipFill>
        <p:spPr bwMode="auto">
          <a:xfrm>
            <a:off x="4800600" y="3581400"/>
            <a:ext cx="2522620" cy="1676400"/>
          </a:xfrm>
          <a:prstGeom prst="rect">
            <a:avLst/>
          </a:prstGeom>
        </p:spPr>
        <p:style>
          <a:lnRef idx="2">
            <a:schemeClr val="accent1"/>
          </a:lnRef>
          <a:fillRef idx="1">
            <a:schemeClr val="lt1"/>
          </a:fillRef>
          <a:effectRef idx="0">
            <a:schemeClr val="accent1"/>
          </a:effectRef>
          <a:fontRef idx="minor">
            <a:schemeClr val="dk1"/>
          </a:fontRef>
        </p:style>
      </p:pic>
      <p:pic>
        <p:nvPicPr>
          <p:cNvPr id="27658" name="Picture 10" descr="See full size image">
            <a:hlinkClick r:id="rId6"/>
          </p:cNvPr>
          <p:cNvPicPr>
            <a:picLocks noChangeAspect="1" noChangeArrowheads="1"/>
          </p:cNvPicPr>
          <p:nvPr/>
        </p:nvPicPr>
        <p:blipFill>
          <a:blip r:embed="rId7" cstate="print"/>
          <a:srcRect/>
          <a:stretch>
            <a:fillRect/>
          </a:stretch>
        </p:blipFill>
        <p:spPr bwMode="auto">
          <a:xfrm>
            <a:off x="609600" y="2028043"/>
            <a:ext cx="2209800" cy="1485579"/>
          </a:xfrm>
          <a:prstGeom prst="rect">
            <a:avLst/>
          </a:prstGeom>
        </p:spPr>
        <p:style>
          <a:lnRef idx="3">
            <a:schemeClr val="lt1"/>
          </a:lnRef>
          <a:fillRef idx="1">
            <a:schemeClr val="dk1"/>
          </a:fillRef>
          <a:effectRef idx="1">
            <a:schemeClr val="dk1"/>
          </a:effectRef>
          <a:fontRef idx="minor">
            <a:schemeClr val="lt1"/>
          </a:fontRef>
        </p:style>
      </p:pic>
      <p:pic>
        <p:nvPicPr>
          <p:cNvPr id="27660" name="Picture 12" descr="See full size image">
            <a:hlinkClick r:id="rId8"/>
          </p:cNvPr>
          <p:cNvPicPr>
            <a:picLocks noChangeAspect="1" noChangeArrowheads="1"/>
          </p:cNvPicPr>
          <p:nvPr/>
        </p:nvPicPr>
        <p:blipFill>
          <a:blip r:embed="rId9" cstate="print"/>
          <a:srcRect/>
          <a:stretch>
            <a:fillRect/>
          </a:stretch>
        </p:blipFill>
        <p:spPr bwMode="auto">
          <a:xfrm>
            <a:off x="852054" y="4315691"/>
            <a:ext cx="2133600" cy="1371600"/>
          </a:xfrm>
          <a:prstGeom prst="rect">
            <a:avLst/>
          </a:prstGeom>
        </p:spPr>
        <p:style>
          <a:lnRef idx="2">
            <a:schemeClr val="accent3"/>
          </a:lnRef>
          <a:fillRef idx="1">
            <a:schemeClr val="lt1"/>
          </a:fillRef>
          <a:effectRef idx="0">
            <a:schemeClr val="accent3"/>
          </a:effectRef>
          <a:fontRef idx="minor">
            <a:schemeClr val="dk1"/>
          </a:fontRef>
        </p:style>
      </p:pic>
      <p:pic>
        <p:nvPicPr>
          <p:cNvPr id="27662" name="Picture 14" descr="See full size image">
            <a:hlinkClick r:id="rId10"/>
          </p:cNvPr>
          <p:cNvPicPr>
            <a:picLocks noChangeAspect="1" noChangeArrowheads="1"/>
          </p:cNvPicPr>
          <p:nvPr/>
        </p:nvPicPr>
        <p:blipFill>
          <a:blip r:embed="rId11" cstate="print"/>
          <a:srcRect/>
          <a:stretch>
            <a:fillRect/>
          </a:stretch>
        </p:blipFill>
        <p:spPr bwMode="auto">
          <a:xfrm>
            <a:off x="2514600" y="3086100"/>
            <a:ext cx="1295400" cy="1295400"/>
          </a:xfrm>
          <a:prstGeom prst="rect">
            <a:avLst/>
          </a:prstGeom>
        </p:spPr>
        <p:style>
          <a:lnRef idx="2">
            <a:schemeClr val="accent2"/>
          </a:lnRef>
          <a:fillRef idx="1">
            <a:schemeClr val="lt1"/>
          </a:fillRef>
          <a:effectRef idx="0">
            <a:schemeClr val="accent2"/>
          </a:effectRef>
          <a:fontRef idx="minor">
            <a:schemeClr val="dk1"/>
          </a:fontRef>
        </p:style>
      </p:pic>
      <p:pic>
        <p:nvPicPr>
          <p:cNvPr id="27666" name="Picture 18" descr="C:\Documents and Settings\joellen.hancock\Local Settings\Temporary Internet Files\Content.IE5\H0A1QBFK\MP900305729[1].jpg"/>
          <p:cNvPicPr>
            <a:picLocks noChangeAspect="1" noChangeArrowheads="1"/>
          </p:cNvPicPr>
          <p:nvPr/>
        </p:nvPicPr>
        <p:blipFill>
          <a:blip r:embed="rId12" cstate="print"/>
          <a:srcRect/>
          <a:stretch>
            <a:fillRect/>
          </a:stretch>
        </p:blipFill>
        <p:spPr bwMode="auto">
          <a:xfrm rot="21127609">
            <a:off x="3819951" y="704792"/>
            <a:ext cx="1438926" cy="1660299"/>
          </a:xfrm>
          <a:prstGeom prst="rect">
            <a:avLst/>
          </a:prstGeom>
          <a:noFill/>
        </p:spPr>
      </p:pic>
      <p:sp>
        <p:nvSpPr>
          <p:cNvPr id="15" name="Rectangle 14"/>
          <p:cNvSpPr/>
          <p:nvPr/>
        </p:nvSpPr>
        <p:spPr>
          <a:xfrm>
            <a:off x="1988127" y="152400"/>
            <a:ext cx="523342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Attendance is key</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TextBox 8"/>
          <p:cNvSpPr txBox="1"/>
          <p:nvPr/>
        </p:nvSpPr>
        <p:spPr>
          <a:xfrm>
            <a:off x="0" y="1189992"/>
            <a:ext cx="4800600" cy="369332"/>
          </a:xfrm>
          <a:prstGeom prst="rect">
            <a:avLst/>
          </a:prstGeom>
          <a:noFill/>
        </p:spPr>
        <p:txBody>
          <a:bodyPr wrap="square" rtlCol="0">
            <a:spAutoFit/>
          </a:bodyPr>
          <a:lstStyle/>
          <a:p>
            <a:r>
              <a:rPr lang="en-US" dirty="0" smtClean="0">
                <a:latin typeface="Cooper Black" pitchFamily="18" charset="0"/>
              </a:rPr>
              <a:t>You can’t learn if you are not there!!</a:t>
            </a:r>
            <a:endParaRPr lang="en-US" dirty="0">
              <a:latin typeface="Cooper Black" pitchFamily="18" charset="0"/>
            </a:endParaRPr>
          </a:p>
        </p:txBody>
      </p:sp>
      <p:sp>
        <p:nvSpPr>
          <p:cNvPr id="2" name="TextBox 1"/>
          <p:cNvSpPr txBox="1"/>
          <p:nvPr/>
        </p:nvSpPr>
        <p:spPr>
          <a:xfrm>
            <a:off x="644236" y="5867400"/>
            <a:ext cx="8110262" cy="584775"/>
          </a:xfrm>
          <a:prstGeom prst="rect">
            <a:avLst/>
          </a:prstGeom>
          <a:noFill/>
        </p:spPr>
        <p:txBody>
          <a:bodyPr wrap="square" rtlCol="0">
            <a:spAutoFit/>
          </a:bodyPr>
          <a:lstStyle/>
          <a:p>
            <a:pPr algn="ctr"/>
            <a:r>
              <a:rPr lang="en-US" sz="1600" b="1" dirty="0" smtClean="0">
                <a:latin typeface="Constantia" pitchFamily="18" charset="0"/>
              </a:rPr>
              <a:t>There are new laws tired to getting a Learner’s Permit.  Familiarize yourself with them.  Attendance and grades affect this.</a:t>
            </a:r>
            <a:endParaRPr lang="en-US" sz="1600" b="1" dirty="0">
              <a:latin typeface="Constantia" pitchFamily="18" charset="0"/>
            </a:endParaRPr>
          </a:p>
        </p:txBody>
      </p:sp>
    </p:spTree>
    <p:extLst>
      <p:ext uri="{BB962C8B-B14F-4D97-AF65-F5344CB8AC3E}">
        <p14:creationId xmlns:p14="http://schemas.microsoft.com/office/powerpoint/2010/main" val="158768830"/>
      </p:ext>
    </p:extLst>
  </p:cSld>
  <p:clrMapOvr>
    <a:masterClrMapping/>
  </p:clrMapOvr>
  <p:transition spd="med">
    <p:wheel spokes="2"/>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26" name="Picture 30" descr="See full size image">
            <a:hlinkClick r:id="rId2"/>
          </p:cNvPr>
          <p:cNvPicPr>
            <a:picLocks noChangeAspect="1" noChangeArrowheads="1"/>
          </p:cNvPicPr>
          <p:nvPr/>
        </p:nvPicPr>
        <p:blipFill>
          <a:blip r:embed="rId3" cstate="print"/>
          <a:srcRect/>
          <a:stretch>
            <a:fillRect/>
          </a:stretch>
        </p:blipFill>
        <p:spPr bwMode="auto">
          <a:xfrm>
            <a:off x="7086600" y="3810000"/>
            <a:ext cx="1600200" cy="1066800"/>
          </a:xfrm>
          <a:prstGeom prst="rect">
            <a:avLst/>
          </a:prstGeom>
        </p:spPr>
        <p:style>
          <a:lnRef idx="1">
            <a:schemeClr val="accent5"/>
          </a:lnRef>
          <a:fillRef idx="3">
            <a:schemeClr val="accent5"/>
          </a:fillRef>
          <a:effectRef idx="2">
            <a:schemeClr val="accent5"/>
          </a:effectRef>
          <a:fontRef idx="minor">
            <a:schemeClr val="lt1"/>
          </a:fontRef>
        </p:style>
      </p:pic>
      <p:pic>
        <p:nvPicPr>
          <p:cNvPr id="29704" name="Picture 8" descr="http://www.prettysporty.com/images/uncvsdukewrestling.jpg"/>
          <p:cNvPicPr>
            <a:picLocks noChangeAspect="1" noChangeArrowheads="1"/>
          </p:cNvPicPr>
          <p:nvPr/>
        </p:nvPicPr>
        <p:blipFill>
          <a:blip r:embed="rId4" cstate="print"/>
          <a:srcRect/>
          <a:stretch>
            <a:fillRect/>
          </a:stretch>
        </p:blipFill>
        <p:spPr bwMode="auto">
          <a:xfrm>
            <a:off x="5410200" y="1219200"/>
            <a:ext cx="1866900" cy="1905000"/>
          </a:xfrm>
          <a:prstGeom prst="rect">
            <a:avLst/>
          </a:prstGeom>
        </p:spPr>
        <p:style>
          <a:lnRef idx="2">
            <a:schemeClr val="accent1"/>
          </a:lnRef>
          <a:fillRef idx="1">
            <a:schemeClr val="lt1"/>
          </a:fillRef>
          <a:effectRef idx="0">
            <a:schemeClr val="accent1"/>
          </a:effectRef>
          <a:fontRef idx="minor">
            <a:schemeClr val="dk1"/>
          </a:fontRef>
        </p:style>
      </p:pic>
      <p:pic>
        <p:nvPicPr>
          <p:cNvPr id="29708" name="Picture 12" descr="http://www.prettysporty.com/images/uncjvvsmilligan.jpg"/>
          <p:cNvPicPr>
            <a:picLocks noChangeAspect="1" noChangeArrowheads="1"/>
          </p:cNvPicPr>
          <p:nvPr/>
        </p:nvPicPr>
        <p:blipFill>
          <a:blip r:embed="rId5" cstate="print"/>
          <a:srcRect/>
          <a:stretch>
            <a:fillRect/>
          </a:stretch>
        </p:blipFill>
        <p:spPr bwMode="auto">
          <a:xfrm>
            <a:off x="1288097" y="2043112"/>
            <a:ext cx="1386205" cy="1685925"/>
          </a:xfrm>
          <a:prstGeom prst="rect">
            <a:avLst/>
          </a:prstGeom>
        </p:spPr>
        <p:style>
          <a:lnRef idx="2">
            <a:schemeClr val="accent1"/>
          </a:lnRef>
          <a:fillRef idx="1">
            <a:schemeClr val="lt1"/>
          </a:fillRef>
          <a:effectRef idx="0">
            <a:schemeClr val="accent1"/>
          </a:effectRef>
          <a:fontRef idx="minor">
            <a:schemeClr val="dk1"/>
          </a:fontRef>
        </p:style>
      </p:pic>
      <p:pic>
        <p:nvPicPr>
          <p:cNvPr id="29710" name="Picture 14" descr="http://www.google.com/images?q=tbn:UwkV1Eo_ujm32M::www.isteroids.com/blog/wp-content/uploads/2009/01/highschoolfootball-steroids.jpg&amp;h=94&amp;w=90&amp;usg=__0m01XPdCxizI8m3am9CnygiTToo=">
            <a:hlinkClick r:id="rId6"/>
          </p:cNvPr>
          <p:cNvPicPr>
            <a:picLocks noChangeAspect="1" noChangeArrowheads="1"/>
          </p:cNvPicPr>
          <p:nvPr/>
        </p:nvPicPr>
        <p:blipFill>
          <a:blip r:embed="rId7" cstate="print"/>
          <a:srcRect/>
          <a:stretch>
            <a:fillRect/>
          </a:stretch>
        </p:blipFill>
        <p:spPr bwMode="auto">
          <a:xfrm>
            <a:off x="2362200" y="1066800"/>
            <a:ext cx="2133600" cy="1200151"/>
          </a:xfrm>
          <a:prstGeom prst="rect">
            <a:avLst/>
          </a:prstGeom>
        </p:spPr>
        <p:style>
          <a:lnRef idx="1">
            <a:schemeClr val="accent1"/>
          </a:lnRef>
          <a:fillRef idx="2">
            <a:schemeClr val="accent1"/>
          </a:fillRef>
          <a:effectRef idx="1">
            <a:schemeClr val="accent1"/>
          </a:effectRef>
          <a:fontRef idx="minor">
            <a:schemeClr val="dk1"/>
          </a:fontRef>
        </p:style>
      </p:pic>
      <p:pic>
        <p:nvPicPr>
          <p:cNvPr id="29712" name="Picture 16" descr="http://www.google.com/images?q=tbn:ItH22vh5Ghg3aM::www.discoveret.org/chsband/images/Border%252520Pics/BB-Walk02.jpg&amp;h=94&amp;w=175&amp;usg=__Ku6CoA5EZRXpl-mayX-ixTPCtBE=">
            <a:hlinkClick r:id="rId8"/>
          </p:cNvPr>
          <p:cNvPicPr>
            <a:picLocks noChangeAspect="1" noChangeArrowheads="1"/>
          </p:cNvPicPr>
          <p:nvPr/>
        </p:nvPicPr>
        <p:blipFill>
          <a:blip r:embed="rId9" cstate="print"/>
          <a:srcRect/>
          <a:stretch>
            <a:fillRect/>
          </a:stretch>
        </p:blipFill>
        <p:spPr bwMode="auto">
          <a:xfrm>
            <a:off x="4461754" y="3352800"/>
            <a:ext cx="2234321" cy="1200151"/>
          </a:xfrm>
          <a:prstGeom prst="rect">
            <a:avLst/>
          </a:prstGeom>
        </p:spPr>
        <p:style>
          <a:lnRef idx="2">
            <a:schemeClr val="accent2"/>
          </a:lnRef>
          <a:fillRef idx="1">
            <a:schemeClr val="lt1"/>
          </a:fillRef>
          <a:effectRef idx="0">
            <a:schemeClr val="accent2"/>
          </a:effectRef>
          <a:fontRef idx="minor">
            <a:schemeClr val="dk1"/>
          </a:fontRef>
        </p:style>
      </p:pic>
      <p:pic>
        <p:nvPicPr>
          <p:cNvPr id="29714" name="Picture 18" descr="http://www.google.com/images?q=tbn:tarN8ByEbs0LEM::jezebel.com/assets/resources/2008/02/123046__bring_it_on_l.jpg&amp;h=94&amp;w=125&amp;usg=__B6kjWhnaxDOYHysfxAnz2s3mJ-s=">
            <a:hlinkClick r:id="rId10"/>
          </p:cNvPr>
          <p:cNvPicPr>
            <a:picLocks noChangeAspect="1" noChangeArrowheads="1"/>
          </p:cNvPicPr>
          <p:nvPr/>
        </p:nvPicPr>
        <p:blipFill>
          <a:blip r:embed="rId11" cstate="print"/>
          <a:srcRect/>
          <a:stretch>
            <a:fillRect/>
          </a:stretch>
        </p:blipFill>
        <p:spPr bwMode="auto">
          <a:xfrm>
            <a:off x="3124200" y="2133600"/>
            <a:ext cx="1190625" cy="895351"/>
          </a:xfrm>
          <a:prstGeom prst="rect">
            <a:avLst/>
          </a:prstGeom>
        </p:spPr>
        <p:style>
          <a:lnRef idx="2">
            <a:schemeClr val="accent2"/>
          </a:lnRef>
          <a:fillRef idx="1">
            <a:schemeClr val="lt1"/>
          </a:fillRef>
          <a:effectRef idx="0">
            <a:schemeClr val="accent2"/>
          </a:effectRef>
          <a:fontRef idx="minor">
            <a:schemeClr val="dk1"/>
          </a:fontRef>
        </p:style>
      </p:pic>
      <p:pic>
        <p:nvPicPr>
          <p:cNvPr id="29716" name="Picture 20" descr="http://www.google.com/images?q=tbn:5ovh2q3kNX2eyM::blog.pennlive.com/lvsports/2007/08/liberty.jpg&amp;h=94&amp;w=138&amp;usg=__vI7CF1_ZsbCpqKr8iMDP45nmSFQ=">
            <a:hlinkClick r:id="rId12"/>
          </p:cNvPr>
          <p:cNvPicPr>
            <a:picLocks noChangeAspect="1" noChangeArrowheads="1"/>
          </p:cNvPicPr>
          <p:nvPr/>
        </p:nvPicPr>
        <p:blipFill>
          <a:blip r:embed="rId13" cstate="print"/>
          <a:srcRect/>
          <a:stretch>
            <a:fillRect/>
          </a:stretch>
        </p:blipFill>
        <p:spPr bwMode="auto">
          <a:xfrm>
            <a:off x="7046067" y="2043112"/>
            <a:ext cx="1905000" cy="1524000"/>
          </a:xfrm>
          <a:prstGeom prst="rect">
            <a:avLst/>
          </a:prstGeom>
        </p:spPr>
        <p:style>
          <a:lnRef idx="3">
            <a:schemeClr val="lt1"/>
          </a:lnRef>
          <a:fillRef idx="1">
            <a:schemeClr val="accent2"/>
          </a:fillRef>
          <a:effectRef idx="1">
            <a:schemeClr val="accent2"/>
          </a:effectRef>
          <a:fontRef idx="minor">
            <a:schemeClr val="lt1"/>
          </a:fontRef>
        </p:style>
      </p:pic>
      <p:pic>
        <p:nvPicPr>
          <p:cNvPr id="29718" name="Picture 22" descr="http://www.google.com/images?q=tbn:Zc4B8CcqXuAc9M::blogs.courant.com/itowns_mr/SANY0133.JPG&amp;h=94&amp;w=125&amp;usg=__NRboB48O9zwd7xeG3QiQqI1G_Ss=">
            <a:hlinkClick r:id="rId14"/>
          </p:cNvPr>
          <p:cNvPicPr>
            <a:picLocks noChangeAspect="1" noChangeArrowheads="1"/>
          </p:cNvPicPr>
          <p:nvPr/>
        </p:nvPicPr>
        <p:blipFill>
          <a:blip r:embed="rId15" cstate="print"/>
          <a:srcRect/>
          <a:stretch>
            <a:fillRect/>
          </a:stretch>
        </p:blipFill>
        <p:spPr bwMode="auto">
          <a:xfrm>
            <a:off x="7086600" y="5105400"/>
            <a:ext cx="1823935" cy="1371600"/>
          </a:xfrm>
          <a:prstGeom prst="rect">
            <a:avLst/>
          </a:prstGeom>
        </p:spPr>
        <p:style>
          <a:lnRef idx="2">
            <a:schemeClr val="accent6"/>
          </a:lnRef>
          <a:fillRef idx="1">
            <a:schemeClr val="lt1"/>
          </a:fillRef>
          <a:effectRef idx="0">
            <a:schemeClr val="accent6"/>
          </a:effectRef>
          <a:fontRef idx="minor">
            <a:schemeClr val="dk1"/>
          </a:fontRef>
        </p:style>
      </p:pic>
      <p:pic>
        <p:nvPicPr>
          <p:cNvPr id="29720" name="Picture 24" descr="http://t1.gstatic.com/images?q=tbn:S-M1TZFfQzytzM:http://www.cobbk12.org/wheeler/finearts/robo4.jpg">
            <a:hlinkClick r:id="rId16"/>
          </p:cNvPr>
          <p:cNvPicPr>
            <a:picLocks noChangeAspect="1" noChangeArrowheads="1"/>
          </p:cNvPicPr>
          <p:nvPr/>
        </p:nvPicPr>
        <p:blipFill>
          <a:blip r:embed="rId17" cstate="print"/>
          <a:srcRect/>
          <a:stretch>
            <a:fillRect/>
          </a:stretch>
        </p:blipFill>
        <p:spPr bwMode="auto">
          <a:xfrm>
            <a:off x="4091436" y="4630703"/>
            <a:ext cx="2286000" cy="1335641"/>
          </a:xfrm>
          <a:prstGeom prst="rect">
            <a:avLst/>
          </a:prstGeom>
        </p:spPr>
        <p:style>
          <a:lnRef idx="2">
            <a:schemeClr val="accent5"/>
          </a:lnRef>
          <a:fillRef idx="1">
            <a:schemeClr val="lt1"/>
          </a:fillRef>
          <a:effectRef idx="0">
            <a:schemeClr val="accent5"/>
          </a:effectRef>
          <a:fontRef idx="minor">
            <a:schemeClr val="dk1"/>
          </a:fontRef>
        </p:style>
      </p:pic>
      <p:pic>
        <p:nvPicPr>
          <p:cNvPr id="29722" name="Picture 26" descr="http://www.google.com/images?q=tbn:001QumzTxtQo8M::media.tricities.com/tricities/img-story/images/uploads/SP-Battle_Tennis_01-DC060708.jpg&amp;h=94&amp;w=106&amp;usg=__B7UuAzkNSY9vIzgrlDSQ6OPozW8=">
            <a:hlinkClick r:id="rId18"/>
          </p:cNvPr>
          <p:cNvPicPr>
            <a:picLocks noChangeAspect="1" noChangeArrowheads="1"/>
          </p:cNvPicPr>
          <p:nvPr/>
        </p:nvPicPr>
        <p:blipFill>
          <a:blip r:embed="rId19" cstate="print"/>
          <a:srcRect/>
          <a:stretch>
            <a:fillRect/>
          </a:stretch>
        </p:blipFill>
        <p:spPr bwMode="auto">
          <a:xfrm>
            <a:off x="862445" y="3969112"/>
            <a:ext cx="1162050" cy="1030498"/>
          </a:xfrm>
          <a:prstGeom prst="rect">
            <a:avLst/>
          </a:prstGeom>
        </p:spPr>
        <p:style>
          <a:lnRef idx="1">
            <a:schemeClr val="dk1"/>
          </a:lnRef>
          <a:fillRef idx="2">
            <a:schemeClr val="dk1"/>
          </a:fillRef>
          <a:effectRef idx="1">
            <a:schemeClr val="dk1"/>
          </a:effectRef>
          <a:fontRef idx="minor">
            <a:schemeClr val="dk1"/>
          </a:fontRef>
        </p:style>
      </p:pic>
      <p:pic>
        <p:nvPicPr>
          <p:cNvPr id="29724" name="Picture 28" descr="http://t3.gstatic.com/images?q=tbn:U-jjmOVoQj4WJM:http://www.flatheadbeacon.com/images/uploads/WRwfishtennisA.jpg">
            <a:hlinkClick r:id="rId20"/>
          </p:cNvPr>
          <p:cNvPicPr>
            <a:picLocks noChangeAspect="1" noChangeArrowheads="1"/>
          </p:cNvPicPr>
          <p:nvPr/>
        </p:nvPicPr>
        <p:blipFill>
          <a:blip r:embed="rId21" cstate="print"/>
          <a:srcRect/>
          <a:stretch>
            <a:fillRect/>
          </a:stretch>
        </p:blipFill>
        <p:spPr bwMode="auto">
          <a:xfrm>
            <a:off x="2674302" y="3165112"/>
            <a:ext cx="1524000" cy="804000"/>
          </a:xfrm>
          <a:prstGeom prst="rect">
            <a:avLst/>
          </a:prstGeom>
        </p:spPr>
        <p:style>
          <a:lnRef idx="3">
            <a:schemeClr val="lt1"/>
          </a:lnRef>
          <a:fillRef idx="1">
            <a:schemeClr val="dk1"/>
          </a:fillRef>
          <a:effectRef idx="1">
            <a:schemeClr val="dk1"/>
          </a:effectRef>
          <a:fontRef idx="minor">
            <a:schemeClr val="lt1"/>
          </a:fontRef>
        </p:style>
      </p:pic>
      <p:pic>
        <p:nvPicPr>
          <p:cNvPr id="29728" name="Picture 32" descr="http://t0.gstatic.com/images?q=tbn:6sPQbMgQ8mEB3M:http://www.freesunpower.com/images/ohm_circle3.gif">
            <a:hlinkClick r:id="rId22"/>
          </p:cNvPr>
          <p:cNvPicPr>
            <a:picLocks noChangeAspect="1" noChangeArrowheads="1"/>
          </p:cNvPicPr>
          <p:nvPr/>
        </p:nvPicPr>
        <p:blipFill>
          <a:blip r:embed="rId23" cstate="print"/>
          <a:srcRect/>
          <a:stretch>
            <a:fillRect/>
          </a:stretch>
        </p:blipFill>
        <p:spPr bwMode="auto">
          <a:xfrm>
            <a:off x="2309380" y="4275709"/>
            <a:ext cx="1447800" cy="1447801"/>
          </a:xfrm>
          <a:prstGeom prst="rect">
            <a:avLst/>
          </a:prstGeom>
          <a:noFill/>
        </p:spPr>
      </p:pic>
      <p:pic>
        <p:nvPicPr>
          <p:cNvPr id="29698" name="Picture 2" descr="http://www.angelfire.com/ca5/runningman4/rgdayton1.jpg"/>
          <p:cNvPicPr>
            <a:picLocks noChangeAspect="1" noChangeArrowheads="1"/>
          </p:cNvPicPr>
          <p:nvPr/>
        </p:nvPicPr>
        <p:blipFill>
          <a:blip r:embed="rId24" cstate="print"/>
          <a:srcRect/>
          <a:stretch>
            <a:fillRect/>
          </a:stretch>
        </p:blipFill>
        <p:spPr bwMode="auto">
          <a:xfrm>
            <a:off x="228600" y="1524000"/>
            <a:ext cx="940345" cy="1362075"/>
          </a:xfrm>
          <a:prstGeom prst="rect">
            <a:avLst/>
          </a:prstGeom>
        </p:spPr>
        <p:style>
          <a:lnRef idx="2">
            <a:schemeClr val="accent2"/>
          </a:lnRef>
          <a:fillRef idx="1">
            <a:schemeClr val="lt1"/>
          </a:fillRef>
          <a:effectRef idx="0">
            <a:schemeClr val="accent2"/>
          </a:effectRef>
          <a:fontRef idx="minor">
            <a:schemeClr val="dk1"/>
          </a:fontRef>
        </p:style>
      </p:pic>
      <p:pic>
        <p:nvPicPr>
          <p:cNvPr id="29700" name="Picture 4" descr="http://www.angelfire.com/ca5/runningman4/start.jpg"/>
          <p:cNvPicPr>
            <a:picLocks noChangeAspect="1" noChangeArrowheads="1"/>
          </p:cNvPicPr>
          <p:nvPr/>
        </p:nvPicPr>
        <p:blipFill>
          <a:blip r:embed="rId25" cstate="print"/>
          <a:srcRect/>
          <a:stretch>
            <a:fillRect/>
          </a:stretch>
        </p:blipFill>
        <p:spPr bwMode="auto">
          <a:xfrm>
            <a:off x="228600" y="762000"/>
            <a:ext cx="1752600" cy="838200"/>
          </a:xfrm>
          <a:prstGeom prst="rect">
            <a:avLst/>
          </a:prstGeom>
        </p:spPr>
        <p:style>
          <a:lnRef idx="2">
            <a:schemeClr val="accent4"/>
          </a:lnRef>
          <a:fillRef idx="1">
            <a:schemeClr val="lt1"/>
          </a:fillRef>
          <a:effectRef idx="0">
            <a:schemeClr val="accent4"/>
          </a:effectRef>
          <a:fontRef idx="minor">
            <a:schemeClr val="dk1"/>
          </a:fontRef>
        </p:style>
      </p:pic>
      <p:pic>
        <p:nvPicPr>
          <p:cNvPr id="29706" name="Picture 10" descr="AC1_5695">
            <a:hlinkClick r:id="rId26"/>
          </p:cNvPr>
          <p:cNvPicPr>
            <a:picLocks noChangeAspect="1" noChangeArrowheads="1"/>
          </p:cNvPicPr>
          <p:nvPr/>
        </p:nvPicPr>
        <p:blipFill>
          <a:blip r:embed="rId27" cstate="print"/>
          <a:srcRect/>
          <a:stretch>
            <a:fillRect/>
          </a:stretch>
        </p:blipFill>
        <p:spPr bwMode="auto">
          <a:xfrm>
            <a:off x="228600" y="3045607"/>
            <a:ext cx="1143000" cy="1104901"/>
          </a:xfrm>
          <a:prstGeom prst="rect">
            <a:avLst/>
          </a:prstGeom>
        </p:spPr>
        <p:style>
          <a:lnRef idx="2">
            <a:schemeClr val="dk1"/>
          </a:lnRef>
          <a:fillRef idx="1">
            <a:schemeClr val="lt1"/>
          </a:fillRef>
          <a:effectRef idx="0">
            <a:schemeClr val="dk1"/>
          </a:effectRef>
          <a:fontRef idx="minor">
            <a:schemeClr val="dk1"/>
          </a:fontRef>
        </p:style>
      </p:pic>
      <p:sp>
        <p:nvSpPr>
          <p:cNvPr id="21" name="Rectangle 20"/>
          <p:cNvSpPr/>
          <p:nvPr/>
        </p:nvSpPr>
        <p:spPr>
          <a:xfrm>
            <a:off x="3254118" y="0"/>
            <a:ext cx="5889882" cy="923330"/>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Keep them involved</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 name="TextBox 1"/>
          <p:cNvSpPr txBox="1"/>
          <p:nvPr/>
        </p:nvSpPr>
        <p:spPr>
          <a:xfrm>
            <a:off x="5036127" y="762000"/>
            <a:ext cx="3914940" cy="369332"/>
          </a:xfrm>
          <a:prstGeom prst="rect">
            <a:avLst/>
          </a:prstGeom>
          <a:noFill/>
        </p:spPr>
        <p:txBody>
          <a:bodyPr wrap="square" rtlCol="0">
            <a:spAutoFit/>
          </a:bodyPr>
          <a:lstStyle/>
          <a:p>
            <a:r>
              <a:rPr lang="en-US" dirty="0" smtClean="0">
                <a:latin typeface="Constantia" pitchFamily="18" charset="0"/>
              </a:rPr>
              <a:t>There’s something for everyone</a:t>
            </a:r>
            <a:endParaRPr lang="en-US" dirty="0">
              <a:latin typeface="Constantia" pitchFamily="18" charset="0"/>
            </a:endParaRPr>
          </a:p>
        </p:txBody>
      </p:sp>
      <p:sp>
        <p:nvSpPr>
          <p:cNvPr id="4" name="TextBox 3"/>
          <p:cNvSpPr txBox="1"/>
          <p:nvPr/>
        </p:nvSpPr>
        <p:spPr>
          <a:xfrm>
            <a:off x="214745" y="6096000"/>
            <a:ext cx="6752008" cy="400110"/>
          </a:xfrm>
          <a:prstGeom prst="rect">
            <a:avLst/>
          </a:prstGeom>
          <a:noFill/>
        </p:spPr>
        <p:txBody>
          <a:bodyPr wrap="square" rtlCol="0">
            <a:spAutoFit/>
          </a:bodyPr>
          <a:lstStyle/>
          <a:p>
            <a:r>
              <a:rPr lang="en-US" sz="2000" dirty="0" smtClean="0">
                <a:latin typeface="Cooper Black" pitchFamily="18" charset="0"/>
              </a:rPr>
              <a:t>No club to match your child’s interest, start one!!!</a:t>
            </a:r>
            <a:endParaRPr lang="en-US" sz="2000" dirty="0">
              <a:latin typeface="Cooper Black" pitchFamily="18" charset="0"/>
            </a:endParaRPr>
          </a:p>
        </p:txBody>
      </p:sp>
    </p:spTree>
    <p:extLst>
      <p:ext uri="{BB962C8B-B14F-4D97-AF65-F5344CB8AC3E}">
        <p14:creationId xmlns:p14="http://schemas.microsoft.com/office/powerpoint/2010/main" val="322305453"/>
      </p:ext>
    </p:extLst>
  </p:cSld>
  <p:clrMapOvr>
    <a:masterClrMapping/>
  </p:clrMapOvr>
  <p:transition spd="med">
    <p:wheel spokes="3"/>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0" y="406400"/>
            <a:ext cx="1854200" cy="1245358"/>
          </a:xfrm>
          <a:prstGeom prst="rect">
            <a:avLst/>
          </a:prstGeom>
        </p:spPr>
      </p:pic>
      <p:sp>
        <p:nvSpPr>
          <p:cNvPr id="6" name="TextBox 5"/>
          <p:cNvSpPr txBox="1"/>
          <p:nvPr/>
        </p:nvSpPr>
        <p:spPr>
          <a:xfrm>
            <a:off x="1435100" y="1602488"/>
            <a:ext cx="6172200" cy="1200329"/>
          </a:xfrm>
          <a:prstGeom prst="rect">
            <a:avLst/>
          </a:prstGeom>
          <a:noFill/>
        </p:spPr>
        <p:txBody>
          <a:bodyPr wrap="square" rtlCol="0">
            <a:spAutoFit/>
          </a:bodyPr>
          <a:lstStyle/>
          <a:p>
            <a:r>
              <a:rPr lang="en-US" dirty="0" smtClean="0">
                <a:solidFill>
                  <a:prstClr val="black"/>
                </a:solidFill>
              </a:rPr>
              <a:t>If possible, visit the school over the summer and allow your child to look around and become familiar with the new setting.</a:t>
            </a:r>
          </a:p>
          <a:p>
            <a:r>
              <a:rPr lang="en-US" b="1" i="1" dirty="0" smtClean="0">
                <a:solidFill>
                  <a:prstClr val="black"/>
                </a:solidFill>
              </a:rPr>
              <a:t>Make sure to call the school to see if you can arrange this</a:t>
            </a:r>
            <a:r>
              <a:rPr lang="en-US" dirty="0" smtClean="0">
                <a:solidFill>
                  <a:prstClr val="black"/>
                </a:solidFill>
              </a:rPr>
              <a:t>.    </a:t>
            </a:r>
          </a:p>
          <a:p>
            <a:endParaRPr lang="en-US" dirty="0">
              <a:solidFill>
                <a:prstClr val="black"/>
              </a:solidFill>
            </a:endParaRPr>
          </a:p>
        </p:txBody>
      </p:sp>
      <p:sp>
        <p:nvSpPr>
          <p:cNvPr id="7" name="TextBox 6"/>
          <p:cNvSpPr txBox="1"/>
          <p:nvPr/>
        </p:nvSpPr>
        <p:spPr>
          <a:xfrm>
            <a:off x="1221301" y="4079438"/>
            <a:ext cx="6858000" cy="646331"/>
          </a:xfrm>
          <a:prstGeom prst="rect">
            <a:avLst/>
          </a:prstGeom>
          <a:noFill/>
        </p:spPr>
        <p:txBody>
          <a:bodyPr wrap="square" rtlCol="0">
            <a:spAutoFit/>
          </a:bodyPr>
          <a:lstStyle/>
          <a:p>
            <a:r>
              <a:rPr lang="en-US" dirty="0" smtClean="0">
                <a:solidFill>
                  <a:prstClr val="black"/>
                </a:solidFill>
              </a:rPr>
              <a:t>Visit important areas of the school; lunchroom, library, counselors office, etc. </a:t>
            </a:r>
            <a:endParaRPr lang="en-US" dirty="0">
              <a:solidFill>
                <a:prstClr val="black"/>
              </a:solidFill>
            </a:endParaRPr>
          </a:p>
        </p:txBody>
      </p:sp>
      <p:sp>
        <p:nvSpPr>
          <p:cNvPr id="11" name="Rectangle 10"/>
          <p:cNvSpPr/>
          <p:nvPr/>
        </p:nvSpPr>
        <p:spPr>
          <a:xfrm>
            <a:off x="2935547" y="457537"/>
            <a:ext cx="3196709"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smtClean="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rPr>
              <a:t>FIELD TRIP</a:t>
            </a:r>
            <a:endParaRPr lang="en-US" sz="54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7128" y="4934611"/>
            <a:ext cx="1850255" cy="1237783"/>
          </a:xfrm>
          <a:prstGeom prst="rect">
            <a:avLst/>
          </a:prstGeom>
          <a:ln w="9525">
            <a:solidFill>
              <a:schemeClr val="accent6">
                <a:lumMod val="75000"/>
              </a:schemeClr>
            </a:solidFill>
          </a:ln>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6101" y="2777056"/>
            <a:ext cx="1485900" cy="1276350"/>
          </a:xfrm>
          <a:prstGeom prst="rect">
            <a:avLst/>
          </a:prstGeom>
          <a:ln w="6350">
            <a:solidFill>
              <a:schemeClr val="tx1">
                <a:lumMod val="75000"/>
                <a:lumOff val="25000"/>
              </a:schemeClr>
            </a:solidFill>
          </a:ln>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5000" y="2683538"/>
            <a:ext cx="1528249" cy="1143000"/>
          </a:xfrm>
          <a:prstGeom prst="rect">
            <a:avLst/>
          </a:prstGeom>
          <a:ln w="9525" cap="sq">
            <a:solidFill>
              <a:schemeClr val="accent2">
                <a:lumMod val="75000"/>
              </a:schemeClr>
            </a:solidFill>
            <a:miter lim="800000"/>
          </a:ln>
          <a:effectLst>
            <a:outerShdw blurRad="57150" dist="50800" dir="2700000" algn="tl" rotWithShape="0">
              <a:srgbClr val="000000">
                <a:alpha val="40000"/>
              </a:srgb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52575" y="4934611"/>
            <a:ext cx="1619250" cy="1304925"/>
          </a:xfrm>
          <a:prstGeom prst="rect">
            <a:avLst/>
          </a:prstGeom>
          <a:ln w="9525">
            <a:solidFill>
              <a:schemeClr val="tx2">
                <a:lumMod val="40000"/>
                <a:lumOff val="60000"/>
              </a:schemeClr>
            </a:solidFill>
          </a:ln>
        </p:spPr>
      </p:pic>
      <p:sp>
        <p:nvSpPr>
          <p:cNvPr id="2" name="TextBox 1"/>
          <p:cNvSpPr txBox="1"/>
          <p:nvPr/>
        </p:nvSpPr>
        <p:spPr>
          <a:xfrm>
            <a:off x="508000" y="6311413"/>
            <a:ext cx="8636000" cy="307777"/>
          </a:xfrm>
          <a:prstGeom prst="rect">
            <a:avLst/>
          </a:prstGeom>
          <a:noFill/>
        </p:spPr>
        <p:txBody>
          <a:bodyPr wrap="square" rtlCol="0">
            <a:spAutoFit/>
          </a:bodyPr>
          <a:lstStyle/>
          <a:p>
            <a:r>
              <a:rPr lang="en-US" sz="1400" dirty="0" smtClean="0"/>
              <a:t>**not all high schools </a:t>
            </a:r>
            <a:r>
              <a:rPr lang="en-US" sz="1400" smtClean="0"/>
              <a:t>have a </a:t>
            </a:r>
            <a:r>
              <a:rPr lang="en-US" sz="1400" dirty="0" smtClean="0"/>
              <a:t>school nurse.  Check with your school as to who will administer your child’s medication.  </a:t>
            </a:r>
            <a:endParaRPr lang="en-US" sz="1400" dirty="0"/>
          </a:p>
        </p:txBody>
      </p:sp>
    </p:spTree>
    <p:extLst>
      <p:ext uri="{BB962C8B-B14F-4D97-AF65-F5344CB8AC3E}">
        <p14:creationId xmlns:p14="http://schemas.microsoft.com/office/powerpoint/2010/main" val="11331214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Left-Right Arrow 10"/>
          <p:cNvSpPr/>
          <p:nvPr/>
        </p:nvSpPr>
        <p:spPr>
          <a:xfrm>
            <a:off x="1219200" y="228600"/>
            <a:ext cx="6781800" cy="1752600"/>
          </a:xfrm>
          <a:prstGeom prst="lef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Its’ a Partnership</a:t>
            </a:r>
            <a:endParaRPr lang="en-US" dirty="0"/>
          </a:p>
        </p:txBody>
      </p:sp>
      <p:pic>
        <p:nvPicPr>
          <p:cNvPr id="5" name="Picture 12"/>
          <p:cNvPicPr>
            <a:picLocks noGrp="1" noChangeArrowheads="1"/>
          </p:cNvPicPr>
          <p:nvPr>
            <p:ph idx="1"/>
          </p:nvPr>
        </p:nvPicPr>
        <p:blipFill>
          <a:blip r:embed="rId2" cstate="print"/>
          <a:srcRect l="1939" b="3340"/>
          <a:stretch>
            <a:fillRect/>
          </a:stretch>
        </p:blipFill>
        <p:spPr bwMode="auto">
          <a:xfrm>
            <a:off x="2667000" y="1828800"/>
            <a:ext cx="3918366" cy="3505200"/>
          </a:xfrm>
          <a:prstGeom prst="rect">
            <a:avLst/>
          </a:prstGeom>
          <a:solidFill>
            <a:schemeClr val="accent1"/>
          </a:solid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2057400" y="2971800"/>
            <a:ext cx="1246994" cy="1406917"/>
          </a:xfrm>
          <a:prstGeom prst="rect">
            <a:avLst/>
          </a:prstGeom>
          <a:ln>
            <a:headEnd/>
            <a:tailEnd/>
          </a:ln>
        </p:spPr>
        <p:style>
          <a:lnRef idx="2">
            <a:schemeClr val="dk1"/>
          </a:lnRef>
          <a:fillRef idx="1">
            <a:schemeClr val="lt1"/>
          </a:fillRef>
          <a:effectRef idx="0">
            <a:schemeClr val="dk1"/>
          </a:effectRef>
          <a:fontRef idx="minor">
            <a:schemeClr val="dk1"/>
          </a:fontRef>
        </p:style>
      </p:pic>
      <p:pic>
        <p:nvPicPr>
          <p:cNvPr id="1029" name="Picture 5" descr="publix.png publix image by maxamillion992"/>
          <p:cNvPicPr>
            <a:picLocks noChangeAspect="1" noChangeArrowheads="1"/>
          </p:cNvPicPr>
          <p:nvPr/>
        </p:nvPicPr>
        <p:blipFill>
          <a:blip r:embed="rId4" cstate="print"/>
          <a:srcRect/>
          <a:stretch>
            <a:fillRect/>
          </a:stretch>
        </p:blipFill>
        <p:spPr bwMode="auto">
          <a:xfrm>
            <a:off x="3505200" y="4800600"/>
            <a:ext cx="797259" cy="962026"/>
          </a:xfrm>
          <a:prstGeom prst="rect">
            <a:avLst/>
          </a:prstGeom>
          <a:ln>
            <a:solidFill>
              <a:srgbClr val="00B050"/>
            </a:solidFill>
          </a:ln>
        </p:spPr>
        <p:style>
          <a:lnRef idx="2">
            <a:schemeClr val="accent3"/>
          </a:lnRef>
          <a:fillRef idx="1">
            <a:schemeClr val="lt1"/>
          </a:fillRef>
          <a:effectRef idx="0">
            <a:schemeClr val="accent3"/>
          </a:effectRef>
          <a:fontRef idx="minor">
            <a:schemeClr val="dk1"/>
          </a:fontRef>
        </p:style>
      </p:pic>
      <p:pic>
        <p:nvPicPr>
          <p:cNvPr id="1030" name="Picture 6" descr="C:\Documents and Settings\joellen.hancock\My Documents\My Pictures\chikfila logo.jpg"/>
          <p:cNvPicPr>
            <a:picLocks noChangeAspect="1" noChangeArrowheads="1"/>
          </p:cNvPicPr>
          <p:nvPr/>
        </p:nvPicPr>
        <p:blipFill>
          <a:blip r:embed="rId5" cstate="print"/>
          <a:srcRect/>
          <a:stretch>
            <a:fillRect/>
          </a:stretch>
        </p:blipFill>
        <p:spPr bwMode="auto">
          <a:xfrm>
            <a:off x="4444711" y="5181600"/>
            <a:ext cx="1314450" cy="752475"/>
          </a:xfrm>
          <a:prstGeom prst="rect">
            <a:avLst/>
          </a:prstGeom>
          <a:noFill/>
          <a:ln>
            <a:solidFill>
              <a:srgbClr val="FF0000"/>
            </a:solidFill>
          </a:ln>
        </p:spPr>
      </p:pic>
      <p:pic>
        <p:nvPicPr>
          <p:cNvPr id="1032" name="Picture 8" descr="See full size image">
            <a:hlinkClick r:id="rId6"/>
          </p:cNvPr>
          <p:cNvPicPr>
            <a:picLocks noChangeAspect="1" noChangeArrowheads="1"/>
          </p:cNvPicPr>
          <p:nvPr/>
        </p:nvPicPr>
        <p:blipFill>
          <a:blip r:embed="rId7" cstate="print"/>
          <a:srcRect/>
          <a:stretch>
            <a:fillRect/>
          </a:stretch>
        </p:blipFill>
        <p:spPr bwMode="auto">
          <a:xfrm>
            <a:off x="5257800" y="4724400"/>
            <a:ext cx="933450" cy="762000"/>
          </a:xfrm>
          <a:prstGeom prst="rect">
            <a:avLst/>
          </a:prstGeom>
        </p:spPr>
        <p:style>
          <a:lnRef idx="2">
            <a:schemeClr val="accent1"/>
          </a:lnRef>
          <a:fillRef idx="1">
            <a:schemeClr val="lt1"/>
          </a:fillRef>
          <a:effectRef idx="0">
            <a:schemeClr val="accent1"/>
          </a:effectRef>
          <a:fontRef idx="minor">
            <a:schemeClr val="dk1"/>
          </a:fontRef>
        </p:style>
      </p:pic>
      <p:sp>
        <p:nvSpPr>
          <p:cNvPr id="12" name="Rectangle 11"/>
          <p:cNvSpPr/>
          <p:nvPr/>
        </p:nvSpPr>
        <p:spPr>
          <a:xfrm>
            <a:off x="2057400" y="609600"/>
            <a:ext cx="5257800" cy="923330"/>
          </a:xfrm>
          <a:prstGeom prst="rect">
            <a:avLst/>
          </a:prstGeom>
          <a:noFill/>
        </p:spPr>
        <p:txBody>
          <a:bodyPr wrap="square" lIns="91440" tIns="45720" rIns="91440" bIns="45720">
            <a:spAutoFit/>
          </a:bodyPr>
          <a:lstStyle/>
          <a:p>
            <a:pPr algn="ct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It’s a Partnership</a:t>
            </a:r>
            <a:endPar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24525" y="3017167"/>
            <a:ext cx="1504950" cy="971143"/>
          </a:xfrm>
          <a:prstGeom prst="rect">
            <a:avLst/>
          </a:prstGeom>
        </p:spPr>
      </p:pic>
    </p:spTree>
    <p:extLst>
      <p:ext uri="{BB962C8B-B14F-4D97-AF65-F5344CB8AC3E}">
        <p14:creationId xmlns:p14="http://schemas.microsoft.com/office/powerpoint/2010/main" val="1878661653"/>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4564" y="905698"/>
            <a:ext cx="6781800" cy="830997"/>
          </a:xfrm>
          <a:prstGeom prst="rect">
            <a:avLst/>
          </a:prstGeom>
          <a:noFill/>
        </p:spPr>
        <p:txBody>
          <a:bodyPr wrap="square" rtlCol="0">
            <a:spAutoFit/>
          </a:bodyPr>
          <a:lstStyle/>
          <a:p>
            <a:pPr algn="ctr"/>
            <a:r>
              <a:rPr lang="en-US" sz="2400" dirty="0" smtClean="0">
                <a:latin typeface="Bangle" pitchFamily="2" charset="0"/>
              </a:rPr>
              <a:t>Parent Mentors are parents of a special needs child themselves whose children attend a Cherokee County School.</a:t>
            </a:r>
            <a:endParaRPr lang="en-US" sz="2400" dirty="0">
              <a:latin typeface="Bangle" pitchFamily="2"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5999" y="3124200"/>
            <a:ext cx="3687617" cy="2765713"/>
          </a:xfrm>
          <a:prstGeom prst="roundRect">
            <a:avLst>
              <a:gd name="adj" fmla="val 11111"/>
            </a:avLst>
          </a:prstGeom>
          <a:ln w="190500" cap="rnd">
            <a:solidFill>
              <a:srgbClr val="C0504D">
                <a:lumMod val="60000"/>
                <a:lumOff val="40000"/>
              </a:srgbClr>
            </a:solidFill>
            <a:prstDash val="solid"/>
          </a:ln>
          <a:effectLst>
            <a:glow rad="101600">
              <a:srgbClr val="C0504D">
                <a:satMod val="175000"/>
                <a:alpha val="40000"/>
              </a:srgbClr>
            </a:glow>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10518" t="7052" r="16748" b="7486"/>
          <a:stretch/>
        </p:blipFill>
        <p:spPr>
          <a:xfrm>
            <a:off x="685801" y="2369127"/>
            <a:ext cx="3457344" cy="2507673"/>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954536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762000" y="304800"/>
            <a:ext cx="6577763" cy="923330"/>
          </a:xfrm>
          <a:prstGeom prst="rect">
            <a:avLst/>
          </a:prstGeom>
          <a:noFill/>
        </p:spPr>
        <p:txBody>
          <a:bodyPr wrap="none" lIns="91440" tIns="45720" rIns="91440" bIns="45720">
            <a:spAutoFit/>
          </a:bodyPr>
          <a:lstStyle/>
          <a:p>
            <a:pPr algn="ctr"/>
            <a:r>
              <a:rPr lang="en-US"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Together we can do it!</a:t>
            </a:r>
            <a:endParaRPr 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pic>
        <p:nvPicPr>
          <p:cNvPr id="30748" name="Picture 28" descr="#47787 Royalty-Free Stock Photo Of A Happy Black Graduate Woman Holding A Business Card by Andres Rodriguez"/>
          <p:cNvPicPr>
            <a:picLocks noChangeAspect="1" noChangeArrowheads="1"/>
          </p:cNvPicPr>
          <p:nvPr/>
        </p:nvPicPr>
        <p:blipFill>
          <a:blip r:embed="rId2" cstate="print"/>
          <a:srcRect/>
          <a:stretch>
            <a:fillRect/>
          </a:stretch>
        </p:blipFill>
        <p:spPr bwMode="auto">
          <a:xfrm>
            <a:off x="457200" y="1524000"/>
            <a:ext cx="1257300" cy="1885950"/>
          </a:xfrm>
          <a:prstGeom prst="rect">
            <a:avLst/>
          </a:prstGeom>
        </p:spPr>
        <p:style>
          <a:lnRef idx="2">
            <a:schemeClr val="dk1"/>
          </a:lnRef>
          <a:fillRef idx="1">
            <a:schemeClr val="lt1"/>
          </a:fillRef>
          <a:effectRef idx="0">
            <a:schemeClr val="dk1"/>
          </a:effectRef>
          <a:fontRef idx="minor">
            <a:schemeClr val="dk1"/>
          </a:fontRef>
        </p:style>
      </p:pic>
      <p:pic>
        <p:nvPicPr>
          <p:cNvPr id="30728" name="Picture 8" descr="http://t2.gstatic.com/images?q=tbn:RYh2Y5L0AOSg-M:http://www.bluewhaleinvitations.com/images/High%2520School%2520Graduation%2520Open%2520House%2520Reunion%2520Invitation%25202.gif">
            <a:hlinkClick r:id="rId3"/>
          </p:cNvPr>
          <p:cNvPicPr>
            <a:picLocks noChangeAspect="1" noChangeArrowheads="1"/>
          </p:cNvPicPr>
          <p:nvPr/>
        </p:nvPicPr>
        <p:blipFill>
          <a:blip r:embed="rId4" cstate="print"/>
          <a:srcRect/>
          <a:stretch>
            <a:fillRect/>
          </a:stretch>
        </p:blipFill>
        <p:spPr bwMode="auto">
          <a:xfrm>
            <a:off x="2794289" y="1958624"/>
            <a:ext cx="2724150" cy="2724150"/>
          </a:xfrm>
          <a:prstGeom prst="rect">
            <a:avLst/>
          </a:prstGeom>
          <a:noFill/>
        </p:spPr>
      </p:pic>
      <p:pic>
        <p:nvPicPr>
          <p:cNvPr id="30722" name="Picture 2" descr="See full size image">
            <a:hlinkClick r:id="rId5"/>
          </p:cNvPr>
          <p:cNvPicPr>
            <a:picLocks noChangeAspect="1" noChangeArrowheads="1"/>
          </p:cNvPicPr>
          <p:nvPr/>
        </p:nvPicPr>
        <p:blipFill>
          <a:blip r:embed="rId6" cstate="print"/>
          <a:srcRect/>
          <a:stretch>
            <a:fillRect/>
          </a:stretch>
        </p:blipFill>
        <p:spPr bwMode="auto">
          <a:xfrm>
            <a:off x="3352801" y="1097414"/>
            <a:ext cx="1981200" cy="1415143"/>
          </a:xfrm>
          <a:prstGeom prst="rect">
            <a:avLst/>
          </a:prstGeom>
          <a:noFill/>
        </p:spPr>
      </p:pic>
      <p:pic>
        <p:nvPicPr>
          <p:cNvPr id="30752" name="Picture 32" descr="#51701 Royalty-Free Stock Photo Of Happy Graduation Man by Andres Rodriguez"/>
          <p:cNvPicPr>
            <a:picLocks noChangeAspect="1" noChangeArrowheads="1"/>
          </p:cNvPicPr>
          <p:nvPr/>
        </p:nvPicPr>
        <p:blipFill>
          <a:blip r:embed="rId7" cstate="print"/>
          <a:srcRect/>
          <a:stretch>
            <a:fillRect/>
          </a:stretch>
        </p:blipFill>
        <p:spPr bwMode="auto">
          <a:xfrm>
            <a:off x="152400" y="3246263"/>
            <a:ext cx="952500" cy="1428750"/>
          </a:xfrm>
          <a:prstGeom prst="rect">
            <a:avLst/>
          </a:prstGeom>
        </p:spPr>
        <p:style>
          <a:lnRef idx="3">
            <a:schemeClr val="lt1"/>
          </a:lnRef>
          <a:fillRef idx="1">
            <a:schemeClr val="accent5"/>
          </a:fillRef>
          <a:effectRef idx="1">
            <a:schemeClr val="accent5"/>
          </a:effectRef>
          <a:fontRef idx="minor">
            <a:schemeClr val="lt1"/>
          </a:fontRef>
        </p:style>
      </p:pic>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98573" y="3000375"/>
            <a:ext cx="2381250" cy="1476375"/>
          </a:xfrm>
          <a:prstGeom prst="rect">
            <a:avLst/>
          </a:prstGeom>
          <a:ln w="38100" cap="sq">
            <a:solidFill>
              <a:schemeClr val="accent2">
                <a:lumMod val="60000"/>
                <a:lumOff val="40000"/>
              </a:schemeClr>
            </a:solidFill>
            <a:prstDash val="solid"/>
            <a:miter lim="800000"/>
          </a:ln>
          <a:effectLst>
            <a:outerShdw blurRad="50800" dist="38100" dir="2700000" algn="tl" rotWithShape="0">
              <a:srgbClr val="000000">
                <a:alpha val="43000"/>
              </a:srgbClr>
            </a:outerShdw>
          </a:effectLst>
        </p:spPr>
      </p:pic>
      <p:pic>
        <p:nvPicPr>
          <p:cNvPr id="30734" name="Picture 14" descr="http://t0.gstatic.com/images?q=tbn:fetkoo7k_7VpGM:http://cdn.sheknows.com/articles/Image/pregnancyandbaby/high-school-grad.jpg">
            <a:hlinkClick r:id="rId9"/>
          </p:cNvPr>
          <p:cNvPicPr>
            <a:picLocks noChangeAspect="1" noChangeArrowheads="1"/>
          </p:cNvPicPr>
          <p:nvPr/>
        </p:nvPicPr>
        <p:blipFill>
          <a:blip r:embed="rId10" cstate="print"/>
          <a:srcRect/>
          <a:stretch>
            <a:fillRect/>
          </a:stretch>
        </p:blipFill>
        <p:spPr bwMode="auto">
          <a:xfrm>
            <a:off x="4564639" y="3807402"/>
            <a:ext cx="1590675" cy="1143000"/>
          </a:xfrm>
          <a:prstGeom prst="rect">
            <a:avLst/>
          </a:prstGeom>
          <a:ln>
            <a:solidFill>
              <a:srgbClr val="00B050"/>
            </a:solidFill>
          </a:ln>
        </p:spPr>
        <p:style>
          <a:lnRef idx="2">
            <a:schemeClr val="accent2"/>
          </a:lnRef>
          <a:fillRef idx="1">
            <a:schemeClr val="lt1"/>
          </a:fillRef>
          <a:effectRef idx="0">
            <a:schemeClr val="accent2"/>
          </a:effectRef>
          <a:fontRef idx="minor">
            <a:schemeClr val="dk1"/>
          </a:fontRef>
        </p:style>
      </p:pic>
      <p:pic>
        <p:nvPicPr>
          <p:cNvPr id="3" name="Picture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31174" y="1189939"/>
            <a:ext cx="2354070" cy="17450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629642" y="2657970"/>
            <a:ext cx="1130011" cy="1558574"/>
          </a:xfrm>
          <a:prstGeom prst="rect">
            <a:avLst/>
          </a:prstGeom>
          <a:ln w="38100" cap="sq">
            <a:solidFill>
              <a:schemeClr val="bg2">
                <a:lumMod val="50000"/>
              </a:schemeClr>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85850" y="4191000"/>
            <a:ext cx="1743075" cy="1790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312054" y="4555730"/>
            <a:ext cx="1473190" cy="1932344"/>
          </a:xfrm>
          <a:prstGeom prst="rect">
            <a:avLst/>
          </a:prstGeom>
          <a:ln w="38100" cap="sq">
            <a:solidFill>
              <a:schemeClr val="tx2">
                <a:lumMod val="60000"/>
                <a:lumOff val="40000"/>
              </a:schemeClr>
            </a:solidFill>
            <a:prstDash val="solid"/>
            <a:miter lim="800000"/>
          </a:ln>
          <a:effectLst>
            <a:outerShdw blurRad="50800" dist="38100" dir="2700000" algn="tl" rotWithShape="0">
              <a:srgbClr val="000000">
                <a:alpha val="43000"/>
              </a:srgbClr>
            </a:outerShdw>
          </a:effectLst>
        </p:spPr>
      </p:pic>
      <p:pic>
        <p:nvPicPr>
          <p:cNvPr id="30750" name="Picture 30" descr="#38398 Stock Photo Of A Proud Latin American Man Holding Up His Diploma And Smiling Upwards At Graduation by Andres Rodriguez"/>
          <p:cNvPicPr>
            <a:picLocks noChangeAspect="1" noChangeArrowheads="1"/>
          </p:cNvPicPr>
          <p:nvPr/>
        </p:nvPicPr>
        <p:blipFill>
          <a:blip r:embed="rId15" cstate="print"/>
          <a:srcRect/>
          <a:stretch>
            <a:fillRect/>
          </a:stretch>
        </p:blipFill>
        <p:spPr bwMode="auto">
          <a:xfrm>
            <a:off x="5461289" y="4950402"/>
            <a:ext cx="1714500" cy="1143000"/>
          </a:xfrm>
          <a:prstGeom prst="rect">
            <a:avLst/>
          </a:prstGeom>
        </p:spPr>
        <p:style>
          <a:lnRef idx="3">
            <a:schemeClr val="lt1"/>
          </a:lnRef>
          <a:fillRef idx="1">
            <a:schemeClr val="accent6"/>
          </a:fillRef>
          <a:effectRef idx="1">
            <a:schemeClr val="accent6"/>
          </a:effectRef>
          <a:fontRef idx="minor">
            <a:schemeClr val="lt1"/>
          </a:fontRef>
        </p:style>
      </p:pic>
    </p:spTree>
    <p:extLst>
      <p:ext uri="{BB962C8B-B14F-4D97-AF65-F5344CB8AC3E}">
        <p14:creationId xmlns:p14="http://schemas.microsoft.com/office/powerpoint/2010/main" val="3871927489"/>
      </p:ext>
    </p:extLst>
  </p:cSld>
  <p:clrMapOvr>
    <a:masterClrMapping/>
  </p:clrMapOvr>
  <p:transition spd="med">
    <p:split dir="in"/>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ooper Black" pitchFamily="18" charset="0"/>
              </a:rPr>
              <a:t>Resources</a:t>
            </a:r>
            <a:endParaRPr lang="en-US" dirty="0">
              <a:latin typeface="Cooper Black" pitchFamily="18" charset="0"/>
            </a:endParaRPr>
          </a:p>
        </p:txBody>
      </p:sp>
      <p:sp>
        <p:nvSpPr>
          <p:cNvPr id="6" name="TextBox 5"/>
          <p:cNvSpPr txBox="1"/>
          <p:nvPr/>
        </p:nvSpPr>
        <p:spPr>
          <a:xfrm>
            <a:off x="1066800" y="3886200"/>
            <a:ext cx="8077200" cy="861774"/>
          </a:xfrm>
          <a:prstGeom prst="rect">
            <a:avLst/>
          </a:prstGeom>
          <a:noFill/>
        </p:spPr>
        <p:txBody>
          <a:bodyPr wrap="square" rtlCol="0">
            <a:spAutoFit/>
          </a:bodyPr>
          <a:lstStyle/>
          <a:p>
            <a:r>
              <a:rPr lang="en-US" b="1" dirty="0" smtClean="0">
                <a:latin typeface="Constantia" pitchFamily="18" charset="0"/>
              </a:rPr>
              <a:t>Bridge Law/IGP: (also called Bridge Bill)</a:t>
            </a:r>
          </a:p>
          <a:p>
            <a:r>
              <a:rPr lang="en-US" sz="1600" dirty="0">
                <a:latin typeface="Constantia" pitchFamily="18" charset="0"/>
                <a:hlinkClick r:id="rId3"/>
              </a:rPr>
              <a:t>http://</a:t>
            </a:r>
            <a:r>
              <a:rPr lang="en-US" sz="1600" dirty="0" smtClean="0">
                <a:latin typeface="Constantia" pitchFamily="18" charset="0"/>
                <a:hlinkClick r:id="rId3"/>
              </a:rPr>
              <a:t>www.gadoe.org/Curriculum-Instruction-and-Assessment/CTAE/</a:t>
            </a:r>
          </a:p>
          <a:p>
            <a:r>
              <a:rPr lang="en-US" sz="1600" dirty="0" smtClean="0">
                <a:latin typeface="Constantia" pitchFamily="18" charset="0"/>
                <a:hlinkClick r:id="rId3"/>
              </a:rPr>
              <a:t>Pages/</a:t>
            </a:r>
            <a:r>
              <a:rPr lang="en-US" sz="1600" dirty="0" smtClean="0">
                <a:latin typeface="Constantia" pitchFamily="18" charset="0"/>
              </a:rPr>
              <a:t>Presentations.aspx</a:t>
            </a:r>
            <a:endParaRPr lang="en-US" sz="1600" dirty="0">
              <a:latin typeface="Constantia" pitchFamily="18" charset="0"/>
            </a:endParaRPr>
          </a:p>
        </p:txBody>
      </p:sp>
      <p:sp>
        <p:nvSpPr>
          <p:cNvPr id="7" name="TextBox 6"/>
          <p:cNvSpPr txBox="1"/>
          <p:nvPr/>
        </p:nvSpPr>
        <p:spPr>
          <a:xfrm>
            <a:off x="1066800" y="2151071"/>
            <a:ext cx="3657600" cy="646331"/>
          </a:xfrm>
          <a:prstGeom prst="rect">
            <a:avLst/>
          </a:prstGeom>
          <a:noFill/>
        </p:spPr>
        <p:txBody>
          <a:bodyPr wrap="square" rtlCol="0">
            <a:spAutoFit/>
          </a:bodyPr>
          <a:lstStyle/>
          <a:p>
            <a:r>
              <a:rPr lang="en-US" b="1" dirty="0" smtClean="0">
                <a:latin typeface="Constantia" pitchFamily="18" charset="0"/>
              </a:rPr>
              <a:t>Parent Mentors</a:t>
            </a:r>
          </a:p>
          <a:p>
            <a:r>
              <a:rPr lang="en-US" dirty="0" smtClean="0">
                <a:latin typeface="Constantia" pitchFamily="18" charset="0"/>
              </a:rPr>
              <a:t>www.parentmentors.org</a:t>
            </a:r>
            <a:endParaRPr lang="en-US" dirty="0">
              <a:latin typeface="Constantia" pitchFamily="18" charset="0"/>
            </a:endParaRPr>
          </a:p>
        </p:txBody>
      </p:sp>
      <p:sp>
        <p:nvSpPr>
          <p:cNvPr id="8" name="TextBox 7"/>
          <p:cNvSpPr txBox="1"/>
          <p:nvPr/>
        </p:nvSpPr>
        <p:spPr>
          <a:xfrm>
            <a:off x="1066800" y="1291325"/>
            <a:ext cx="5105400" cy="646331"/>
          </a:xfrm>
          <a:prstGeom prst="rect">
            <a:avLst/>
          </a:prstGeom>
          <a:noFill/>
        </p:spPr>
        <p:txBody>
          <a:bodyPr wrap="square" rtlCol="0">
            <a:spAutoFit/>
          </a:bodyPr>
          <a:lstStyle/>
          <a:p>
            <a:r>
              <a:rPr lang="en-US" b="1" dirty="0" smtClean="0">
                <a:latin typeface="Constantia" pitchFamily="18" charset="0"/>
              </a:rPr>
              <a:t>Parent to Parent of Georgia</a:t>
            </a:r>
          </a:p>
          <a:p>
            <a:r>
              <a:rPr lang="en-US" dirty="0" smtClean="0">
                <a:latin typeface="Constantia" pitchFamily="18" charset="0"/>
              </a:rPr>
              <a:t>www.p2pga.org</a:t>
            </a:r>
            <a:endParaRPr lang="en-US" dirty="0">
              <a:latin typeface="Constantia" pitchFamily="18" charset="0"/>
            </a:endParaRPr>
          </a:p>
        </p:txBody>
      </p:sp>
      <p:sp>
        <p:nvSpPr>
          <p:cNvPr id="9" name="TextBox 8"/>
          <p:cNvSpPr txBox="1"/>
          <p:nvPr/>
        </p:nvSpPr>
        <p:spPr>
          <a:xfrm>
            <a:off x="1066800" y="2960469"/>
            <a:ext cx="6248400" cy="646331"/>
          </a:xfrm>
          <a:prstGeom prst="rect">
            <a:avLst/>
          </a:prstGeom>
          <a:noFill/>
        </p:spPr>
        <p:txBody>
          <a:bodyPr wrap="square" rtlCol="0">
            <a:spAutoFit/>
          </a:bodyPr>
          <a:lstStyle/>
          <a:p>
            <a:r>
              <a:rPr lang="en-US" b="1" dirty="0" smtClean="0">
                <a:latin typeface="Constantia" pitchFamily="18" charset="0"/>
              </a:rPr>
              <a:t>NICHY: Students Guide to the IEP:</a:t>
            </a:r>
          </a:p>
          <a:p>
            <a:r>
              <a:rPr lang="en-US" dirty="0" smtClean="0">
                <a:latin typeface="Constantia" pitchFamily="18" charset="0"/>
              </a:rPr>
              <a:t>http</a:t>
            </a:r>
            <a:r>
              <a:rPr lang="en-US" dirty="0">
                <a:latin typeface="Constantia" pitchFamily="18" charset="0"/>
              </a:rPr>
              <a:t>://nichcy.org/wp-content/uploads/docs/st1.pdf</a:t>
            </a:r>
          </a:p>
        </p:txBody>
      </p:sp>
      <p:sp>
        <p:nvSpPr>
          <p:cNvPr id="10" name="TextBox 9"/>
          <p:cNvSpPr txBox="1"/>
          <p:nvPr/>
        </p:nvSpPr>
        <p:spPr>
          <a:xfrm>
            <a:off x="1066801" y="4953000"/>
            <a:ext cx="7772400" cy="861774"/>
          </a:xfrm>
          <a:prstGeom prst="rect">
            <a:avLst/>
          </a:prstGeom>
          <a:noFill/>
        </p:spPr>
        <p:txBody>
          <a:bodyPr wrap="square" rtlCol="0">
            <a:spAutoFit/>
          </a:bodyPr>
          <a:lstStyle/>
          <a:p>
            <a:r>
              <a:rPr lang="en-US" b="1" dirty="0" smtClean="0">
                <a:latin typeface="Constantia" pitchFamily="18" charset="0"/>
              </a:rPr>
              <a:t>Transition to Post-Secondary:</a:t>
            </a:r>
          </a:p>
          <a:p>
            <a:r>
              <a:rPr lang="en-US" sz="1600" dirty="0">
                <a:latin typeface="Constantia" pitchFamily="18" charset="0"/>
              </a:rPr>
              <a:t>http://www.gadoe.org/Curriculum-Instruction-and-Assessment/Special-Education-Services/Pages/Transition-.aspx</a:t>
            </a:r>
          </a:p>
        </p:txBody>
      </p:sp>
    </p:spTree>
    <p:extLst>
      <p:ext uri="{BB962C8B-B14F-4D97-AF65-F5344CB8AC3E}">
        <p14:creationId xmlns:p14="http://schemas.microsoft.com/office/powerpoint/2010/main" val="26259955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939069210"/>
              </p:ext>
            </p:extLst>
          </p:nvPr>
        </p:nvGraphicFramePr>
        <p:xfrm>
          <a:off x="228601" y="561110"/>
          <a:ext cx="8762999" cy="6144489"/>
        </p:xfrm>
        <a:graphic>
          <a:graphicData uri="http://schemas.openxmlformats.org/drawingml/2006/table">
            <a:tbl>
              <a:tblPr firstRow="1" firstCol="1" bandRow="1">
                <a:tableStyleId>{5C22544A-7EE6-4342-B048-85BDC9FD1C3A}</a:tableStyleId>
              </a:tblPr>
              <a:tblGrid>
                <a:gridCol w="1601470"/>
                <a:gridCol w="1325948"/>
                <a:gridCol w="1463709"/>
                <a:gridCol w="1463709"/>
                <a:gridCol w="2908163"/>
              </a:tblGrid>
              <a:tr h="314669">
                <a:tc>
                  <a:txBody>
                    <a:bodyPr/>
                    <a:lstStyle/>
                    <a:p>
                      <a:pPr marL="0" marR="0">
                        <a:lnSpc>
                          <a:spcPct val="115000"/>
                        </a:lnSpc>
                        <a:spcBef>
                          <a:spcPts val="0"/>
                        </a:spcBef>
                        <a:spcAft>
                          <a:spcPts val="0"/>
                        </a:spcAft>
                      </a:pPr>
                      <a:r>
                        <a:rPr lang="en-US" sz="700" dirty="0">
                          <a:effectLst/>
                        </a:rPr>
                        <a:t>SUBJECT                        UNITS REQ.</a:t>
                      </a:r>
                      <a:endParaRPr lang="en-US" sz="700" dirty="0">
                        <a:effectLst/>
                        <a:latin typeface="Calibri"/>
                        <a:ea typeface="Times New Roman"/>
                        <a:cs typeface="Times New Roman"/>
                      </a:endParaRPr>
                    </a:p>
                  </a:txBody>
                  <a:tcPr marL="42619" marR="42619" marT="0" marB="0"/>
                </a:tc>
                <a:tc>
                  <a:txBody>
                    <a:bodyPr/>
                    <a:lstStyle/>
                    <a:p>
                      <a:pPr marL="0" marR="0" algn="ctr">
                        <a:lnSpc>
                          <a:spcPct val="115000"/>
                        </a:lnSpc>
                        <a:spcBef>
                          <a:spcPts val="0"/>
                        </a:spcBef>
                        <a:spcAft>
                          <a:spcPts val="0"/>
                        </a:spcAft>
                      </a:pPr>
                      <a:r>
                        <a:rPr lang="en-US" sz="900">
                          <a:effectLst/>
                        </a:rPr>
                        <a:t>9</a:t>
                      </a:r>
                      <a:r>
                        <a:rPr lang="en-US" sz="900" baseline="30000">
                          <a:effectLst/>
                        </a:rPr>
                        <a:t>TH</a:t>
                      </a:r>
                      <a:r>
                        <a:rPr lang="en-US" sz="900">
                          <a:effectLst/>
                        </a:rPr>
                        <a:t> GRADE</a:t>
                      </a:r>
                      <a:endParaRPr lang="en-US" sz="700">
                        <a:effectLst/>
                        <a:latin typeface="Calibri"/>
                        <a:ea typeface="Times New Roman"/>
                        <a:cs typeface="Times New Roman"/>
                      </a:endParaRPr>
                    </a:p>
                  </a:txBody>
                  <a:tcPr marL="42619" marR="42619" marT="0" marB="0"/>
                </a:tc>
                <a:tc>
                  <a:txBody>
                    <a:bodyPr/>
                    <a:lstStyle/>
                    <a:p>
                      <a:pPr marL="0" marR="0" algn="ctr">
                        <a:lnSpc>
                          <a:spcPct val="115000"/>
                        </a:lnSpc>
                        <a:spcBef>
                          <a:spcPts val="0"/>
                        </a:spcBef>
                        <a:spcAft>
                          <a:spcPts val="0"/>
                        </a:spcAft>
                      </a:pPr>
                      <a:r>
                        <a:rPr lang="en-US" sz="900">
                          <a:effectLst/>
                        </a:rPr>
                        <a:t>10</a:t>
                      </a:r>
                      <a:r>
                        <a:rPr lang="en-US" sz="900" baseline="30000">
                          <a:effectLst/>
                        </a:rPr>
                        <a:t>TH</a:t>
                      </a:r>
                      <a:r>
                        <a:rPr lang="en-US" sz="900">
                          <a:effectLst/>
                        </a:rPr>
                        <a:t> GRADE</a:t>
                      </a:r>
                      <a:endParaRPr lang="en-US" sz="700">
                        <a:effectLst/>
                        <a:latin typeface="Calibri"/>
                        <a:ea typeface="Times New Roman"/>
                        <a:cs typeface="Times New Roman"/>
                      </a:endParaRPr>
                    </a:p>
                  </a:txBody>
                  <a:tcPr marL="42619" marR="42619" marT="0" marB="0"/>
                </a:tc>
                <a:tc>
                  <a:txBody>
                    <a:bodyPr/>
                    <a:lstStyle/>
                    <a:p>
                      <a:pPr marL="0" marR="0" algn="ctr">
                        <a:lnSpc>
                          <a:spcPct val="115000"/>
                        </a:lnSpc>
                        <a:spcBef>
                          <a:spcPts val="0"/>
                        </a:spcBef>
                        <a:spcAft>
                          <a:spcPts val="0"/>
                        </a:spcAft>
                      </a:pPr>
                      <a:r>
                        <a:rPr lang="en-US" sz="900">
                          <a:effectLst/>
                        </a:rPr>
                        <a:t>11</a:t>
                      </a:r>
                      <a:r>
                        <a:rPr lang="en-US" sz="900" baseline="30000">
                          <a:effectLst/>
                        </a:rPr>
                        <a:t>TH</a:t>
                      </a:r>
                      <a:r>
                        <a:rPr lang="en-US" sz="900">
                          <a:effectLst/>
                        </a:rPr>
                        <a:t> GRADE</a:t>
                      </a:r>
                      <a:endParaRPr lang="en-US" sz="700">
                        <a:effectLst/>
                        <a:latin typeface="Calibri"/>
                        <a:ea typeface="Times New Roman"/>
                        <a:cs typeface="Times New Roman"/>
                      </a:endParaRPr>
                    </a:p>
                  </a:txBody>
                  <a:tcPr marL="42619" marR="42619" marT="0" marB="0"/>
                </a:tc>
                <a:tc>
                  <a:txBody>
                    <a:bodyPr/>
                    <a:lstStyle/>
                    <a:p>
                      <a:pPr marL="0" marR="0" algn="ctr">
                        <a:lnSpc>
                          <a:spcPct val="115000"/>
                        </a:lnSpc>
                        <a:spcBef>
                          <a:spcPts val="0"/>
                        </a:spcBef>
                        <a:spcAft>
                          <a:spcPts val="0"/>
                        </a:spcAft>
                      </a:pPr>
                      <a:r>
                        <a:rPr lang="en-US" sz="900">
                          <a:effectLst/>
                        </a:rPr>
                        <a:t>12</a:t>
                      </a:r>
                      <a:r>
                        <a:rPr lang="en-US" sz="900" baseline="30000">
                          <a:effectLst/>
                        </a:rPr>
                        <a:t>TH</a:t>
                      </a:r>
                      <a:r>
                        <a:rPr lang="en-US" sz="900">
                          <a:effectLst/>
                        </a:rPr>
                        <a:t> GRADE</a:t>
                      </a:r>
                      <a:endParaRPr lang="en-US" sz="700">
                        <a:effectLst/>
                        <a:latin typeface="Calibri"/>
                        <a:ea typeface="Times New Roman"/>
                        <a:cs typeface="Times New Roman"/>
                      </a:endParaRPr>
                    </a:p>
                  </a:txBody>
                  <a:tcPr marL="42619" marR="42619" marT="0" marB="0"/>
                </a:tc>
              </a:tr>
              <a:tr h="635020">
                <a:tc>
                  <a:txBody>
                    <a:bodyPr/>
                    <a:lstStyle/>
                    <a:p>
                      <a:pPr marL="0" marR="0">
                        <a:lnSpc>
                          <a:spcPct val="115000"/>
                        </a:lnSpc>
                        <a:spcBef>
                          <a:spcPts val="0"/>
                        </a:spcBef>
                        <a:spcAft>
                          <a:spcPts val="0"/>
                        </a:spcAft>
                      </a:pPr>
                      <a:r>
                        <a:rPr lang="en-US" sz="800" dirty="0">
                          <a:effectLst/>
                        </a:rPr>
                        <a:t>LITERATURE                        4</a:t>
                      </a:r>
                      <a:endParaRPr lang="en-US" sz="700" dirty="0">
                        <a:effectLst/>
                      </a:endParaRPr>
                    </a:p>
                    <a:p>
                      <a:pPr marL="0" marR="0">
                        <a:lnSpc>
                          <a:spcPct val="115000"/>
                        </a:lnSpc>
                        <a:spcBef>
                          <a:spcPts val="0"/>
                        </a:spcBef>
                        <a:spcAft>
                          <a:spcPts val="0"/>
                        </a:spcAft>
                      </a:pPr>
                      <a:r>
                        <a:rPr lang="en-US" sz="800" dirty="0">
                          <a:effectLst/>
                        </a:rPr>
                        <a:t>* </a:t>
                      </a:r>
                      <a:r>
                        <a:rPr lang="en-US" sz="700" dirty="0">
                          <a:effectLst/>
                        </a:rPr>
                        <a:t>indicates EOCT requirement</a:t>
                      </a:r>
                      <a:endParaRPr lang="en-US" sz="700" dirty="0">
                        <a:effectLst/>
                        <a:latin typeface="Calibri"/>
                        <a:ea typeface="Times New Roman"/>
                        <a:cs typeface="Times New Roman"/>
                      </a:endParaRPr>
                    </a:p>
                  </a:txBody>
                  <a:tcPr marL="42619" marR="42619" marT="0" marB="0"/>
                </a:tc>
                <a:tc>
                  <a:txBody>
                    <a:bodyPr/>
                    <a:lstStyle/>
                    <a:p>
                      <a:pPr marL="0" marR="0" algn="ctr">
                        <a:lnSpc>
                          <a:spcPct val="115000"/>
                        </a:lnSpc>
                        <a:spcBef>
                          <a:spcPts val="0"/>
                        </a:spcBef>
                        <a:spcAft>
                          <a:spcPts val="0"/>
                        </a:spcAft>
                      </a:pPr>
                      <a:r>
                        <a:rPr lang="en-US" sz="700">
                          <a:effectLst/>
                        </a:rPr>
                        <a:t> </a:t>
                      </a:r>
                    </a:p>
                    <a:p>
                      <a:pPr marL="0" marR="0" algn="ctr">
                        <a:lnSpc>
                          <a:spcPct val="115000"/>
                        </a:lnSpc>
                        <a:spcBef>
                          <a:spcPts val="0"/>
                        </a:spcBef>
                        <a:spcAft>
                          <a:spcPts val="0"/>
                        </a:spcAft>
                      </a:pPr>
                      <a:r>
                        <a:rPr lang="en-US" sz="700">
                          <a:effectLst/>
                        </a:rPr>
                        <a:t>9</a:t>
                      </a:r>
                      <a:r>
                        <a:rPr lang="en-US" sz="700" baseline="30000">
                          <a:effectLst/>
                        </a:rPr>
                        <a:t>th</a:t>
                      </a:r>
                      <a:r>
                        <a:rPr lang="en-US" sz="700">
                          <a:effectLst/>
                        </a:rPr>
                        <a:t> Lit/Comp*</a:t>
                      </a:r>
                    </a:p>
                    <a:p>
                      <a:pPr marL="0" marR="0" algn="ctr">
                        <a:lnSpc>
                          <a:spcPct val="115000"/>
                        </a:lnSpc>
                        <a:spcBef>
                          <a:spcPts val="0"/>
                        </a:spcBef>
                        <a:spcAft>
                          <a:spcPts val="0"/>
                        </a:spcAft>
                      </a:pPr>
                      <a:r>
                        <a:rPr lang="en-US" sz="700">
                          <a:effectLst/>
                        </a:rPr>
                        <a:t>9</a:t>
                      </a:r>
                      <a:r>
                        <a:rPr lang="en-US" sz="700" baseline="30000">
                          <a:effectLst/>
                        </a:rPr>
                        <a:t>th</a:t>
                      </a:r>
                      <a:r>
                        <a:rPr lang="en-US" sz="700">
                          <a:effectLst/>
                        </a:rPr>
                        <a:t> Lit/Comp (Honors)*</a:t>
                      </a:r>
                      <a:endParaRPr lang="en-US" sz="700">
                        <a:effectLst/>
                        <a:latin typeface="Calibri"/>
                        <a:ea typeface="Times New Roman"/>
                        <a:cs typeface="Times New Roman"/>
                      </a:endParaRPr>
                    </a:p>
                  </a:txBody>
                  <a:tcPr marL="42619" marR="42619" marT="0" marB="0"/>
                </a:tc>
                <a:tc>
                  <a:txBody>
                    <a:bodyPr/>
                    <a:lstStyle/>
                    <a:p>
                      <a:pPr marL="0" marR="0" algn="ctr">
                        <a:lnSpc>
                          <a:spcPct val="115000"/>
                        </a:lnSpc>
                        <a:spcBef>
                          <a:spcPts val="0"/>
                        </a:spcBef>
                        <a:spcAft>
                          <a:spcPts val="0"/>
                        </a:spcAft>
                      </a:pPr>
                      <a:r>
                        <a:rPr lang="en-US" sz="700">
                          <a:effectLst/>
                        </a:rPr>
                        <a:t> </a:t>
                      </a:r>
                    </a:p>
                    <a:p>
                      <a:pPr marL="0" marR="0" algn="ctr">
                        <a:lnSpc>
                          <a:spcPct val="115000"/>
                        </a:lnSpc>
                        <a:spcBef>
                          <a:spcPts val="0"/>
                        </a:spcBef>
                        <a:spcAft>
                          <a:spcPts val="0"/>
                        </a:spcAft>
                      </a:pPr>
                      <a:r>
                        <a:rPr lang="en-US" sz="700">
                          <a:effectLst/>
                        </a:rPr>
                        <a:t>10</a:t>
                      </a:r>
                      <a:r>
                        <a:rPr lang="en-US" sz="700" baseline="30000">
                          <a:effectLst/>
                        </a:rPr>
                        <a:t>th</a:t>
                      </a:r>
                      <a:r>
                        <a:rPr lang="en-US" sz="700">
                          <a:effectLst/>
                        </a:rPr>
                        <a:t> Lit/Comp</a:t>
                      </a:r>
                    </a:p>
                    <a:p>
                      <a:pPr marL="0" marR="0" algn="ctr">
                        <a:lnSpc>
                          <a:spcPct val="115000"/>
                        </a:lnSpc>
                        <a:spcBef>
                          <a:spcPts val="0"/>
                        </a:spcBef>
                        <a:spcAft>
                          <a:spcPts val="0"/>
                        </a:spcAft>
                      </a:pPr>
                      <a:r>
                        <a:rPr lang="en-US" sz="700">
                          <a:effectLst/>
                        </a:rPr>
                        <a:t>10</a:t>
                      </a:r>
                      <a:r>
                        <a:rPr lang="en-US" sz="700" baseline="30000">
                          <a:effectLst/>
                        </a:rPr>
                        <a:t>th</a:t>
                      </a:r>
                      <a:r>
                        <a:rPr lang="en-US" sz="700">
                          <a:effectLst/>
                        </a:rPr>
                        <a:t> Lit/Comp (Honors)</a:t>
                      </a:r>
                      <a:endParaRPr lang="en-US" sz="700">
                        <a:effectLst/>
                        <a:latin typeface="Calibri"/>
                        <a:ea typeface="Times New Roman"/>
                        <a:cs typeface="Times New Roman"/>
                      </a:endParaRPr>
                    </a:p>
                  </a:txBody>
                  <a:tcPr marL="42619" marR="42619" marT="0" marB="0"/>
                </a:tc>
                <a:tc>
                  <a:txBody>
                    <a:bodyPr/>
                    <a:lstStyle/>
                    <a:p>
                      <a:pPr marL="0" marR="0" algn="ctr">
                        <a:lnSpc>
                          <a:spcPct val="115000"/>
                        </a:lnSpc>
                        <a:spcBef>
                          <a:spcPts val="0"/>
                        </a:spcBef>
                        <a:spcAft>
                          <a:spcPts val="0"/>
                        </a:spcAft>
                      </a:pPr>
                      <a:r>
                        <a:rPr lang="en-US" sz="700">
                          <a:effectLst/>
                        </a:rPr>
                        <a:t> </a:t>
                      </a:r>
                    </a:p>
                    <a:p>
                      <a:pPr marL="0" marR="0" algn="ctr">
                        <a:lnSpc>
                          <a:spcPct val="115000"/>
                        </a:lnSpc>
                        <a:spcBef>
                          <a:spcPts val="0"/>
                        </a:spcBef>
                        <a:spcAft>
                          <a:spcPts val="0"/>
                        </a:spcAft>
                      </a:pPr>
                      <a:r>
                        <a:rPr lang="en-US" sz="700">
                          <a:effectLst/>
                        </a:rPr>
                        <a:t>American Lit/Comp*</a:t>
                      </a:r>
                    </a:p>
                    <a:p>
                      <a:pPr marL="0" marR="0" algn="ctr">
                        <a:lnSpc>
                          <a:spcPct val="115000"/>
                        </a:lnSpc>
                        <a:spcBef>
                          <a:spcPts val="0"/>
                        </a:spcBef>
                        <a:spcAft>
                          <a:spcPts val="0"/>
                        </a:spcAft>
                      </a:pPr>
                      <a:r>
                        <a:rPr lang="en-US" sz="700">
                          <a:effectLst/>
                        </a:rPr>
                        <a:t>American Lit/Comp (Honors)*</a:t>
                      </a:r>
                    </a:p>
                    <a:p>
                      <a:pPr marL="0" marR="0" algn="ctr">
                        <a:lnSpc>
                          <a:spcPct val="115000"/>
                        </a:lnSpc>
                        <a:spcBef>
                          <a:spcPts val="0"/>
                        </a:spcBef>
                        <a:spcAft>
                          <a:spcPts val="0"/>
                        </a:spcAft>
                      </a:pPr>
                      <a:r>
                        <a:rPr lang="en-US" sz="700">
                          <a:effectLst/>
                        </a:rPr>
                        <a:t> </a:t>
                      </a:r>
                      <a:endParaRPr lang="en-US" sz="700">
                        <a:effectLst/>
                        <a:latin typeface="Calibri"/>
                        <a:ea typeface="Times New Roman"/>
                        <a:cs typeface="Times New Roman"/>
                      </a:endParaRPr>
                    </a:p>
                  </a:txBody>
                  <a:tcPr marL="42619" marR="42619" marT="0" marB="0"/>
                </a:tc>
                <a:tc>
                  <a:txBody>
                    <a:bodyPr/>
                    <a:lstStyle/>
                    <a:p>
                      <a:pPr marL="0" marR="0" algn="ctr">
                        <a:lnSpc>
                          <a:spcPct val="115000"/>
                        </a:lnSpc>
                        <a:spcBef>
                          <a:spcPts val="0"/>
                        </a:spcBef>
                        <a:spcAft>
                          <a:spcPts val="0"/>
                        </a:spcAft>
                      </a:pPr>
                      <a:r>
                        <a:rPr lang="en-US" sz="700">
                          <a:effectLst/>
                        </a:rPr>
                        <a:t>12</a:t>
                      </a:r>
                      <a:r>
                        <a:rPr lang="en-US" sz="700" baseline="30000">
                          <a:effectLst/>
                        </a:rPr>
                        <a:t>th</a:t>
                      </a:r>
                      <a:r>
                        <a:rPr lang="en-US" sz="700">
                          <a:effectLst/>
                        </a:rPr>
                        <a:t> Lit/Comp</a:t>
                      </a:r>
                    </a:p>
                    <a:p>
                      <a:pPr marL="0" marR="0" algn="ctr">
                        <a:lnSpc>
                          <a:spcPct val="115000"/>
                        </a:lnSpc>
                        <a:spcBef>
                          <a:spcPts val="0"/>
                        </a:spcBef>
                        <a:spcAft>
                          <a:spcPts val="0"/>
                        </a:spcAft>
                      </a:pPr>
                      <a:r>
                        <a:rPr lang="en-US" sz="700">
                          <a:effectLst/>
                        </a:rPr>
                        <a:t>Advanced Comp</a:t>
                      </a:r>
                    </a:p>
                    <a:p>
                      <a:pPr marL="0" marR="0" algn="ctr">
                        <a:lnSpc>
                          <a:spcPct val="115000"/>
                        </a:lnSpc>
                        <a:spcBef>
                          <a:spcPts val="0"/>
                        </a:spcBef>
                        <a:spcAft>
                          <a:spcPts val="0"/>
                        </a:spcAft>
                      </a:pPr>
                      <a:r>
                        <a:rPr lang="en-US" sz="700">
                          <a:effectLst/>
                        </a:rPr>
                        <a:t>AP Lit</a:t>
                      </a:r>
                    </a:p>
                    <a:p>
                      <a:pPr marL="0" marR="0" algn="ctr">
                        <a:lnSpc>
                          <a:spcPct val="115000"/>
                        </a:lnSpc>
                        <a:spcBef>
                          <a:spcPts val="0"/>
                        </a:spcBef>
                        <a:spcAft>
                          <a:spcPts val="0"/>
                        </a:spcAft>
                      </a:pPr>
                      <a:r>
                        <a:rPr lang="en-US" sz="700">
                          <a:effectLst/>
                        </a:rPr>
                        <a:t> </a:t>
                      </a:r>
                      <a:endParaRPr lang="en-US" sz="700">
                        <a:effectLst/>
                        <a:latin typeface="Calibri"/>
                        <a:ea typeface="Times New Roman"/>
                        <a:cs typeface="Times New Roman"/>
                      </a:endParaRPr>
                    </a:p>
                  </a:txBody>
                  <a:tcPr marL="42619" marR="42619" marT="0" marB="0"/>
                </a:tc>
              </a:tr>
              <a:tr h="1440574">
                <a:tc>
                  <a:txBody>
                    <a:bodyPr/>
                    <a:lstStyle/>
                    <a:p>
                      <a:pPr marL="0" marR="0">
                        <a:lnSpc>
                          <a:spcPct val="115000"/>
                        </a:lnSpc>
                        <a:spcBef>
                          <a:spcPts val="0"/>
                        </a:spcBef>
                        <a:spcAft>
                          <a:spcPts val="0"/>
                        </a:spcAft>
                      </a:pPr>
                      <a:r>
                        <a:rPr lang="en-US" sz="800">
                          <a:effectLst/>
                        </a:rPr>
                        <a:t>MATHEMATICS                    4</a:t>
                      </a:r>
                      <a:endParaRPr lang="en-US" sz="700">
                        <a:effectLst/>
                      </a:endParaRPr>
                    </a:p>
                    <a:p>
                      <a:pPr marL="0" marR="0">
                        <a:lnSpc>
                          <a:spcPct val="115000"/>
                        </a:lnSpc>
                        <a:spcBef>
                          <a:spcPts val="0"/>
                        </a:spcBef>
                        <a:spcAft>
                          <a:spcPts val="0"/>
                        </a:spcAft>
                      </a:pPr>
                      <a:r>
                        <a:rPr lang="en-US" sz="800">
                          <a:effectLst/>
                        </a:rPr>
                        <a:t>* </a:t>
                      </a:r>
                      <a:r>
                        <a:rPr lang="en-US" sz="700">
                          <a:effectLst/>
                        </a:rPr>
                        <a:t>indicates EOCT requirement</a:t>
                      </a:r>
                      <a:endParaRPr lang="en-US" sz="700">
                        <a:effectLst/>
                        <a:latin typeface="Calibri"/>
                        <a:ea typeface="Times New Roman"/>
                        <a:cs typeface="Times New Roman"/>
                      </a:endParaRPr>
                    </a:p>
                  </a:txBody>
                  <a:tcPr marL="42619" marR="42619" marT="0" marB="0"/>
                </a:tc>
                <a:tc>
                  <a:txBody>
                    <a:bodyPr/>
                    <a:lstStyle/>
                    <a:p>
                      <a:pPr marL="0" marR="0" algn="ctr">
                        <a:lnSpc>
                          <a:spcPct val="115000"/>
                        </a:lnSpc>
                        <a:spcBef>
                          <a:spcPts val="0"/>
                        </a:spcBef>
                        <a:spcAft>
                          <a:spcPts val="0"/>
                        </a:spcAft>
                      </a:pPr>
                      <a:r>
                        <a:rPr lang="en-US" sz="700">
                          <a:effectLst/>
                        </a:rPr>
                        <a:t>Math I*</a:t>
                      </a:r>
                    </a:p>
                    <a:p>
                      <a:pPr marL="0" marR="0" algn="ctr">
                        <a:lnSpc>
                          <a:spcPct val="115000"/>
                        </a:lnSpc>
                        <a:spcBef>
                          <a:spcPts val="0"/>
                        </a:spcBef>
                        <a:spcAft>
                          <a:spcPts val="0"/>
                        </a:spcAft>
                      </a:pPr>
                      <a:r>
                        <a:rPr lang="en-US" sz="700">
                          <a:effectLst/>
                        </a:rPr>
                        <a:t> </a:t>
                      </a:r>
                    </a:p>
                    <a:p>
                      <a:pPr marL="0" marR="0" algn="ctr">
                        <a:lnSpc>
                          <a:spcPct val="115000"/>
                        </a:lnSpc>
                        <a:spcBef>
                          <a:spcPts val="0"/>
                        </a:spcBef>
                        <a:spcAft>
                          <a:spcPts val="0"/>
                        </a:spcAft>
                      </a:pPr>
                      <a:r>
                        <a:rPr lang="en-US" sz="700">
                          <a:effectLst/>
                        </a:rPr>
                        <a:t>---------------------------</a:t>
                      </a:r>
                    </a:p>
                    <a:p>
                      <a:pPr marL="0" marR="0" algn="ctr">
                        <a:lnSpc>
                          <a:spcPct val="115000"/>
                        </a:lnSpc>
                        <a:spcBef>
                          <a:spcPts val="0"/>
                        </a:spcBef>
                        <a:spcAft>
                          <a:spcPts val="0"/>
                        </a:spcAft>
                      </a:pPr>
                      <a:r>
                        <a:rPr lang="en-US" sz="700">
                          <a:effectLst/>
                        </a:rPr>
                        <a:t>Acc. Math I</a:t>
                      </a:r>
                    </a:p>
                    <a:p>
                      <a:pPr marL="0" marR="0" algn="ctr">
                        <a:lnSpc>
                          <a:spcPct val="115000"/>
                        </a:lnSpc>
                        <a:spcBef>
                          <a:spcPts val="0"/>
                        </a:spcBef>
                        <a:spcAft>
                          <a:spcPts val="0"/>
                        </a:spcAft>
                      </a:pPr>
                      <a:r>
                        <a:rPr lang="en-US" sz="700">
                          <a:effectLst/>
                        </a:rPr>
                        <a:t>---------------------------</a:t>
                      </a:r>
                    </a:p>
                    <a:p>
                      <a:pPr marL="0" marR="0" algn="ctr">
                        <a:lnSpc>
                          <a:spcPct val="115000"/>
                        </a:lnSpc>
                        <a:spcBef>
                          <a:spcPts val="0"/>
                        </a:spcBef>
                        <a:spcAft>
                          <a:spcPts val="0"/>
                        </a:spcAft>
                      </a:pPr>
                      <a:r>
                        <a:rPr lang="en-US" sz="700">
                          <a:effectLst/>
                        </a:rPr>
                        <a:t>Acc. Math 2*</a:t>
                      </a:r>
                      <a:endParaRPr lang="en-US" sz="700">
                        <a:effectLst/>
                        <a:latin typeface="Calibri"/>
                        <a:ea typeface="Times New Roman"/>
                        <a:cs typeface="Times New Roman"/>
                      </a:endParaRPr>
                    </a:p>
                  </a:txBody>
                  <a:tcPr marL="42619" marR="42619" marT="0" marB="0"/>
                </a:tc>
                <a:tc>
                  <a:txBody>
                    <a:bodyPr/>
                    <a:lstStyle/>
                    <a:p>
                      <a:pPr marL="0" marR="0" algn="ctr">
                        <a:lnSpc>
                          <a:spcPct val="115000"/>
                        </a:lnSpc>
                        <a:spcBef>
                          <a:spcPts val="0"/>
                        </a:spcBef>
                        <a:spcAft>
                          <a:spcPts val="0"/>
                        </a:spcAft>
                      </a:pPr>
                      <a:r>
                        <a:rPr lang="en-US" sz="700" dirty="0">
                          <a:effectLst/>
                        </a:rPr>
                        <a:t>Math 2*</a:t>
                      </a:r>
                    </a:p>
                    <a:p>
                      <a:pPr marL="0" marR="0" algn="ctr">
                        <a:lnSpc>
                          <a:spcPct val="115000"/>
                        </a:lnSpc>
                        <a:spcBef>
                          <a:spcPts val="0"/>
                        </a:spcBef>
                        <a:spcAft>
                          <a:spcPts val="0"/>
                        </a:spcAft>
                      </a:pPr>
                      <a:r>
                        <a:rPr lang="en-US" sz="700" dirty="0">
                          <a:effectLst/>
                        </a:rPr>
                        <a:t>GPS Geometry</a:t>
                      </a:r>
                    </a:p>
                    <a:p>
                      <a:pPr marL="0" marR="0" algn="ctr">
                        <a:lnSpc>
                          <a:spcPct val="115000"/>
                        </a:lnSpc>
                        <a:spcBef>
                          <a:spcPts val="0"/>
                        </a:spcBef>
                        <a:spcAft>
                          <a:spcPts val="0"/>
                        </a:spcAft>
                      </a:pPr>
                      <a:r>
                        <a:rPr lang="en-US" sz="700" dirty="0">
                          <a:effectLst/>
                        </a:rPr>
                        <a:t>---------------------------</a:t>
                      </a:r>
                    </a:p>
                    <a:p>
                      <a:pPr marL="0" marR="0" algn="ctr">
                        <a:lnSpc>
                          <a:spcPct val="115000"/>
                        </a:lnSpc>
                        <a:spcBef>
                          <a:spcPts val="0"/>
                        </a:spcBef>
                        <a:spcAft>
                          <a:spcPts val="0"/>
                        </a:spcAft>
                      </a:pPr>
                      <a:r>
                        <a:rPr lang="en-US" sz="700" dirty="0">
                          <a:effectLst/>
                        </a:rPr>
                        <a:t>Acc. Math 2*</a:t>
                      </a:r>
                    </a:p>
                    <a:p>
                      <a:pPr marL="0" marR="0" algn="ctr">
                        <a:lnSpc>
                          <a:spcPct val="115000"/>
                        </a:lnSpc>
                        <a:spcBef>
                          <a:spcPts val="0"/>
                        </a:spcBef>
                        <a:spcAft>
                          <a:spcPts val="0"/>
                        </a:spcAft>
                      </a:pPr>
                      <a:r>
                        <a:rPr lang="en-US" sz="700" dirty="0">
                          <a:effectLst/>
                        </a:rPr>
                        <a:t>---------------------------</a:t>
                      </a:r>
                    </a:p>
                    <a:p>
                      <a:pPr marL="0" marR="0" algn="ctr">
                        <a:lnSpc>
                          <a:spcPct val="115000"/>
                        </a:lnSpc>
                        <a:spcBef>
                          <a:spcPts val="0"/>
                        </a:spcBef>
                        <a:spcAft>
                          <a:spcPts val="0"/>
                        </a:spcAft>
                      </a:pPr>
                      <a:r>
                        <a:rPr lang="en-US" sz="700" dirty="0">
                          <a:effectLst/>
                        </a:rPr>
                        <a:t>AP Stats (2013)</a:t>
                      </a:r>
                    </a:p>
                    <a:p>
                      <a:pPr marL="0" marR="0" algn="ctr">
                        <a:lnSpc>
                          <a:spcPct val="115000"/>
                        </a:lnSpc>
                        <a:spcBef>
                          <a:spcPts val="0"/>
                        </a:spcBef>
                        <a:spcAft>
                          <a:spcPts val="0"/>
                        </a:spcAft>
                      </a:pPr>
                      <a:r>
                        <a:rPr lang="en-US" sz="700" dirty="0">
                          <a:effectLst/>
                        </a:rPr>
                        <a:t>Acc. Math 3 (2014)</a:t>
                      </a:r>
                      <a:endParaRPr lang="en-US" sz="700" dirty="0">
                        <a:effectLst/>
                        <a:latin typeface="Calibri"/>
                        <a:ea typeface="Times New Roman"/>
                        <a:cs typeface="Times New Roman"/>
                      </a:endParaRPr>
                    </a:p>
                  </a:txBody>
                  <a:tcPr marL="42619" marR="42619" marT="0" marB="0"/>
                </a:tc>
                <a:tc>
                  <a:txBody>
                    <a:bodyPr/>
                    <a:lstStyle/>
                    <a:p>
                      <a:pPr marL="0" marR="0" algn="ctr">
                        <a:lnSpc>
                          <a:spcPct val="115000"/>
                        </a:lnSpc>
                        <a:spcBef>
                          <a:spcPts val="0"/>
                        </a:spcBef>
                        <a:spcAft>
                          <a:spcPts val="0"/>
                        </a:spcAft>
                      </a:pPr>
                      <a:r>
                        <a:rPr lang="en-US" sz="700" dirty="0">
                          <a:effectLst/>
                        </a:rPr>
                        <a:t>GPS Adv. Algebra</a:t>
                      </a:r>
                    </a:p>
                    <a:p>
                      <a:pPr marL="0" marR="0" algn="ctr">
                        <a:lnSpc>
                          <a:spcPct val="115000"/>
                        </a:lnSpc>
                        <a:spcBef>
                          <a:spcPts val="0"/>
                        </a:spcBef>
                        <a:spcAft>
                          <a:spcPts val="0"/>
                        </a:spcAft>
                      </a:pPr>
                      <a:r>
                        <a:rPr lang="en-US" sz="700" dirty="0">
                          <a:effectLst/>
                        </a:rPr>
                        <a:t>GPS Adv. Algebra</a:t>
                      </a:r>
                    </a:p>
                    <a:p>
                      <a:pPr marL="0" marR="0" algn="ctr">
                        <a:lnSpc>
                          <a:spcPct val="115000"/>
                        </a:lnSpc>
                        <a:spcBef>
                          <a:spcPts val="0"/>
                        </a:spcBef>
                        <a:spcAft>
                          <a:spcPts val="0"/>
                        </a:spcAft>
                      </a:pPr>
                      <a:r>
                        <a:rPr lang="en-US" sz="700" dirty="0">
                          <a:effectLst/>
                        </a:rPr>
                        <a:t>---------------------------</a:t>
                      </a:r>
                    </a:p>
                    <a:p>
                      <a:pPr marL="0" marR="0" algn="ctr">
                        <a:lnSpc>
                          <a:spcPct val="115000"/>
                        </a:lnSpc>
                        <a:spcBef>
                          <a:spcPts val="0"/>
                        </a:spcBef>
                        <a:spcAft>
                          <a:spcPts val="0"/>
                        </a:spcAft>
                      </a:pPr>
                      <a:r>
                        <a:rPr lang="en-US" sz="700" dirty="0">
                          <a:effectLst/>
                        </a:rPr>
                        <a:t>GPS Acc. Pre-Calculus</a:t>
                      </a:r>
                    </a:p>
                    <a:p>
                      <a:pPr marL="0" marR="0" algn="ctr">
                        <a:lnSpc>
                          <a:spcPct val="115000"/>
                        </a:lnSpc>
                        <a:spcBef>
                          <a:spcPts val="0"/>
                        </a:spcBef>
                        <a:spcAft>
                          <a:spcPts val="0"/>
                        </a:spcAft>
                      </a:pPr>
                      <a:r>
                        <a:rPr lang="en-US" sz="700" dirty="0">
                          <a:effectLst/>
                        </a:rPr>
                        <a:t>---------------------------</a:t>
                      </a:r>
                    </a:p>
                    <a:p>
                      <a:pPr marL="0" marR="0" algn="ctr">
                        <a:lnSpc>
                          <a:spcPct val="115000"/>
                        </a:lnSpc>
                        <a:spcBef>
                          <a:spcPts val="0"/>
                        </a:spcBef>
                        <a:spcAft>
                          <a:spcPts val="0"/>
                        </a:spcAft>
                      </a:pPr>
                      <a:r>
                        <a:rPr lang="en-US" sz="700" dirty="0">
                          <a:effectLst/>
                        </a:rPr>
                        <a:t>GPS Pre-Calculus (2013)</a:t>
                      </a:r>
                    </a:p>
                    <a:p>
                      <a:pPr marL="0" marR="0" algn="ctr">
                        <a:lnSpc>
                          <a:spcPct val="115000"/>
                        </a:lnSpc>
                        <a:spcBef>
                          <a:spcPts val="0"/>
                        </a:spcBef>
                        <a:spcAft>
                          <a:spcPts val="0"/>
                        </a:spcAft>
                      </a:pPr>
                      <a:r>
                        <a:rPr lang="en-US" sz="700" dirty="0">
                          <a:effectLst/>
                        </a:rPr>
                        <a:t>AP Stats or AP Calculus (2014)</a:t>
                      </a:r>
                      <a:endParaRPr lang="en-US" sz="700" dirty="0">
                        <a:effectLst/>
                        <a:latin typeface="Calibri"/>
                        <a:ea typeface="Times New Roman"/>
                        <a:cs typeface="Times New Roman"/>
                      </a:endParaRPr>
                    </a:p>
                  </a:txBody>
                  <a:tcPr marL="42619" marR="42619" marT="0" marB="0"/>
                </a:tc>
                <a:tc>
                  <a:txBody>
                    <a:bodyPr/>
                    <a:lstStyle/>
                    <a:p>
                      <a:pPr marL="0" marR="0" algn="ctr">
                        <a:lnSpc>
                          <a:spcPct val="115000"/>
                        </a:lnSpc>
                        <a:spcBef>
                          <a:spcPts val="0"/>
                        </a:spcBef>
                        <a:spcAft>
                          <a:spcPts val="0"/>
                        </a:spcAft>
                      </a:pPr>
                      <a:r>
                        <a:rPr lang="en-US" sz="700" dirty="0">
                          <a:effectLst/>
                        </a:rPr>
                        <a:t>4</a:t>
                      </a:r>
                      <a:r>
                        <a:rPr lang="en-US" sz="700" baseline="30000" dirty="0">
                          <a:effectLst/>
                        </a:rPr>
                        <a:t>th</a:t>
                      </a:r>
                      <a:r>
                        <a:rPr lang="en-US" sz="700" dirty="0">
                          <a:effectLst/>
                        </a:rPr>
                        <a:t> Year of Math</a:t>
                      </a:r>
                    </a:p>
                    <a:p>
                      <a:pPr marL="0" marR="0" algn="ctr">
                        <a:lnSpc>
                          <a:spcPct val="115000"/>
                        </a:lnSpc>
                        <a:spcBef>
                          <a:spcPts val="0"/>
                        </a:spcBef>
                        <a:spcAft>
                          <a:spcPts val="0"/>
                        </a:spcAft>
                      </a:pPr>
                      <a:r>
                        <a:rPr lang="en-US" sz="700" dirty="0">
                          <a:effectLst/>
                        </a:rPr>
                        <a:t>(Pre-Calculus, Calculus, AP Stat, </a:t>
                      </a:r>
                    </a:p>
                    <a:p>
                      <a:pPr marL="0" marR="0" algn="ctr">
                        <a:lnSpc>
                          <a:spcPct val="115000"/>
                        </a:lnSpc>
                        <a:spcBef>
                          <a:spcPts val="0"/>
                        </a:spcBef>
                        <a:spcAft>
                          <a:spcPts val="0"/>
                        </a:spcAft>
                      </a:pPr>
                      <a:r>
                        <a:rPr lang="en-US" sz="700" dirty="0">
                          <a:effectLst/>
                        </a:rPr>
                        <a:t>AP </a:t>
                      </a:r>
                      <a:r>
                        <a:rPr lang="en-US" sz="700" dirty="0" err="1">
                          <a:effectLst/>
                        </a:rPr>
                        <a:t>Calc</a:t>
                      </a:r>
                      <a:r>
                        <a:rPr lang="en-US" sz="700" dirty="0">
                          <a:effectLst/>
                        </a:rPr>
                        <a:t>, Bus. Math)</a:t>
                      </a:r>
                    </a:p>
                    <a:p>
                      <a:pPr marL="0" marR="0" algn="ctr">
                        <a:lnSpc>
                          <a:spcPct val="115000"/>
                        </a:lnSpc>
                        <a:spcBef>
                          <a:spcPts val="0"/>
                        </a:spcBef>
                        <a:spcAft>
                          <a:spcPts val="0"/>
                        </a:spcAft>
                      </a:pPr>
                      <a:r>
                        <a:rPr lang="en-US" sz="700" dirty="0">
                          <a:effectLst/>
                        </a:rPr>
                        <a:t>*Math Support can count as a 4</a:t>
                      </a:r>
                      <a:r>
                        <a:rPr lang="en-US" sz="700" baseline="30000" dirty="0">
                          <a:effectLst/>
                        </a:rPr>
                        <a:t>th</a:t>
                      </a:r>
                      <a:r>
                        <a:rPr lang="en-US" sz="700" dirty="0">
                          <a:effectLst/>
                        </a:rPr>
                        <a:t> year of Math for the Classes of 2013 &amp; 2014</a:t>
                      </a:r>
                    </a:p>
                    <a:p>
                      <a:pPr marL="0" marR="0" algn="ctr">
                        <a:lnSpc>
                          <a:spcPct val="115000"/>
                        </a:lnSpc>
                        <a:spcBef>
                          <a:spcPts val="0"/>
                        </a:spcBef>
                        <a:spcAft>
                          <a:spcPts val="0"/>
                        </a:spcAft>
                      </a:pPr>
                      <a:r>
                        <a:rPr lang="en-US" sz="700" dirty="0">
                          <a:effectLst/>
                        </a:rPr>
                        <a:t>---------------------------</a:t>
                      </a:r>
                    </a:p>
                    <a:p>
                      <a:pPr marL="0" marR="0" algn="ctr">
                        <a:lnSpc>
                          <a:spcPct val="115000"/>
                        </a:lnSpc>
                        <a:spcBef>
                          <a:spcPts val="0"/>
                        </a:spcBef>
                        <a:spcAft>
                          <a:spcPts val="0"/>
                        </a:spcAft>
                      </a:pPr>
                      <a:r>
                        <a:rPr lang="en-US" sz="700" dirty="0">
                          <a:effectLst/>
                        </a:rPr>
                        <a:t>AP Calculus or AP Stats</a:t>
                      </a:r>
                      <a:endParaRPr lang="en-US" sz="700" dirty="0">
                        <a:effectLst/>
                        <a:latin typeface="Calibri"/>
                        <a:ea typeface="Times New Roman"/>
                        <a:cs typeface="Times New Roman"/>
                      </a:endParaRPr>
                    </a:p>
                  </a:txBody>
                  <a:tcPr marL="42619" marR="42619" marT="0" marB="0"/>
                </a:tc>
              </a:tr>
              <a:tr h="957242">
                <a:tc>
                  <a:txBody>
                    <a:bodyPr/>
                    <a:lstStyle/>
                    <a:p>
                      <a:pPr marL="0" marR="0">
                        <a:lnSpc>
                          <a:spcPct val="115000"/>
                        </a:lnSpc>
                        <a:spcBef>
                          <a:spcPts val="0"/>
                        </a:spcBef>
                        <a:spcAft>
                          <a:spcPts val="0"/>
                        </a:spcAft>
                      </a:pPr>
                      <a:r>
                        <a:rPr lang="en-US" sz="800">
                          <a:effectLst/>
                        </a:rPr>
                        <a:t>SCIENCE                                  4</a:t>
                      </a:r>
                      <a:endParaRPr lang="en-US" sz="700">
                        <a:effectLst/>
                      </a:endParaRPr>
                    </a:p>
                    <a:p>
                      <a:pPr marL="0" marR="0">
                        <a:lnSpc>
                          <a:spcPct val="115000"/>
                        </a:lnSpc>
                        <a:spcBef>
                          <a:spcPts val="0"/>
                        </a:spcBef>
                        <a:spcAft>
                          <a:spcPts val="0"/>
                        </a:spcAft>
                      </a:pPr>
                      <a:r>
                        <a:rPr lang="en-US" sz="800">
                          <a:effectLst/>
                        </a:rPr>
                        <a:t>* </a:t>
                      </a:r>
                      <a:r>
                        <a:rPr lang="en-US" sz="700">
                          <a:effectLst/>
                        </a:rPr>
                        <a:t>indicates EOCT requirement</a:t>
                      </a:r>
                    </a:p>
                    <a:p>
                      <a:pPr marL="0" marR="0">
                        <a:lnSpc>
                          <a:spcPct val="115000"/>
                        </a:lnSpc>
                        <a:spcBef>
                          <a:spcPts val="0"/>
                        </a:spcBef>
                        <a:spcAft>
                          <a:spcPts val="0"/>
                        </a:spcAft>
                      </a:pPr>
                      <a:r>
                        <a:rPr lang="en-US" sz="800">
                          <a:effectLst/>
                        </a:rPr>
                        <a:t> </a:t>
                      </a:r>
                      <a:endParaRPr lang="en-US" sz="700">
                        <a:effectLst/>
                        <a:latin typeface="Calibri"/>
                        <a:ea typeface="Times New Roman"/>
                        <a:cs typeface="Times New Roman"/>
                      </a:endParaRPr>
                    </a:p>
                  </a:txBody>
                  <a:tcPr marL="42619" marR="42619" marT="0" marB="0"/>
                </a:tc>
                <a:tc>
                  <a:txBody>
                    <a:bodyPr/>
                    <a:lstStyle/>
                    <a:p>
                      <a:pPr marL="0" marR="0" algn="ctr">
                        <a:lnSpc>
                          <a:spcPct val="115000"/>
                        </a:lnSpc>
                        <a:spcBef>
                          <a:spcPts val="0"/>
                        </a:spcBef>
                        <a:spcAft>
                          <a:spcPts val="0"/>
                        </a:spcAft>
                      </a:pPr>
                      <a:r>
                        <a:rPr lang="en-US" sz="700">
                          <a:effectLst/>
                        </a:rPr>
                        <a:t>Biology</a:t>
                      </a:r>
                    </a:p>
                    <a:p>
                      <a:pPr marL="0" marR="0" algn="ctr">
                        <a:lnSpc>
                          <a:spcPct val="115000"/>
                        </a:lnSpc>
                        <a:spcBef>
                          <a:spcPts val="0"/>
                        </a:spcBef>
                        <a:spcAft>
                          <a:spcPts val="0"/>
                        </a:spcAft>
                      </a:pPr>
                      <a:r>
                        <a:rPr lang="en-US" sz="700">
                          <a:effectLst/>
                        </a:rPr>
                        <a:t>_______________</a:t>
                      </a:r>
                    </a:p>
                    <a:p>
                      <a:pPr marL="0" marR="0" algn="ctr">
                        <a:lnSpc>
                          <a:spcPct val="115000"/>
                        </a:lnSpc>
                        <a:spcBef>
                          <a:spcPts val="0"/>
                        </a:spcBef>
                        <a:spcAft>
                          <a:spcPts val="0"/>
                        </a:spcAft>
                      </a:pPr>
                      <a:r>
                        <a:rPr lang="en-US" sz="700">
                          <a:effectLst/>
                        </a:rPr>
                        <a:t>Biology or Honors Bio*</a:t>
                      </a:r>
                    </a:p>
                    <a:p>
                      <a:pPr marL="0" marR="0" algn="ctr">
                        <a:lnSpc>
                          <a:spcPct val="115000"/>
                        </a:lnSpc>
                        <a:spcBef>
                          <a:spcPts val="0"/>
                        </a:spcBef>
                        <a:spcAft>
                          <a:spcPts val="0"/>
                        </a:spcAft>
                      </a:pPr>
                      <a:r>
                        <a:rPr lang="en-US" sz="700">
                          <a:effectLst/>
                        </a:rPr>
                        <a:t>---------------------------</a:t>
                      </a:r>
                    </a:p>
                    <a:p>
                      <a:pPr marL="0" marR="0" algn="ctr">
                        <a:lnSpc>
                          <a:spcPct val="115000"/>
                        </a:lnSpc>
                        <a:spcBef>
                          <a:spcPts val="0"/>
                        </a:spcBef>
                        <a:spcAft>
                          <a:spcPts val="0"/>
                        </a:spcAft>
                      </a:pPr>
                      <a:r>
                        <a:rPr lang="en-US" sz="700">
                          <a:effectLst/>
                        </a:rPr>
                        <a:t>Physical Science*</a:t>
                      </a:r>
                      <a:endParaRPr lang="en-US" sz="700">
                        <a:effectLst/>
                        <a:latin typeface="Calibri"/>
                        <a:ea typeface="Times New Roman"/>
                        <a:cs typeface="Times New Roman"/>
                      </a:endParaRPr>
                    </a:p>
                  </a:txBody>
                  <a:tcPr marL="42619" marR="42619" marT="0" marB="0"/>
                </a:tc>
                <a:tc>
                  <a:txBody>
                    <a:bodyPr/>
                    <a:lstStyle/>
                    <a:p>
                      <a:pPr marL="0" marR="0" algn="ctr">
                        <a:lnSpc>
                          <a:spcPct val="115000"/>
                        </a:lnSpc>
                        <a:spcBef>
                          <a:spcPts val="0"/>
                        </a:spcBef>
                        <a:spcAft>
                          <a:spcPts val="0"/>
                        </a:spcAft>
                      </a:pPr>
                      <a:r>
                        <a:rPr lang="en-US" sz="700" dirty="0">
                          <a:effectLst/>
                        </a:rPr>
                        <a:t>Physical Science</a:t>
                      </a:r>
                    </a:p>
                    <a:p>
                      <a:pPr marL="0" marR="0" algn="ctr">
                        <a:lnSpc>
                          <a:spcPct val="115000"/>
                        </a:lnSpc>
                        <a:spcBef>
                          <a:spcPts val="0"/>
                        </a:spcBef>
                        <a:spcAft>
                          <a:spcPts val="0"/>
                        </a:spcAft>
                      </a:pPr>
                      <a:r>
                        <a:rPr lang="en-US" sz="700" dirty="0">
                          <a:effectLst/>
                        </a:rPr>
                        <a:t>________________</a:t>
                      </a:r>
                    </a:p>
                    <a:p>
                      <a:pPr marL="0" marR="0" algn="ctr">
                        <a:lnSpc>
                          <a:spcPct val="115000"/>
                        </a:lnSpc>
                        <a:spcBef>
                          <a:spcPts val="0"/>
                        </a:spcBef>
                        <a:spcAft>
                          <a:spcPts val="0"/>
                        </a:spcAft>
                      </a:pPr>
                      <a:r>
                        <a:rPr lang="en-US" sz="700" dirty="0">
                          <a:effectLst/>
                        </a:rPr>
                        <a:t>Chemistry or Honors Chem.</a:t>
                      </a:r>
                    </a:p>
                    <a:p>
                      <a:pPr marL="0" marR="0" algn="ctr">
                        <a:lnSpc>
                          <a:spcPct val="115000"/>
                        </a:lnSpc>
                        <a:spcBef>
                          <a:spcPts val="0"/>
                        </a:spcBef>
                        <a:spcAft>
                          <a:spcPts val="0"/>
                        </a:spcAft>
                      </a:pPr>
                      <a:r>
                        <a:rPr lang="en-US" sz="700" dirty="0">
                          <a:effectLst/>
                        </a:rPr>
                        <a:t>---------------------------</a:t>
                      </a:r>
                    </a:p>
                    <a:p>
                      <a:pPr marL="0" marR="0" algn="ctr">
                        <a:lnSpc>
                          <a:spcPct val="115000"/>
                        </a:lnSpc>
                        <a:spcBef>
                          <a:spcPts val="0"/>
                        </a:spcBef>
                        <a:spcAft>
                          <a:spcPts val="0"/>
                        </a:spcAft>
                      </a:pPr>
                      <a:r>
                        <a:rPr lang="en-US" sz="700" dirty="0">
                          <a:effectLst/>
                        </a:rPr>
                        <a:t>Biology*</a:t>
                      </a:r>
                      <a:endParaRPr lang="en-US" sz="700" dirty="0">
                        <a:effectLst/>
                        <a:latin typeface="Calibri"/>
                        <a:ea typeface="Times New Roman"/>
                        <a:cs typeface="Times New Roman"/>
                      </a:endParaRPr>
                    </a:p>
                  </a:txBody>
                  <a:tcPr marL="42619" marR="42619" marT="0" marB="0"/>
                </a:tc>
                <a:tc>
                  <a:txBody>
                    <a:bodyPr/>
                    <a:lstStyle/>
                    <a:p>
                      <a:pPr marL="0" marR="0" algn="ctr">
                        <a:lnSpc>
                          <a:spcPct val="115000"/>
                        </a:lnSpc>
                        <a:spcBef>
                          <a:spcPts val="0"/>
                        </a:spcBef>
                        <a:spcAft>
                          <a:spcPts val="0"/>
                        </a:spcAft>
                      </a:pPr>
                      <a:r>
                        <a:rPr lang="en-US" sz="700">
                          <a:effectLst/>
                        </a:rPr>
                        <a:t>Environmental Science</a:t>
                      </a:r>
                    </a:p>
                    <a:p>
                      <a:pPr marL="0" marR="0" algn="ctr">
                        <a:lnSpc>
                          <a:spcPct val="115000"/>
                        </a:lnSpc>
                        <a:spcBef>
                          <a:spcPts val="0"/>
                        </a:spcBef>
                        <a:spcAft>
                          <a:spcPts val="0"/>
                        </a:spcAft>
                      </a:pPr>
                      <a:r>
                        <a:rPr lang="en-US" sz="700">
                          <a:effectLst/>
                        </a:rPr>
                        <a:t>___________________</a:t>
                      </a:r>
                    </a:p>
                    <a:p>
                      <a:pPr marL="0" marR="0" algn="ctr">
                        <a:lnSpc>
                          <a:spcPct val="115000"/>
                        </a:lnSpc>
                        <a:spcBef>
                          <a:spcPts val="0"/>
                        </a:spcBef>
                        <a:spcAft>
                          <a:spcPts val="0"/>
                        </a:spcAft>
                      </a:pPr>
                      <a:r>
                        <a:rPr lang="en-US" sz="700">
                          <a:effectLst/>
                        </a:rPr>
                        <a:t>Physics or Honors Physics</a:t>
                      </a:r>
                    </a:p>
                    <a:p>
                      <a:pPr marL="0" marR="0" algn="ctr">
                        <a:lnSpc>
                          <a:spcPct val="115000"/>
                        </a:lnSpc>
                        <a:spcBef>
                          <a:spcPts val="0"/>
                        </a:spcBef>
                        <a:spcAft>
                          <a:spcPts val="0"/>
                        </a:spcAft>
                      </a:pPr>
                      <a:r>
                        <a:rPr lang="en-US" sz="700">
                          <a:effectLst/>
                        </a:rPr>
                        <a:t>---------------------------</a:t>
                      </a:r>
                    </a:p>
                    <a:p>
                      <a:pPr marL="0" marR="0" algn="ctr">
                        <a:lnSpc>
                          <a:spcPct val="115000"/>
                        </a:lnSpc>
                        <a:spcBef>
                          <a:spcPts val="0"/>
                        </a:spcBef>
                        <a:spcAft>
                          <a:spcPts val="0"/>
                        </a:spcAft>
                      </a:pPr>
                      <a:r>
                        <a:rPr lang="en-US" sz="700">
                          <a:effectLst/>
                        </a:rPr>
                        <a:t>Environmental Science</a:t>
                      </a:r>
                      <a:endParaRPr lang="en-US" sz="700">
                        <a:effectLst/>
                        <a:latin typeface="Calibri"/>
                        <a:ea typeface="Times New Roman"/>
                        <a:cs typeface="Times New Roman"/>
                      </a:endParaRPr>
                    </a:p>
                  </a:txBody>
                  <a:tcPr marL="42619" marR="42619" marT="0" marB="0"/>
                </a:tc>
                <a:tc>
                  <a:txBody>
                    <a:bodyPr/>
                    <a:lstStyle/>
                    <a:p>
                      <a:pPr marL="0" marR="0" algn="ctr">
                        <a:lnSpc>
                          <a:spcPct val="115000"/>
                        </a:lnSpc>
                        <a:spcBef>
                          <a:spcPts val="0"/>
                        </a:spcBef>
                        <a:spcAft>
                          <a:spcPts val="0"/>
                        </a:spcAft>
                      </a:pPr>
                      <a:r>
                        <a:rPr lang="en-US" sz="700">
                          <a:effectLst/>
                        </a:rPr>
                        <a:t>Human Anatomy</a:t>
                      </a:r>
                    </a:p>
                    <a:p>
                      <a:pPr marL="0" marR="0" algn="ctr">
                        <a:lnSpc>
                          <a:spcPct val="115000"/>
                        </a:lnSpc>
                        <a:spcBef>
                          <a:spcPts val="0"/>
                        </a:spcBef>
                        <a:spcAft>
                          <a:spcPts val="0"/>
                        </a:spcAft>
                      </a:pPr>
                      <a:r>
                        <a:rPr lang="en-US" sz="700">
                          <a:effectLst/>
                        </a:rPr>
                        <a:t>Environ. Science</a:t>
                      </a:r>
                    </a:p>
                    <a:p>
                      <a:pPr marL="0" marR="0" algn="ctr">
                        <a:lnSpc>
                          <a:spcPct val="115000"/>
                        </a:lnSpc>
                        <a:spcBef>
                          <a:spcPts val="0"/>
                        </a:spcBef>
                        <a:spcAft>
                          <a:spcPts val="0"/>
                        </a:spcAft>
                      </a:pPr>
                      <a:r>
                        <a:rPr lang="en-US" sz="700">
                          <a:effectLst/>
                        </a:rPr>
                        <a:t>Zoology</a:t>
                      </a:r>
                    </a:p>
                    <a:p>
                      <a:pPr marL="0" marR="0" algn="ctr">
                        <a:lnSpc>
                          <a:spcPct val="115000"/>
                        </a:lnSpc>
                        <a:spcBef>
                          <a:spcPts val="0"/>
                        </a:spcBef>
                        <a:spcAft>
                          <a:spcPts val="0"/>
                        </a:spcAft>
                      </a:pPr>
                      <a:r>
                        <a:rPr lang="en-US" sz="700">
                          <a:effectLst/>
                        </a:rPr>
                        <a:t>Earth Systems</a:t>
                      </a:r>
                    </a:p>
                    <a:p>
                      <a:pPr marL="0" marR="0" algn="ctr">
                        <a:lnSpc>
                          <a:spcPct val="115000"/>
                        </a:lnSpc>
                        <a:spcBef>
                          <a:spcPts val="0"/>
                        </a:spcBef>
                        <a:spcAft>
                          <a:spcPts val="0"/>
                        </a:spcAft>
                      </a:pPr>
                      <a:r>
                        <a:rPr lang="en-US" sz="700">
                          <a:effectLst/>
                        </a:rPr>
                        <a:t>AP Science</a:t>
                      </a:r>
                    </a:p>
                    <a:p>
                      <a:pPr marL="0" marR="0" algn="ctr">
                        <a:lnSpc>
                          <a:spcPct val="115000"/>
                        </a:lnSpc>
                        <a:spcBef>
                          <a:spcPts val="0"/>
                        </a:spcBef>
                        <a:spcAft>
                          <a:spcPts val="0"/>
                        </a:spcAft>
                      </a:pPr>
                      <a:r>
                        <a:rPr lang="en-US" sz="700">
                          <a:effectLst/>
                        </a:rPr>
                        <a:t>Other Lab Sciences</a:t>
                      </a:r>
                      <a:endParaRPr lang="en-US" sz="700">
                        <a:effectLst/>
                        <a:latin typeface="Calibri"/>
                        <a:ea typeface="Times New Roman"/>
                        <a:cs typeface="Times New Roman"/>
                      </a:endParaRPr>
                    </a:p>
                  </a:txBody>
                  <a:tcPr marL="42619" marR="42619" marT="0" marB="0"/>
                </a:tc>
              </a:tr>
              <a:tr h="557822">
                <a:tc>
                  <a:txBody>
                    <a:bodyPr/>
                    <a:lstStyle/>
                    <a:p>
                      <a:pPr marL="0" marR="0">
                        <a:lnSpc>
                          <a:spcPct val="115000"/>
                        </a:lnSpc>
                        <a:spcBef>
                          <a:spcPts val="0"/>
                        </a:spcBef>
                        <a:spcAft>
                          <a:spcPts val="0"/>
                        </a:spcAft>
                      </a:pPr>
                      <a:r>
                        <a:rPr lang="en-US" sz="800">
                          <a:effectLst/>
                        </a:rPr>
                        <a:t>SOCIAL STUDIES                  3</a:t>
                      </a:r>
                      <a:endParaRPr lang="en-US" sz="700">
                        <a:effectLst/>
                      </a:endParaRPr>
                    </a:p>
                    <a:p>
                      <a:pPr marL="0" marR="0">
                        <a:lnSpc>
                          <a:spcPct val="115000"/>
                        </a:lnSpc>
                        <a:spcBef>
                          <a:spcPts val="0"/>
                        </a:spcBef>
                        <a:spcAft>
                          <a:spcPts val="0"/>
                        </a:spcAft>
                      </a:pPr>
                      <a:r>
                        <a:rPr lang="en-US" sz="800">
                          <a:effectLst/>
                        </a:rPr>
                        <a:t>* </a:t>
                      </a:r>
                      <a:r>
                        <a:rPr lang="en-US" sz="700">
                          <a:effectLst/>
                        </a:rPr>
                        <a:t>indicates EOCT requirement</a:t>
                      </a:r>
                      <a:endParaRPr lang="en-US" sz="700">
                        <a:effectLst/>
                        <a:latin typeface="Calibri"/>
                        <a:ea typeface="Times New Roman"/>
                        <a:cs typeface="Times New Roman"/>
                      </a:endParaRPr>
                    </a:p>
                  </a:txBody>
                  <a:tcPr marL="42619" marR="42619" marT="0" marB="0"/>
                </a:tc>
                <a:tc>
                  <a:txBody>
                    <a:bodyPr/>
                    <a:lstStyle/>
                    <a:p>
                      <a:pPr marL="0" marR="0" algn="ctr">
                        <a:lnSpc>
                          <a:spcPct val="115000"/>
                        </a:lnSpc>
                        <a:spcBef>
                          <a:spcPts val="0"/>
                        </a:spcBef>
                        <a:spcAft>
                          <a:spcPts val="0"/>
                        </a:spcAft>
                      </a:pPr>
                      <a:r>
                        <a:rPr lang="en-US" sz="700">
                          <a:effectLst/>
                        </a:rPr>
                        <a:t> </a:t>
                      </a:r>
                      <a:endParaRPr lang="en-US" sz="700">
                        <a:effectLst/>
                        <a:latin typeface="Calibri"/>
                        <a:ea typeface="Times New Roman"/>
                        <a:cs typeface="Times New Roman"/>
                      </a:endParaRPr>
                    </a:p>
                  </a:txBody>
                  <a:tcPr marL="42619" marR="42619" marT="0" marB="0"/>
                </a:tc>
                <a:tc>
                  <a:txBody>
                    <a:bodyPr/>
                    <a:lstStyle/>
                    <a:p>
                      <a:pPr marL="0" marR="0" algn="ctr">
                        <a:lnSpc>
                          <a:spcPct val="115000"/>
                        </a:lnSpc>
                        <a:spcBef>
                          <a:spcPts val="0"/>
                        </a:spcBef>
                        <a:spcAft>
                          <a:spcPts val="0"/>
                        </a:spcAft>
                      </a:pPr>
                      <a:r>
                        <a:rPr lang="en-US" sz="700">
                          <a:effectLst/>
                        </a:rPr>
                        <a:t>World History</a:t>
                      </a:r>
                    </a:p>
                    <a:p>
                      <a:pPr marL="0" marR="0" algn="ctr">
                        <a:lnSpc>
                          <a:spcPct val="115000"/>
                        </a:lnSpc>
                        <a:spcBef>
                          <a:spcPts val="0"/>
                        </a:spcBef>
                        <a:spcAft>
                          <a:spcPts val="0"/>
                        </a:spcAft>
                      </a:pPr>
                      <a:r>
                        <a:rPr lang="en-US" sz="700">
                          <a:effectLst/>
                        </a:rPr>
                        <a:t>Honors World History</a:t>
                      </a:r>
                    </a:p>
                    <a:p>
                      <a:pPr marL="0" marR="0" algn="ctr">
                        <a:lnSpc>
                          <a:spcPct val="115000"/>
                        </a:lnSpc>
                        <a:spcBef>
                          <a:spcPts val="0"/>
                        </a:spcBef>
                        <a:spcAft>
                          <a:spcPts val="0"/>
                        </a:spcAft>
                      </a:pPr>
                      <a:r>
                        <a:rPr lang="en-US" sz="700">
                          <a:effectLst/>
                        </a:rPr>
                        <a:t>AP World History</a:t>
                      </a:r>
                      <a:endParaRPr lang="en-US" sz="700">
                        <a:effectLst/>
                        <a:latin typeface="Calibri"/>
                        <a:ea typeface="Times New Roman"/>
                        <a:cs typeface="Times New Roman"/>
                      </a:endParaRPr>
                    </a:p>
                  </a:txBody>
                  <a:tcPr marL="42619" marR="42619" marT="0" marB="0"/>
                </a:tc>
                <a:tc>
                  <a:txBody>
                    <a:bodyPr/>
                    <a:lstStyle/>
                    <a:p>
                      <a:pPr marL="0" marR="0" algn="ctr">
                        <a:lnSpc>
                          <a:spcPct val="115000"/>
                        </a:lnSpc>
                        <a:spcBef>
                          <a:spcPts val="0"/>
                        </a:spcBef>
                        <a:spcAft>
                          <a:spcPts val="0"/>
                        </a:spcAft>
                      </a:pPr>
                      <a:r>
                        <a:rPr lang="en-US" sz="700">
                          <a:effectLst/>
                        </a:rPr>
                        <a:t>US History*</a:t>
                      </a:r>
                    </a:p>
                    <a:p>
                      <a:pPr marL="0" marR="0" algn="ctr">
                        <a:lnSpc>
                          <a:spcPct val="115000"/>
                        </a:lnSpc>
                        <a:spcBef>
                          <a:spcPts val="0"/>
                        </a:spcBef>
                        <a:spcAft>
                          <a:spcPts val="0"/>
                        </a:spcAft>
                      </a:pPr>
                      <a:r>
                        <a:rPr lang="en-US" sz="700">
                          <a:effectLst/>
                        </a:rPr>
                        <a:t>Honors US History*</a:t>
                      </a:r>
                    </a:p>
                    <a:p>
                      <a:pPr marL="0" marR="0" algn="ctr">
                        <a:lnSpc>
                          <a:spcPct val="115000"/>
                        </a:lnSpc>
                        <a:spcBef>
                          <a:spcPts val="0"/>
                        </a:spcBef>
                        <a:spcAft>
                          <a:spcPts val="0"/>
                        </a:spcAft>
                      </a:pPr>
                      <a:r>
                        <a:rPr lang="en-US" sz="700">
                          <a:effectLst/>
                        </a:rPr>
                        <a:t>AP US History*</a:t>
                      </a:r>
                      <a:endParaRPr lang="en-US" sz="700">
                        <a:effectLst/>
                        <a:latin typeface="Calibri"/>
                        <a:ea typeface="Times New Roman"/>
                        <a:cs typeface="Times New Roman"/>
                      </a:endParaRPr>
                    </a:p>
                  </a:txBody>
                  <a:tcPr marL="42619" marR="42619" marT="0" marB="0"/>
                </a:tc>
                <a:tc>
                  <a:txBody>
                    <a:bodyPr/>
                    <a:lstStyle/>
                    <a:p>
                      <a:pPr marL="0" marR="0" algn="ctr">
                        <a:lnSpc>
                          <a:spcPct val="115000"/>
                        </a:lnSpc>
                        <a:spcBef>
                          <a:spcPts val="0"/>
                        </a:spcBef>
                        <a:spcAft>
                          <a:spcPts val="0"/>
                        </a:spcAft>
                      </a:pPr>
                      <a:r>
                        <a:rPr lang="en-US" sz="700">
                          <a:effectLst/>
                        </a:rPr>
                        <a:t>Government/ Economics*</a:t>
                      </a:r>
                    </a:p>
                    <a:p>
                      <a:pPr marL="0" marR="0" algn="ctr">
                        <a:lnSpc>
                          <a:spcPct val="115000"/>
                        </a:lnSpc>
                        <a:spcBef>
                          <a:spcPts val="0"/>
                        </a:spcBef>
                        <a:spcAft>
                          <a:spcPts val="0"/>
                        </a:spcAft>
                      </a:pPr>
                      <a:r>
                        <a:rPr lang="en-US" sz="700">
                          <a:effectLst/>
                        </a:rPr>
                        <a:t>Honors Gov. /Honors Econ*</a:t>
                      </a:r>
                    </a:p>
                    <a:p>
                      <a:pPr marL="0" marR="0" algn="ctr">
                        <a:lnSpc>
                          <a:spcPct val="115000"/>
                        </a:lnSpc>
                        <a:spcBef>
                          <a:spcPts val="0"/>
                        </a:spcBef>
                        <a:spcAft>
                          <a:spcPts val="0"/>
                        </a:spcAft>
                      </a:pPr>
                      <a:r>
                        <a:rPr lang="en-US" sz="700">
                          <a:effectLst/>
                        </a:rPr>
                        <a:t>AP Govt./AP Econ*</a:t>
                      </a:r>
                      <a:endParaRPr lang="en-US" sz="700">
                        <a:effectLst/>
                        <a:latin typeface="Calibri"/>
                        <a:ea typeface="Times New Roman"/>
                        <a:cs typeface="Times New Roman"/>
                      </a:endParaRPr>
                    </a:p>
                  </a:txBody>
                  <a:tcPr marL="42619" marR="42619" marT="0" marB="0"/>
                </a:tc>
              </a:tr>
              <a:tr h="772369">
                <a:tc>
                  <a:txBody>
                    <a:bodyPr/>
                    <a:lstStyle/>
                    <a:p>
                      <a:pPr marL="0" marR="0">
                        <a:lnSpc>
                          <a:spcPct val="115000"/>
                        </a:lnSpc>
                        <a:spcBef>
                          <a:spcPts val="0"/>
                        </a:spcBef>
                        <a:spcAft>
                          <a:spcPts val="0"/>
                        </a:spcAft>
                      </a:pPr>
                      <a:r>
                        <a:rPr lang="en-US" sz="800">
                          <a:effectLst/>
                        </a:rPr>
                        <a:t>P.E. AND HEALTH               1</a:t>
                      </a:r>
                      <a:endParaRPr lang="en-US" sz="700">
                        <a:effectLst/>
                      </a:endParaRPr>
                    </a:p>
                    <a:p>
                      <a:pPr marL="0" marR="0">
                        <a:lnSpc>
                          <a:spcPct val="115000"/>
                        </a:lnSpc>
                        <a:spcBef>
                          <a:spcPts val="0"/>
                        </a:spcBef>
                        <a:spcAft>
                          <a:spcPts val="0"/>
                        </a:spcAft>
                      </a:pPr>
                      <a:r>
                        <a:rPr lang="en-US" sz="700">
                          <a:effectLst/>
                        </a:rPr>
                        <a:t>Personal Fitness and Health </a:t>
                      </a:r>
                    </a:p>
                    <a:p>
                      <a:pPr marL="0" marR="0" algn="ctr">
                        <a:lnSpc>
                          <a:spcPct val="115000"/>
                        </a:lnSpc>
                        <a:spcBef>
                          <a:spcPts val="0"/>
                        </a:spcBef>
                        <a:spcAft>
                          <a:spcPts val="0"/>
                        </a:spcAft>
                      </a:pPr>
                      <a:r>
                        <a:rPr lang="en-US" sz="600">
                          <a:effectLst/>
                        </a:rPr>
                        <a:t>OR</a:t>
                      </a:r>
                      <a:endParaRPr lang="en-US" sz="700">
                        <a:effectLst/>
                      </a:endParaRPr>
                    </a:p>
                    <a:p>
                      <a:pPr marL="0" marR="0">
                        <a:lnSpc>
                          <a:spcPct val="115000"/>
                        </a:lnSpc>
                        <a:spcBef>
                          <a:spcPts val="0"/>
                        </a:spcBef>
                        <a:spcAft>
                          <a:spcPts val="0"/>
                        </a:spcAft>
                      </a:pPr>
                      <a:r>
                        <a:rPr lang="en-US" sz="600">
                          <a:effectLst/>
                        </a:rPr>
                        <a:t>(ROTC – 3 Consecutive Units fulfill this requirement)</a:t>
                      </a:r>
                      <a:endParaRPr lang="en-US" sz="700">
                        <a:effectLst/>
                        <a:latin typeface="Calibri"/>
                        <a:ea typeface="Times New Roman"/>
                        <a:cs typeface="Times New Roman"/>
                      </a:endParaRPr>
                    </a:p>
                  </a:txBody>
                  <a:tcPr marL="42619" marR="42619" marT="0" marB="0"/>
                </a:tc>
                <a:tc>
                  <a:txBody>
                    <a:bodyPr/>
                    <a:lstStyle/>
                    <a:p>
                      <a:pPr marL="0" marR="0" algn="ctr">
                        <a:lnSpc>
                          <a:spcPct val="115000"/>
                        </a:lnSpc>
                        <a:spcBef>
                          <a:spcPts val="0"/>
                        </a:spcBef>
                        <a:spcAft>
                          <a:spcPts val="0"/>
                        </a:spcAft>
                      </a:pPr>
                      <a:r>
                        <a:rPr lang="en-US" sz="700">
                          <a:effectLst/>
                        </a:rPr>
                        <a:t> </a:t>
                      </a:r>
                    </a:p>
                    <a:p>
                      <a:pPr marL="0" marR="0" algn="ctr">
                        <a:lnSpc>
                          <a:spcPct val="115000"/>
                        </a:lnSpc>
                        <a:spcBef>
                          <a:spcPts val="0"/>
                        </a:spcBef>
                        <a:spcAft>
                          <a:spcPts val="0"/>
                        </a:spcAft>
                      </a:pPr>
                      <a:r>
                        <a:rPr lang="en-US" sz="700">
                          <a:effectLst/>
                        </a:rPr>
                        <a:t>Personal Fitness/Health</a:t>
                      </a:r>
                    </a:p>
                    <a:p>
                      <a:pPr marL="0" marR="0" algn="ctr">
                        <a:lnSpc>
                          <a:spcPct val="115000"/>
                        </a:lnSpc>
                        <a:spcBef>
                          <a:spcPts val="0"/>
                        </a:spcBef>
                        <a:spcAft>
                          <a:spcPts val="0"/>
                        </a:spcAft>
                      </a:pPr>
                      <a:r>
                        <a:rPr lang="en-US" sz="700">
                          <a:effectLst/>
                        </a:rPr>
                        <a:t>________________</a:t>
                      </a:r>
                    </a:p>
                    <a:p>
                      <a:pPr marL="0" marR="0" algn="ctr">
                        <a:lnSpc>
                          <a:spcPct val="115000"/>
                        </a:lnSpc>
                        <a:spcBef>
                          <a:spcPts val="0"/>
                        </a:spcBef>
                        <a:spcAft>
                          <a:spcPts val="0"/>
                        </a:spcAft>
                      </a:pPr>
                      <a:r>
                        <a:rPr lang="en-US" sz="700">
                          <a:effectLst/>
                        </a:rPr>
                        <a:t>ROTC 1</a:t>
                      </a:r>
                      <a:endParaRPr lang="en-US" sz="700">
                        <a:effectLst/>
                        <a:latin typeface="Calibri"/>
                        <a:ea typeface="Times New Roman"/>
                        <a:cs typeface="Times New Roman"/>
                      </a:endParaRPr>
                    </a:p>
                  </a:txBody>
                  <a:tcPr marL="42619" marR="42619" marT="0" marB="0"/>
                </a:tc>
                <a:tc>
                  <a:txBody>
                    <a:bodyPr/>
                    <a:lstStyle/>
                    <a:p>
                      <a:pPr marL="0" marR="0" algn="ctr">
                        <a:lnSpc>
                          <a:spcPct val="115000"/>
                        </a:lnSpc>
                        <a:spcBef>
                          <a:spcPts val="0"/>
                        </a:spcBef>
                        <a:spcAft>
                          <a:spcPts val="0"/>
                        </a:spcAft>
                      </a:pPr>
                      <a:r>
                        <a:rPr lang="en-US" sz="1200">
                          <a:effectLst/>
                        </a:rPr>
                        <a:t>X</a:t>
                      </a:r>
                      <a:endParaRPr lang="en-US" sz="700">
                        <a:effectLst/>
                      </a:endParaRPr>
                    </a:p>
                    <a:p>
                      <a:pPr marL="0" marR="0" algn="ctr">
                        <a:lnSpc>
                          <a:spcPct val="115000"/>
                        </a:lnSpc>
                        <a:spcBef>
                          <a:spcPts val="0"/>
                        </a:spcBef>
                        <a:spcAft>
                          <a:spcPts val="0"/>
                        </a:spcAft>
                      </a:pPr>
                      <a:r>
                        <a:rPr lang="en-US" sz="700">
                          <a:effectLst/>
                        </a:rPr>
                        <a:t>________________</a:t>
                      </a:r>
                    </a:p>
                    <a:p>
                      <a:pPr marL="0" marR="0" algn="ctr">
                        <a:lnSpc>
                          <a:spcPct val="115000"/>
                        </a:lnSpc>
                        <a:spcBef>
                          <a:spcPts val="0"/>
                        </a:spcBef>
                        <a:spcAft>
                          <a:spcPts val="0"/>
                        </a:spcAft>
                      </a:pPr>
                      <a:r>
                        <a:rPr lang="en-US" sz="700">
                          <a:effectLst/>
                        </a:rPr>
                        <a:t>ROTC 2</a:t>
                      </a:r>
                      <a:endParaRPr lang="en-US" sz="700">
                        <a:effectLst/>
                        <a:latin typeface="Calibri"/>
                        <a:ea typeface="Times New Roman"/>
                        <a:cs typeface="Times New Roman"/>
                      </a:endParaRPr>
                    </a:p>
                  </a:txBody>
                  <a:tcPr marL="42619" marR="42619" marT="0" marB="0"/>
                </a:tc>
                <a:tc>
                  <a:txBody>
                    <a:bodyPr/>
                    <a:lstStyle/>
                    <a:p>
                      <a:pPr marL="0" marR="0" algn="ctr">
                        <a:lnSpc>
                          <a:spcPct val="115000"/>
                        </a:lnSpc>
                        <a:spcBef>
                          <a:spcPts val="0"/>
                        </a:spcBef>
                        <a:spcAft>
                          <a:spcPts val="0"/>
                        </a:spcAft>
                      </a:pPr>
                      <a:r>
                        <a:rPr lang="en-US" sz="1200">
                          <a:effectLst/>
                        </a:rPr>
                        <a:t>X</a:t>
                      </a:r>
                      <a:endParaRPr lang="en-US" sz="700">
                        <a:effectLst/>
                      </a:endParaRPr>
                    </a:p>
                    <a:p>
                      <a:pPr marL="0" marR="0" algn="ctr">
                        <a:lnSpc>
                          <a:spcPct val="115000"/>
                        </a:lnSpc>
                        <a:spcBef>
                          <a:spcPts val="0"/>
                        </a:spcBef>
                        <a:spcAft>
                          <a:spcPts val="0"/>
                        </a:spcAft>
                      </a:pPr>
                      <a:r>
                        <a:rPr lang="en-US" sz="700">
                          <a:effectLst/>
                        </a:rPr>
                        <a:t>________________</a:t>
                      </a:r>
                    </a:p>
                    <a:p>
                      <a:pPr marL="0" marR="0" algn="ctr">
                        <a:lnSpc>
                          <a:spcPct val="115000"/>
                        </a:lnSpc>
                        <a:spcBef>
                          <a:spcPts val="0"/>
                        </a:spcBef>
                        <a:spcAft>
                          <a:spcPts val="0"/>
                        </a:spcAft>
                      </a:pPr>
                      <a:r>
                        <a:rPr lang="en-US" sz="700">
                          <a:effectLst/>
                        </a:rPr>
                        <a:t>ROTC 3</a:t>
                      </a:r>
                      <a:endParaRPr lang="en-US" sz="700">
                        <a:effectLst/>
                        <a:latin typeface="Calibri"/>
                        <a:ea typeface="Times New Roman"/>
                        <a:cs typeface="Times New Roman"/>
                      </a:endParaRPr>
                    </a:p>
                  </a:txBody>
                  <a:tcPr marL="42619" marR="42619" marT="0" marB="0"/>
                </a:tc>
                <a:tc>
                  <a:txBody>
                    <a:bodyPr/>
                    <a:lstStyle/>
                    <a:p>
                      <a:pPr marL="0" marR="0" algn="ctr">
                        <a:lnSpc>
                          <a:spcPct val="115000"/>
                        </a:lnSpc>
                        <a:spcBef>
                          <a:spcPts val="0"/>
                        </a:spcBef>
                        <a:spcAft>
                          <a:spcPts val="0"/>
                        </a:spcAft>
                      </a:pPr>
                      <a:r>
                        <a:rPr lang="en-US" sz="700">
                          <a:effectLst/>
                        </a:rPr>
                        <a:t> </a:t>
                      </a:r>
                      <a:endParaRPr lang="en-US" sz="700">
                        <a:effectLst/>
                        <a:latin typeface="Calibri"/>
                        <a:ea typeface="Times New Roman"/>
                        <a:cs typeface="Times New Roman"/>
                      </a:endParaRPr>
                    </a:p>
                  </a:txBody>
                  <a:tcPr marL="42619" marR="42619" marT="0" marB="0"/>
                </a:tc>
              </a:tr>
              <a:tr h="929702">
                <a:tc>
                  <a:txBody>
                    <a:bodyPr/>
                    <a:lstStyle/>
                    <a:p>
                      <a:pPr marL="0" marR="0">
                        <a:lnSpc>
                          <a:spcPct val="115000"/>
                        </a:lnSpc>
                        <a:spcBef>
                          <a:spcPts val="0"/>
                        </a:spcBef>
                        <a:spcAft>
                          <a:spcPts val="0"/>
                        </a:spcAft>
                      </a:pPr>
                      <a:r>
                        <a:rPr lang="en-US" sz="800">
                          <a:effectLst/>
                        </a:rPr>
                        <a:t>REQUIRED ELECTIVES      3</a:t>
                      </a:r>
                      <a:endParaRPr lang="en-US" sz="700">
                        <a:effectLst/>
                      </a:endParaRPr>
                    </a:p>
                    <a:p>
                      <a:pPr marL="0" marR="0">
                        <a:lnSpc>
                          <a:spcPct val="115000"/>
                        </a:lnSpc>
                        <a:spcBef>
                          <a:spcPts val="0"/>
                        </a:spcBef>
                        <a:spcAft>
                          <a:spcPts val="0"/>
                        </a:spcAft>
                      </a:pPr>
                      <a:r>
                        <a:rPr lang="en-US" sz="700">
                          <a:effectLst/>
                        </a:rPr>
                        <a:t>Foreign Language, Fine Arts and/or Technical classes.</a:t>
                      </a:r>
                    </a:p>
                    <a:p>
                      <a:pPr marL="0" marR="0">
                        <a:lnSpc>
                          <a:spcPct val="115000"/>
                        </a:lnSpc>
                        <a:spcBef>
                          <a:spcPts val="0"/>
                        </a:spcBef>
                        <a:spcAft>
                          <a:spcPts val="0"/>
                        </a:spcAft>
                      </a:pPr>
                      <a:r>
                        <a:rPr lang="en-US" sz="600">
                          <a:effectLst/>
                        </a:rPr>
                        <a:t>*4 yr GA and out-of-state colleges require 2 years of the same FL but encourage 3 yrs of the same FL</a:t>
                      </a:r>
                      <a:endParaRPr lang="en-US" sz="700">
                        <a:effectLst/>
                        <a:latin typeface="Calibri"/>
                        <a:ea typeface="Times New Roman"/>
                        <a:cs typeface="Times New Roman"/>
                      </a:endParaRPr>
                    </a:p>
                  </a:txBody>
                  <a:tcPr marL="42619" marR="42619" marT="0" marB="0"/>
                </a:tc>
                <a:tc>
                  <a:txBody>
                    <a:bodyPr/>
                    <a:lstStyle/>
                    <a:p>
                      <a:pPr marL="0" marR="0" algn="ctr">
                        <a:lnSpc>
                          <a:spcPct val="115000"/>
                        </a:lnSpc>
                        <a:spcBef>
                          <a:spcPts val="0"/>
                        </a:spcBef>
                        <a:spcAft>
                          <a:spcPts val="0"/>
                        </a:spcAft>
                      </a:pPr>
                      <a:r>
                        <a:rPr lang="en-US" sz="700">
                          <a:effectLst/>
                        </a:rPr>
                        <a:t>Foreign Language</a:t>
                      </a:r>
                    </a:p>
                    <a:p>
                      <a:pPr marL="0" marR="0" algn="ctr">
                        <a:lnSpc>
                          <a:spcPct val="115000"/>
                        </a:lnSpc>
                        <a:spcBef>
                          <a:spcPts val="0"/>
                        </a:spcBef>
                        <a:spcAft>
                          <a:spcPts val="0"/>
                        </a:spcAft>
                      </a:pPr>
                      <a:r>
                        <a:rPr lang="en-US" sz="600">
                          <a:effectLst/>
                        </a:rPr>
                        <a:t>(Not all students begin FL during 9</a:t>
                      </a:r>
                      <a:r>
                        <a:rPr lang="en-US" sz="600" baseline="30000">
                          <a:effectLst/>
                        </a:rPr>
                        <a:t>th</a:t>
                      </a:r>
                      <a:r>
                        <a:rPr lang="en-US" sz="600">
                          <a:effectLst/>
                        </a:rPr>
                        <a:t> grade YR)</a:t>
                      </a:r>
                      <a:endParaRPr lang="en-US" sz="700">
                        <a:effectLst/>
                      </a:endParaRPr>
                    </a:p>
                    <a:p>
                      <a:pPr marL="0" marR="0" algn="ctr">
                        <a:lnSpc>
                          <a:spcPct val="115000"/>
                        </a:lnSpc>
                        <a:spcBef>
                          <a:spcPts val="0"/>
                        </a:spcBef>
                        <a:spcAft>
                          <a:spcPts val="0"/>
                        </a:spcAft>
                      </a:pPr>
                      <a:r>
                        <a:rPr lang="en-US" sz="700">
                          <a:effectLst/>
                        </a:rPr>
                        <a:t>---------------------------</a:t>
                      </a:r>
                    </a:p>
                    <a:p>
                      <a:pPr marL="0" marR="0" algn="ctr">
                        <a:lnSpc>
                          <a:spcPct val="115000"/>
                        </a:lnSpc>
                        <a:spcBef>
                          <a:spcPts val="0"/>
                        </a:spcBef>
                        <a:spcAft>
                          <a:spcPts val="0"/>
                        </a:spcAft>
                      </a:pPr>
                      <a:r>
                        <a:rPr lang="en-US" sz="700">
                          <a:effectLst/>
                        </a:rPr>
                        <a:t>Fine Art or Tech</a:t>
                      </a:r>
                      <a:endParaRPr lang="en-US" sz="700">
                        <a:effectLst/>
                        <a:latin typeface="Calibri"/>
                        <a:ea typeface="Times New Roman"/>
                        <a:cs typeface="Times New Roman"/>
                      </a:endParaRPr>
                    </a:p>
                  </a:txBody>
                  <a:tcPr marL="42619" marR="42619" marT="0" marB="0"/>
                </a:tc>
                <a:tc>
                  <a:txBody>
                    <a:bodyPr/>
                    <a:lstStyle/>
                    <a:p>
                      <a:pPr marL="0" marR="0" algn="ctr">
                        <a:lnSpc>
                          <a:spcPct val="115000"/>
                        </a:lnSpc>
                        <a:spcBef>
                          <a:spcPts val="0"/>
                        </a:spcBef>
                        <a:spcAft>
                          <a:spcPts val="0"/>
                        </a:spcAft>
                      </a:pPr>
                      <a:r>
                        <a:rPr lang="en-US" sz="700">
                          <a:effectLst/>
                        </a:rPr>
                        <a:t>Foreign Language</a:t>
                      </a:r>
                    </a:p>
                    <a:p>
                      <a:pPr marL="0" marR="0" algn="ctr">
                        <a:lnSpc>
                          <a:spcPct val="115000"/>
                        </a:lnSpc>
                        <a:spcBef>
                          <a:spcPts val="0"/>
                        </a:spcBef>
                        <a:spcAft>
                          <a:spcPts val="0"/>
                        </a:spcAft>
                      </a:pPr>
                      <a:r>
                        <a:rPr lang="en-US" sz="600">
                          <a:effectLst/>
                        </a:rPr>
                        <a:t>(Must start 1</a:t>
                      </a:r>
                      <a:r>
                        <a:rPr lang="en-US" sz="600" baseline="30000">
                          <a:effectLst/>
                        </a:rPr>
                        <a:t>st</a:t>
                      </a:r>
                      <a:r>
                        <a:rPr lang="en-US" sz="600">
                          <a:effectLst/>
                        </a:rPr>
                        <a:t> year of FL if did not start in 9</a:t>
                      </a:r>
                      <a:r>
                        <a:rPr lang="en-US" sz="600" baseline="30000">
                          <a:effectLst/>
                        </a:rPr>
                        <a:t>th</a:t>
                      </a:r>
                      <a:r>
                        <a:rPr lang="en-US" sz="600">
                          <a:effectLst/>
                        </a:rPr>
                        <a:t> grade AND wants to attend a 4 yr college)</a:t>
                      </a:r>
                      <a:endParaRPr lang="en-US" sz="700">
                        <a:effectLst/>
                      </a:endParaRPr>
                    </a:p>
                    <a:p>
                      <a:pPr marL="0" marR="0" algn="ctr">
                        <a:lnSpc>
                          <a:spcPct val="115000"/>
                        </a:lnSpc>
                        <a:spcBef>
                          <a:spcPts val="0"/>
                        </a:spcBef>
                        <a:spcAft>
                          <a:spcPts val="0"/>
                        </a:spcAft>
                      </a:pPr>
                      <a:r>
                        <a:rPr lang="en-US" sz="700">
                          <a:effectLst/>
                        </a:rPr>
                        <a:t>---------------------------</a:t>
                      </a:r>
                    </a:p>
                    <a:p>
                      <a:pPr marL="0" marR="0" algn="ctr">
                        <a:lnSpc>
                          <a:spcPct val="115000"/>
                        </a:lnSpc>
                        <a:spcBef>
                          <a:spcPts val="0"/>
                        </a:spcBef>
                        <a:spcAft>
                          <a:spcPts val="0"/>
                        </a:spcAft>
                      </a:pPr>
                      <a:r>
                        <a:rPr lang="en-US" sz="700">
                          <a:effectLst/>
                        </a:rPr>
                        <a:t>Fine Art or Tech</a:t>
                      </a:r>
                      <a:endParaRPr lang="en-US" sz="700">
                        <a:effectLst/>
                        <a:latin typeface="Calibri"/>
                        <a:ea typeface="Times New Roman"/>
                        <a:cs typeface="Times New Roman"/>
                      </a:endParaRPr>
                    </a:p>
                  </a:txBody>
                  <a:tcPr marL="42619" marR="42619" marT="0" marB="0"/>
                </a:tc>
                <a:tc>
                  <a:txBody>
                    <a:bodyPr/>
                    <a:lstStyle/>
                    <a:p>
                      <a:pPr marL="0" marR="0" algn="ctr">
                        <a:lnSpc>
                          <a:spcPct val="115000"/>
                        </a:lnSpc>
                        <a:spcBef>
                          <a:spcPts val="0"/>
                        </a:spcBef>
                        <a:spcAft>
                          <a:spcPts val="0"/>
                        </a:spcAft>
                      </a:pPr>
                      <a:r>
                        <a:rPr lang="en-US" sz="700">
                          <a:effectLst/>
                        </a:rPr>
                        <a:t> </a:t>
                      </a:r>
                    </a:p>
                    <a:p>
                      <a:pPr marL="0" marR="0" algn="ctr">
                        <a:lnSpc>
                          <a:spcPct val="115000"/>
                        </a:lnSpc>
                        <a:spcBef>
                          <a:spcPts val="0"/>
                        </a:spcBef>
                        <a:spcAft>
                          <a:spcPts val="0"/>
                        </a:spcAft>
                      </a:pPr>
                      <a:r>
                        <a:rPr lang="en-US" sz="700">
                          <a:effectLst/>
                        </a:rPr>
                        <a:t> </a:t>
                      </a:r>
                    </a:p>
                    <a:p>
                      <a:pPr marL="0" marR="0" algn="ctr">
                        <a:lnSpc>
                          <a:spcPct val="115000"/>
                        </a:lnSpc>
                        <a:spcBef>
                          <a:spcPts val="0"/>
                        </a:spcBef>
                        <a:spcAft>
                          <a:spcPts val="0"/>
                        </a:spcAft>
                      </a:pPr>
                      <a:r>
                        <a:rPr lang="en-US" sz="700">
                          <a:effectLst/>
                        </a:rPr>
                        <a:t>Foreign Language</a:t>
                      </a:r>
                    </a:p>
                    <a:p>
                      <a:pPr marL="0" marR="0" algn="ctr">
                        <a:lnSpc>
                          <a:spcPct val="115000"/>
                        </a:lnSpc>
                        <a:spcBef>
                          <a:spcPts val="0"/>
                        </a:spcBef>
                        <a:spcAft>
                          <a:spcPts val="0"/>
                        </a:spcAft>
                      </a:pPr>
                      <a:r>
                        <a:rPr lang="en-US" sz="700">
                          <a:effectLst/>
                        </a:rPr>
                        <a:t>---------------------------</a:t>
                      </a:r>
                    </a:p>
                    <a:p>
                      <a:pPr marL="0" marR="0" algn="ctr">
                        <a:lnSpc>
                          <a:spcPct val="115000"/>
                        </a:lnSpc>
                        <a:spcBef>
                          <a:spcPts val="0"/>
                        </a:spcBef>
                        <a:spcAft>
                          <a:spcPts val="0"/>
                        </a:spcAft>
                      </a:pPr>
                      <a:r>
                        <a:rPr lang="en-US" sz="700">
                          <a:effectLst/>
                        </a:rPr>
                        <a:t>Fine Art or Tech</a:t>
                      </a:r>
                      <a:endParaRPr lang="en-US" sz="700">
                        <a:effectLst/>
                        <a:latin typeface="Calibri"/>
                        <a:ea typeface="Times New Roman"/>
                        <a:cs typeface="Times New Roman"/>
                      </a:endParaRPr>
                    </a:p>
                  </a:txBody>
                  <a:tcPr marL="42619" marR="42619" marT="0" marB="0"/>
                </a:tc>
                <a:tc>
                  <a:txBody>
                    <a:bodyPr/>
                    <a:lstStyle/>
                    <a:p>
                      <a:pPr marL="0" marR="0" algn="ctr">
                        <a:lnSpc>
                          <a:spcPct val="115000"/>
                        </a:lnSpc>
                        <a:spcBef>
                          <a:spcPts val="0"/>
                        </a:spcBef>
                        <a:spcAft>
                          <a:spcPts val="0"/>
                        </a:spcAft>
                      </a:pPr>
                      <a:r>
                        <a:rPr lang="en-US" sz="700">
                          <a:effectLst/>
                        </a:rPr>
                        <a:t>Foreign Language</a:t>
                      </a:r>
                    </a:p>
                    <a:p>
                      <a:pPr marL="0" marR="0" algn="ctr">
                        <a:lnSpc>
                          <a:spcPct val="115000"/>
                        </a:lnSpc>
                        <a:spcBef>
                          <a:spcPts val="0"/>
                        </a:spcBef>
                        <a:spcAft>
                          <a:spcPts val="0"/>
                        </a:spcAft>
                      </a:pPr>
                      <a:r>
                        <a:rPr lang="en-US" sz="600">
                          <a:effectLst/>
                        </a:rPr>
                        <a:t>(Complete 3</a:t>
                      </a:r>
                      <a:r>
                        <a:rPr lang="en-US" sz="600" baseline="30000">
                          <a:effectLst/>
                        </a:rPr>
                        <a:t>rd</a:t>
                      </a:r>
                      <a:r>
                        <a:rPr lang="en-US" sz="600">
                          <a:effectLst/>
                        </a:rPr>
                        <a:t> year of FL if started in 10</a:t>
                      </a:r>
                      <a:r>
                        <a:rPr lang="en-US" sz="600" baseline="30000">
                          <a:effectLst/>
                        </a:rPr>
                        <a:t>th</a:t>
                      </a:r>
                      <a:r>
                        <a:rPr lang="en-US" sz="600">
                          <a:effectLst/>
                        </a:rPr>
                        <a:t> grade)</a:t>
                      </a:r>
                      <a:endParaRPr lang="en-US" sz="700">
                        <a:effectLst/>
                      </a:endParaRPr>
                    </a:p>
                    <a:p>
                      <a:pPr marL="0" marR="0" algn="ctr">
                        <a:lnSpc>
                          <a:spcPct val="115000"/>
                        </a:lnSpc>
                        <a:spcBef>
                          <a:spcPts val="0"/>
                        </a:spcBef>
                        <a:spcAft>
                          <a:spcPts val="0"/>
                        </a:spcAft>
                      </a:pPr>
                      <a:r>
                        <a:rPr lang="en-US" sz="700">
                          <a:effectLst/>
                        </a:rPr>
                        <a:t>---------------------------</a:t>
                      </a:r>
                    </a:p>
                    <a:p>
                      <a:pPr marL="0" marR="0" algn="ctr">
                        <a:lnSpc>
                          <a:spcPct val="115000"/>
                        </a:lnSpc>
                        <a:spcBef>
                          <a:spcPts val="0"/>
                        </a:spcBef>
                        <a:spcAft>
                          <a:spcPts val="0"/>
                        </a:spcAft>
                      </a:pPr>
                      <a:r>
                        <a:rPr lang="en-US" sz="700">
                          <a:effectLst/>
                        </a:rPr>
                        <a:t>Fine Art or Tech</a:t>
                      </a:r>
                      <a:endParaRPr lang="en-US" sz="700">
                        <a:effectLst/>
                        <a:latin typeface="Calibri"/>
                        <a:ea typeface="Times New Roman"/>
                        <a:cs typeface="Times New Roman"/>
                      </a:endParaRPr>
                    </a:p>
                  </a:txBody>
                  <a:tcPr marL="42619" marR="42619" marT="0" marB="0"/>
                </a:tc>
              </a:tr>
              <a:tr h="343275">
                <a:tc>
                  <a:txBody>
                    <a:bodyPr/>
                    <a:lstStyle/>
                    <a:p>
                      <a:pPr marL="0" marR="0">
                        <a:lnSpc>
                          <a:spcPct val="115000"/>
                        </a:lnSpc>
                        <a:spcBef>
                          <a:spcPts val="0"/>
                        </a:spcBef>
                        <a:spcAft>
                          <a:spcPts val="0"/>
                        </a:spcAft>
                      </a:pPr>
                      <a:r>
                        <a:rPr lang="en-US" sz="800">
                          <a:effectLst/>
                        </a:rPr>
                        <a:t>MISC. ELECTIVES                4</a:t>
                      </a:r>
                      <a:endParaRPr lang="en-US" sz="700">
                        <a:effectLst/>
                      </a:endParaRPr>
                    </a:p>
                    <a:p>
                      <a:pPr marL="0" marR="0">
                        <a:lnSpc>
                          <a:spcPct val="115000"/>
                        </a:lnSpc>
                        <a:spcBef>
                          <a:spcPts val="0"/>
                        </a:spcBef>
                        <a:spcAft>
                          <a:spcPts val="0"/>
                        </a:spcAft>
                      </a:pPr>
                      <a:r>
                        <a:rPr lang="en-US" sz="700">
                          <a:effectLst/>
                        </a:rPr>
                        <a:t>*Select students</a:t>
                      </a:r>
                      <a:endParaRPr lang="en-US" sz="700">
                        <a:effectLst/>
                        <a:latin typeface="Calibri"/>
                        <a:ea typeface="Times New Roman"/>
                        <a:cs typeface="Times New Roman"/>
                      </a:endParaRPr>
                    </a:p>
                  </a:txBody>
                  <a:tcPr marL="42619" marR="42619" marT="0" marB="0"/>
                </a:tc>
                <a:tc>
                  <a:txBody>
                    <a:bodyPr/>
                    <a:lstStyle/>
                    <a:p>
                      <a:pPr marL="0" marR="0" algn="ctr">
                        <a:lnSpc>
                          <a:spcPct val="115000"/>
                        </a:lnSpc>
                        <a:spcBef>
                          <a:spcPts val="0"/>
                        </a:spcBef>
                        <a:spcAft>
                          <a:spcPts val="0"/>
                        </a:spcAft>
                      </a:pPr>
                      <a:r>
                        <a:rPr lang="en-US" sz="700">
                          <a:effectLst/>
                        </a:rPr>
                        <a:t>Elective</a:t>
                      </a:r>
                    </a:p>
                    <a:p>
                      <a:pPr marL="0" marR="0" algn="ctr">
                        <a:lnSpc>
                          <a:spcPct val="115000"/>
                        </a:lnSpc>
                        <a:spcBef>
                          <a:spcPts val="0"/>
                        </a:spcBef>
                        <a:spcAft>
                          <a:spcPts val="0"/>
                        </a:spcAft>
                      </a:pPr>
                      <a:r>
                        <a:rPr lang="en-US" sz="700">
                          <a:effectLst/>
                        </a:rPr>
                        <a:t> </a:t>
                      </a:r>
                      <a:endParaRPr lang="en-US" sz="700">
                        <a:effectLst/>
                        <a:latin typeface="Calibri"/>
                        <a:ea typeface="Times New Roman"/>
                        <a:cs typeface="Times New Roman"/>
                      </a:endParaRPr>
                    </a:p>
                  </a:txBody>
                  <a:tcPr marL="42619" marR="42619" marT="0" marB="0" anchor="ctr"/>
                </a:tc>
                <a:tc>
                  <a:txBody>
                    <a:bodyPr/>
                    <a:lstStyle/>
                    <a:p>
                      <a:pPr marL="0" marR="0" algn="ctr">
                        <a:lnSpc>
                          <a:spcPct val="115000"/>
                        </a:lnSpc>
                        <a:spcBef>
                          <a:spcPts val="0"/>
                        </a:spcBef>
                        <a:spcAft>
                          <a:spcPts val="0"/>
                        </a:spcAft>
                      </a:pPr>
                      <a:r>
                        <a:rPr lang="en-US" sz="700">
                          <a:effectLst/>
                        </a:rPr>
                        <a:t>Elective</a:t>
                      </a:r>
                    </a:p>
                    <a:p>
                      <a:pPr marL="0" marR="0" algn="ctr">
                        <a:lnSpc>
                          <a:spcPct val="115000"/>
                        </a:lnSpc>
                        <a:spcBef>
                          <a:spcPts val="0"/>
                        </a:spcBef>
                        <a:spcAft>
                          <a:spcPts val="0"/>
                        </a:spcAft>
                      </a:pPr>
                      <a:r>
                        <a:rPr lang="en-US" sz="700">
                          <a:effectLst/>
                        </a:rPr>
                        <a:t> </a:t>
                      </a:r>
                      <a:endParaRPr lang="en-US" sz="700">
                        <a:effectLst/>
                        <a:latin typeface="Calibri"/>
                        <a:ea typeface="Times New Roman"/>
                        <a:cs typeface="Times New Roman"/>
                      </a:endParaRPr>
                    </a:p>
                  </a:txBody>
                  <a:tcPr marL="42619" marR="42619" marT="0" marB="0" anchor="ctr"/>
                </a:tc>
                <a:tc>
                  <a:txBody>
                    <a:bodyPr/>
                    <a:lstStyle/>
                    <a:p>
                      <a:pPr marL="0" marR="0" algn="ctr">
                        <a:lnSpc>
                          <a:spcPct val="115000"/>
                        </a:lnSpc>
                        <a:spcBef>
                          <a:spcPts val="0"/>
                        </a:spcBef>
                        <a:spcAft>
                          <a:spcPts val="0"/>
                        </a:spcAft>
                      </a:pPr>
                      <a:r>
                        <a:rPr lang="en-US" sz="700">
                          <a:effectLst/>
                        </a:rPr>
                        <a:t>Elective</a:t>
                      </a:r>
                      <a:endParaRPr lang="en-US" sz="700">
                        <a:effectLst/>
                        <a:latin typeface="Calibri"/>
                        <a:ea typeface="Times New Roman"/>
                        <a:cs typeface="Times New Roman"/>
                      </a:endParaRPr>
                    </a:p>
                  </a:txBody>
                  <a:tcPr marL="42619" marR="42619" marT="0" marB="0"/>
                </a:tc>
                <a:tc>
                  <a:txBody>
                    <a:bodyPr/>
                    <a:lstStyle/>
                    <a:p>
                      <a:pPr marL="0" marR="0" algn="ctr">
                        <a:lnSpc>
                          <a:spcPct val="115000"/>
                        </a:lnSpc>
                        <a:spcBef>
                          <a:spcPts val="0"/>
                        </a:spcBef>
                        <a:spcAft>
                          <a:spcPts val="0"/>
                        </a:spcAft>
                      </a:pPr>
                      <a:r>
                        <a:rPr lang="en-US" sz="700">
                          <a:effectLst/>
                        </a:rPr>
                        <a:t>Elective</a:t>
                      </a:r>
                      <a:endParaRPr lang="en-US" sz="700">
                        <a:effectLst/>
                        <a:latin typeface="Calibri"/>
                        <a:ea typeface="Times New Roman"/>
                        <a:cs typeface="Times New Roman"/>
                      </a:endParaRPr>
                    </a:p>
                  </a:txBody>
                  <a:tcPr marL="42619" marR="42619" marT="0" marB="0"/>
                </a:tc>
              </a:tr>
              <a:tr h="193816">
                <a:tc>
                  <a:txBody>
                    <a:bodyPr/>
                    <a:lstStyle/>
                    <a:p>
                      <a:pPr marL="0" marR="0">
                        <a:lnSpc>
                          <a:spcPct val="115000"/>
                        </a:lnSpc>
                        <a:spcBef>
                          <a:spcPts val="0"/>
                        </a:spcBef>
                        <a:spcAft>
                          <a:spcPts val="0"/>
                        </a:spcAft>
                      </a:pPr>
                      <a:r>
                        <a:rPr lang="en-US" sz="800">
                          <a:effectLst/>
                        </a:rPr>
                        <a:t>TOTAL UNITS                23</a:t>
                      </a:r>
                      <a:endParaRPr lang="en-US" sz="700">
                        <a:effectLst/>
                        <a:latin typeface="Calibri"/>
                        <a:ea typeface="Times New Roman"/>
                        <a:cs typeface="Times New Roman"/>
                      </a:endParaRPr>
                    </a:p>
                  </a:txBody>
                  <a:tcPr marL="42619" marR="42619" marT="0" marB="0"/>
                </a:tc>
                <a:tc>
                  <a:txBody>
                    <a:bodyPr/>
                    <a:lstStyle/>
                    <a:p>
                      <a:pPr marL="0" marR="0" algn="ctr">
                        <a:lnSpc>
                          <a:spcPct val="115000"/>
                        </a:lnSpc>
                        <a:spcBef>
                          <a:spcPts val="0"/>
                        </a:spcBef>
                        <a:spcAft>
                          <a:spcPts val="0"/>
                        </a:spcAft>
                      </a:pPr>
                      <a:r>
                        <a:rPr lang="en-US" sz="700">
                          <a:effectLst/>
                        </a:rPr>
                        <a:t>6</a:t>
                      </a:r>
                      <a:endParaRPr lang="en-US" sz="700">
                        <a:effectLst/>
                        <a:latin typeface="Calibri"/>
                        <a:ea typeface="Times New Roman"/>
                        <a:cs typeface="Times New Roman"/>
                      </a:endParaRPr>
                    </a:p>
                  </a:txBody>
                  <a:tcPr marL="42619" marR="42619" marT="0" marB="0"/>
                </a:tc>
                <a:tc>
                  <a:txBody>
                    <a:bodyPr/>
                    <a:lstStyle/>
                    <a:p>
                      <a:pPr marL="0" marR="0" algn="ctr">
                        <a:lnSpc>
                          <a:spcPct val="115000"/>
                        </a:lnSpc>
                        <a:spcBef>
                          <a:spcPts val="0"/>
                        </a:spcBef>
                        <a:spcAft>
                          <a:spcPts val="0"/>
                        </a:spcAft>
                      </a:pPr>
                      <a:r>
                        <a:rPr lang="en-US" sz="700">
                          <a:effectLst/>
                        </a:rPr>
                        <a:t>12</a:t>
                      </a:r>
                      <a:endParaRPr lang="en-US" sz="700">
                        <a:effectLst/>
                        <a:latin typeface="Calibri"/>
                        <a:ea typeface="Times New Roman"/>
                        <a:cs typeface="Times New Roman"/>
                      </a:endParaRPr>
                    </a:p>
                  </a:txBody>
                  <a:tcPr marL="42619" marR="42619" marT="0" marB="0"/>
                </a:tc>
                <a:tc>
                  <a:txBody>
                    <a:bodyPr/>
                    <a:lstStyle/>
                    <a:p>
                      <a:pPr marL="0" marR="0" algn="ctr">
                        <a:lnSpc>
                          <a:spcPct val="115000"/>
                        </a:lnSpc>
                        <a:spcBef>
                          <a:spcPts val="0"/>
                        </a:spcBef>
                        <a:spcAft>
                          <a:spcPts val="0"/>
                        </a:spcAft>
                      </a:pPr>
                      <a:r>
                        <a:rPr lang="en-US" sz="700">
                          <a:effectLst/>
                        </a:rPr>
                        <a:t>18</a:t>
                      </a:r>
                      <a:endParaRPr lang="en-US" sz="700">
                        <a:effectLst/>
                        <a:latin typeface="Calibri"/>
                        <a:ea typeface="Times New Roman"/>
                        <a:cs typeface="Times New Roman"/>
                      </a:endParaRPr>
                    </a:p>
                  </a:txBody>
                  <a:tcPr marL="42619" marR="42619" marT="0" marB="0"/>
                </a:tc>
                <a:tc>
                  <a:txBody>
                    <a:bodyPr/>
                    <a:lstStyle/>
                    <a:p>
                      <a:pPr marL="0" marR="0" algn="ctr">
                        <a:lnSpc>
                          <a:spcPct val="115000"/>
                        </a:lnSpc>
                        <a:spcBef>
                          <a:spcPts val="0"/>
                        </a:spcBef>
                        <a:spcAft>
                          <a:spcPts val="0"/>
                        </a:spcAft>
                      </a:pPr>
                      <a:r>
                        <a:rPr lang="en-US" sz="700" dirty="0">
                          <a:effectLst/>
                        </a:rPr>
                        <a:t>24</a:t>
                      </a:r>
                      <a:endParaRPr lang="en-US" sz="700" dirty="0">
                        <a:effectLst/>
                        <a:latin typeface="Calibri"/>
                        <a:ea typeface="Times New Roman"/>
                        <a:cs typeface="Times New Roman"/>
                      </a:endParaRPr>
                    </a:p>
                  </a:txBody>
                  <a:tcPr marL="42619" marR="42619" marT="0" marB="0"/>
                </a:tc>
              </a:tr>
            </a:tbl>
          </a:graphicData>
        </a:graphic>
      </p:graphicFrame>
      <p:sp>
        <p:nvSpPr>
          <p:cNvPr id="7" name="Rectangle 2"/>
          <p:cNvSpPr>
            <a:spLocks noChangeArrowheads="1"/>
          </p:cNvSpPr>
          <p:nvPr/>
        </p:nvSpPr>
        <p:spPr bwMode="auto">
          <a:xfrm>
            <a:off x="0" y="103909"/>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FOUR YEAR PLAN OF STUDY for Class of 2013 and 2014</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AutoShape 1"/>
          <p:cNvSpPr>
            <a:spLocks/>
          </p:cNvSpPr>
          <p:nvPr/>
        </p:nvSpPr>
        <p:spPr bwMode="auto">
          <a:xfrm>
            <a:off x="5863070" y="1524000"/>
            <a:ext cx="361950" cy="457200"/>
          </a:xfrm>
          <a:prstGeom prst="rightBrace">
            <a:avLst>
              <a:gd name="adj1" fmla="val 10526"/>
              <a:gd name="adj2" fmla="val 50000"/>
            </a:avLst>
          </a:pr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6861980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71265395"/>
              </p:ext>
            </p:extLst>
          </p:nvPr>
        </p:nvGraphicFramePr>
        <p:xfrm>
          <a:off x="228599" y="471056"/>
          <a:ext cx="8763001" cy="6234546"/>
        </p:xfrm>
        <a:graphic>
          <a:graphicData uri="http://schemas.openxmlformats.org/drawingml/2006/table">
            <a:tbl>
              <a:tblPr firstRow="1" firstCol="1" bandRow="1">
                <a:tableStyleId>{5C22544A-7EE6-4342-B048-85BDC9FD1C3A}</a:tableStyleId>
              </a:tblPr>
              <a:tblGrid>
                <a:gridCol w="1917426"/>
                <a:gridCol w="1587546"/>
                <a:gridCol w="1752485"/>
                <a:gridCol w="1752485"/>
                <a:gridCol w="1753059"/>
              </a:tblGrid>
              <a:tr h="565793">
                <a:tc>
                  <a:txBody>
                    <a:bodyPr/>
                    <a:lstStyle/>
                    <a:p>
                      <a:pPr marL="0" marR="0">
                        <a:lnSpc>
                          <a:spcPct val="115000"/>
                        </a:lnSpc>
                        <a:spcBef>
                          <a:spcPts val="0"/>
                        </a:spcBef>
                        <a:spcAft>
                          <a:spcPts val="0"/>
                        </a:spcAft>
                      </a:pPr>
                      <a:r>
                        <a:rPr lang="en-US" sz="700" dirty="0">
                          <a:effectLst/>
                        </a:rPr>
                        <a:t>SUBJECT                        UNITS REQ.</a:t>
                      </a:r>
                      <a:endParaRPr lang="en-US" sz="700" dirty="0">
                        <a:effectLst/>
                        <a:latin typeface="Calibri"/>
                        <a:ea typeface="Times New Roman"/>
                        <a:cs typeface="Times New Roman"/>
                      </a:endParaRPr>
                    </a:p>
                  </a:txBody>
                  <a:tcPr marL="43778" marR="43778" marT="0" marB="0"/>
                </a:tc>
                <a:tc>
                  <a:txBody>
                    <a:bodyPr/>
                    <a:lstStyle/>
                    <a:p>
                      <a:pPr marL="0" marR="0" algn="ctr">
                        <a:lnSpc>
                          <a:spcPct val="115000"/>
                        </a:lnSpc>
                        <a:spcBef>
                          <a:spcPts val="0"/>
                        </a:spcBef>
                        <a:spcAft>
                          <a:spcPts val="0"/>
                        </a:spcAft>
                      </a:pPr>
                      <a:r>
                        <a:rPr lang="en-US" sz="1000">
                          <a:effectLst/>
                        </a:rPr>
                        <a:t>9</a:t>
                      </a:r>
                      <a:r>
                        <a:rPr lang="en-US" sz="1000" baseline="30000">
                          <a:effectLst/>
                        </a:rPr>
                        <a:t>TH</a:t>
                      </a:r>
                      <a:r>
                        <a:rPr lang="en-US" sz="1000">
                          <a:effectLst/>
                        </a:rPr>
                        <a:t> GRADE</a:t>
                      </a:r>
                      <a:endParaRPr lang="en-US" sz="700">
                        <a:effectLst/>
                        <a:latin typeface="Calibri"/>
                        <a:ea typeface="Times New Roman"/>
                        <a:cs typeface="Times New Roman"/>
                      </a:endParaRPr>
                    </a:p>
                  </a:txBody>
                  <a:tcPr marL="43778" marR="43778" marT="0" marB="0"/>
                </a:tc>
                <a:tc>
                  <a:txBody>
                    <a:bodyPr/>
                    <a:lstStyle/>
                    <a:p>
                      <a:pPr marL="0" marR="0" algn="ctr">
                        <a:lnSpc>
                          <a:spcPct val="115000"/>
                        </a:lnSpc>
                        <a:spcBef>
                          <a:spcPts val="0"/>
                        </a:spcBef>
                        <a:spcAft>
                          <a:spcPts val="0"/>
                        </a:spcAft>
                      </a:pPr>
                      <a:r>
                        <a:rPr lang="en-US" sz="1000">
                          <a:effectLst/>
                        </a:rPr>
                        <a:t>10</a:t>
                      </a:r>
                      <a:r>
                        <a:rPr lang="en-US" sz="1000" baseline="30000">
                          <a:effectLst/>
                        </a:rPr>
                        <a:t>TH</a:t>
                      </a:r>
                      <a:r>
                        <a:rPr lang="en-US" sz="1000">
                          <a:effectLst/>
                        </a:rPr>
                        <a:t> GRADE</a:t>
                      </a:r>
                      <a:endParaRPr lang="en-US" sz="700">
                        <a:effectLst/>
                        <a:latin typeface="Calibri"/>
                        <a:ea typeface="Times New Roman"/>
                        <a:cs typeface="Times New Roman"/>
                      </a:endParaRPr>
                    </a:p>
                  </a:txBody>
                  <a:tcPr marL="43778" marR="43778" marT="0" marB="0"/>
                </a:tc>
                <a:tc>
                  <a:txBody>
                    <a:bodyPr/>
                    <a:lstStyle/>
                    <a:p>
                      <a:pPr marL="0" marR="0" algn="ctr">
                        <a:lnSpc>
                          <a:spcPct val="115000"/>
                        </a:lnSpc>
                        <a:spcBef>
                          <a:spcPts val="0"/>
                        </a:spcBef>
                        <a:spcAft>
                          <a:spcPts val="0"/>
                        </a:spcAft>
                      </a:pPr>
                      <a:r>
                        <a:rPr lang="en-US" sz="1000">
                          <a:effectLst/>
                        </a:rPr>
                        <a:t>11</a:t>
                      </a:r>
                      <a:r>
                        <a:rPr lang="en-US" sz="1000" baseline="30000">
                          <a:effectLst/>
                        </a:rPr>
                        <a:t>TH</a:t>
                      </a:r>
                      <a:r>
                        <a:rPr lang="en-US" sz="1000">
                          <a:effectLst/>
                        </a:rPr>
                        <a:t> GRADE</a:t>
                      </a:r>
                      <a:endParaRPr lang="en-US" sz="700">
                        <a:effectLst/>
                        <a:latin typeface="Calibri"/>
                        <a:ea typeface="Times New Roman"/>
                        <a:cs typeface="Times New Roman"/>
                      </a:endParaRPr>
                    </a:p>
                  </a:txBody>
                  <a:tcPr marL="43778" marR="43778" marT="0" marB="0"/>
                </a:tc>
                <a:tc>
                  <a:txBody>
                    <a:bodyPr/>
                    <a:lstStyle/>
                    <a:p>
                      <a:pPr marL="0" marR="0" algn="ctr">
                        <a:lnSpc>
                          <a:spcPct val="115000"/>
                        </a:lnSpc>
                        <a:spcBef>
                          <a:spcPts val="0"/>
                        </a:spcBef>
                        <a:spcAft>
                          <a:spcPts val="0"/>
                        </a:spcAft>
                      </a:pPr>
                      <a:r>
                        <a:rPr lang="en-US" sz="1000">
                          <a:effectLst/>
                        </a:rPr>
                        <a:t>12</a:t>
                      </a:r>
                      <a:r>
                        <a:rPr lang="en-US" sz="1000" baseline="30000">
                          <a:effectLst/>
                        </a:rPr>
                        <a:t>TH</a:t>
                      </a:r>
                      <a:r>
                        <a:rPr lang="en-US" sz="1000">
                          <a:effectLst/>
                        </a:rPr>
                        <a:t> GRADE</a:t>
                      </a:r>
                      <a:endParaRPr lang="en-US" sz="700">
                        <a:effectLst/>
                        <a:latin typeface="Calibri"/>
                        <a:ea typeface="Times New Roman"/>
                        <a:cs typeface="Times New Roman"/>
                      </a:endParaRPr>
                    </a:p>
                  </a:txBody>
                  <a:tcPr marL="43778" marR="43778" marT="0" marB="0"/>
                </a:tc>
              </a:tr>
              <a:tr h="652006">
                <a:tc>
                  <a:txBody>
                    <a:bodyPr/>
                    <a:lstStyle/>
                    <a:p>
                      <a:pPr marL="0" marR="0">
                        <a:lnSpc>
                          <a:spcPct val="115000"/>
                        </a:lnSpc>
                        <a:spcBef>
                          <a:spcPts val="0"/>
                        </a:spcBef>
                        <a:spcAft>
                          <a:spcPts val="0"/>
                        </a:spcAft>
                      </a:pPr>
                      <a:r>
                        <a:rPr lang="en-US" sz="800">
                          <a:effectLst/>
                        </a:rPr>
                        <a:t>LITERATURE                        4</a:t>
                      </a:r>
                      <a:endParaRPr lang="en-US" sz="700">
                        <a:effectLst/>
                      </a:endParaRPr>
                    </a:p>
                    <a:p>
                      <a:pPr marL="0" marR="0">
                        <a:lnSpc>
                          <a:spcPct val="115000"/>
                        </a:lnSpc>
                        <a:spcBef>
                          <a:spcPts val="0"/>
                        </a:spcBef>
                        <a:spcAft>
                          <a:spcPts val="0"/>
                        </a:spcAft>
                      </a:pPr>
                      <a:r>
                        <a:rPr lang="en-US" sz="800">
                          <a:effectLst/>
                        </a:rPr>
                        <a:t>* </a:t>
                      </a:r>
                      <a:r>
                        <a:rPr lang="en-US" sz="700">
                          <a:effectLst/>
                        </a:rPr>
                        <a:t>indicates EOCT requirement</a:t>
                      </a:r>
                      <a:endParaRPr lang="en-US" sz="700">
                        <a:effectLst/>
                        <a:latin typeface="Calibri"/>
                        <a:ea typeface="Times New Roman"/>
                        <a:cs typeface="Times New Roman"/>
                      </a:endParaRPr>
                    </a:p>
                  </a:txBody>
                  <a:tcPr marL="43778" marR="43778" marT="0" marB="0"/>
                </a:tc>
                <a:tc>
                  <a:txBody>
                    <a:bodyPr/>
                    <a:lstStyle/>
                    <a:p>
                      <a:pPr marL="0" marR="0" algn="ctr">
                        <a:lnSpc>
                          <a:spcPct val="115000"/>
                        </a:lnSpc>
                        <a:spcBef>
                          <a:spcPts val="0"/>
                        </a:spcBef>
                        <a:spcAft>
                          <a:spcPts val="0"/>
                        </a:spcAft>
                      </a:pPr>
                      <a:r>
                        <a:rPr lang="en-US" sz="700">
                          <a:effectLst/>
                        </a:rPr>
                        <a:t> </a:t>
                      </a:r>
                    </a:p>
                    <a:p>
                      <a:pPr marL="0" marR="0" algn="ctr">
                        <a:lnSpc>
                          <a:spcPct val="115000"/>
                        </a:lnSpc>
                        <a:spcBef>
                          <a:spcPts val="0"/>
                        </a:spcBef>
                        <a:spcAft>
                          <a:spcPts val="0"/>
                        </a:spcAft>
                      </a:pPr>
                      <a:r>
                        <a:rPr lang="en-US" sz="700">
                          <a:effectLst/>
                        </a:rPr>
                        <a:t>9</a:t>
                      </a:r>
                      <a:r>
                        <a:rPr lang="en-US" sz="700" baseline="30000">
                          <a:effectLst/>
                        </a:rPr>
                        <a:t>th</a:t>
                      </a:r>
                      <a:r>
                        <a:rPr lang="en-US" sz="700">
                          <a:effectLst/>
                        </a:rPr>
                        <a:t> Lit/Comp*</a:t>
                      </a:r>
                    </a:p>
                    <a:p>
                      <a:pPr marL="0" marR="0" algn="ctr">
                        <a:lnSpc>
                          <a:spcPct val="115000"/>
                        </a:lnSpc>
                        <a:spcBef>
                          <a:spcPts val="0"/>
                        </a:spcBef>
                        <a:spcAft>
                          <a:spcPts val="0"/>
                        </a:spcAft>
                      </a:pPr>
                      <a:r>
                        <a:rPr lang="en-US" sz="700">
                          <a:effectLst/>
                        </a:rPr>
                        <a:t>9</a:t>
                      </a:r>
                      <a:r>
                        <a:rPr lang="en-US" sz="700" baseline="30000">
                          <a:effectLst/>
                        </a:rPr>
                        <a:t>th</a:t>
                      </a:r>
                      <a:r>
                        <a:rPr lang="en-US" sz="700">
                          <a:effectLst/>
                        </a:rPr>
                        <a:t> Lit/Comp (Honors)*</a:t>
                      </a:r>
                      <a:endParaRPr lang="en-US" sz="700">
                        <a:effectLst/>
                        <a:latin typeface="Calibri"/>
                        <a:ea typeface="Times New Roman"/>
                        <a:cs typeface="Times New Roman"/>
                      </a:endParaRPr>
                    </a:p>
                  </a:txBody>
                  <a:tcPr marL="43778" marR="43778" marT="0" marB="0"/>
                </a:tc>
                <a:tc>
                  <a:txBody>
                    <a:bodyPr/>
                    <a:lstStyle/>
                    <a:p>
                      <a:pPr marL="0" marR="0" algn="ctr">
                        <a:lnSpc>
                          <a:spcPct val="115000"/>
                        </a:lnSpc>
                        <a:spcBef>
                          <a:spcPts val="0"/>
                        </a:spcBef>
                        <a:spcAft>
                          <a:spcPts val="0"/>
                        </a:spcAft>
                      </a:pPr>
                      <a:r>
                        <a:rPr lang="en-US" sz="700">
                          <a:effectLst/>
                        </a:rPr>
                        <a:t> </a:t>
                      </a:r>
                    </a:p>
                    <a:p>
                      <a:pPr marL="0" marR="0" algn="ctr">
                        <a:lnSpc>
                          <a:spcPct val="115000"/>
                        </a:lnSpc>
                        <a:spcBef>
                          <a:spcPts val="0"/>
                        </a:spcBef>
                        <a:spcAft>
                          <a:spcPts val="0"/>
                        </a:spcAft>
                      </a:pPr>
                      <a:r>
                        <a:rPr lang="en-US" sz="700">
                          <a:effectLst/>
                        </a:rPr>
                        <a:t>10</a:t>
                      </a:r>
                      <a:r>
                        <a:rPr lang="en-US" sz="700" baseline="30000">
                          <a:effectLst/>
                        </a:rPr>
                        <a:t>th</a:t>
                      </a:r>
                      <a:r>
                        <a:rPr lang="en-US" sz="700">
                          <a:effectLst/>
                        </a:rPr>
                        <a:t> Lit/Comp</a:t>
                      </a:r>
                    </a:p>
                    <a:p>
                      <a:pPr marL="0" marR="0" algn="ctr">
                        <a:lnSpc>
                          <a:spcPct val="115000"/>
                        </a:lnSpc>
                        <a:spcBef>
                          <a:spcPts val="0"/>
                        </a:spcBef>
                        <a:spcAft>
                          <a:spcPts val="0"/>
                        </a:spcAft>
                      </a:pPr>
                      <a:r>
                        <a:rPr lang="en-US" sz="700">
                          <a:effectLst/>
                        </a:rPr>
                        <a:t>10</a:t>
                      </a:r>
                      <a:r>
                        <a:rPr lang="en-US" sz="700" baseline="30000">
                          <a:effectLst/>
                        </a:rPr>
                        <a:t>th</a:t>
                      </a:r>
                      <a:r>
                        <a:rPr lang="en-US" sz="700">
                          <a:effectLst/>
                        </a:rPr>
                        <a:t> Lit/Comp (Honors)</a:t>
                      </a:r>
                      <a:endParaRPr lang="en-US" sz="700">
                        <a:effectLst/>
                        <a:latin typeface="Calibri"/>
                        <a:ea typeface="Times New Roman"/>
                        <a:cs typeface="Times New Roman"/>
                      </a:endParaRPr>
                    </a:p>
                  </a:txBody>
                  <a:tcPr marL="43778" marR="43778" marT="0" marB="0"/>
                </a:tc>
                <a:tc>
                  <a:txBody>
                    <a:bodyPr/>
                    <a:lstStyle/>
                    <a:p>
                      <a:pPr marL="0" marR="0" algn="ctr">
                        <a:lnSpc>
                          <a:spcPct val="115000"/>
                        </a:lnSpc>
                        <a:spcBef>
                          <a:spcPts val="0"/>
                        </a:spcBef>
                        <a:spcAft>
                          <a:spcPts val="0"/>
                        </a:spcAft>
                      </a:pPr>
                      <a:r>
                        <a:rPr lang="en-US" sz="700">
                          <a:effectLst/>
                        </a:rPr>
                        <a:t> </a:t>
                      </a:r>
                    </a:p>
                    <a:p>
                      <a:pPr marL="0" marR="0" algn="ctr">
                        <a:lnSpc>
                          <a:spcPct val="115000"/>
                        </a:lnSpc>
                        <a:spcBef>
                          <a:spcPts val="0"/>
                        </a:spcBef>
                        <a:spcAft>
                          <a:spcPts val="0"/>
                        </a:spcAft>
                      </a:pPr>
                      <a:r>
                        <a:rPr lang="en-US" sz="700">
                          <a:effectLst/>
                        </a:rPr>
                        <a:t>American Lit/Comp*</a:t>
                      </a:r>
                    </a:p>
                    <a:p>
                      <a:pPr marL="0" marR="0" algn="ctr">
                        <a:lnSpc>
                          <a:spcPct val="115000"/>
                        </a:lnSpc>
                        <a:spcBef>
                          <a:spcPts val="0"/>
                        </a:spcBef>
                        <a:spcAft>
                          <a:spcPts val="0"/>
                        </a:spcAft>
                      </a:pPr>
                      <a:r>
                        <a:rPr lang="en-US" sz="700">
                          <a:effectLst/>
                        </a:rPr>
                        <a:t>American Lit/Comp (Honors)*</a:t>
                      </a:r>
                    </a:p>
                    <a:p>
                      <a:pPr marL="0" marR="0" algn="ctr">
                        <a:lnSpc>
                          <a:spcPct val="115000"/>
                        </a:lnSpc>
                        <a:spcBef>
                          <a:spcPts val="0"/>
                        </a:spcBef>
                        <a:spcAft>
                          <a:spcPts val="0"/>
                        </a:spcAft>
                      </a:pPr>
                      <a:r>
                        <a:rPr lang="en-US" sz="700">
                          <a:effectLst/>
                        </a:rPr>
                        <a:t> </a:t>
                      </a:r>
                      <a:endParaRPr lang="en-US" sz="700">
                        <a:effectLst/>
                        <a:latin typeface="Calibri"/>
                        <a:ea typeface="Times New Roman"/>
                        <a:cs typeface="Times New Roman"/>
                      </a:endParaRPr>
                    </a:p>
                  </a:txBody>
                  <a:tcPr marL="43778" marR="43778" marT="0" marB="0"/>
                </a:tc>
                <a:tc>
                  <a:txBody>
                    <a:bodyPr/>
                    <a:lstStyle/>
                    <a:p>
                      <a:pPr marL="0" marR="0" algn="ctr">
                        <a:lnSpc>
                          <a:spcPct val="115000"/>
                        </a:lnSpc>
                        <a:spcBef>
                          <a:spcPts val="0"/>
                        </a:spcBef>
                        <a:spcAft>
                          <a:spcPts val="0"/>
                        </a:spcAft>
                      </a:pPr>
                      <a:r>
                        <a:rPr lang="en-US" sz="700">
                          <a:effectLst/>
                        </a:rPr>
                        <a:t>12</a:t>
                      </a:r>
                      <a:r>
                        <a:rPr lang="en-US" sz="700" baseline="30000">
                          <a:effectLst/>
                        </a:rPr>
                        <a:t>th</a:t>
                      </a:r>
                      <a:r>
                        <a:rPr lang="en-US" sz="700">
                          <a:effectLst/>
                        </a:rPr>
                        <a:t> Lit/Comp</a:t>
                      </a:r>
                    </a:p>
                    <a:p>
                      <a:pPr marL="0" marR="0" algn="ctr">
                        <a:lnSpc>
                          <a:spcPct val="115000"/>
                        </a:lnSpc>
                        <a:spcBef>
                          <a:spcPts val="0"/>
                        </a:spcBef>
                        <a:spcAft>
                          <a:spcPts val="0"/>
                        </a:spcAft>
                      </a:pPr>
                      <a:r>
                        <a:rPr lang="en-US" sz="700">
                          <a:effectLst/>
                        </a:rPr>
                        <a:t>Advanced Comp</a:t>
                      </a:r>
                    </a:p>
                    <a:p>
                      <a:pPr marL="0" marR="0" algn="ctr">
                        <a:lnSpc>
                          <a:spcPct val="115000"/>
                        </a:lnSpc>
                        <a:spcBef>
                          <a:spcPts val="0"/>
                        </a:spcBef>
                        <a:spcAft>
                          <a:spcPts val="0"/>
                        </a:spcAft>
                      </a:pPr>
                      <a:r>
                        <a:rPr lang="en-US" sz="700">
                          <a:effectLst/>
                        </a:rPr>
                        <a:t>AP Lit</a:t>
                      </a:r>
                    </a:p>
                    <a:p>
                      <a:pPr marL="0" marR="0" algn="ctr">
                        <a:lnSpc>
                          <a:spcPct val="115000"/>
                        </a:lnSpc>
                        <a:spcBef>
                          <a:spcPts val="0"/>
                        </a:spcBef>
                        <a:spcAft>
                          <a:spcPts val="0"/>
                        </a:spcAft>
                      </a:pPr>
                      <a:r>
                        <a:rPr lang="en-US" sz="700">
                          <a:effectLst/>
                        </a:rPr>
                        <a:t> </a:t>
                      </a:r>
                      <a:endParaRPr lang="en-US" sz="700">
                        <a:effectLst/>
                        <a:latin typeface="Calibri"/>
                        <a:ea typeface="Times New Roman"/>
                        <a:cs typeface="Times New Roman"/>
                      </a:endParaRPr>
                    </a:p>
                  </a:txBody>
                  <a:tcPr marL="43778" marR="43778" marT="0" marB="0"/>
                </a:tc>
              </a:tr>
              <a:tr h="1141009">
                <a:tc>
                  <a:txBody>
                    <a:bodyPr/>
                    <a:lstStyle/>
                    <a:p>
                      <a:pPr marL="0" marR="0">
                        <a:lnSpc>
                          <a:spcPct val="115000"/>
                        </a:lnSpc>
                        <a:spcBef>
                          <a:spcPts val="0"/>
                        </a:spcBef>
                        <a:spcAft>
                          <a:spcPts val="0"/>
                        </a:spcAft>
                      </a:pPr>
                      <a:r>
                        <a:rPr lang="en-US" sz="800">
                          <a:effectLst/>
                        </a:rPr>
                        <a:t>MATHEMATICS                    4</a:t>
                      </a:r>
                      <a:endParaRPr lang="en-US" sz="700">
                        <a:effectLst/>
                      </a:endParaRPr>
                    </a:p>
                    <a:p>
                      <a:pPr marL="0" marR="0">
                        <a:lnSpc>
                          <a:spcPct val="115000"/>
                        </a:lnSpc>
                        <a:spcBef>
                          <a:spcPts val="0"/>
                        </a:spcBef>
                        <a:spcAft>
                          <a:spcPts val="0"/>
                        </a:spcAft>
                      </a:pPr>
                      <a:r>
                        <a:rPr lang="en-US" sz="800">
                          <a:effectLst/>
                        </a:rPr>
                        <a:t>* </a:t>
                      </a:r>
                      <a:r>
                        <a:rPr lang="en-US" sz="700">
                          <a:effectLst/>
                        </a:rPr>
                        <a:t>indicates EOCT requirement</a:t>
                      </a:r>
                      <a:endParaRPr lang="en-US" sz="700">
                        <a:effectLst/>
                        <a:latin typeface="Calibri"/>
                        <a:ea typeface="Times New Roman"/>
                        <a:cs typeface="Times New Roman"/>
                      </a:endParaRPr>
                    </a:p>
                  </a:txBody>
                  <a:tcPr marL="43778" marR="43778" marT="0" marB="0"/>
                </a:tc>
                <a:tc>
                  <a:txBody>
                    <a:bodyPr/>
                    <a:lstStyle/>
                    <a:p>
                      <a:pPr marL="0" marR="0" algn="ctr">
                        <a:lnSpc>
                          <a:spcPct val="115000"/>
                        </a:lnSpc>
                        <a:spcBef>
                          <a:spcPts val="0"/>
                        </a:spcBef>
                        <a:spcAft>
                          <a:spcPts val="0"/>
                        </a:spcAft>
                      </a:pPr>
                      <a:r>
                        <a:rPr lang="en-US" sz="700">
                          <a:effectLst/>
                        </a:rPr>
                        <a:t>GPS Algebra*</a:t>
                      </a:r>
                    </a:p>
                    <a:p>
                      <a:pPr marL="0" marR="0" algn="ctr">
                        <a:lnSpc>
                          <a:spcPct val="115000"/>
                        </a:lnSpc>
                        <a:spcBef>
                          <a:spcPts val="0"/>
                        </a:spcBef>
                        <a:spcAft>
                          <a:spcPts val="0"/>
                        </a:spcAft>
                      </a:pPr>
                      <a:r>
                        <a:rPr lang="en-US" sz="700">
                          <a:effectLst/>
                        </a:rPr>
                        <a:t> </a:t>
                      </a:r>
                    </a:p>
                    <a:p>
                      <a:pPr marL="0" marR="0" algn="ctr">
                        <a:lnSpc>
                          <a:spcPct val="115000"/>
                        </a:lnSpc>
                        <a:spcBef>
                          <a:spcPts val="0"/>
                        </a:spcBef>
                        <a:spcAft>
                          <a:spcPts val="0"/>
                        </a:spcAft>
                      </a:pPr>
                      <a:r>
                        <a:rPr lang="en-US" sz="700">
                          <a:effectLst/>
                        </a:rPr>
                        <a:t>---------------------------</a:t>
                      </a:r>
                    </a:p>
                    <a:p>
                      <a:pPr marL="0" marR="0" algn="ctr">
                        <a:lnSpc>
                          <a:spcPct val="115000"/>
                        </a:lnSpc>
                        <a:spcBef>
                          <a:spcPts val="0"/>
                        </a:spcBef>
                        <a:spcAft>
                          <a:spcPts val="0"/>
                        </a:spcAft>
                      </a:pPr>
                      <a:r>
                        <a:rPr lang="en-US" sz="700">
                          <a:effectLst/>
                        </a:rPr>
                        <a:t>Acc. Algebra/Geometry*</a:t>
                      </a:r>
                    </a:p>
                    <a:p>
                      <a:pPr marL="0" marR="0" algn="ctr">
                        <a:lnSpc>
                          <a:spcPct val="115000"/>
                        </a:lnSpc>
                        <a:spcBef>
                          <a:spcPts val="0"/>
                        </a:spcBef>
                        <a:spcAft>
                          <a:spcPts val="0"/>
                        </a:spcAft>
                      </a:pPr>
                      <a:r>
                        <a:rPr lang="en-US" sz="700">
                          <a:effectLst/>
                        </a:rPr>
                        <a:t>---------------------------</a:t>
                      </a:r>
                    </a:p>
                    <a:p>
                      <a:pPr marL="0" marR="0" algn="ctr">
                        <a:lnSpc>
                          <a:spcPct val="115000"/>
                        </a:lnSpc>
                        <a:spcBef>
                          <a:spcPts val="0"/>
                        </a:spcBef>
                        <a:spcAft>
                          <a:spcPts val="0"/>
                        </a:spcAft>
                      </a:pPr>
                      <a:r>
                        <a:rPr lang="en-US" sz="700">
                          <a:effectLst/>
                        </a:rPr>
                        <a:t>Acc. Geometry/Adv. Algebra*</a:t>
                      </a:r>
                      <a:endParaRPr lang="en-US" sz="700">
                        <a:effectLst/>
                        <a:latin typeface="Calibri"/>
                        <a:ea typeface="Times New Roman"/>
                        <a:cs typeface="Times New Roman"/>
                      </a:endParaRPr>
                    </a:p>
                  </a:txBody>
                  <a:tcPr marL="43778" marR="43778" marT="0" marB="0"/>
                </a:tc>
                <a:tc>
                  <a:txBody>
                    <a:bodyPr/>
                    <a:lstStyle/>
                    <a:p>
                      <a:pPr marL="0" marR="0" algn="ctr">
                        <a:lnSpc>
                          <a:spcPct val="115000"/>
                        </a:lnSpc>
                        <a:spcBef>
                          <a:spcPts val="0"/>
                        </a:spcBef>
                        <a:spcAft>
                          <a:spcPts val="0"/>
                        </a:spcAft>
                      </a:pPr>
                      <a:r>
                        <a:rPr lang="en-US" sz="700">
                          <a:effectLst/>
                        </a:rPr>
                        <a:t>GPS Geometry*</a:t>
                      </a:r>
                    </a:p>
                    <a:p>
                      <a:pPr marL="0" marR="0" algn="ctr">
                        <a:lnSpc>
                          <a:spcPct val="115000"/>
                        </a:lnSpc>
                        <a:spcBef>
                          <a:spcPts val="0"/>
                        </a:spcBef>
                        <a:spcAft>
                          <a:spcPts val="0"/>
                        </a:spcAft>
                      </a:pPr>
                      <a:r>
                        <a:rPr lang="en-US" sz="700">
                          <a:effectLst/>
                        </a:rPr>
                        <a:t> </a:t>
                      </a:r>
                    </a:p>
                    <a:p>
                      <a:pPr marL="0" marR="0" algn="ctr">
                        <a:lnSpc>
                          <a:spcPct val="115000"/>
                        </a:lnSpc>
                        <a:spcBef>
                          <a:spcPts val="0"/>
                        </a:spcBef>
                        <a:spcAft>
                          <a:spcPts val="0"/>
                        </a:spcAft>
                      </a:pPr>
                      <a:r>
                        <a:rPr lang="en-US" sz="700">
                          <a:effectLst/>
                        </a:rPr>
                        <a:t>---------------------------</a:t>
                      </a:r>
                    </a:p>
                    <a:p>
                      <a:pPr marL="0" marR="0" algn="ctr">
                        <a:lnSpc>
                          <a:spcPct val="115000"/>
                        </a:lnSpc>
                        <a:spcBef>
                          <a:spcPts val="0"/>
                        </a:spcBef>
                        <a:spcAft>
                          <a:spcPts val="0"/>
                        </a:spcAft>
                      </a:pPr>
                      <a:r>
                        <a:rPr lang="en-US" sz="700">
                          <a:effectLst/>
                        </a:rPr>
                        <a:t>Acc. Geometry/Adv Algebra*</a:t>
                      </a:r>
                    </a:p>
                    <a:p>
                      <a:pPr marL="0" marR="0" algn="ctr">
                        <a:lnSpc>
                          <a:spcPct val="115000"/>
                        </a:lnSpc>
                        <a:spcBef>
                          <a:spcPts val="0"/>
                        </a:spcBef>
                        <a:spcAft>
                          <a:spcPts val="0"/>
                        </a:spcAft>
                      </a:pPr>
                      <a:r>
                        <a:rPr lang="en-US" sz="700">
                          <a:effectLst/>
                        </a:rPr>
                        <a:t>---------------------------</a:t>
                      </a:r>
                    </a:p>
                    <a:p>
                      <a:pPr marL="0" marR="0" algn="ctr">
                        <a:lnSpc>
                          <a:spcPct val="115000"/>
                        </a:lnSpc>
                        <a:spcBef>
                          <a:spcPts val="0"/>
                        </a:spcBef>
                        <a:spcAft>
                          <a:spcPts val="0"/>
                        </a:spcAft>
                      </a:pPr>
                      <a:r>
                        <a:rPr lang="en-US" sz="700">
                          <a:effectLst/>
                        </a:rPr>
                        <a:t>AP Stats </a:t>
                      </a:r>
                    </a:p>
                    <a:p>
                      <a:pPr marL="0" marR="0" algn="ctr">
                        <a:lnSpc>
                          <a:spcPct val="115000"/>
                        </a:lnSpc>
                        <a:spcBef>
                          <a:spcPts val="0"/>
                        </a:spcBef>
                        <a:spcAft>
                          <a:spcPts val="0"/>
                        </a:spcAft>
                      </a:pPr>
                      <a:r>
                        <a:rPr lang="en-US" sz="700">
                          <a:effectLst/>
                        </a:rPr>
                        <a:t> </a:t>
                      </a:r>
                      <a:endParaRPr lang="en-US" sz="700">
                        <a:effectLst/>
                        <a:latin typeface="Calibri"/>
                        <a:ea typeface="Times New Roman"/>
                        <a:cs typeface="Times New Roman"/>
                      </a:endParaRPr>
                    </a:p>
                  </a:txBody>
                  <a:tcPr marL="43778" marR="43778" marT="0" marB="0"/>
                </a:tc>
                <a:tc>
                  <a:txBody>
                    <a:bodyPr/>
                    <a:lstStyle/>
                    <a:p>
                      <a:pPr marL="0" marR="0" algn="ctr">
                        <a:lnSpc>
                          <a:spcPct val="115000"/>
                        </a:lnSpc>
                        <a:spcBef>
                          <a:spcPts val="0"/>
                        </a:spcBef>
                        <a:spcAft>
                          <a:spcPts val="0"/>
                        </a:spcAft>
                      </a:pPr>
                      <a:r>
                        <a:rPr lang="en-US" sz="700" dirty="0">
                          <a:effectLst/>
                        </a:rPr>
                        <a:t>GPS Adv. Algebra</a:t>
                      </a:r>
                    </a:p>
                    <a:p>
                      <a:pPr marL="0" marR="0" algn="ctr">
                        <a:lnSpc>
                          <a:spcPct val="115000"/>
                        </a:lnSpc>
                        <a:spcBef>
                          <a:spcPts val="0"/>
                        </a:spcBef>
                        <a:spcAft>
                          <a:spcPts val="0"/>
                        </a:spcAft>
                      </a:pPr>
                      <a:r>
                        <a:rPr lang="en-US" sz="700" dirty="0">
                          <a:effectLst/>
                        </a:rPr>
                        <a:t> </a:t>
                      </a:r>
                    </a:p>
                    <a:p>
                      <a:pPr marL="0" marR="0" algn="ctr">
                        <a:lnSpc>
                          <a:spcPct val="115000"/>
                        </a:lnSpc>
                        <a:spcBef>
                          <a:spcPts val="0"/>
                        </a:spcBef>
                        <a:spcAft>
                          <a:spcPts val="0"/>
                        </a:spcAft>
                      </a:pPr>
                      <a:r>
                        <a:rPr lang="en-US" sz="700" dirty="0">
                          <a:effectLst/>
                        </a:rPr>
                        <a:t>---------------------------</a:t>
                      </a:r>
                    </a:p>
                    <a:p>
                      <a:pPr marL="0" marR="0" algn="ctr">
                        <a:lnSpc>
                          <a:spcPct val="115000"/>
                        </a:lnSpc>
                        <a:spcBef>
                          <a:spcPts val="0"/>
                        </a:spcBef>
                        <a:spcAft>
                          <a:spcPts val="0"/>
                        </a:spcAft>
                      </a:pPr>
                      <a:r>
                        <a:rPr lang="en-US" sz="700" dirty="0">
                          <a:effectLst/>
                        </a:rPr>
                        <a:t>GPS Acc. Pre-Calculus</a:t>
                      </a:r>
                    </a:p>
                    <a:p>
                      <a:pPr marL="0" marR="0" algn="ctr">
                        <a:lnSpc>
                          <a:spcPct val="115000"/>
                        </a:lnSpc>
                        <a:spcBef>
                          <a:spcPts val="0"/>
                        </a:spcBef>
                        <a:spcAft>
                          <a:spcPts val="0"/>
                        </a:spcAft>
                      </a:pPr>
                      <a:r>
                        <a:rPr lang="en-US" sz="700" dirty="0">
                          <a:effectLst/>
                        </a:rPr>
                        <a:t>---------------------------</a:t>
                      </a:r>
                    </a:p>
                    <a:p>
                      <a:pPr marL="0" marR="0" algn="ctr">
                        <a:lnSpc>
                          <a:spcPct val="115000"/>
                        </a:lnSpc>
                        <a:spcBef>
                          <a:spcPts val="0"/>
                        </a:spcBef>
                        <a:spcAft>
                          <a:spcPts val="0"/>
                        </a:spcAft>
                      </a:pPr>
                      <a:r>
                        <a:rPr lang="en-US" sz="700" dirty="0">
                          <a:effectLst/>
                        </a:rPr>
                        <a:t>GPS Pre-Calculus </a:t>
                      </a:r>
                    </a:p>
                    <a:p>
                      <a:pPr marL="0" marR="0" algn="ctr">
                        <a:lnSpc>
                          <a:spcPct val="115000"/>
                        </a:lnSpc>
                        <a:spcBef>
                          <a:spcPts val="0"/>
                        </a:spcBef>
                        <a:spcAft>
                          <a:spcPts val="0"/>
                        </a:spcAft>
                      </a:pPr>
                      <a:r>
                        <a:rPr lang="en-US" sz="700" dirty="0">
                          <a:effectLst/>
                        </a:rPr>
                        <a:t> </a:t>
                      </a:r>
                      <a:endParaRPr lang="en-US" sz="700" dirty="0">
                        <a:effectLst/>
                        <a:latin typeface="Calibri"/>
                        <a:ea typeface="Times New Roman"/>
                        <a:cs typeface="Times New Roman"/>
                      </a:endParaRPr>
                    </a:p>
                  </a:txBody>
                  <a:tcPr marL="43778" marR="43778" marT="0" marB="0"/>
                </a:tc>
                <a:tc>
                  <a:txBody>
                    <a:bodyPr/>
                    <a:lstStyle/>
                    <a:p>
                      <a:pPr marL="0" marR="0" algn="ctr">
                        <a:lnSpc>
                          <a:spcPct val="115000"/>
                        </a:lnSpc>
                        <a:spcBef>
                          <a:spcPts val="0"/>
                        </a:spcBef>
                        <a:spcAft>
                          <a:spcPts val="0"/>
                        </a:spcAft>
                      </a:pPr>
                      <a:r>
                        <a:rPr lang="en-US" sz="700" dirty="0">
                          <a:effectLst/>
                        </a:rPr>
                        <a:t>4</a:t>
                      </a:r>
                      <a:r>
                        <a:rPr lang="en-US" sz="700" baseline="30000" dirty="0">
                          <a:effectLst/>
                        </a:rPr>
                        <a:t>th</a:t>
                      </a:r>
                      <a:r>
                        <a:rPr lang="en-US" sz="700" dirty="0">
                          <a:effectLst/>
                        </a:rPr>
                        <a:t> Year of Math</a:t>
                      </a:r>
                    </a:p>
                    <a:p>
                      <a:pPr marL="0" marR="0" algn="ctr">
                        <a:lnSpc>
                          <a:spcPct val="115000"/>
                        </a:lnSpc>
                        <a:spcBef>
                          <a:spcPts val="0"/>
                        </a:spcBef>
                        <a:spcAft>
                          <a:spcPts val="0"/>
                        </a:spcAft>
                      </a:pPr>
                      <a:r>
                        <a:rPr lang="en-US" sz="700" dirty="0">
                          <a:effectLst/>
                        </a:rPr>
                        <a:t>(Pre-Calculus, Calculus, AP Stat, </a:t>
                      </a:r>
                    </a:p>
                    <a:p>
                      <a:pPr marL="0" marR="0" algn="ctr">
                        <a:lnSpc>
                          <a:spcPct val="115000"/>
                        </a:lnSpc>
                        <a:spcBef>
                          <a:spcPts val="0"/>
                        </a:spcBef>
                        <a:spcAft>
                          <a:spcPts val="0"/>
                        </a:spcAft>
                      </a:pPr>
                      <a:r>
                        <a:rPr lang="en-US" sz="700" dirty="0">
                          <a:effectLst/>
                        </a:rPr>
                        <a:t>AP </a:t>
                      </a:r>
                      <a:r>
                        <a:rPr lang="en-US" sz="700" dirty="0" err="1">
                          <a:effectLst/>
                        </a:rPr>
                        <a:t>Calc</a:t>
                      </a:r>
                      <a:r>
                        <a:rPr lang="en-US" sz="700" dirty="0">
                          <a:effectLst/>
                        </a:rPr>
                        <a:t>, Bus. Math)</a:t>
                      </a:r>
                    </a:p>
                    <a:p>
                      <a:pPr marL="0" marR="0" algn="ctr">
                        <a:lnSpc>
                          <a:spcPct val="115000"/>
                        </a:lnSpc>
                        <a:spcBef>
                          <a:spcPts val="0"/>
                        </a:spcBef>
                        <a:spcAft>
                          <a:spcPts val="0"/>
                        </a:spcAft>
                      </a:pPr>
                      <a:r>
                        <a:rPr lang="en-US" sz="700" dirty="0">
                          <a:effectLst/>
                        </a:rPr>
                        <a:t> </a:t>
                      </a:r>
                    </a:p>
                    <a:p>
                      <a:pPr marL="0" marR="0" algn="ctr">
                        <a:lnSpc>
                          <a:spcPct val="115000"/>
                        </a:lnSpc>
                        <a:spcBef>
                          <a:spcPts val="0"/>
                        </a:spcBef>
                        <a:spcAft>
                          <a:spcPts val="0"/>
                        </a:spcAft>
                      </a:pPr>
                      <a:r>
                        <a:rPr lang="en-US" sz="700" dirty="0">
                          <a:effectLst/>
                        </a:rPr>
                        <a:t>---------------------------</a:t>
                      </a:r>
                    </a:p>
                    <a:p>
                      <a:pPr marL="0" marR="0" algn="ctr">
                        <a:lnSpc>
                          <a:spcPct val="115000"/>
                        </a:lnSpc>
                        <a:spcBef>
                          <a:spcPts val="0"/>
                        </a:spcBef>
                        <a:spcAft>
                          <a:spcPts val="0"/>
                        </a:spcAft>
                      </a:pPr>
                      <a:r>
                        <a:rPr lang="en-US" sz="700" dirty="0">
                          <a:effectLst/>
                        </a:rPr>
                        <a:t>AP Calculus or AP Stats</a:t>
                      </a:r>
                      <a:endParaRPr lang="en-US" sz="700" dirty="0">
                        <a:effectLst/>
                        <a:latin typeface="Calibri"/>
                        <a:ea typeface="Times New Roman"/>
                        <a:cs typeface="Times New Roman"/>
                      </a:endParaRPr>
                    </a:p>
                  </a:txBody>
                  <a:tcPr marL="43778" marR="43778" marT="0" marB="0"/>
                </a:tc>
              </a:tr>
              <a:tr h="978007">
                <a:tc>
                  <a:txBody>
                    <a:bodyPr/>
                    <a:lstStyle/>
                    <a:p>
                      <a:pPr marL="0" marR="0">
                        <a:lnSpc>
                          <a:spcPct val="115000"/>
                        </a:lnSpc>
                        <a:spcBef>
                          <a:spcPts val="0"/>
                        </a:spcBef>
                        <a:spcAft>
                          <a:spcPts val="0"/>
                        </a:spcAft>
                      </a:pPr>
                      <a:r>
                        <a:rPr lang="en-US" sz="800">
                          <a:effectLst/>
                        </a:rPr>
                        <a:t>SCIENCE                                  4</a:t>
                      </a:r>
                      <a:endParaRPr lang="en-US" sz="700">
                        <a:effectLst/>
                      </a:endParaRPr>
                    </a:p>
                    <a:p>
                      <a:pPr marL="0" marR="0">
                        <a:lnSpc>
                          <a:spcPct val="115000"/>
                        </a:lnSpc>
                        <a:spcBef>
                          <a:spcPts val="0"/>
                        </a:spcBef>
                        <a:spcAft>
                          <a:spcPts val="0"/>
                        </a:spcAft>
                      </a:pPr>
                      <a:r>
                        <a:rPr lang="en-US" sz="800">
                          <a:effectLst/>
                        </a:rPr>
                        <a:t>* </a:t>
                      </a:r>
                      <a:r>
                        <a:rPr lang="en-US" sz="700">
                          <a:effectLst/>
                        </a:rPr>
                        <a:t>indicates EOCT requirement</a:t>
                      </a:r>
                    </a:p>
                    <a:p>
                      <a:pPr marL="0" marR="0">
                        <a:lnSpc>
                          <a:spcPct val="115000"/>
                        </a:lnSpc>
                        <a:spcBef>
                          <a:spcPts val="0"/>
                        </a:spcBef>
                        <a:spcAft>
                          <a:spcPts val="0"/>
                        </a:spcAft>
                      </a:pPr>
                      <a:r>
                        <a:rPr lang="en-US" sz="800">
                          <a:effectLst/>
                        </a:rPr>
                        <a:t> </a:t>
                      </a:r>
                      <a:endParaRPr lang="en-US" sz="700">
                        <a:effectLst/>
                        <a:latin typeface="Calibri"/>
                        <a:ea typeface="Times New Roman"/>
                        <a:cs typeface="Times New Roman"/>
                      </a:endParaRPr>
                    </a:p>
                  </a:txBody>
                  <a:tcPr marL="43778" marR="43778" marT="0" marB="0"/>
                </a:tc>
                <a:tc>
                  <a:txBody>
                    <a:bodyPr/>
                    <a:lstStyle/>
                    <a:p>
                      <a:pPr marL="0" marR="0" algn="ctr">
                        <a:lnSpc>
                          <a:spcPct val="115000"/>
                        </a:lnSpc>
                        <a:spcBef>
                          <a:spcPts val="0"/>
                        </a:spcBef>
                        <a:spcAft>
                          <a:spcPts val="0"/>
                        </a:spcAft>
                      </a:pPr>
                      <a:r>
                        <a:rPr lang="en-US" sz="700">
                          <a:effectLst/>
                        </a:rPr>
                        <a:t>Biology*</a:t>
                      </a:r>
                    </a:p>
                    <a:p>
                      <a:pPr marL="0" marR="0" algn="ctr">
                        <a:lnSpc>
                          <a:spcPct val="115000"/>
                        </a:lnSpc>
                        <a:spcBef>
                          <a:spcPts val="0"/>
                        </a:spcBef>
                        <a:spcAft>
                          <a:spcPts val="0"/>
                        </a:spcAft>
                      </a:pPr>
                      <a:r>
                        <a:rPr lang="en-US" sz="700">
                          <a:effectLst/>
                        </a:rPr>
                        <a:t>_______________</a:t>
                      </a:r>
                    </a:p>
                    <a:p>
                      <a:pPr marL="0" marR="0" algn="ctr">
                        <a:lnSpc>
                          <a:spcPct val="115000"/>
                        </a:lnSpc>
                        <a:spcBef>
                          <a:spcPts val="0"/>
                        </a:spcBef>
                        <a:spcAft>
                          <a:spcPts val="0"/>
                        </a:spcAft>
                      </a:pPr>
                      <a:r>
                        <a:rPr lang="en-US" sz="700">
                          <a:effectLst/>
                        </a:rPr>
                        <a:t>Biology or Honors Bio*</a:t>
                      </a:r>
                    </a:p>
                    <a:p>
                      <a:pPr marL="0" marR="0" algn="ctr">
                        <a:lnSpc>
                          <a:spcPct val="115000"/>
                        </a:lnSpc>
                        <a:spcBef>
                          <a:spcPts val="0"/>
                        </a:spcBef>
                        <a:spcAft>
                          <a:spcPts val="0"/>
                        </a:spcAft>
                      </a:pPr>
                      <a:r>
                        <a:rPr lang="en-US" sz="700">
                          <a:effectLst/>
                        </a:rPr>
                        <a:t>---------------------------</a:t>
                      </a:r>
                    </a:p>
                    <a:p>
                      <a:pPr marL="0" marR="0" algn="ctr">
                        <a:lnSpc>
                          <a:spcPct val="115000"/>
                        </a:lnSpc>
                        <a:spcBef>
                          <a:spcPts val="0"/>
                        </a:spcBef>
                        <a:spcAft>
                          <a:spcPts val="0"/>
                        </a:spcAft>
                      </a:pPr>
                      <a:r>
                        <a:rPr lang="en-US" sz="700">
                          <a:effectLst/>
                        </a:rPr>
                        <a:t>Physical Science*</a:t>
                      </a:r>
                      <a:endParaRPr lang="en-US" sz="700">
                        <a:effectLst/>
                        <a:latin typeface="Calibri"/>
                        <a:ea typeface="Times New Roman"/>
                        <a:cs typeface="Times New Roman"/>
                      </a:endParaRPr>
                    </a:p>
                  </a:txBody>
                  <a:tcPr marL="43778" marR="43778" marT="0" marB="0"/>
                </a:tc>
                <a:tc>
                  <a:txBody>
                    <a:bodyPr/>
                    <a:lstStyle/>
                    <a:p>
                      <a:pPr marL="0" marR="0" algn="ctr">
                        <a:lnSpc>
                          <a:spcPct val="115000"/>
                        </a:lnSpc>
                        <a:spcBef>
                          <a:spcPts val="0"/>
                        </a:spcBef>
                        <a:spcAft>
                          <a:spcPts val="0"/>
                        </a:spcAft>
                      </a:pPr>
                      <a:r>
                        <a:rPr lang="en-US" sz="700">
                          <a:effectLst/>
                        </a:rPr>
                        <a:t>Environmental Science</a:t>
                      </a:r>
                    </a:p>
                    <a:p>
                      <a:pPr marL="0" marR="0" algn="ctr">
                        <a:lnSpc>
                          <a:spcPct val="115000"/>
                        </a:lnSpc>
                        <a:spcBef>
                          <a:spcPts val="0"/>
                        </a:spcBef>
                        <a:spcAft>
                          <a:spcPts val="0"/>
                        </a:spcAft>
                      </a:pPr>
                      <a:r>
                        <a:rPr lang="en-US" sz="700">
                          <a:effectLst/>
                        </a:rPr>
                        <a:t>________________</a:t>
                      </a:r>
                    </a:p>
                    <a:p>
                      <a:pPr marL="0" marR="0" algn="ctr">
                        <a:lnSpc>
                          <a:spcPct val="115000"/>
                        </a:lnSpc>
                        <a:spcBef>
                          <a:spcPts val="0"/>
                        </a:spcBef>
                        <a:spcAft>
                          <a:spcPts val="0"/>
                        </a:spcAft>
                      </a:pPr>
                      <a:r>
                        <a:rPr lang="en-US" sz="700">
                          <a:effectLst/>
                        </a:rPr>
                        <a:t>Chemistry or Honors Chem.</a:t>
                      </a:r>
                    </a:p>
                    <a:p>
                      <a:pPr marL="0" marR="0" algn="ctr">
                        <a:lnSpc>
                          <a:spcPct val="115000"/>
                        </a:lnSpc>
                        <a:spcBef>
                          <a:spcPts val="0"/>
                        </a:spcBef>
                        <a:spcAft>
                          <a:spcPts val="0"/>
                        </a:spcAft>
                      </a:pPr>
                      <a:r>
                        <a:rPr lang="en-US" sz="700">
                          <a:effectLst/>
                        </a:rPr>
                        <a:t>---------------------------</a:t>
                      </a:r>
                    </a:p>
                    <a:p>
                      <a:pPr marL="0" marR="0" algn="ctr">
                        <a:lnSpc>
                          <a:spcPct val="115000"/>
                        </a:lnSpc>
                        <a:spcBef>
                          <a:spcPts val="0"/>
                        </a:spcBef>
                        <a:spcAft>
                          <a:spcPts val="0"/>
                        </a:spcAft>
                      </a:pPr>
                      <a:r>
                        <a:rPr lang="en-US" sz="700">
                          <a:effectLst/>
                        </a:rPr>
                        <a:t>Biology*</a:t>
                      </a:r>
                      <a:endParaRPr lang="en-US" sz="700">
                        <a:effectLst/>
                        <a:latin typeface="Calibri"/>
                        <a:ea typeface="Times New Roman"/>
                        <a:cs typeface="Times New Roman"/>
                      </a:endParaRPr>
                    </a:p>
                  </a:txBody>
                  <a:tcPr marL="43778" marR="43778" marT="0" marB="0"/>
                </a:tc>
                <a:tc>
                  <a:txBody>
                    <a:bodyPr/>
                    <a:lstStyle/>
                    <a:p>
                      <a:pPr marL="0" marR="0" algn="ctr">
                        <a:lnSpc>
                          <a:spcPct val="115000"/>
                        </a:lnSpc>
                        <a:spcBef>
                          <a:spcPts val="0"/>
                        </a:spcBef>
                        <a:spcAft>
                          <a:spcPts val="0"/>
                        </a:spcAft>
                      </a:pPr>
                      <a:r>
                        <a:rPr lang="en-US" sz="700">
                          <a:effectLst/>
                        </a:rPr>
                        <a:t>Physical Science*</a:t>
                      </a:r>
                    </a:p>
                    <a:p>
                      <a:pPr marL="0" marR="0" algn="ctr">
                        <a:lnSpc>
                          <a:spcPct val="115000"/>
                        </a:lnSpc>
                        <a:spcBef>
                          <a:spcPts val="0"/>
                        </a:spcBef>
                        <a:spcAft>
                          <a:spcPts val="0"/>
                        </a:spcAft>
                      </a:pPr>
                      <a:r>
                        <a:rPr lang="en-US" sz="700">
                          <a:effectLst/>
                        </a:rPr>
                        <a:t>___________________</a:t>
                      </a:r>
                    </a:p>
                    <a:p>
                      <a:pPr marL="0" marR="0" algn="ctr">
                        <a:lnSpc>
                          <a:spcPct val="115000"/>
                        </a:lnSpc>
                        <a:spcBef>
                          <a:spcPts val="0"/>
                        </a:spcBef>
                        <a:spcAft>
                          <a:spcPts val="0"/>
                        </a:spcAft>
                      </a:pPr>
                      <a:r>
                        <a:rPr lang="en-US" sz="700">
                          <a:effectLst/>
                        </a:rPr>
                        <a:t>Physics or Honors Physics</a:t>
                      </a:r>
                    </a:p>
                    <a:p>
                      <a:pPr marL="0" marR="0" algn="ctr">
                        <a:lnSpc>
                          <a:spcPct val="115000"/>
                        </a:lnSpc>
                        <a:spcBef>
                          <a:spcPts val="0"/>
                        </a:spcBef>
                        <a:spcAft>
                          <a:spcPts val="0"/>
                        </a:spcAft>
                      </a:pPr>
                      <a:r>
                        <a:rPr lang="en-US" sz="700">
                          <a:effectLst/>
                        </a:rPr>
                        <a:t>---------------------------</a:t>
                      </a:r>
                    </a:p>
                    <a:p>
                      <a:pPr marL="0" marR="0" algn="ctr">
                        <a:lnSpc>
                          <a:spcPct val="115000"/>
                        </a:lnSpc>
                        <a:spcBef>
                          <a:spcPts val="0"/>
                        </a:spcBef>
                        <a:spcAft>
                          <a:spcPts val="0"/>
                        </a:spcAft>
                      </a:pPr>
                      <a:r>
                        <a:rPr lang="en-US" sz="700">
                          <a:effectLst/>
                        </a:rPr>
                        <a:t>Environmental Science</a:t>
                      </a:r>
                      <a:endParaRPr lang="en-US" sz="700">
                        <a:effectLst/>
                        <a:latin typeface="Calibri"/>
                        <a:ea typeface="Times New Roman"/>
                        <a:cs typeface="Times New Roman"/>
                      </a:endParaRPr>
                    </a:p>
                  </a:txBody>
                  <a:tcPr marL="43778" marR="43778" marT="0" marB="0"/>
                </a:tc>
                <a:tc>
                  <a:txBody>
                    <a:bodyPr/>
                    <a:lstStyle/>
                    <a:p>
                      <a:pPr marL="0" marR="0" algn="ctr">
                        <a:lnSpc>
                          <a:spcPct val="115000"/>
                        </a:lnSpc>
                        <a:spcBef>
                          <a:spcPts val="0"/>
                        </a:spcBef>
                        <a:spcAft>
                          <a:spcPts val="0"/>
                        </a:spcAft>
                      </a:pPr>
                      <a:r>
                        <a:rPr lang="en-US" sz="700">
                          <a:effectLst/>
                        </a:rPr>
                        <a:t>Human Anatomy</a:t>
                      </a:r>
                    </a:p>
                    <a:p>
                      <a:pPr marL="0" marR="0" algn="ctr">
                        <a:lnSpc>
                          <a:spcPct val="115000"/>
                        </a:lnSpc>
                        <a:spcBef>
                          <a:spcPts val="0"/>
                        </a:spcBef>
                        <a:spcAft>
                          <a:spcPts val="0"/>
                        </a:spcAft>
                      </a:pPr>
                      <a:r>
                        <a:rPr lang="en-US" sz="700">
                          <a:effectLst/>
                        </a:rPr>
                        <a:t>Environ. Science</a:t>
                      </a:r>
                    </a:p>
                    <a:p>
                      <a:pPr marL="0" marR="0" algn="ctr">
                        <a:lnSpc>
                          <a:spcPct val="115000"/>
                        </a:lnSpc>
                        <a:spcBef>
                          <a:spcPts val="0"/>
                        </a:spcBef>
                        <a:spcAft>
                          <a:spcPts val="0"/>
                        </a:spcAft>
                      </a:pPr>
                      <a:r>
                        <a:rPr lang="en-US" sz="700">
                          <a:effectLst/>
                        </a:rPr>
                        <a:t>Zoology</a:t>
                      </a:r>
                    </a:p>
                    <a:p>
                      <a:pPr marL="0" marR="0" algn="ctr">
                        <a:lnSpc>
                          <a:spcPct val="115000"/>
                        </a:lnSpc>
                        <a:spcBef>
                          <a:spcPts val="0"/>
                        </a:spcBef>
                        <a:spcAft>
                          <a:spcPts val="0"/>
                        </a:spcAft>
                      </a:pPr>
                      <a:r>
                        <a:rPr lang="en-US" sz="700">
                          <a:effectLst/>
                        </a:rPr>
                        <a:t>Earth Systems</a:t>
                      </a:r>
                    </a:p>
                    <a:p>
                      <a:pPr marL="0" marR="0" algn="ctr">
                        <a:lnSpc>
                          <a:spcPct val="115000"/>
                        </a:lnSpc>
                        <a:spcBef>
                          <a:spcPts val="0"/>
                        </a:spcBef>
                        <a:spcAft>
                          <a:spcPts val="0"/>
                        </a:spcAft>
                      </a:pPr>
                      <a:r>
                        <a:rPr lang="en-US" sz="700">
                          <a:effectLst/>
                        </a:rPr>
                        <a:t>AP Science</a:t>
                      </a:r>
                    </a:p>
                    <a:p>
                      <a:pPr marL="0" marR="0" algn="ctr">
                        <a:lnSpc>
                          <a:spcPct val="115000"/>
                        </a:lnSpc>
                        <a:spcBef>
                          <a:spcPts val="0"/>
                        </a:spcBef>
                        <a:spcAft>
                          <a:spcPts val="0"/>
                        </a:spcAft>
                      </a:pPr>
                      <a:r>
                        <a:rPr lang="en-US" sz="700">
                          <a:effectLst/>
                        </a:rPr>
                        <a:t>Other Lab Sciences</a:t>
                      </a:r>
                      <a:endParaRPr lang="en-US" sz="700">
                        <a:effectLst/>
                        <a:latin typeface="Calibri"/>
                        <a:ea typeface="Times New Roman"/>
                        <a:cs typeface="Times New Roman"/>
                      </a:endParaRPr>
                    </a:p>
                  </a:txBody>
                  <a:tcPr marL="43778" marR="43778" marT="0" marB="0"/>
                </a:tc>
              </a:tr>
              <a:tr h="577913">
                <a:tc>
                  <a:txBody>
                    <a:bodyPr/>
                    <a:lstStyle/>
                    <a:p>
                      <a:pPr marL="0" marR="0">
                        <a:lnSpc>
                          <a:spcPct val="115000"/>
                        </a:lnSpc>
                        <a:spcBef>
                          <a:spcPts val="0"/>
                        </a:spcBef>
                        <a:spcAft>
                          <a:spcPts val="0"/>
                        </a:spcAft>
                      </a:pPr>
                      <a:r>
                        <a:rPr lang="en-US" sz="800">
                          <a:effectLst/>
                        </a:rPr>
                        <a:t>SOCIAL STUDIES                  3</a:t>
                      </a:r>
                      <a:endParaRPr lang="en-US" sz="700">
                        <a:effectLst/>
                      </a:endParaRPr>
                    </a:p>
                    <a:p>
                      <a:pPr marL="0" marR="0">
                        <a:lnSpc>
                          <a:spcPct val="115000"/>
                        </a:lnSpc>
                        <a:spcBef>
                          <a:spcPts val="0"/>
                        </a:spcBef>
                        <a:spcAft>
                          <a:spcPts val="0"/>
                        </a:spcAft>
                      </a:pPr>
                      <a:r>
                        <a:rPr lang="en-US" sz="800">
                          <a:effectLst/>
                        </a:rPr>
                        <a:t>* </a:t>
                      </a:r>
                      <a:r>
                        <a:rPr lang="en-US" sz="700">
                          <a:effectLst/>
                        </a:rPr>
                        <a:t>indicates EOCT requirement</a:t>
                      </a:r>
                      <a:endParaRPr lang="en-US" sz="700">
                        <a:effectLst/>
                        <a:latin typeface="Calibri"/>
                        <a:ea typeface="Times New Roman"/>
                        <a:cs typeface="Times New Roman"/>
                      </a:endParaRPr>
                    </a:p>
                  </a:txBody>
                  <a:tcPr marL="43778" marR="43778" marT="0" marB="0"/>
                </a:tc>
                <a:tc>
                  <a:txBody>
                    <a:bodyPr/>
                    <a:lstStyle/>
                    <a:p>
                      <a:pPr marL="0" marR="0" algn="ctr">
                        <a:lnSpc>
                          <a:spcPct val="115000"/>
                        </a:lnSpc>
                        <a:spcBef>
                          <a:spcPts val="0"/>
                        </a:spcBef>
                        <a:spcAft>
                          <a:spcPts val="0"/>
                        </a:spcAft>
                      </a:pPr>
                      <a:r>
                        <a:rPr lang="en-US" sz="700">
                          <a:effectLst/>
                        </a:rPr>
                        <a:t> </a:t>
                      </a:r>
                      <a:endParaRPr lang="en-US" sz="700">
                        <a:effectLst/>
                        <a:latin typeface="Calibri"/>
                        <a:ea typeface="Times New Roman"/>
                        <a:cs typeface="Times New Roman"/>
                      </a:endParaRPr>
                    </a:p>
                  </a:txBody>
                  <a:tcPr marL="43778" marR="43778" marT="0" marB="0"/>
                </a:tc>
                <a:tc>
                  <a:txBody>
                    <a:bodyPr/>
                    <a:lstStyle/>
                    <a:p>
                      <a:pPr marL="0" marR="0" algn="ctr">
                        <a:lnSpc>
                          <a:spcPct val="115000"/>
                        </a:lnSpc>
                        <a:spcBef>
                          <a:spcPts val="0"/>
                        </a:spcBef>
                        <a:spcAft>
                          <a:spcPts val="0"/>
                        </a:spcAft>
                      </a:pPr>
                      <a:r>
                        <a:rPr lang="en-US" sz="700">
                          <a:effectLst/>
                        </a:rPr>
                        <a:t>World History</a:t>
                      </a:r>
                    </a:p>
                    <a:p>
                      <a:pPr marL="0" marR="0" algn="ctr">
                        <a:lnSpc>
                          <a:spcPct val="115000"/>
                        </a:lnSpc>
                        <a:spcBef>
                          <a:spcPts val="0"/>
                        </a:spcBef>
                        <a:spcAft>
                          <a:spcPts val="0"/>
                        </a:spcAft>
                      </a:pPr>
                      <a:r>
                        <a:rPr lang="en-US" sz="700">
                          <a:effectLst/>
                        </a:rPr>
                        <a:t>Honors World History</a:t>
                      </a:r>
                    </a:p>
                    <a:p>
                      <a:pPr marL="0" marR="0" algn="ctr">
                        <a:lnSpc>
                          <a:spcPct val="115000"/>
                        </a:lnSpc>
                        <a:spcBef>
                          <a:spcPts val="0"/>
                        </a:spcBef>
                        <a:spcAft>
                          <a:spcPts val="0"/>
                        </a:spcAft>
                      </a:pPr>
                      <a:r>
                        <a:rPr lang="en-US" sz="700">
                          <a:effectLst/>
                        </a:rPr>
                        <a:t>AP World History</a:t>
                      </a:r>
                      <a:endParaRPr lang="en-US" sz="700">
                        <a:effectLst/>
                        <a:latin typeface="Calibri"/>
                        <a:ea typeface="Times New Roman"/>
                        <a:cs typeface="Times New Roman"/>
                      </a:endParaRPr>
                    </a:p>
                  </a:txBody>
                  <a:tcPr marL="43778" marR="43778" marT="0" marB="0"/>
                </a:tc>
                <a:tc>
                  <a:txBody>
                    <a:bodyPr/>
                    <a:lstStyle/>
                    <a:p>
                      <a:pPr marL="0" marR="0" algn="ctr">
                        <a:lnSpc>
                          <a:spcPct val="115000"/>
                        </a:lnSpc>
                        <a:spcBef>
                          <a:spcPts val="0"/>
                        </a:spcBef>
                        <a:spcAft>
                          <a:spcPts val="0"/>
                        </a:spcAft>
                      </a:pPr>
                      <a:r>
                        <a:rPr lang="en-US" sz="700">
                          <a:effectLst/>
                        </a:rPr>
                        <a:t>US History*</a:t>
                      </a:r>
                    </a:p>
                    <a:p>
                      <a:pPr marL="0" marR="0" algn="ctr">
                        <a:lnSpc>
                          <a:spcPct val="115000"/>
                        </a:lnSpc>
                        <a:spcBef>
                          <a:spcPts val="0"/>
                        </a:spcBef>
                        <a:spcAft>
                          <a:spcPts val="0"/>
                        </a:spcAft>
                      </a:pPr>
                      <a:r>
                        <a:rPr lang="en-US" sz="700">
                          <a:effectLst/>
                        </a:rPr>
                        <a:t>Honors US History*</a:t>
                      </a:r>
                    </a:p>
                    <a:p>
                      <a:pPr marL="0" marR="0" algn="ctr">
                        <a:lnSpc>
                          <a:spcPct val="115000"/>
                        </a:lnSpc>
                        <a:spcBef>
                          <a:spcPts val="0"/>
                        </a:spcBef>
                        <a:spcAft>
                          <a:spcPts val="0"/>
                        </a:spcAft>
                      </a:pPr>
                      <a:r>
                        <a:rPr lang="en-US" sz="700">
                          <a:effectLst/>
                        </a:rPr>
                        <a:t>AP US History*</a:t>
                      </a:r>
                      <a:endParaRPr lang="en-US" sz="700">
                        <a:effectLst/>
                        <a:latin typeface="Calibri"/>
                        <a:ea typeface="Times New Roman"/>
                        <a:cs typeface="Times New Roman"/>
                      </a:endParaRPr>
                    </a:p>
                  </a:txBody>
                  <a:tcPr marL="43778" marR="43778" marT="0" marB="0"/>
                </a:tc>
                <a:tc>
                  <a:txBody>
                    <a:bodyPr/>
                    <a:lstStyle/>
                    <a:p>
                      <a:pPr marL="0" marR="0" algn="ctr">
                        <a:lnSpc>
                          <a:spcPct val="115000"/>
                        </a:lnSpc>
                        <a:spcBef>
                          <a:spcPts val="0"/>
                        </a:spcBef>
                        <a:spcAft>
                          <a:spcPts val="0"/>
                        </a:spcAft>
                      </a:pPr>
                      <a:r>
                        <a:rPr lang="en-US" sz="700">
                          <a:effectLst/>
                        </a:rPr>
                        <a:t>Government/ Economics*</a:t>
                      </a:r>
                    </a:p>
                    <a:p>
                      <a:pPr marL="0" marR="0" algn="ctr">
                        <a:lnSpc>
                          <a:spcPct val="115000"/>
                        </a:lnSpc>
                        <a:spcBef>
                          <a:spcPts val="0"/>
                        </a:spcBef>
                        <a:spcAft>
                          <a:spcPts val="0"/>
                        </a:spcAft>
                      </a:pPr>
                      <a:r>
                        <a:rPr lang="en-US" sz="700">
                          <a:effectLst/>
                        </a:rPr>
                        <a:t>Honors Gov. /Honors Econ*</a:t>
                      </a:r>
                    </a:p>
                    <a:p>
                      <a:pPr marL="0" marR="0" algn="ctr">
                        <a:lnSpc>
                          <a:spcPct val="115000"/>
                        </a:lnSpc>
                        <a:spcBef>
                          <a:spcPts val="0"/>
                        </a:spcBef>
                        <a:spcAft>
                          <a:spcPts val="0"/>
                        </a:spcAft>
                      </a:pPr>
                      <a:r>
                        <a:rPr lang="en-US" sz="700">
                          <a:effectLst/>
                        </a:rPr>
                        <a:t>AP Govt./AP Econ*</a:t>
                      </a:r>
                      <a:endParaRPr lang="en-US" sz="700">
                        <a:effectLst/>
                        <a:latin typeface="Calibri"/>
                        <a:ea typeface="Times New Roman"/>
                        <a:cs typeface="Times New Roman"/>
                      </a:endParaRPr>
                    </a:p>
                  </a:txBody>
                  <a:tcPr marL="43778" marR="43778" marT="0" marB="0"/>
                </a:tc>
              </a:tr>
              <a:tr h="800189">
                <a:tc>
                  <a:txBody>
                    <a:bodyPr/>
                    <a:lstStyle/>
                    <a:p>
                      <a:pPr marL="0" marR="0">
                        <a:lnSpc>
                          <a:spcPct val="115000"/>
                        </a:lnSpc>
                        <a:spcBef>
                          <a:spcPts val="0"/>
                        </a:spcBef>
                        <a:spcAft>
                          <a:spcPts val="0"/>
                        </a:spcAft>
                      </a:pPr>
                      <a:r>
                        <a:rPr lang="en-US" sz="800">
                          <a:effectLst/>
                        </a:rPr>
                        <a:t>P.E. AND HEALTH               1</a:t>
                      </a:r>
                      <a:endParaRPr lang="en-US" sz="700">
                        <a:effectLst/>
                      </a:endParaRPr>
                    </a:p>
                    <a:p>
                      <a:pPr marL="0" marR="0">
                        <a:lnSpc>
                          <a:spcPct val="115000"/>
                        </a:lnSpc>
                        <a:spcBef>
                          <a:spcPts val="0"/>
                        </a:spcBef>
                        <a:spcAft>
                          <a:spcPts val="0"/>
                        </a:spcAft>
                      </a:pPr>
                      <a:r>
                        <a:rPr lang="en-US" sz="700">
                          <a:effectLst/>
                        </a:rPr>
                        <a:t>Personal Fitness and Health </a:t>
                      </a:r>
                    </a:p>
                    <a:p>
                      <a:pPr marL="0" marR="0" algn="ctr">
                        <a:lnSpc>
                          <a:spcPct val="115000"/>
                        </a:lnSpc>
                        <a:spcBef>
                          <a:spcPts val="0"/>
                        </a:spcBef>
                        <a:spcAft>
                          <a:spcPts val="0"/>
                        </a:spcAft>
                      </a:pPr>
                      <a:r>
                        <a:rPr lang="en-US" sz="600">
                          <a:effectLst/>
                        </a:rPr>
                        <a:t>OR</a:t>
                      </a:r>
                      <a:endParaRPr lang="en-US" sz="700">
                        <a:effectLst/>
                      </a:endParaRPr>
                    </a:p>
                    <a:p>
                      <a:pPr marL="0" marR="0">
                        <a:lnSpc>
                          <a:spcPct val="115000"/>
                        </a:lnSpc>
                        <a:spcBef>
                          <a:spcPts val="0"/>
                        </a:spcBef>
                        <a:spcAft>
                          <a:spcPts val="0"/>
                        </a:spcAft>
                      </a:pPr>
                      <a:r>
                        <a:rPr lang="en-US" sz="600">
                          <a:effectLst/>
                        </a:rPr>
                        <a:t>(ROTC – 3 Consecutive Units fulfill this requirement)</a:t>
                      </a:r>
                      <a:endParaRPr lang="en-US" sz="700">
                        <a:effectLst/>
                        <a:latin typeface="Calibri"/>
                        <a:ea typeface="Times New Roman"/>
                        <a:cs typeface="Times New Roman"/>
                      </a:endParaRPr>
                    </a:p>
                  </a:txBody>
                  <a:tcPr marL="43778" marR="43778" marT="0" marB="0"/>
                </a:tc>
                <a:tc>
                  <a:txBody>
                    <a:bodyPr/>
                    <a:lstStyle/>
                    <a:p>
                      <a:pPr marL="0" marR="0" algn="ctr">
                        <a:lnSpc>
                          <a:spcPct val="115000"/>
                        </a:lnSpc>
                        <a:spcBef>
                          <a:spcPts val="0"/>
                        </a:spcBef>
                        <a:spcAft>
                          <a:spcPts val="0"/>
                        </a:spcAft>
                      </a:pPr>
                      <a:r>
                        <a:rPr lang="en-US" sz="700">
                          <a:effectLst/>
                        </a:rPr>
                        <a:t> </a:t>
                      </a:r>
                    </a:p>
                    <a:p>
                      <a:pPr marL="0" marR="0" algn="ctr">
                        <a:lnSpc>
                          <a:spcPct val="115000"/>
                        </a:lnSpc>
                        <a:spcBef>
                          <a:spcPts val="0"/>
                        </a:spcBef>
                        <a:spcAft>
                          <a:spcPts val="0"/>
                        </a:spcAft>
                      </a:pPr>
                      <a:r>
                        <a:rPr lang="en-US" sz="700">
                          <a:effectLst/>
                        </a:rPr>
                        <a:t>Personal Fitness/Health</a:t>
                      </a:r>
                    </a:p>
                    <a:p>
                      <a:pPr marL="0" marR="0" algn="ctr">
                        <a:lnSpc>
                          <a:spcPct val="115000"/>
                        </a:lnSpc>
                        <a:spcBef>
                          <a:spcPts val="0"/>
                        </a:spcBef>
                        <a:spcAft>
                          <a:spcPts val="0"/>
                        </a:spcAft>
                      </a:pPr>
                      <a:r>
                        <a:rPr lang="en-US" sz="700">
                          <a:effectLst/>
                        </a:rPr>
                        <a:t>________________</a:t>
                      </a:r>
                    </a:p>
                    <a:p>
                      <a:pPr marL="0" marR="0" algn="ctr">
                        <a:lnSpc>
                          <a:spcPct val="115000"/>
                        </a:lnSpc>
                        <a:spcBef>
                          <a:spcPts val="0"/>
                        </a:spcBef>
                        <a:spcAft>
                          <a:spcPts val="0"/>
                        </a:spcAft>
                      </a:pPr>
                      <a:r>
                        <a:rPr lang="en-US" sz="700">
                          <a:effectLst/>
                        </a:rPr>
                        <a:t>ROTC 1</a:t>
                      </a:r>
                      <a:endParaRPr lang="en-US" sz="700">
                        <a:effectLst/>
                        <a:latin typeface="Calibri"/>
                        <a:ea typeface="Times New Roman"/>
                        <a:cs typeface="Times New Roman"/>
                      </a:endParaRPr>
                    </a:p>
                  </a:txBody>
                  <a:tcPr marL="43778" marR="43778" marT="0" marB="0"/>
                </a:tc>
                <a:tc>
                  <a:txBody>
                    <a:bodyPr/>
                    <a:lstStyle/>
                    <a:p>
                      <a:pPr marL="0" marR="0" algn="ctr">
                        <a:lnSpc>
                          <a:spcPct val="115000"/>
                        </a:lnSpc>
                        <a:spcBef>
                          <a:spcPts val="0"/>
                        </a:spcBef>
                        <a:spcAft>
                          <a:spcPts val="0"/>
                        </a:spcAft>
                      </a:pPr>
                      <a:r>
                        <a:rPr lang="en-US" sz="1300">
                          <a:effectLst/>
                        </a:rPr>
                        <a:t>X</a:t>
                      </a:r>
                      <a:endParaRPr lang="en-US" sz="700">
                        <a:effectLst/>
                      </a:endParaRPr>
                    </a:p>
                    <a:p>
                      <a:pPr marL="0" marR="0" algn="ctr">
                        <a:lnSpc>
                          <a:spcPct val="115000"/>
                        </a:lnSpc>
                        <a:spcBef>
                          <a:spcPts val="0"/>
                        </a:spcBef>
                        <a:spcAft>
                          <a:spcPts val="0"/>
                        </a:spcAft>
                      </a:pPr>
                      <a:r>
                        <a:rPr lang="en-US" sz="700">
                          <a:effectLst/>
                        </a:rPr>
                        <a:t>________________</a:t>
                      </a:r>
                    </a:p>
                    <a:p>
                      <a:pPr marL="0" marR="0" algn="ctr">
                        <a:lnSpc>
                          <a:spcPct val="115000"/>
                        </a:lnSpc>
                        <a:spcBef>
                          <a:spcPts val="0"/>
                        </a:spcBef>
                        <a:spcAft>
                          <a:spcPts val="0"/>
                        </a:spcAft>
                      </a:pPr>
                      <a:r>
                        <a:rPr lang="en-US" sz="700">
                          <a:effectLst/>
                        </a:rPr>
                        <a:t>ROTC 2</a:t>
                      </a:r>
                      <a:endParaRPr lang="en-US" sz="700">
                        <a:effectLst/>
                        <a:latin typeface="Calibri"/>
                        <a:ea typeface="Times New Roman"/>
                        <a:cs typeface="Times New Roman"/>
                      </a:endParaRPr>
                    </a:p>
                  </a:txBody>
                  <a:tcPr marL="43778" marR="43778" marT="0" marB="0"/>
                </a:tc>
                <a:tc>
                  <a:txBody>
                    <a:bodyPr/>
                    <a:lstStyle/>
                    <a:p>
                      <a:pPr marL="0" marR="0" algn="ctr">
                        <a:lnSpc>
                          <a:spcPct val="115000"/>
                        </a:lnSpc>
                        <a:spcBef>
                          <a:spcPts val="0"/>
                        </a:spcBef>
                        <a:spcAft>
                          <a:spcPts val="0"/>
                        </a:spcAft>
                      </a:pPr>
                      <a:r>
                        <a:rPr lang="en-US" sz="1300">
                          <a:effectLst/>
                        </a:rPr>
                        <a:t>X</a:t>
                      </a:r>
                      <a:endParaRPr lang="en-US" sz="700">
                        <a:effectLst/>
                      </a:endParaRPr>
                    </a:p>
                    <a:p>
                      <a:pPr marL="0" marR="0" algn="ctr">
                        <a:lnSpc>
                          <a:spcPct val="115000"/>
                        </a:lnSpc>
                        <a:spcBef>
                          <a:spcPts val="0"/>
                        </a:spcBef>
                        <a:spcAft>
                          <a:spcPts val="0"/>
                        </a:spcAft>
                      </a:pPr>
                      <a:r>
                        <a:rPr lang="en-US" sz="700">
                          <a:effectLst/>
                        </a:rPr>
                        <a:t>________________</a:t>
                      </a:r>
                    </a:p>
                    <a:p>
                      <a:pPr marL="0" marR="0" algn="ctr">
                        <a:lnSpc>
                          <a:spcPct val="115000"/>
                        </a:lnSpc>
                        <a:spcBef>
                          <a:spcPts val="0"/>
                        </a:spcBef>
                        <a:spcAft>
                          <a:spcPts val="0"/>
                        </a:spcAft>
                      </a:pPr>
                      <a:r>
                        <a:rPr lang="en-US" sz="700">
                          <a:effectLst/>
                        </a:rPr>
                        <a:t>ROTC 3</a:t>
                      </a:r>
                      <a:endParaRPr lang="en-US" sz="700">
                        <a:effectLst/>
                        <a:latin typeface="Calibri"/>
                        <a:ea typeface="Times New Roman"/>
                        <a:cs typeface="Times New Roman"/>
                      </a:endParaRPr>
                    </a:p>
                  </a:txBody>
                  <a:tcPr marL="43778" marR="43778" marT="0" marB="0"/>
                </a:tc>
                <a:tc>
                  <a:txBody>
                    <a:bodyPr/>
                    <a:lstStyle/>
                    <a:p>
                      <a:pPr marL="0" marR="0" algn="ctr">
                        <a:lnSpc>
                          <a:spcPct val="115000"/>
                        </a:lnSpc>
                        <a:spcBef>
                          <a:spcPts val="0"/>
                        </a:spcBef>
                        <a:spcAft>
                          <a:spcPts val="0"/>
                        </a:spcAft>
                      </a:pPr>
                      <a:r>
                        <a:rPr lang="en-US" sz="700">
                          <a:effectLst/>
                        </a:rPr>
                        <a:t> </a:t>
                      </a:r>
                      <a:endParaRPr lang="en-US" sz="700">
                        <a:effectLst/>
                        <a:latin typeface="Calibri"/>
                        <a:ea typeface="Times New Roman"/>
                        <a:cs typeface="Times New Roman"/>
                      </a:endParaRPr>
                    </a:p>
                  </a:txBody>
                  <a:tcPr marL="43778" marR="43778" marT="0" marB="0"/>
                </a:tc>
              </a:tr>
              <a:tr h="963191">
                <a:tc>
                  <a:txBody>
                    <a:bodyPr/>
                    <a:lstStyle/>
                    <a:p>
                      <a:pPr marL="0" marR="0">
                        <a:lnSpc>
                          <a:spcPct val="115000"/>
                        </a:lnSpc>
                        <a:spcBef>
                          <a:spcPts val="0"/>
                        </a:spcBef>
                        <a:spcAft>
                          <a:spcPts val="0"/>
                        </a:spcAft>
                      </a:pPr>
                      <a:r>
                        <a:rPr lang="en-US" sz="800">
                          <a:effectLst/>
                        </a:rPr>
                        <a:t>REQUIRED ELECTIVES      3</a:t>
                      </a:r>
                      <a:endParaRPr lang="en-US" sz="700">
                        <a:effectLst/>
                      </a:endParaRPr>
                    </a:p>
                    <a:p>
                      <a:pPr marL="0" marR="0">
                        <a:lnSpc>
                          <a:spcPct val="115000"/>
                        </a:lnSpc>
                        <a:spcBef>
                          <a:spcPts val="0"/>
                        </a:spcBef>
                        <a:spcAft>
                          <a:spcPts val="0"/>
                        </a:spcAft>
                      </a:pPr>
                      <a:r>
                        <a:rPr lang="en-US" sz="700">
                          <a:effectLst/>
                        </a:rPr>
                        <a:t>Foreign Language, Fine Arts and/or Technical classes.</a:t>
                      </a:r>
                    </a:p>
                    <a:p>
                      <a:pPr marL="0" marR="0">
                        <a:lnSpc>
                          <a:spcPct val="115000"/>
                        </a:lnSpc>
                        <a:spcBef>
                          <a:spcPts val="0"/>
                        </a:spcBef>
                        <a:spcAft>
                          <a:spcPts val="0"/>
                        </a:spcAft>
                      </a:pPr>
                      <a:r>
                        <a:rPr lang="en-US" sz="600">
                          <a:effectLst/>
                        </a:rPr>
                        <a:t>*4 yr GA and out-of-state colleges require 2 years of the same FL but encourage 3 yrs of the same FL</a:t>
                      </a:r>
                      <a:endParaRPr lang="en-US" sz="700">
                        <a:effectLst/>
                        <a:latin typeface="Calibri"/>
                        <a:ea typeface="Times New Roman"/>
                        <a:cs typeface="Times New Roman"/>
                      </a:endParaRPr>
                    </a:p>
                  </a:txBody>
                  <a:tcPr marL="43778" marR="43778" marT="0" marB="0"/>
                </a:tc>
                <a:tc>
                  <a:txBody>
                    <a:bodyPr/>
                    <a:lstStyle/>
                    <a:p>
                      <a:pPr marL="0" marR="0" algn="ctr">
                        <a:lnSpc>
                          <a:spcPct val="115000"/>
                        </a:lnSpc>
                        <a:spcBef>
                          <a:spcPts val="0"/>
                        </a:spcBef>
                        <a:spcAft>
                          <a:spcPts val="0"/>
                        </a:spcAft>
                      </a:pPr>
                      <a:r>
                        <a:rPr lang="en-US" sz="700">
                          <a:effectLst/>
                        </a:rPr>
                        <a:t>Foreign Language</a:t>
                      </a:r>
                    </a:p>
                    <a:p>
                      <a:pPr marL="0" marR="0" algn="ctr">
                        <a:lnSpc>
                          <a:spcPct val="115000"/>
                        </a:lnSpc>
                        <a:spcBef>
                          <a:spcPts val="0"/>
                        </a:spcBef>
                        <a:spcAft>
                          <a:spcPts val="0"/>
                        </a:spcAft>
                      </a:pPr>
                      <a:r>
                        <a:rPr lang="en-US" sz="600">
                          <a:effectLst/>
                        </a:rPr>
                        <a:t>(Not all students begin FL during 9</a:t>
                      </a:r>
                      <a:r>
                        <a:rPr lang="en-US" sz="600" baseline="30000">
                          <a:effectLst/>
                        </a:rPr>
                        <a:t>th</a:t>
                      </a:r>
                      <a:r>
                        <a:rPr lang="en-US" sz="600">
                          <a:effectLst/>
                        </a:rPr>
                        <a:t> grade YR)</a:t>
                      </a:r>
                      <a:endParaRPr lang="en-US" sz="700">
                        <a:effectLst/>
                      </a:endParaRPr>
                    </a:p>
                    <a:p>
                      <a:pPr marL="0" marR="0" algn="ctr">
                        <a:lnSpc>
                          <a:spcPct val="115000"/>
                        </a:lnSpc>
                        <a:spcBef>
                          <a:spcPts val="0"/>
                        </a:spcBef>
                        <a:spcAft>
                          <a:spcPts val="0"/>
                        </a:spcAft>
                      </a:pPr>
                      <a:r>
                        <a:rPr lang="en-US" sz="700">
                          <a:effectLst/>
                        </a:rPr>
                        <a:t>---------------------------</a:t>
                      </a:r>
                    </a:p>
                    <a:p>
                      <a:pPr marL="0" marR="0" algn="ctr">
                        <a:lnSpc>
                          <a:spcPct val="115000"/>
                        </a:lnSpc>
                        <a:spcBef>
                          <a:spcPts val="0"/>
                        </a:spcBef>
                        <a:spcAft>
                          <a:spcPts val="0"/>
                        </a:spcAft>
                      </a:pPr>
                      <a:r>
                        <a:rPr lang="en-US" sz="700">
                          <a:effectLst/>
                        </a:rPr>
                        <a:t>Fine Art or Tech</a:t>
                      </a:r>
                      <a:endParaRPr lang="en-US" sz="700">
                        <a:effectLst/>
                        <a:latin typeface="Calibri"/>
                        <a:ea typeface="Times New Roman"/>
                        <a:cs typeface="Times New Roman"/>
                      </a:endParaRPr>
                    </a:p>
                  </a:txBody>
                  <a:tcPr marL="43778" marR="43778" marT="0" marB="0"/>
                </a:tc>
                <a:tc>
                  <a:txBody>
                    <a:bodyPr/>
                    <a:lstStyle/>
                    <a:p>
                      <a:pPr marL="0" marR="0" algn="ctr">
                        <a:lnSpc>
                          <a:spcPct val="115000"/>
                        </a:lnSpc>
                        <a:spcBef>
                          <a:spcPts val="0"/>
                        </a:spcBef>
                        <a:spcAft>
                          <a:spcPts val="0"/>
                        </a:spcAft>
                      </a:pPr>
                      <a:r>
                        <a:rPr lang="en-US" sz="700">
                          <a:effectLst/>
                        </a:rPr>
                        <a:t>Foreign Language</a:t>
                      </a:r>
                    </a:p>
                    <a:p>
                      <a:pPr marL="0" marR="0" algn="ctr">
                        <a:lnSpc>
                          <a:spcPct val="115000"/>
                        </a:lnSpc>
                        <a:spcBef>
                          <a:spcPts val="0"/>
                        </a:spcBef>
                        <a:spcAft>
                          <a:spcPts val="0"/>
                        </a:spcAft>
                      </a:pPr>
                      <a:r>
                        <a:rPr lang="en-US" sz="600">
                          <a:effectLst/>
                        </a:rPr>
                        <a:t>(Must start 1</a:t>
                      </a:r>
                      <a:r>
                        <a:rPr lang="en-US" sz="600" baseline="30000">
                          <a:effectLst/>
                        </a:rPr>
                        <a:t>st</a:t>
                      </a:r>
                      <a:r>
                        <a:rPr lang="en-US" sz="600">
                          <a:effectLst/>
                        </a:rPr>
                        <a:t> year of FL if did not start in 9</a:t>
                      </a:r>
                      <a:r>
                        <a:rPr lang="en-US" sz="600" baseline="30000">
                          <a:effectLst/>
                        </a:rPr>
                        <a:t>th</a:t>
                      </a:r>
                      <a:r>
                        <a:rPr lang="en-US" sz="600">
                          <a:effectLst/>
                        </a:rPr>
                        <a:t> grade AND wants to attend a 4 yr college)</a:t>
                      </a:r>
                      <a:endParaRPr lang="en-US" sz="700">
                        <a:effectLst/>
                      </a:endParaRPr>
                    </a:p>
                    <a:p>
                      <a:pPr marL="0" marR="0" algn="ctr">
                        <a:lnSpc>
                          <a:spcPct val="115000"/>
                        </a:lnSpc>
                        <a:spcBef>
                          <a:spcPts val="0"/>
                        </a:spcBef>
                        <a:spcAft>
                          <a:spcPts val="0"/>
                        </a:spcAft>
                      </a:pPr>
                      <a:r>
                        <a:rPr lang="en-US" sz="700">
                          <a:effectLst/>
                        </a:rPr>
                        <a:t>---------------------------</a:t>
                      </a:r>
                    </a:p>
                    <a:p>
                      <a:pPr marL="0" marR="0" algn="ctr">
                        <a:lnSpc>
                          <a:spcPct val="115000"/>
                        </a:lnSpc>
                        <a:spcBef>
                          <a:spcPts val="0"/>
                        </a:spcBef>
                        <a:spcAft>
                          <a:spcPts val="0"/>
                        </a:spcAft>
                      </a:pPr>
                      <a:r>
                        <a:rPr lang="en-US" sz="700">
                          <a:effectLst/>
                        </a:rPr>
                        <a:t>Fine Art or Tech</a:t>
                      </a:r>
                      <a:endParaRPr lang="en-US" sz="700">
                        <a:effectLst/>
                        <a:latin typeface="Calibri"/>
                        <a:ea typeface="Times New Roman"/>
                        <a:cs typeface="Times New Roman"/>
                      </a:endParaRPr>
                    </a:p>
                  </a:txBody>
                  <a:tcPr marL="43778" marR="43778" marT="0" marB="0"/>
                </a:tc>
                <a:tc>
                  <a:txBody>
                    <a:bodyPr/>
                    <a:lstStyle/>
                    <a:p>
                      <a:pPr marL="0" marR="0" algn="ctr">
                        <a:lnSpc>
                          <a:spcPct val="115000"/>
                        </a:lnSpc>
                        <a:spcBef>
                          <a:spcPts val="0"/>
                        </a:spcBef>
                        <a:spcAft>
                          <a:spcPts val="0"/>
                        </a:spcAft>
                      </a:pPr>
                      <a:r>
                        <a:rPr lang="en-US" sz="700">
                          <a:effectLst/>
                        </a:rPr>
                        <a:t> </a:t>
                      </a:r>
                    </a:p>
                    <a:p>
                      <a:pPr marL="0" marR="0" algn="ctr">
                        <a:lnSpc>
                          <a:spcPct val="115000"/>
                        </a:lnSpc>
                        <a:spcBef>
                          <a:spcPts val="0"/>
                        </a:spcBef>
                        <a:spcAft>
                          <a:spcPts val="0"/>
                        </a:spcAft>
                      </a:pPr>
                      <a:r>
                        <a:rPr lang="en-US" sz="700">
                          <a:effectLst/>
                        </a:rPr>
                        <a:t> </a:t>
                      </a:r>
                    </a:p>
                    <a:p>
                      <a:pPr marL="0" marR="0" algn="ctr">
                        <a:lnSpc>
                          <a:spcPct val="115000"/>
                        </a:lnSpc>
                        <a:spcBef>
                          <a:spcPts val="0"/>
                        </a:spcBef>
                        <a:spcAft>
                          <a:spcPts val="0"/>
                        </a:spcAft>
                      </a:pPr>
                      <a:r>
                        <a:rPr lang="en-US" sz="700">
                          <a:effectLst/>
                        </a:rPr>
                        <a:t>Foreign Language</a:t>
                      </a:r>
                    </a:p>
                    <a:p>
                      <a:pPr marL="0" marR="0" algn="ctr">
                        <a:lnSpc>
                          <a:spcPct val="115000"/>
                        </a:lnSpc>
                        <a:spcBef>
                          <a:spcPts val="0"/>
                        </a:spcBef>
                        <a:spcAft>
                          <a:spcPts val="0"/>
                        </a:spcAft>
                      </a:pPr>
                      <a:r>
                        <a:rPr lang="en-US" sz="700">
                          <a:effectLst/>
                        </a:rPr>
                        <a:t>---------------------------</a:t>
                      </a:r>
                    </a:p>
                    <a:p>
                      <a:pPr marL="0" marR="0" algn="ctr">
                        <a:lnSpc>
                          <a:spcPct val="115000"/>
                        </a:lnSpc>
                        <a:spcBef>
                          <a:spcPts val="0"/>
                        </a:spcBef>
                        <a:spcAft>
                          <a:spcPts val="0"/>
                        </a:spcAft>
                      </a:pPr>
                      <a:r>
                        <a:rPr lang="en-US" sz="700">
                          <a:effectLst/>
                        </a:rPr>
                        <a:t>Fine Art or Tech</a:t>
                      </a:r>
                      <a:endParaRPr lang="en-US" sz="700">
                        <a:effectLst/>
                        <a:latin typeface="Calibri"/>
                        <a:ea typeface="Times New Roman"/>
                        <a:cs typeface="Times New Roman"/>
                      </a:endParaRPr>
                    </a:p>
                  </a:txBody>
                  <a:tcPr marL="43778" marR="43778" marT="0" marB="0"/>
                </a:tc>
                <a:tc>
                  <a:txBody>
                    <a:bodyPr/>
                    <a:lstStyle/>
                    <a:p>
                      <a:pPr marL="0" marR="0" algn="ctr">
                        <a:lnSpc>
                          <a:spcPct val="115000"/>
                        </a:lnSpc>
                        <a:spcBef>
                          <a:spcPts val="0"/>
                        </a:spcBef>
                        <a:spcAft>
                          <a:spcPts val="0"/>
                        </a:spcAft>
                      </a:pPr>
                      <a:r>
                        <a:rPr lang="en-US" sz="700">
                          <a:effectLst/>
                        </a:rPr>
                        <a:t>Foreign Language</a:t>
                      </a:r>
                    </a:p>
                    <a:p>
                      <a:pPr marL="0" marR="0" algn="ctr">
                        <a:lnSpc>
                          <a:spcPct val="115000"/>
                        </a:lnSpc>
                        <a:spcBef>
                          <a:spcPts val="0"/>
                        </a:spcBef>
                        <a:spcAft>
                          <a:spcPts val="0"/>
                        </a:spcAft>
                      </a:pPr>
                      <a:r>
                        <a:rPr lang="en-US" sz="600">
                          <a:effectLst/>
                        </a:rPr>
                        <a:t>(Complete 3</a:t>
                      </a:r>
                      <a:r>
                        <a:rPr lang="en-US" sz="600" baseline="30000">
                          <a:effectLst/>
                        </a:rPr>
                        <a:t>rd</a:t>
                      </a:r>
                      <a:r>
                        <a:rPr lang="en-US" sz="600">
                          <a:effectLst/>
                        </a:rPr>
                        <a:t> year of FL if started in 10</a:t>
                      </a:r>
                      <a:r>
                        <a:rPr lang="en-US" sz="600" baseline="30000">
                          <a:effectLst/>
                        </a:rPr>
                        <a:t>th</a:t>
                      </a:r>
                      <a:r>
                        <a:rPr lang="en-US" sz="600">
                          <a:effectLst/>
                        </a:rPr>
                        <a:t> grade)</a:t>
                      </a:r>
                      <a:endParaRPr lang="en-US" sz="700">
                        <a:effectLst/>
                      </a:endParaRPr>
                    </a:p>
                    <a:p>
                      <a:pPr marL="0" marR="0" algn="ctr">
                        <a:lnSpc>
                          <a:spcPct val="115000"/>
                        </a:lnSpc>
                        <a:spcBef>
                          <a:spcPts val="0"/>
                        </a:spcBef>
                        <a:spcAft>
                          <a:spcPts val="0"/>
                        </a:spcAft>
                      </a:pPr>
                      <a:r>
                        <a:rPr lang="en-US" sz="700">
                          <a:effectLst/>
                        </a:rPr>
                        <a:t>---------------------------</a:t>
                      </a:r>
                    </a:p>
                    <a:p>
                      <a:pPr marL="0" marR="0" algn="ctr">
                        <a:lnSpc>
                          <a:spcPct val="115000"/>
                        </a:lnSpc>
                        <a:spcBef>
                          <a:spcPts val="0"/>
                        </a:spcBef>
                        <a:spcAft>
                          <a:spcPts val="0"/>
                        </a:spcAft>
                      </a:pPr>
                      <a:r>
                        <a:rPr lang="en-US" sz="700">
                          <a:effectLst/>
                        </a:rPr>
                        <a:t>Fine Art or Tech</a:t>
                      </a:r>
                      <a:endParaRPr lang="en-US" sz="700">
                        <a:effectLst/>
                        <a:latin typeface="Calibri"/>
                        <a:ea typeface="Times New Roman"/>
                        <a:cs typeface="Times New Roman"/>
                      </a:endParaRPr>
                    </a:p>
                  </a:txBody>
                  <a:tcPr marL="43778" marR="43778" marT="0" marB="0"/>
                </a:tc>
              </a:tr>
              <a:tr h="355639">
                <a:tc>
                  <a:txBody>
                    <a:bodyPr/>
                    <a:lstStyle/>
                    <a:p>
                      <a:pPr marL="0" marR="0">
                        <a:lnSpc>
                          <a:spcPct val="115000"/>
                        </a:lnSpc>
                        <a:spcBef>
                          <a:spcPts val="0"/>
                        </a:spcBef>
                        <a:spcAft>
                          <a:spcPts val="0"/>
                        </a:spcAft>
                      </a:pPr>
                      <a:r>
                        <a:rPr lang="en-US" sz="800">
                          <a:effectLst/>
                        </a:rPr>
                        <a:t>MISC. ELECTIVES                4</a:t>
                      </a:r>
                      <a:endParaRPr lang="en-US" sz="700">
                        <a:effectLst/>
                      </a:endParaRPr>
                    </a:p>
                    <a:p>
                      <a:pPr marL="0" marR="0">
                        <a:lnSpc>
                          <a:spcPct val="115000"/>
                        </a:lnSpc>
                        <a:spcBef>
                          <a:spcPts val="0"/>
                        </a:spcBef>
                        <a:spcAft>
                          <a:spcPts val="0"/>
                        </a:spcAft>
                      </a:pPr>
                      <a:r>
                        <a:rPr lang="en-US" sz="700">
                          <a:effectLst/>
                        </a:rPr>
                        <a:t>*Select students</a:t>
                      </a:r>
                      <a:endParaRPr lang="en-US" sz="700">
                        <a:effectLst/>
                        <a:latin typeface="Calibri"/>
                        <a:ea typeface="Times New Roman"/>
                        <a:cs typeface="Times New Roman"/>
                      </a:endParaRPr>
                    </a:p>
                  </a:txBody>
                  <a:tcPr marL="43778" marR="43778" marT="0" marB="0"/>
                </a:tc>
                <a:tc>
                  <a:txBody>
                    <a:bodyPr/>
                    <a:lstStyle/>
                    <a:p>
                      <a:pPr marL="0" marR="0" algn="ctr">
                        <a:lnSpc>
                          <a:spcPct val="115000"/>
                        </a:lnSpc>
                        <a:spcBef>
                          <a:spcPts val="0"/>
                        </a:spcBef>
                        <a:spcAft>
                          <a:spcPts val="0"/>
                        </a:spcAft>
                      </a:pPr>
                      <a:r>
                        <a:rPr lang="en-US" sz="700">
                          <a:effectLst/>
                        </a:rPr>
                        <a:t>Elective</a:t>
                      </a:r>
                    </a:p>
                    <a:p>
                      <a:pPr marL="0" marR="0" algn="ctr">
                        <a:lnSpc>
                          <a:spcPct val="115000"/>
                        </a:lnSpc>
                        <a:spcBef>
                          <a:spcPts val="0"/>
                        </a:spcBef>
                        <a:spcAft>
                          <a:spcPts val="0"/>
                        </a:spcAft>
                      </a:pPr>
                      <a:r>
                        <a:rPr lang="en-US" sz="700">
                          <a:effectLst/>
                        </a:rPr>
                        <a:t> </a:t>
                      </a:r>
                      <a:endParaRPr lang="en-US" sz="700">
                        <a:effectLst/>
                        <a:latin typeface="Calibri"/>
                        <a:ea typeface="Times New Roman"/>
                        <a:cs typeface="Times New Roman"/>
                      </a:endParaRPr>
                    </a:p>
                  </a:txBody>
                  <a:tcPr marL="43778" marR="43778" marT="0" marB="0" anchor="ctr"/>
                </a:tc>
                <a:tc>
                  <a:txBody>
                    <a:bodyPr/>
                    <a:lstStyle/>
                    <a:p>
                      <a:pPr marL="0" marR="0" algn="ctr">
                        <a:lnSpc>
                          <a:spcPct val="115000"/>
                        </a:lnSpc>
                        <a:spcBef>
                          <a:spcPts val="0"/>
                        </a:spcBef>
                        <a:spcAft>
                          <a:spcPts val="0"/>
                        </a:spcAft>
                      </a:pPr>
                      <a:r>
                        <a:rPr lang="en-US" sz="700">
                          <a:effectLst/>
                        </a:rPr>
                        <a:t>Elective</a:t>
                      </a:r>
                    </a:p>
                    <a:p>
                      <a:pPr marL="0" marR="0" algn="ctr">
                        <a:lnSpc>
                          <a:spcPct val="115000"/>
                        </a:lnSpc>
                        <a:spcBef>
                          <a:spcPts val="0"/>
                        </a:spcBef>
                        <a:spcAft>
                          <a:spcPts val="0"/>
                        </a:spcAft>
                      </a:pPr>
                      <a:r>
                        <a:rPr lang="en-US" sz="700">
                          <a:effectLst/>
                        </a:rPr>
                        <a:t> </a:t>
                      </a:r>
                      <a:endParaRPr lang="en-US" sz="700">
                        <a:effectLst/>
                        <a:latin typeface="Calibri"/>
                        <a:ea typeface="Times New Roman"/>
                        <a:cs typeface="Times New Roman"/>
                      </a:endParaRPr>
                    </a:p>
                  </a:txBody>
                  <a:tcPr marL="43778" marR="43778" marT="0" marB="0" anchor="ctr"/>
                </a:tc>
                <a:tc>
                  <a:txBody>
                    <a:bodyPr/>
                    <a:lstStyle/>
                    <a:p>
                      <a:pPr marL="0" marR="0" algn="ctr">
                        <a:lnSpc>
                          <a:spcPct val="115000"/>
                        </a:lnSpc>
                        <a:spcBef>
                          <a:spcPts val="0"/>
                        </a:spcBef>
                        <a:spcAft>
                          <a:spcPts val="0"/>
                        </a:spcAft>
                      </a:pPr>
                      <a:r>
                        <a:rPr lang="en-US" sz="700">
                          <a:effectLst/>
                        </a:rPr>
                        <a:t>Elective</a:t>
                      </a:r>
                      <a:endParaRPr lang="en-US" sz="700">
                        <a:effectLst/>
                        <a:latin typeface="Calibri"/>
                        <a:ea typeface="Times New Roman"/>
                        <a:cs typeface="Times New Roman"/>
                      </a:endParaRPr>
                    </a:p>
                  </a:txBody>
                  <a:tcPr marL="43778" marR="43778" marT="0" marB="0"/>
                </a:tc>
                <a:tc>
                  <a:txBody>
                    <a:bodyPr/>
                    <a:lstStyle/>
                    <a:p>
                      <a:pPr marL="0" marR="0" algn="ctr">
                        <a:lnSpc>
                          <a:spcPct val="115000"/>
                        </a:lnSpc>
                        <a:spcBef>
                          <a:spcPts val="0"/>
                        </a:spcBef>
                        <a:spcAft>
                          <a:spcPts val="0"/>
                        </a:spcAft>
                      </a:pPr>
                      <a:r>
                        <a:rPr lang="en-US" sz="700">
                          <a:effectLst/>
                        </a:rPr>
                        <a:t>Elective</a:t>
                      </a:r>
                      <a:endParaRPr lang="en-US" sz="700">
                        <a:effectLst/>
                        <a:latin typeface="Calibri"/>
                        <a:ea typeface="Times New Roman"/>
                        <a:cs typeface="Times New Roman"/>
                      </a:endParaRPr>
                    </a:p>
                  </a:txBody>
                  <a:tcPr marL="43778" marR="43778" marT="0" marB="0"/>
                </a:tc>
              </a:tr>
              <a:tr h="200799">
                <a:tc>
                  <a:txBody>
                    <a:bodyPr/>
                    <a:lstStyle/>
                    <a:p>
                      <a:pPr marL="0" marR="0">
                        <a:lnSpc>
                          <a:spcPct val="115000"/>
                        </a:lnSpc>
                        <a:spcBef>
                          <a:spcPts val="0"/>
                        </a:spcBef>
                        <a:spcAft>
                          <a:spcPts val="0"/>
                        </a:spcAft>
                      </a:pPr>
                      <a:r>
                        <a:rPr lang="en-US" sz="800">
                          <a:effectLst/>
                        </a:rPr>
                        <a:t>TOTAL UNITS                23</a:t>
                      </a:r>
                      <a:endParaRPr lang="en-US" sz="700">
                        <a:effectLst/>
                        <a:latin typeface="Calibri"/>
                        <a:ea typeface="Times New Roman"/>
                        <a:cs typeface="Times New Roman"/>
                      </a:endParaRPr>
                    </a:p>
                  </a:txBody>
                  <a:tcPr marL="43778" marR="43778" marT="0" marB="0"/>
                </a:tc>
                <a:tc>
                  <a:txBody>
                    <a:bodyPr/>
                    <a:lstStyle/>
                    <a:p>
                      <a:pPr marL="0" marR="0" algn="ctr">
                        <a:lnSpc>
                          <a:spcPct val="115000"/>
                        </a:lnSpc>
                        <a:spcBef>
                          <a:spcPts val="0"/>
                        </a:spcBef>
                        <a:spcAft>
                          <a:spcPts val="0"/>
                        </a:spcAft>
                      </a:pPr>
                      <a:r>
                        <a:rPr lang="en-US" sz="700">
                          <a:effectLst/>
                        </a:rPr>
                        <a:t>6</a:t>
                      </a:r>
                      <a:endParaRPr lang="en-US" sz="700">
                        <a:effectLst/>
                        <a:latin typeface="Calibri"/>
                        <a:ea typeface="Times New Roman"/>
                        <a:cs typeface="Times New Roman"/>
                      </a:endParaRPr>
                    </a:p>
                  </a:txBody>
                  <a:tcPr marL="43778" marR="43778" marT="0" marB="0"/>
                </a:tc>
                <a:tc>
                  <a:txBody>
                    <a:bodyPr/>
                    <a:lstStyle/>
                    <a:p>
                      <a:pPr marL="0" marR="0" algn="ctr">
                        <a:lnSpc>
                          <a:spcPct val="115000"/>
                        </a:lnSpc>
                        <a:spcBef>
                          <a:spcPts val="0"/>
                        </a:spcBef>
                        <a:spcAft>
                          <a:spcPts val="0"/>
                        </a:spcAft>
                      </a:pPr>
                      <a:r>
                        <a:rPr lang="en-US" sz="700" dirty="0">
                          <a:effectLst/>
                        </a:rPr>
                        <a:t>12</a:t>
                      </a:r>
                      <a:endParaRPr lang="en-US" sz="700" dirty="0">
                        <a:effectLst/>
                        <a:latin typeface="Calibri"/>
                        <a:ea typeface="Times New Roman"/>
                        <a:cs typeface="Times New Roman"/>
                      </a:endParaRPr>
                    </a:p>
                  </a:txBody>
                  <a:tcPr marL="43778" marR="43778" marT="0" marB="0"/>
                </a:tc>
                <a:tc>
                  <a:txBody>
                    <a:bodyPr/>
                    <a:lstStyle/>
                    <a:p>
                      <a:pPr marL="0" marR="0" algn="ctr">
                        <a:lnSpc>
                          <a:spcPct val="115000"/>
                        </a:lnSpc>
                        <a:spcBef>
                          <a:spcPts val="0"/>
                        </a:spcBef>
                        <a:spcAft>
                          <a:spcPts val="0"/>
                        </a:spcAft>
                      </a:pPr>
                      <a:r>
                        <a:rPr lang="en-US" sz="700">
                          <a:effectLst/>
                        </a:rPr>
                        <a:t>18</a:t>
                      </a:r>
                      <a:endParaRPr lang="en-US" sz="700">
                        <a:effectLst/>
                        <a:latin typeface="Calibri"/>
                        <a:ea typeface="Times New Roman"/>
                        <a:cs typeface="Times New Roman"/>
                      </a:endParaRPr>
                    </a:p>
                  </a:txBody>
                  <a:tcPr marL="43778" marR="43778" marT="0" marB="0"/>
                </a:tc>
                <a:tc>
                  <a:txBody>
                    <a:bodyPr/>
                    <a:lstStyle/>
                    <a:p>
                      <a:pPr marL="0" marR="0" algn="ctr">
                        <a:lnSpc>
                          <a:spcPct val="115000"/>
                        </a:lnSpc>
                        <a:spcBef>
                          <a:spcPts val="0"/>
                        </a:spcBef>
                        <a:spcAft>
                          <a:spcPts val="0"/>
                        </a:spcAft>
                      </a:pPr>
                      <a:r>
                        <a:rPr lang="en-US" sz="700" dirty="0">
                          <a:effectLst/>
                        </a:rPr>
                        <a:t>24</a:t>
                      </a:r>
                      <a:endParaRPr lang="en-US" sz="700" dirty="0">
                        <a:effectLst/>
                        <a:latin typeface="Calibri"/>
                        <a:ea typeface="Times New Roman"/>
                        <a:cs typeface="Times New Roman"/>
                      </a:endParaRPr>
                    </a:p>
                  </a:txBody>
                  <a:tcPr marL="43778" marR="43778" marT="0" marB="0"/>
                </a:tc>
              </a:tr>
            </a:tbl>
          </a:graphicData>
        </a:graphic>
      </p:graphicFrame>
      <p:sp>
        <p:nvSpPr>
          <p:cNvPr id="5" name="Rectangle 2"/>
          <p:cNvSpPr>
            <a:spLocks noChangeArrowheads="1"/>
          </p:cNvSpPr>
          <p:nvPr/>
        </p:nvSpPr>
        <p:spPr bwMode="auto">
          <a:xfrm>
            <a:off x="55418" y="1385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FOUR YEAR PLAN OF STUDY for Class of 2015</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AutoShape 1"/>
          <p:cNvSpPr>
            <a:spLocks/>
          </p:cNvSpPr>
          <p:nvPr/>
        </p:nvSpPr>
        <p:spPr bwMode="auto">
          <a:xfrm>
            <a:off x="7012132" y="1793589"/>
            <a:ext cx="361950" cy="457200"/>
          </a:xfrm>
          <a:prstGeom prst="rightBrace">
            <a:avLst>
              <a:gd name="adj1" fmla="val 10526"/>
              <a:gd name="adj2" fmla="val 50000"/>
            </a:avLst>
          </a:pr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3"/>
          <p:cNvSpPr>
            <a:spLocks noChangeArrowheads="1"/>
          </p:cNvSpPr>
          <p:nvPr/>
        </p:nvSpPr>
        <p:spPr bwMode="auto">
          <a:xfrm>
            <a:off x="1471613" y="2057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916032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739988493"/>
              </p:ext>
            </p:extLst>
          </p:nvPr>
        </p:nvGraphicFramePr>
        <p:xfrm>
          <a:off x="152400" y="473941"/>
          <a:ext cx="8839202" cy="6155460"/>
        </p:xfrm>
        <a:graphic>
          <a:graphicData uri="http://schemas.openxmlformats.org/drawingml/2006/table">
            <a:tbl>
              <a:tblPr firstRow="1" firstCol="1" bandRow="1">
                <a:tableStyleId>{5C22544A-7EE6-4342-B048-85BDC9FD1C3A}</a:tableStyleId>
              </a:tblPr>
              <a:tblGrid>
                <a:gridCol w="1933845"/>
                <a:gridCol w="1601258"/>
                <a:gridCol w="1767841"/>
                <a:gridCol w="1767841"/>
                <a:gridCol w="1768417"/>
              </a:tblGrid>
              <a:tr h="317389">
                <a:tc>
                  <a:txBody>
                    <a:bodyPr/>
                    <a:lstStyle/>
                    <a:p>
                      <a:pPr marL="0" marR="0">
                        <a:lnSpc>
                          <a:spcPct val="115000"/>
                        </a:lnSpc>
                        <a:spcBef>
                          <a:spcPts val="0"/>
                        </a:spcBef>
                        <a:spcAft>
                          <a:spcPts val="0"/>
                        </a:spcAft>
                      </a:pPr>
                      <a:r>
                        <a:rPr lang="en-US" sz="700" dirty="0">
                          <a:effectLst/>
                        </a:rPr>
                        <a:t>SUBJECT                        UNITS REQ.</a:t>
                      </a:r>
                      <a:endParaRPr lang="en-US" sz="700" dirty="0">
                        <a:effectLst/>
                        <a:latin typeface="Calibri"/>
                        <a:ea typeface="Times New Roman"/>
                        <a:cs typeface="Times New Roman"/>
                      </a:endParaRPr>
                    </a:p>
                  </a:txBody>
                  <a:tcPr marL="42119" marR="42119" marT="0" marB="0"/>
                </a:tc>
                <a:tc>
                  <a:txBody>
                    <a:bodyPr/>
                    <a:lstStyle/>
                    <a:p>
                      <a:pPr marL="0" marR="0" algn="ctr">
                        <a:lnSpc>
                          <a:spcPct val="115000"/>
                        </a:lnSpc>
                        <a:spcBef>
                          <a:spcPts val="0"/>
                        </a:spcBef>
                        <a:spcAft>
                          <a:spcPts val="0"/>
                        </a:spcAft>
                      </a:pPr>
                      <a:r>
                        <a:rPr lang="en-US" sz="900">
                          <a:effectLst/>
                        </a:rPr>
                        <a:t>9</a:t>
                      </a:r>
                      <a:r>
                        <a:rPr lang="en-US" sz="900" baseline="30000">
                          <a:effectLst/>
                        </a:rPr>
                        <a:t>TH</a:t>
                      </a:r>
                      <a:r>
                        <a:rPr lang="en-US" sz="900">
                          <a:effectLst/>
                        </a:rPr>
                        <a:t> GRADE</a:t>
                      </a:r>
                      <a:endParaRPr lang="en-US" sz="700">
                        <a:effectLst/>
                        <a:latin typeface="Calibri"/>
                        <a:ea typeface="Times New Roman"/>
                        <a:cs typeface="Times New Roman"/>
                      </a:endParaRPr>
                    </a:p>
                  </a:txBody>
                  <a:tcPr marL="42119" marR="42119" marT="0" marB="0"/>
                </a:tc>
                <a:tc>
                  <a:txBody>
                    <a:bodyPr/>
                    <a:lstStyle/>
                    <a:p>
                      <a:pPr marL="0" marR="0" algn="ctr">
                        <a:lnSpc>
                          <a:spcPct val="115000"/>
                        </a:lnSpc>
                        <a:spcBef>
                          <a:spcPts val="0"/>
                        </a:spcBef>
                        <a:spcAft>
                          <a:spcPts val="0"/>
                        </a:spcAft>
                      </a:pPr>
                      <a:r>
                        <a:rPr lang="en-US" sz="900">
                          <a:effectLst/>
                        </a:rPr>
                        <a:t>10</a:t>
                      </a:r>
                      <a:r>
                        <a:rPr lang="en-US" sz="900" baseline="30000">
                          <a:effectLst/>
                        </a:rPr>
                        <a:t>TH</a:t>
                      </a:r>
                      <a:r>
                        <a:rPr lang="en-US" sz="900">
                          <a:effectLst/>
                        </a:rPr>
                        <a:t> GRADE</a:t>
                      </a:r>
                      <a:endParaRPr lang="en-US" sz="700">
                        <a:effectLst/>
                        <a:latin typeface="Calibri"/>
                        <a:ea typeface="Times New Roman"/>
                        <a:cs typeface="Times New Roman"/>
                      </a:endParaRPr>
                    </a:p>
                  </a:txBody>
                  <a:tcPr marL="42119" marR="42119" marT="0" marB="0"/>
                </a:tc>
                <a:tc>
                  <a:txBody>
                    <a:bodyPr/>
                    <a:lstStyle/>
                    <a:p>
                      <a:pPr marL="0" marR="0" algn="ctr">
                        <a:lnSpc>
                          <a:spcPct val="115000"/>
                        </a:lnSpc>
                        <a:spcBef>
                          <a:spcPts val="0"/>
                        </a:spcBef>
                        <a:spcAft>
                          <a:spcPts val="0"/>
                        </a:spcAft>
                      </a:pPr>
                      <a:r>
                        <a:rPr lang="en-US" sz="900">
                          <a:effectLst/>
                        </a:rPr>
                        <a:t>11</a:t>
                      </a:r>
                      <a:r>
                        <a:rPr lang="en-US" sz="900" baseline="30000">
                          <a:effectLst/>
                        </a:rPr>
                        <a:t>TH</a:t>
                      </a:r>
                      <a:r>
                        <a:rPr lang="en-US" sz="900">
                          <a:effectLst/>
                        </a:rPr>
                        <a:t> GRADE</a:t>
                      </a:r>
                      <a:endParaRPr lang="en-US" sz="700">
                        <a:effectLst/>
                        <a:latin typeface="Calibri"/>
                        <a:ea typeface="Times New Roman"/>
                        <a:cs typeface="Times New Roman"/>
                      </a:endParaRPr>
                    </a:p>
                  </a:txBody>
                  <a:tcPr marL="42119" marR="42119" marT="0" marB="0"/>
                </a:tc>
                <a:tc>
                  <a:txBody>
                    <a:bodyPr/>
                    <a:lstStyle/>
                    <a:p>
                      <a:pPr marL="0" marR="0" algn="ctr">
                        <a:lnSpc>
                          <a:spcPct val="115000"/>
                        </a:lnSpc>
                        <a:spcBef>
                          <a:spcPts val="0"/>
                        </a:spcBef>
                        <a:spcAft>
                          <a:spcPts val="0"/>
                        </a:spcAft>
                      </a:pPr>
                      <a:r>
                        <a:rPr lang="en-US" sz="900">
                          <a:effectLst/>
                        </a:rPr>
                        <a:t>12</a:t>
                      </a:r>
                      <a:r>
                        <a:rPr lang="en-US" sz="900" baseline="30000">
                          <a:effectLst/>
                        </a:rPr>
                        <a:t>TH</a:t>
                      </a:r>
                      <a:r>
                        <a:rPr lang="en-US" sz="900">
                          <a:effectLst/>
                        </a:rPr>
                        <a:t> GRADE</a:t>
                      </a:r>
                      <a:endParaRPr lang="en-US" sz="700">
                        <a:effectLst/>
                        <a:latin typeface="Calibri"/>
                        <a:ea typeface="Times New Roman"/>
                        <a:cs typeface="Times New Roman"/>
                      </a:endParaRPr>
                    </a:p>
                  </a:txBody>
                  <a:tcPr marL="42119" marR="42119" marT="0" marB="0"/>
                </a:tc>
              </a:tr>
              <a:tr h="644338">
                <a:tc>
                  <a:txBody>
                    <a:bodyPr/>
                    <a:lstStyle/>
                    <a:p>
                      <a:pPr marL="0" marR="0">
                        <a:lnSpc>
                          <a:spcPct val="115000"/>
                        </a:lnSpc>
                        <a:spcBef>
                          <a:spcPts val="0"/>
                        </a:spcBef>
                        <a:spcAft>
                          <a:spcPts val="0"/>
                        </a:spcAft>
                      </a:pPr>
                      <a:r>
                        <a:rPr lang="en-US" sz="800">
                          <a:effectLst/>
                        </a:rPr>
                        <a:t>LITERATURE                        4</a:t>
                      </a:r>
                      <a:endParaRPr lang="en-US" sz="700">
                        <a:effectLst/>
                      </a:endParaRPr>
                    </a:p>
                    <a:p>
                      <a:pPr marL="0" marR="0">
                        <a:lnSpc>
                          <a:spcPct val="115000"/>
                        </a:lnSpc>
                        <a:spcBef>
                          <a:spcPts val="0"/>
                        </a:spcBef>
                        <a:spcAft>
                          <a:spcPts val="0"/>
                        </a:spcAft>
                      </a:pPr>
                      <a:r>
                        <a:rPr lang="en-US" sz="800">
                          <a:effectLst/>
                        </a:rPr>
                        <a:t>* </a:t>
                      </a:r>
                      <a:r>
                        <a:rPr lang="en-US" sz="700">
                          <a:effectLst/>
                        </a:rPr>
                        <a:t>indicates EOCT requirement</a:t>
                      </a:r>
                      <a:endParaRPr lang="en-US" sz="700">
                        <a:effectLst/>
                        <a:latin typeface="Calibri"/>
                        <a:ea typeface="Times New Roman"/>
                        <a:cs typeface="Times New Roman"/>
                      </a:endParaRPr>
                    </a:p>
                  </a:txBody>
                  <a:tcPr marL="42119" marR="42119" marT="0" marB="0"/>
                </a:tc>
                <a:tc>
                  <a:txBody>
                    <a:bodyPr/>
                    <a:lstStyle/>
                    <a:p>
                      <a:pPr marL="0" marR="0" algn="ctr">
                        <a:lnSpc>
                          <a:spcPct val="115000"/>
                        </a:lnSpc>
                        <a:spcBef>
                          <a:spcPts val="0"/>
                        </a:spcBef>
                        <a:spcAft>
                          <a:spcPts val="0"/>
                        </a:spcAft>
                      </a:pPr>
                      <a:r>
                        <a:rPr lang="en-US" sz="700">
                          <a:effectLst/>
                        </a:rPr>
                        <a:t>CCGPS</a:t>
                      </a:r>
                    </a:p>
                    <a:p>
                      <a:pPr marL="0" marR="0" algn="ctr">
                        <a:lnSpc>
                          <a:spcPct val="115000"/>
                        </a:lnSpc>
                        <a:spcBef>
                          <a:spcPts val="0"/>
                        </a:spcBef>
                        <a:spcAft>
                          <a:spcPts val="0"/>
                        </a:spcAft>
                      </a:pPr>
                      <a:r>
                        <a:rPr lang="en-US" sz="700">
                          <a:effectLst/>
                        </a:rPr>
                        <a:t>9</a:t>
                      </a:r>
                      <a:r>
                        <a:rPr lang="en-US" sz="700" baseline="30000">
                          <a:effectLst/>
                        </a:rPr>
                        <a:t>th</a:t>
                      </a:r>
                      <a:r>
                        <a:rPr lang="en-US" sz="700">
                          <a:effectLst/>
                        </a:rPr>
                        <a:t> Lit/Comp*</a:t>
                      </a:r>
                    </a:p>
                    <a:p>
                      <a:pPr marL="0" marR="0" algn="ctr">
                        <a:lnSpc>
                          <a:spcPct val="115000"/>
                        </a:lnSpc>
                        <a:spcBef>
                          <a:spcPts val="0"/>
                        </a:spcBef>
                        <a:spcAft>
                          <a:spcPts val="0"/>
                        </a:spcAft>
                      </a:pPr>
                      <a:r>
                        <a:rPr lang="en-US" sz="700">
                          <a:effectLst/>
                        </a:rPr>
                        <a:t>9</a:t>
                      </a:r>
                      <a:r>
                        <a:rPr lang="en-US" sz="700" baseline="30000">
                          <a:effectLst/>
                        </a:rPr>
                        <a:t>th</a:t>
                      </a:r>
                      <a:r>
                        <a:rPr lang="en-US" sz="700">
                          <a:effectLst/>
                        </a:rPr>
                        <a:t> Lit/Comp (Honors)*</a:t>
                      </a:r>
                      <a:endParaRPr lang="en-US" sz="700">
                        <a:effectLst/>
                        <a:latin typeface="Calibri"/>
                        <a:ea typeface="Times New Roman"/>
                        <a:cs typeface="Times New Roman"/>
                      </a:endParaRPr>
                    </a:p>
                  </a:txBody>
                  <a:tcPr marL="42119" marR="42119" marT="0" marB="0"/>
                </a:tc>
                <a:tc>
                  <a:txBody>
                    <a:bodyPr/>
                    <a:lstStyle/>
                    <a:p>
                      <a:pPr marL="0" marR="0" algn="ctr">
                        <a:lnSpc>
                          <a:spcPct val="115000"/>
                        </a:lnSpc>
                        <a:spcBef>
                          <a:spcPts val="0"/>
                        </a:spcBef>
                        <a:spcAft>
                          <a:spcPts val="0"/>
                        </a:spcAft>
                      </a:pPr>
                      <a:r>
                        <a:rPr lang="en-US" sz="700" dirty="0">
                          <a:effectLst/>
                        </a:rPr>
                        <a:t>CCGPS</a:t>
                      </a:r>
                    </a:p>
                    <a:p>
                      <a:pPr marL="0" marR="0" algn="ctr">
                        <a:lnSpc>
                          <a:spcPct val="115000"/>
                        </a:lnSpc>
                        <a:spcBef>
                          <a:spcPts val="0"/>
                        </a:spcBef>
                        <a:spcAft>
                          <a:spcPts val="0"/>
                        </a:spcAft>
                      </a:pPr>
                      <a:r>
                        <a:rPr lang="en-US" sz="700" dirty="0">
                          <a:effectLst/>
                        </a:rPr>
                        <a:t>10</a:t>
                      </a:r>
                      <a:r>
                        <a:rPr lang="en-US" sz="700" baseline="30000" dirty="0">
                          <a:effectLst/>
                        </a:rPr>
                        <a:t>th</a:t>
                      </a:r>
                      <a:r>
                        <a:rPr lang="en-US" sz="700" dirty="0">
                          <a:effectLst/>
                        </a:rPr>
                        <a:t> Lit/Comp</a:t>
                      </a:r>
                    </a:p>
                    <a:p>
                      <a:pPr marL="0" marR="0" algn="ctr">
                        <a:lnSpc>
                          <a:spcPct val="115000"/>
                        </a:lnSpc>
                        <a:spcBef>
                          <a:spcPts val="0"/>
                        </a:spcBef>
                        <a:spcAft>
                          <a:spcPts val="0"/>
                        </a:spcAft>
                      </a:pPr>
                      <a:r>
                        <a:rPr lang="en-US" sz="700" dirty="0">
                          <a:effectLst/>
                        </a:rPr>
                        <a:t>10</a:t>
                      </a:r>
                      <a:r>
                        <a:rPr lang="en-US" sz="700" baseline="30000" dirty="0">
                          <a:effectLst/>
                        </a:rPr>
                        <a:t>th</a:t>
                      </a:r>
                      <a:r>
                        <a:rPr lang="en-US" sz="700" dirty="0">
                          <a:effectLst/>
                        </a:rPr>
                        <a:t> Lit/Comp (Honors)</a:t>
                      </a:r>
                      <a:endParaRPr lang="en-US" sz="700" dirty="0">
                        <a:effectLst/>
                        <a:latin typeface="Calibri"/>
                        <a:ea typeface="Times New Roman"/>
                        <a:cs typeface="Times New Roman"/>
                      </a:endParaRPr>
                    </a:p>
                  </a:txBody>
                  <a:tcPr marL="42119" marR="42119" marT="0" marB="0"/>
                </a:tc>
                <a:tc>
                  <a:txBody>
                    <a:bodyPr/>
                    <a:lstStyle/>
                    <a:p>
                      <a:pPr marL="0" marR="0" algn="ctr">
                        <a:lnSpc>
                          <a:spcPct val="115000"/>
                        </a:lnSpc>
                        <a:spcBef>
                          <a:spcPts val="0"/>
                        </a:spcBef>
                        <a:spcAft>
                          <a:spcPts val="0"/>
                        </a:spcAft>
                      </a:pPr>
                      <a:r>
                        <a:rPr lang="en-US" sz="700">
                          <a:effectLst/>
                        </a:rPr>
                        <a:t>CCGPS</a:t>
                      </a:r>
                    </a:p>
                    <a:p>
                      <a:pPr marL="0" marR="0" algn="ctr">
                        <a:lnSpc>
                          <a:spcPct val="115000"/>
                        </a:lnSpc>
                        <a:spcBef>
                          <a:spcPts val="0"/>
                        </a:spcBef>
                        <a:spcAft>
                          <a:spcPts val="0"/>
                        </a:spcAft>
                      </a:pPr>
                      <a:r>
                        <a:rPr lang="en-US" sz="700">
                          <a:effectLst/>
                        </a:rPr>
                        <a:t>American Lit/Comp*</a:t>
                      </a:r>
                    </a:p>
                    <a:p>
                      <a:pPr marL="0" marR="0" algn="ctr">
                        <a:lnSpc>
                          <a:spcPct val="115000"/>
                        </a:lnSpc>
                        <a:spcBef>
                          <a:spcPts val="0"/>
                        </a:spcBef>
                        <a:spcAft>
                          <a:spcPts val="0"/>
                        </a:spcAft>
                      </a:pPr>
                      <a:r>
                        <a:rPr lang="en-US" sz="700">
                          <a:effectLst/>
                        </a:rPr>
                        <a:t>American Lit/Comp (Honors)*</a:t>
                      </a:r>
                    </a:p>
                    <a:p>
                      <a:pPr marL="0" marR="0" algn="ctr">
                        <a:lnSpc>
                          <a:spcPct val="115000"/>
                        </a:lnSpc>
                        <a:spcBef>
                          <a:spcPts val="0"/>
                        </a:spcBef>
                        <a:spcAft>
                          <a:spcPts val="0"/>
                        </a:spcAft>
                      </a:pPr>
                      <a:r>
                        <a:rPr lang="en-US" sz="700">
                          <a:effectLst/>
                        </a:rPr>
                        <a:t> </a:t>
                      </a:r>
                      <a:endParaRPr lang="en-US" sz="700">
                        <a:effectLst/>
                        <a:latin typeface="Calibri"/>
                        <a:ea typeface="Times New Roman"/>
                        <a:cs typeface="Times New Roman"/>
                      </a:endParaRPr>
                    </a:p>
                  </a:txBody>
                  <a:tcPr marL="42119" marR="42119" marT="0" marB="0"/>
                </a:tc>
                <a:tc>
                  <a:txBody>
                    <a:bodyPr/>
                    <a:lstStyle/>
                    <a:p>
                      <a:pPr marL="0" marR="0" algn="ctr">
                        <a:lnSpc>
                          <a:spcPct val="115000"/>
                        </a:lnSpc>
                        <a:spcBef>
                          <a:spcPts val="0"/>
                        </a:spcBef>
                        <a:spcAft>
                          <a:spcPts val="0"/>
                        </a:spcAft>
                      </a:pPr>
                      <a:r>
                        <a:rPr lang="en-US" sz="700">
                          <a:effectLst/>
                        </a:rPr>
                        <a:t>CCGPS</a:t>
                      </a:r>
                    </a:p>
                    <a:p>
                      <a:pPr marL="0" marR="0" algn="ctr">
                        <a:lnSpc>
                          <a:spcPct val="115000"/>
                        </a:lnSpc>
                        <a:spcBef>
                          <a:spcPts val="0"/>
                        </a:spcBef>
                        <a:spcAft>
                          <a:spcPts val="0"/>
                        </a:spcAft>
                      </a:pPr>
                      <a:r>
                        <a:rPr lang="en-US" sz="700">
                          <a:effectLst/>
                        </a:rPr>
                        <a:t>12</a:t>
                      </a:r>
                      <a:r>
                        <a:rPr lang="en-US" sz="700" baseline="30000">
                          <a:effectLst/>
                        </a:rPr>
                        <a:t>th</a:t>
                      </a:r>
                      <a:r>
                        <a:rPr lang="en-US" sz="700">
                          <a:effectLst/>
                        </a:rPr>
                        <a:t> Lit/Comp</a:t>
                      </a:r>
                    </a:p>
                    <a:p>
                      <a:pPr marL="0" marR="0" algn="ctr">
                        <a:lnSpc>
                          <a:spcPct val="115000"/>
                        </a:lnSpc>
                        <a:spcBef>
                          <a:spcPts val="0"/>
                        </a:spcBef>
                        <a:spcAft>
                          <a:spcPts val="0"/>
                        </a:spcAft>
                      </a:pPr>
                      <a:r>
                        <a:rPr lang="en-US" sz="700">
                          <a:effectLst/>
                        </a:rPr>
                        <a:t>AP Lit</a:t>
                      </a:r>
                      <a:endParaRPr lang="en-US" sz="700">
                        <a:effectLst/>
                        <a:latin typeface="Calibri"/>
                        <a:ea typeface="Times New Roman"/>
                        <a:cs typeface="Times New Roman"/>
                      </a:endParaRPr>
                    </a:p>
                  </a:txBody>
                  <a:tcPr marL="42119" marR="42119" marT="0" marB="0"/>
                </a:tc>
              </a:tr>
              <a:tr h="807814">
                <a:tc>
                  <a:txBody>
                    <a:bodyPr/>
                    <a:lstStyle/>
                    <a:p>
                      <a:pPr marL="0" marR="0">
                        <a:lnSpc>
                          <a:spcPct val="115000"/>
                        </a:lnSpc>
                        <a:spcBef>
                          <a:spcPts val="0"/>
                        </a:spcBef>
                        <a:spcAft>
                          <a:spcPts val="0"/>
                        </a:spcAft>
                      </a:pPr>
                      <a:r>
                        <a:rPr lang="en-US" sz="800">
                          <a:effectLst/>
                        </a:rPr>
                        <a:t>MATHEMATICS  4                  </a:t>
                      </a:r>
                      <a:endParaRPr lang="en-US" sz="700">
                        <a:effectLst/>
                      </a:endParaRPr>
                    </a:p>
                    <a:p>
                      <a:pPr marL="0" marR="0">
                        <a:lnSpc>
                          <a:spcPct val="115000"/>
                        </a:lnSpc>
                        <a:spcBef>
                          <a:spcPts val="0"/>
                        </a:spcBef>
                        <a:spcAft>
                          <a:spcPts val="0"/>
                        </a:spcAft>
                      </a:pPr>
                      <a:r>
                        <a:rPr lang="en-US" sz="800">
                          <a:effectLst/>
                        </a:rPr>
                        <a:t>* </a:t>
                      </a:r>
                      <a:r>
                        <a:rPr lang="en-US" sz="700">
                          <a:effectLst/>
                        </a:rPr>
                        <a:t>indicates EOCT requirement</a:t>
                      </a:r>
                      <a:endParaRPr lang="en-US" sz="700">
                        <a:effectLst/>
                        <a:latin typeface="Calibri"/>
                        <a:ea typeface="Times New Roman"/>
                        <a:cs typeface="Times New Roman"/>
                      </a:endParaRPr>
                    </a:p>
                  </a:txBody>
                  <a:tcPr marL="42119" marR="42119" marT="0" marB="0"/>
                </a:tc>
                <a:tc>
                  <a:txBody>
                    <a:bodyPr/>
                    <a:lstStyle/>
                    <a:p>
                      <a:pPr marL="0" marR="0" algn="ctr">
                        <a:lnSpc>
                          <a:spcPct val="115000"/>
                        </a:lnSpc>
                        <a:spcBef>
                          <a:spcPts val="0"/>
                        </a:spcBef>
                        <a:spcAft>
                          <a:spcPts val="0"/>
                        </a:spcAft>
                      </a:pPr>
                      <a:r>
                        <a:rPr lang="en-US" sz="700">
                          <a:effectLst/>
                        </a:rPr>
                        <a:t>CCGPS Algebra*</a:t>
                      </a:r>
                    </a:p>
                    <a:p>
                      <a:pPr marL="0" marR="0" algn="ctr">
                        <a:lnSpc>
                          <a:spcPct val="115000"/>
                        </a:lnSpc>
                        <a:spcBef>
                          <a:spcPts val="0"/>
                        </a:spcBef>
                        <a:spcAft>
                          <a:spcPts val="0"/>
                        </a:spcAft>
                      </a:pPr>
                      <a:r>
                        <a:rPr lang="en-US" sz="700">
                          <a:effectLst/>
                        </a:rPr>
                        <a:t>---------------------------</a:t>
                      </a:r>
                    </a:p>
                    <a:p>
                      <a:pPr marL="0" marR="0" algn="ctr">
                        <a:lnSpc>
                          <a:spcPct val="115000"/>
                        </a:lnSpc>
                        <a:spcBef>
                          <a:spcPts val="0"/>
                        </a:spcBef>
                        <a:spcAft>
                          <a:spcPts val="0"/>
                        </a:spcAft>
                      </a:pPr>
                      <a:r>
                        <a:rPr lang="en-US" sz="700">
                          <a:effectLst/>
                        </a:rPr>
                        <a:t>Acc. CCGPS Alg/Geom*</a:t>
                      </a:r>
                    </a:p>
                    <a:p>
                      <a:pPr marL="0" marR="0" algn="ctr">
                        <a:lnSpc>
                          <a:spcPct val="115000"/>
                        </a:lnSpc>
                        <a:spcBef>
                          <a:spcPts val="0"/>
                        </a:spcBef>
                        <a:spcAft>
                          <a:spcPts val="0"/>
                        </a:spcAft>
                      </a:pPr>
                      <a:r>
                        <a:rPr lang="en-US" sz="700">
                          <a:effectLst/>
                        </a:rPr>
                        <a:t>---------------------------</a:t>
                      </a:r>
                    </a:p>
                    <a:p>
                      <a:pPr marL="0" marR="0" algn="ctr">
                        <a:lnSpc>
                          <a:spcPct val="115000"/>
                        </a:lnSpc>
                        <a:spcBef>
                          <a:spcPts val="0"/>
                        </a:spcBef>
                        <a:spcAft>
                          <a:spcPts val="0"/>
                        </a:spcAft>
                      </a:pPr>
                      <a:r>
                        <a:rPr lang="en-US" sz="700">
                          <a:effectLst/>
                        </a:rPr>
                        <a:t>Acc. CCGPS Geom/Adv Alg*</a:t>
                      </a:r>
                      <a:endParaRPr lang="en-US" sz="700">
                        <a:effectLst/>
                        <a:latin typeface="Calibri"/>
                        <a:ea typeface="Times New Roman"/>
                        <a:cs typeface="Times New Roman"/>
                      </a:endParaRPr>
                    </a:p>
                  </a:txBody>
                  <a:tcPr marL="42119" marR="42119" marT="0" marB="0"/>
                </a:tc>
                <a:tc>
                  <a:txBody>
                    <a:bodyPr/>
                    <a:lstStyle/>
                    <a:p>
                      <a:pPr marL="0" marR="0" algn="ctr">
                        <a:lnSpc>
                          <a:spcPct val="115000"/>
                        </a:lnSpc>
                        <a:spcBef>
                          <a:spcPts val="0"/>
                        </a:spcBef>
                        <a:spcAft>
                          <a:spcPts val="0"/>
                        </a:spcAft>
                      </a:pPr>
                      <a:r>
                        <a:rPr lang="en-US" sz="700">
                          <a:effectLst/>
                        </a:rPr>
                        <a:t>CCGPS Geometry*</a:t>
                      </a:r>
                    </a:p>
                    <a:p>
                      <a:pPr marL="0" marR="0" algn="ctr">
                        <a:lnSpc>
                          <a:spcPct val="115000"/>
                        </a:lnSpc>
                        <a:spcBef>
                          <a:spcPts val="0"/>
                        </a:spcBef>
                        <a:spcAft>
                          <a:spcPts val="0"/>
                        </a:spcAft>
                      </a:pPr>
                      <a:r>
                        <a:rPr lang="en-US" sz="700">
                          <a:effectLst/>
                        </a:rPr>
                        <a:t>---------------------------</a:t>
                      </a:r>
                    </a:p>
                    <a:p>
                      <a:pPr marL="0" marR="0" algn="ctr">
                        <a:lnSpc>
                          <a:spcPct val="115000"/>
                        </a:lnSpc>
                        <a:spcBef>
                          <a:spcPts val="0"/>
                        </a:spcBef>
                        <a:spcAft>
                          <a:spcPts val="0"/>
                        </a:spcAft>
                      </a:pPr>
                      <a:r>
                        <a:rPr lang="en-US" sz="700">
                          <a:effectLst/>
                        </a:rPr>
                        <a:t>Acc. CCGPS Geom/Adv. Alg</a:t>
                      </a:r>
                    </a:p>
                    <a:p>
                      <a:pPr marL="0" marR="0" algn="ctr">
                        <a:lnSpc>
                          <a:spcPct val="115000"/>
                        </a:lnSpc>
                        <a:spcBef>
                          <a:spcPts val="0"/>
                        </a:spcBef>
                        <a:spcAft>
                          <a:spcPts val="0"/>
                        </a:spcAft>
                      </a:pPr>
                      <a:r>
                        <a:rPr lang="en-US" sz="700">
                          <a:effectLst/>
                        </a:rPr>
                        <a:t>---------------------------</a:t>
                      </a:r>
                    </a:p>
                    <a:p>
                      <a:pPr marL="0" marR="0" algn="ctr">
                        <a:lnSpc>
                          <a:spcPct val="115000"/>
                        </a:lnSpc>
                        <a:spcBef>
                          <a:spcPts val="0"/>
                        </a:spcBef>
                        <a:spcAft>
                          <a:spcPts val="0"/>
                        </a:spcAft>
                      </a:pPr>
                      <a:r>
                        <a:rPr lang="en-US" sz="700">
                          <a:effectLst/>
                        </a:rPr>
                        <a:t>AP Stats</a:t>
                      </a:r>
                      <a:endParaRPr lang="en-US" sz="700">
                        <a:effectLst/>
                        <a:latin typeface="Calibri"/>
                        <a:ea typeface="Times New Roman"/>
                        <a:cs typeface="Times New Roman"/>
                      </a:endParaRPr>
                    </a:p>
                  </a:txBody>
                  <a:tcPr marL="42119" marR="42119" marT="0" marB="0"/>
                </a:tc>
                <a:tc>
                  <a:txBody>
                    <a:bodyPr/>
                    <a:lstStyle/>
                    <a:p>
                      <a:pPr marL="0" marR="0" algn="ctr">
                        <a:lnSpc>
                          <a:spcPct val="115000"/>
                        </a:lnSpc>
                        <a:spcBef>
                          <a:spcPts val="0"/>
                        </a:spcBef>
                        <a:spcAft>
                          <a:spcPts val="0"/>
                        </a:spcAft>
                      </a:pPr>
                      <a:r>
                        <a:rPr lang="en-US" sz="700">
                          <a:effectLst/>
                        </a:rPr>
                        <a:t>CCGPS Adv. Algebra</a:t>
                      </a:r>
                    </a:p>
                    <a:p>
                      <a:pPr marL="0" marR="0" algn="ctr">
                        <a:lnSpc>
                          <a:spcPct val="115000"/>
                        </a:lnSpc>
                        <a:spcBef>
                          <a:spcPts val="0"/>
                        </a:spcBef>
                        <a:spcAft>
                          <a:spcPts val="0"/>
                        </a:spcAft>
                      </a:pPr>
                      <a:r>
                        <a:rPr lang="en-US" sz="700">
                          <a:effectLst/>
                        </a:rPr>
                        <a:t>---------------------------</a:t>
                      </a:r>
                    </a:p>
                    <a:p>
                      <a:pPr marL="0" marR="0" algn="ctr">
                        <a:lnSpc>
                          <a:spcPct val="115000"/>
                        </a:lnSpc>
                        <a:spcBef>
                          <a:spcPts val="0"/>
                        </a:spcBef>
                        <a:spcAft>
                          <a:spcPts val="0"/>
                        </a:spcAft>
                      </a:pPr>
                      <a:r>
                        <a:rPr lang="en-US" sz="700">
                          <a:effectLst/>
                        </a:rPr>
                        <a:t>Acc. CCGPS PreCalculus</a:t>
                      </a:r>
                    </a:p>
                    <a:p>
                      <a:pPr marL="0" marR="0" algn="ctr">
                        <a:lnSpc>
                          <a:spcPct val="115000"/>
                        </a:lnSpc>
                        <a:spcBef>
                          <a:spcPts val="0"/>
                        </a:spcBef>
                        <a:spcAft>
                          <a:spcPts val="0"/>
                        </a:spcAft>
                      </a:pPr>
                      <a:r>
                        <a:rPr lang="en-US" sz="700">
                          <a:effectLst/>
                        </a:rPr>
                        <a:t>---------------------------</a:t>
                      </a:r>
                    </a:p>
                    <a:p>
                      <a:pPr marL="0" marR="0" algn="ctr">
                        <a:lnSpc>
                          <a:spcPct val="115000"/>
                        </a:lnSpc>
                        <a:spcBef>
                          <a:spcPts val="0"/>
                        </a:spcBef>
                        <a:spcAft>
                          <a:spcPts val="0"/>
                        </a:spcAft>
                      </a:pPr>
                      <a:r>
                        <a:rPr lang="en-US" sz="700">
                          <a:effectLst/>
                        </a:rPr>
                        <a:t>Acc. CCGPS PreCalculus</a:t>
                      </a:r>
                      <a:endParaRPr lang="en-US" sz="700">
                        <a:effectLst/>
                        <a:latin typeface="Calibri"/>
                        <a:ea typeface="Times New Roman"/>
                        <a:cs typeface="Times New Roman"/>
                      </a:endParaRPr>
                    </a:p>
                  </a:txBody>
                  <a:tcPr marL="42119" marR="42119" marT="0" marB="0"/>
                </a:tc>
                <a:tc>
                  <a:txBody>
                    <a:bodyPr/>
                    <a:lstStyle/>
                    <a:p>
                      <a:pPr marL="0" marR="0" algn="ctr">
                        <a:lnSpc>
                          <a:spcPct val="115000"/>
                        </a:lnSpc>
                        <a:spcBef>
                          <a:spcPts val="0"/>
                        </a:spcBef>
                        <a:spcAft>
                          <a:spcPts val="0"/>
                        </a:spcAft>
                      </a:pPr>
                      <a:r>
                        <a:rPr lang="en-US" sz="700">
                          <a:effectLst/>
                        </a:rPr>
                        <a:t>4</a:t>
                      </a:r>
                      <a:r>
                        <a:rPr lang="en-US" sz="700" baseline="30000">
                          <a:effectLst/>
                        </a:rPr>
                        <a:t>th</a:t>
                      </a:r>
                      <a:r>
                        <a:rPr lang="en-US" sz="700">
                          <a:effectLst/>
                        </a:rPr>
                        <a:t> Year of CCGPS Math</a:t>
                      </a:r>
                    </a:p>
                    <a:p>
                      <a:pPr marL="0" marR="0" algn="ctr">
                        <a:lnSpc>
                          <a:spcPct val="115000"/>
                        </a:lnSpc>
                        <a:spcBef>
                          <a:spcPts val="0"/>
                        </a:spcBef>
                        <a:spcAft>
                          <a:spcPts val="0"/>
                        </a:spcAft>
                      </a:pPr>
                      <a:r>
                        <a:rPr lang="en-US" sz="700">
                          <a:effectLst/>
                        </a:rPr>
                        <a:t>(PreCalculus, AP Stat, </a:t>
                      </a:r>
                    </a:p>
                    <a:p>
                      <a:pPr marL="0" marR="0" algn="ctr">
                        <a:lnSpc>
                          <a:spcPct val="115000"/>
                        </a:lnSpc>
                        <a:spcBef>
                          <a:spcPts val="0"/>
                        </a:spcBef>
                        <a:spcAft>
                          <a:spcPts val="0"/>
                        </a:spcAft>
                      </a:pPr>
                      <a:r>
                        <a:rPr lang="en-US" sz="700">
                          <a:effectLst/>
                        </a:rPr>
                        <a:t>AP Calc, Adv.Decision Making)</a:t>
                      </a:r>
                    </a:p>
                    <a:p>
                      <a:pPr marL="0" marR="0" algn="ctr">
                        <a:lnSpc>
                          <a:spcPct val="115000"/>
                        </a:lnSpc>
                        <a:spcBef>
                          <a:spcPts val="0"/>
                        </a:spcBef>
                        <a:spcAft>
                          <a:spcPts val="0"/>
                        </a:spcAft>
                      </a:pPr>
                      <a:r>
                        <a:rPr lang="en-US" sz="700">
                          <a:effectLst/>
                        </a:rPr>
                        <a:t>---------------------------</a:t>
                      </a:r>
                    </a:p>
                    <a:p>
                      <a:pPr marL="0" marR="0" algn="ctr">
                        <a:lnSpc>
                          <a:spcPct val="115000"/>
                        </a:lnSpc>
                        <a:spcBef>
                          <a:spcPts val="0"/>
                        </a:spcBef>
                        <a:spcAft>
                          <a:spcPts val="0"/>
                        </a:spcAft>
                      </a:pPr>
                      <a:r>
                        <a:rPr lang="en-US" sz="700">
                          <a:effectLst/>
                        </a:rPr>
                        <a:t>AP Calculus</a:t>
                      </a:r>
                      <a:endParaRPr lang="en-US" sz="700">
                        <a:effectLst/>
                        <a:latin typeface="Calibri"/>
                        <a:ea typeface="Times New Roman"/>
                        <a:cs typeface="Times New Roman"/>
                      </a:endParaRPr>
                    </a:p>
                  </a:txBody>
                  <a:tcPr marL="42119" marR="42119" marT="0" marB="0"/>
                </a:tc>
              </a:tr>
              <a:tr h="1041349">
                <a:tc>
                  <a:txBody>
                    <a:bodyPr/>
                    <a:lstStyle/>
                    <a:p>
                      <a:pPr marL="0" marR="0">
                        <a:lnSpc>
                          <a:spcPct val="115000"/>
                        </a:lnSpc>
                        <a:spcBef>
                          <a:spcPts val="0"/>
                        </a:spcBef>
                        <a:spcAft>
                          <a:spcPts val="0"/>
                        </a:spcAft>
                      </a:pPr>
                      <a:r>
                        <a:rPr lang="en-US" sz="800">
                          <a:effectLst/>
                        </a:rPr>
                        <a:t>SCIENCE                                  4</a:t>
                      </a:r>
                      <a:endParaRPr lang="en-US" sz="700">
                        <a:effectLst/>
                      </a:endParaRPr>
                    </a:p>
                    <a:p>
                      <a:pPr marL="0" marR="0">
                        <a:lnSpc>
                          <a:spcPct val="115000"/>
                        </a:lnSpc>
                        <a:spcBef>
                          <a:spcPts val="0"/>
                        </a:spcBef>
                        <a:spcAft>
                          <a:spcPts val="0"/>
                        </a:spcAft>
                      </a:pPr>
                      <a:r>
                        <a:rPr lang="en-US" sz="800">
                          <a:effectLst/>
                        </a:rPr>
                        <a:t>* </a:t>
                      </a:r>
                      <a:r>
                        <a:rPr lang="en-US" sz="700">
                          <a:effectLst/>
                        </a:rPr>
                        <a:t>indicates EOCT requirement</a:t>
                      </a:r>
                    </a:p>
                    <a:p>
                      <a:pPr marL="0" marR="0">
                        <a:lnSpc>
                          <a:spcPct val="115000"/>
                        </a:lnSpc>
                        <a:spcBef>
                          <a:spcPts val="0"/>
                        </a:spcBef>
                        <a:spcAft>
                          <a:spcPts val="0"/>
                        </a:spcAft>
                      </a:pPr>
                      <a:r>
                        <a:rPr lang="en-US" sz="800">
                          <a:effectLst/>
                        </a:rPr>
                        <a:t> </a:t>
                      </a:r>
                      <a:endParaRPr lang="en-US" sz="700">
                        <a:effectLst/>
                        <a:latin typeface="Calibri"/>
                        <a:ea typeface="Times New Roman"/>
                        <a:cs typeface="Times New Roman"/>
                      </a:endParaRPr>
                    </a:p>
                  </a:txBody>
                  <a:tcPr marL="42119" marR="42119" marT="0" marB="0"/>
                </a:tc>
                <a:tc>
                  <a:txBody>
                    <a:bodyPr/>
                    <a:lstStyle/>
                    <a:p>
                      <a:pPr marL="0" marR="0" algn="ctr">
                        <a:lnSpc>
                          <a:spcPct val="115000"/>
                        </a:lnSpc>
                        <a:spcBef>
                          <a:spcPts val="0"/>
                        </a:spcBef>
                        <a:spcAft>
                          <a:spcPts val="0"/>
                        </a:spcAft>
                      </a:pPr>
                      <a:r>
                        <a:rPr lang="en-US" sz="700">
                          <a:effectLst/>
                        </a:rPr>
                        <a:t> </a:t>
                      </a:r>
                    </a:p>
                    <a:p>
                      <a:pPr marL="0" marR="0" algn="ctr">
                        <a:lnSpc>
                          <a:spcPct val="115000"/>
                        </a:lnSpc>
                        <a:spcBef>
                          <a:spcPts val="0"/>
                        </a:spcBef>
                        <a:spcAft>
                          <a:spcPts val="0"/>
                        </a:spcAft>
                      </a:pPr>
                      <a:r>
                        <a:rPr lang="en-US" sz="700">
                          <a:effectLst/>
                        </a:rPr>
                        <a:t>Biology*</a:t>
                      </a:r>
                    </a:p>
                    <a:p>
                      <a:pPr marL="0" marR="0" algn="ctr">
                        <a:lnSpc>
                          <a:spcPct val="115000"/>
                        </a:lnSpc>
                        <a:spcBef>
                          <a:spcPts val="0"/>
                        </a:spcBef>
                        <a:spcAft>
                          <a:spcPts val="0"/>
                        </a:spcAft>
                      </a:pPr>
                      <a:r>
                        <a:rPr lang="en-US" sz="700">
                          <a:effectLst/>
                        </a:rPr>
                        <a:t>---------------------------</a:t>
                      </a:r>
                    </a:p>
                    <a:p>
                      <a:pPr marL="0" marR="0" algn="ctr">
                        <a:lnSpc>
                          <a:spcPct val="115000"/>
                        </a:lnSpc>
                        <a:spcBef>
                          <a:spcPts val="0"/>
                        </a:spcBef>
                        <a:spcAft>
                          <a:spcPts val="0"/>
                        </a:spcAft>
                      </a:pPr>
                      <a:r>
                        <a:rPr lang="en-US" sz="700">
                          <a:effectLst/>
                        </a:rPr>
                        <a:t>Honors Biology*</a:t>
                      </a:r>
                      <a:endParaRPr lang="en-US" sz="700">
                        <a:effectLst/>
                        <a:latin typeface="Calibri"/>
                        <a:ea typeface="Times New Roman"/>
                        <a:cs typeface="Times New Roman"/>
                      </a:endParaRPr>
                    </a:p>
                  </a:txBody>
                  <a:tcPr marL="42119" marR="42119" marT="0" marB="0"/>
                </a:tc>
                <a:tc>
                  <a:txBody>
                    <a:bodyPr/>
                    <a:lstStyle/>
                    <a:p>
                      <a:pPr marL="0" marR="0" algn="ctr">
                        <a:lnSpc>
                          <a:spcPct val="115000"/>
                        </a:lnSpc>
                        <a:spcBef>
                          <a:spcPts val="0"/>
                        </a:spcBef>
                        <a:spcAft>
                          <a:spcPts val="0"/>
                        </a:spcAft>
                      </a:pPr>
                      <a:r>
                        <a:rPr lang="en-US" sz="700">
                          <a:effectLst/>
                        </a:rPr>
                        <a:t>Environmental Science</a:t>
                      </a:r>
                    </a:p>
                    <a:p>
                      <a:pPr marL="0" marR="0" algn="ctr">
                        <a:lnSpc>
                          <a:spcPct val="115000"/>
                        </a:lnSpc>
                        <a:spcBef>
                          <a:spcPts val="0"/>
                        </a:spcBef>
                        <a:spcAft>
                          <a:spcPts val="0"/>
                        </a:spcAft>
                      </a:pPr>
                      <a:r>
                        <a:rPr lang="en-US" sz="500">
                          <a:effectLst/>
                        </a:rPr>
                        <a:t>or</a:t>
                      </a:r>
                      <a:endParaRPr lang="en-US" sz="700">
                        <a:effectLst/>
                      </a:endParaRPr>
                    </a:p>
                    <a:p>
                      <a:pPr marL="0" marR="0" algn="ctr">
                        <a:lnSpc>
                          <a:spcPct val="115000"/>
                        </a:lnSpc>
                        <a:spcBef>
                          <a:spcPts val="0"/>
                        </a:spcBef>
                        <a:spcAft>
                          <a:spcPts val="0"/>
                        </a:spcAft>
                      </a:pPr>
                      <a:r>
                        <a:rPr lang="en-US" sz="700">
                          <a:effectLst/>
                        </a:rPr>
                        <a:t>Chemistry</a:t>
                      </a:r>
                    </a:p>
                    <a:p>
                      <a:pPr marL="0" marR="0" algn="ctr">
                        <a:lnSpc>
                          <a:spcPct val="115000"/>
                        </a:lnSpc>
                        <a:spcBef>
                          <a:spcPts val="0"/>
                        </a:spcBef>
                        <a:spcAft>
                          <a:spcPts val="0"/>
                        </a:spcAft>
                      </a:pPr>
                      <a:r>
                        <a:rPr lang="en-US" sz="700">
                          <a:effectLst/>
                        </a:rPr>
                        <a:t>---------------------------</a:t>
                      </a:r>
                    </a:p>
                    <a:p>
                      <a:pPr marL="0" marR="0" algn="ctr">
                        <a:lnSpc>
                          <a:spcPct val="115000"/>
                        </a:lnSpc>
                        <a:spcBef>
                          <a:spcPts val="0"/>
                        </a:spcBef>
                        <a:spcAft>
                          <a:spcPts val="0"/>
                        </a:spcAft>
                      </a:pPr>
                      <a:r>
                        <a:rPr lang="en-US" sz="700">
                          <a:effectLst/>
                        </a:rPr>
                        <a:t>Honors Chemistry</a:t>
                      </a:r>
                      <a:endParaRPr lang="en-US" sz="700">
                        <a:effectLst/>
                        <a:latin typeface="Calibri"/>
                        <a:ea typeface="Times New Roman"/>
                        <a:cs typeface="Times New Roman"/>
                      </a:endParaRPr>
                    </a:p>
                  </a:txBody>
                  <a:tcPr marL="42119" marR="42119" marT="0" marB="0"/>
                </a:tc>
                <a:tc>
                  <a:txBody>
                    <a:bodyPr/>
                    <a:lstStyle/>
                    <a:p>
                      <a:pPr marL="0" marR="0" algn="ctr">
                        <a:lnSpc>
                          <a:spcPct val="115000"/>
                        </a:lnSpc>
                        <a:spcBef>
                          <a:spcPts val="0"/>
                        </a:spcBef>
                        <a:spcAft>
                          <a:spcPts val="0"/>
                        </a:spcAft>
                      </a:pPr>
                      <a:r>
                        <a:rPr lang="en-US" sz="700">
                          <a:effectLst/>
                        </a:rPr>
                        <a:t>Physical Science*</a:t>
                      </a:r>
                    </a:p>
                    <a:p>
                      <a:pPr marL="0" marR="0" algn="ctr">
                        <a:lnSpc>
                          <a:spcPct val="115000"/>
                        </a:lnSpc>
                        <a:spcBef>
                          <a:spcPts val="0"/>
                        </a:spcBef>
                        <a:spcAft>
                          <a:spcPts val="0"/>
                        </a:spcAft>
                      </a:pPr>
                      <a:r>
                        <a:rPr lang="en-US" sz="500">
                          <a:effectLst/>
                        </a:rPr>
                        <a:t>or</a:t>
                      </a:r>
                      <a:endParaRPr lang="en-US" sz="700">
                        <a:effectLst/>
                      </a:endParaRPr>
                    </a:p>
                    <a:p>
                      <a:pPr marL="0" marR="0" algn="ctr">
                        <a:lnSpc>
                          <a:spcPct val="115000"/>
                        </a:lnSpc>
                        <a:spcBef>
                          <a:spcPts val="0"/>
                        </a:spcBef>
                        <a:spcAft>
                          <a:spcPts val="0"/>
                        </a:spcAft>
                      </a:pPr>
                      <a:r>
                        <a:rPr lang="en-US" sz="700">
                          <a:effectLst/>
                        </a:rPr>
                        <a:t>Chemistry (Honors)</a:t>
                      </a:r>
                    </a:p>
                    <a:p>
                      <a:pPr marL="0" marR="0" algn="ctr">
                        <a:lnSpc>
                          <a:spcPct val="115000"/>
                        </a:lnSpc>
                        <a:spcBef>
                          <a:spcPts val="0"/>
                        </a:spcBef>
                        <a:spcAft>
                          <a:spcPts val="0"/>
                        </a:spcAft>
                      </a:pPr>
                      <a:r>
                        <a:rPr lang="en-US" sz="500">
                          <a:effectLst/>
                        </a:rPr>
                        <a:t>or</a:t>
                      </a:r>
                      <a:endParaRPr lang="en-US" sz="700">
                        <a:effectLst/>
                      </a:endParaRPr>
                    </a:p>
                    <a:p>
                      <a:pPr marL="0" marR="0" algn="ctr">
                        <a:lnSpc>
                          <a:spcPct val="115000"/>
                        </a:lnSpc>
                        <a:spcBef>
                          <a:spcPts val="0"/>
                        </a:spcBef>
                        <a:spcAft>
                          <a:spcPts val="0"/>
                        </a:spcAft>
                      </a:pPr>
                      <a:r>
                        <a:rPr lang="en-US" sz="700">
                          <a:effectLst/>
                        </a:rPr>
                        <a:t>Physics (Honors)</a:t>
                      </a:r>
                    </a:p>
                    <a:p>
                      <a:pPr marL="0" marR="0" algn="ctr">
                        <a:lnSpc>
                          <a:spcPct val="115000"/>
                        </a:lnSpc>
                        <a:spcBef>
                          <a:spcPts val="0"/>
                        </a:spcBef>
                        <a:spcAft>
                          <a:spcPts val="0"/>
                        </a:spcAft>
                      </a:pPr>
                      <a:r>
                        <a:rPr lang="en-US" sz="700">
                          <a:effectLst/>
                        </a:rPr>
                        <a:t>---------------------------</a:t>
                      </a:r>
                    </a:p>
                    <a:p>
                      <a:pPr marL="0" marR="0" algn="ctr">
                        <a:lnSpc>
                          <a:spcPct val="115000"/>
                        </a:lnSpc>
                        <a:spcBef>
                          <a:spcPts val="0"/>
                        </a:spcBef>
                        <a:spcAft>
                          <a:spcPts val="0"/>
                        </a:spcAft>
                      </a:pPr>
                      <a:r>
                        <a:rPr lang="en-US" sz="700">
                          <a:effectLst/>
                        </a:rPr>
                        <a:t>AP Science</a:t>
                      </a:r>
                      <a:endParaRPr lang="en-US" sz="700">
                        <a:effectLst/>
                        <a:latin typeface="Calibri"/>
                        <a:ea typeface="Times New Roman"/>
                        <a:cs typeface="Times New Roman"/>
                      </a:endParaRPr>
                    </a:p>
                  </a:txBody>
                  <a:tcPr marL="42119" marR="42119" marT="0" marB="0"/>
                </a:tc>
                <a:tc>
                  <a:txBody>
                    <a:bodyPr/>
                    <a:lstStyle/>
                    <a:p>
                      <a:pPr marL="0" marR="0" algn="ctr">
                        <a:lnSpc>
                          <a:spcPct val="115000"/>
                        </a:lnSpc>
                        <a:spcBef>
                          <a:spcPts val="0"/>
                        </a:spcBef>
                        <a:spcAft>
                          <a:spcPts val="0"/>
                        </a:spcAft>
                      </a:pPr>
                      <a:r>
                        <a:rPr lang="en-US" sz="700">
                          <a:effectLst/>
                        </a:rPr>
                        <a:t>Human Anatomy </a:t>
                      </a:r>
                    </a:p>
                    <a:p>
                      <a:pPr marL="0" marR="0" algn="ctr">
                        <a:lnSpc>
                          <a:spcPct val="115000"/>
                        </a:lnSpc>
                        <a:spcBef>
                          <a:spcPts val="0"/>
                        </a:spcBef>
                        <a:spcAft>
                          <a:spcPts val="0"/>
                        </a:spcAft>
                      </a:pPr>
                      <a:r>
                        <a:rPr lang="en-US" sz="700">
                          <a:effectLst/>
                        </a:rPr>
                        <a:t>Environ. Science</a:t>
                      </a:r>
                    </a:p>
                    <a:p>
                      <a:pPr marL="0" marR="0" algn="ctr">
                        <a:lnSpc>
                          <a:spcPct val="115000"/>
                        </a:lnSpc>
                        <a:spcBef>
                          <a:spcPts val="0"/>
                        </a:spcBef>
                        <a:spcAft>
                          <a:spcPts val="0"/>
                        </a:spcAft>
                      </a:pPr>
                      <a:r>
                        <a:rPr lang="en-US" sz="700">
                          <a:effectLst/>
                        </a:rPr>
                        <a:t>Food Science</a:t>
                      </a:r>
                    </a:p>
                    <a:p>
                      <a:pPr marL="0" marR="0" algn="ctr">
                        <a:lnSpc>
                          <a:spcPct val="115000"/>
                        </a:lnSpc>
                        <a:spcBef>
                          <a:spcPts val="0"/>
                        </a:spcBef>
                        <a:spcAft>
                          <a:spcPts val="0"/>
                        </a:spcAft>
                      </a:pPr>
                      <a:r>
                        <a:rPr lang="en-US" sz="700">
                          <a:effectLst/>
                        </a:rPr>
                        <a:t>Forensic Science</a:t>
                      </a:r>
                    </a:p>
                    <a:p>
                      <a:pPr marL="0" marR="0" algn="ctr">
                        <a:lnSpc>
                          <a:spcPct val="115000"/>
                        </a:lnSpc>
                        <a:spcBef>
                          <a:spcPts val="0"/>
                        </a:spcBef>
                        <a:spcAft>
                          <a:spcPts val="0"/>
                        </a:spcAft>
                      </a:pPr>
                      <a:r>
                        <a:rPr lang="en-US" sz="700">
                          <a:effectLst/>
                        </a:rPr>
                        <a:t>Earth Systems</a:t>
                      </a:r>
                    </a:p>
                    <a:p>
                      <a:pPr marL="0" marR="0" algn="ctr">
                        <a:lnSpc>
                          <a:spcPct val="115000"/>
                        </a:lnSpc>
                        <a:spcBef>
                          <a:spcPts val="0"/>
                        </a:spcBef>
                        <a:spcAft>
                          <a:spcPts val="0"/>
                        </a:spcAft>
                      </a:pPr>
                      <a:r>
                        <a:rPr lang="en-US" sz="700">
                          <a:effectLst/>
                        </a:rPr>
                        <a:t>AP Science</a:t>
                      </a:r>
                      <a:endParaRPr lang="en-US" sz="700">
                        <a:effectLst/>
                        <a:latin typeface="Calibri"/>
                        <a:ea typeface="Times New Roman"/>
                        <a:cs typeface="Times New Roman"/>
                      </a:endParaRPr>
                    </a:p>
                  </a:txBody>
                  <a:tcPr marL="42119" marR="42119" marT="0" marB="0"/>
                </a:tc>
              </a:tr>
              <a:tr h="644338">
                <a:tc>
                  <a:txBody>
                    <a:bodyPr/>
                    <a:lstStyle/>
                    <a:p>
                      <a:pPr marL="0" marR="0">
                        <a:lnSpc>
                          <a:spcPct val="115000"/>
                        </a:lnSpc>
                        <a:spcBef>
                          <a:spcPts val="0"/>
                        </a:spcBef>
                        <a:spcAft>
                          <a:spcPts val="0"/>
                        </a:spcAft>
                      </a:pPr>
                      <a:r>
                        <a:rPr lang="en-US" sz="800">
                          <a:effectLst/>
                        </a:rPr>
                        <a:t>SOCIAL STUDIES                  3</a:t>
                      </a:r>
                      <a:endParaRPr lang="en-US" sz="700">
                        <a:effectLst/>
                      </a:endParaRPr>
                    </a:p>
                    <a:p>
                      <a:pPr marL="0" marR="0">
                        <a:lnSpc>
                          <a:spcPct val="115000"/>
                        </a:lnSpc>
                        <a:spcBef>
                          <a:spcPts val="0"/>
                        </a:spcBef>
                        <a:spcAft>
                          <a:spcPts val="0"/>
                        </a:spcAft>
                      </a:pPr>
                      <a:r>
                        <a:rPr lang="en-US" sz="800">
                          <a:effectLst/>
                        </a:rPr>
                        <a:t>* </a:t>
                      </a:r>
                      <a:r>
                        <a:rPr lang="en-US" sz="700">
                          <a:effectLst/>
                        </a:rPr>
                        <a:t>indicates EOCT requirement</a:t>
                      </a:r>
                    </a:p>
                    <a:p>
                      <a:pPr marL="0" marR="0">
                        <a:lnSpc>
                          <a:spcPct val="115000"/>
                        </a:lnSpc>
                        <a:spcBef>
                          <a:spcPts val="0"/>
                        </a:spcBef>
                        <a:spcAft>
                          <a:spcPts val="0"/>
                        </a:spcAft>
                      </a:pPr>
                      <a:r>
                        <a:rPr lang="en-US" sz="800">
                          <a:effectLst/>
                        </a:rPr>
                        <a:t> </a:t>
                      </a:r>
                      <a:endParaRPr lang="en-US" sz="700">
                        <a:effectLst/>
                        <a:latin typeface="Calibri"/>
                        <a:ea typeface="Times New Roman"/>
                        <a:cs typeface="Times New Roman"/>
                      </a:endParaRPr>
                    </a:p>
                  </a:txBody>
                  <a:tcPr marL="42119" marR="42119" marT="0" marB="0"/>
                </a:tc>
                <a:tc>
                  <a:txBody>
                    <a:bodyPr/>
                    <a:lstStyle/>
                    <a:p>
                      <a:pPr marL="0" marR="0" algn="ctr">
                        <a:lnSpc>
                          <a:spcPct val="115000"/>
                        </a:lnSpc>
                        <a:spcBef>
                          <a:spcPts val="0"/>
                        </a:spcBef>
                        <a:spcAft>
                          <a:spcPts val="0"/>
                        </a:spcAft>
                      </a:pPr>
                      <a:r>
                        <a:rPr lang="en-US" sz="700">
                          <a:effectLst/>
                        </a:rPr>
                        <a:t> </a:t>
                      </a:r>
                      <a:endParaRPr lang="en-US" sz="700">
                        <a:effectLst/>
                        <a:latin typeface="Calibri"/>
                        <a:ea typeface="Times New Roman"/>
                        <a:cs typeface="Times New Roman"/>
                      </a:endParaRPr>
                    </a:p>
                  </a:txBody>
                  <a:tcPr marL="42119" marR="42119" marT="0" marB="0"/>
                </a:tc>
                <a:tc>
                  <a:txBody>
                    <a:bodyPr/>
                    <a:lstStyle/>
                    <a:p>
                      <a:pPr marL="0" marR="0" algn="ctr">
                        <a:lnSpc>
                          <a:spcPct val="115000"/>
                        </a:lnSpc>
                        <a:spcBef>
                          <a:spcPts val="0"/>
                        </a:spcBef>
                        <a:spcAft>
                          <a:spcPts val="0"/>
                        </a:spcAft>
                      </a:pPr>
                      <a:r>
                        <a:rPr lang="en-US" sz="700">
                          <a:effectLst/>
                        </a:rPr>
                        <a:t>World History</a:t>
                      </a:r>
                    </a:p>
                    <a:p>
                      <a:pPr marL="0" marR="0" algn="ctr">
                        <a:lnSpc>
                          <a:spcPct val="115000"/>
                        </a:lnSpc>
                        <a:spcBef>
                          <a:spcPts val="0"/>
                        </a:spcBef>
                        <a:spcAft>
                          <a:spcPts val="0"/>
                        </a:spcAft>
                      </a:pPr>
                      <a:r>
                        <a:rPr lang="en-US" sz="700">
                          <a:effectLst/>
                        </a:rPr>
                        <a:t>Honors World History</a:t>
                      </a:r>
                    </a:p>
                    <a:p>
                      <a:pPr marL="0" marR="0" algn="ctr">
                        <a:lnSpc>
                          <a:spcPct val="115000"/>
                        </a:lnSpc>
                        <a:spcBef>
                          <a:spcPts val="0"/>
                        </a:spcBef>
                        <a:spcAft>
                          <a:spcPts val="0"/>
                        </a:spcAft>
                      </a:pPr>
                      <a:r>
                        <a:rPr lang="en-US" sz="700">
                          <a:effectLst/>
                        </a:rPr>
                        <a:t>AP World History</a:t>
                      </a:r>
                      <a:endParaRPr lang="en-US" sz="700">
                        <a:effectLst/>
                        <a:latin typeface="Calibri"/>
                        <a:ea typeface="Times New Roman"/>
                        <a:cs typeface="Times New Roman"/>
                      </a:endParaRPr>
                    </a:p>
                  </a:txBody>
                  <a:tcPr marL="42119" marR="42119" marT="0" marB="0"/>
                </a:tc>
                <a:tc>
                  <a:txBody>
                    <a:bodyPr/>
                    <a:lstStyle/>
                    <a:p>
                      <a:pPr marL="0" marR="0" algn="ctr">
                        <a:lnSpc>
                          <a:spcPct val="115000"/>
                        </a:lnSpc>
                        <a:spcBef>
                          <a:spcPts val="0"/>
                        </a:spcBef>
                        <a:spcAft>
                          <a:spcPts val="0"/>
                        </a:spcAft>
                      </a:pPr>
                      <a:r>
                        <a:rPr lang="en-US" sz="700">
                          <a:effectLst/>
                        </a:rPr>
                        <a:t>US History*</a:t>
                      </a:r>
                    </a:p>
                    <a:p>
                      <a:pPr marL="0" marR="0" algn="ctr">
                        <a:lnSpc>
                          <a:spcPct val="115000"/>
                        </a:lnSpc>
                        <a:spcBef>
                          <a:spcPts val="0"/>
                        </a:spcBef>
                        <a:spcAft>
                          <a:spcPts val="0"/>
                        </a:spcAft>
                      </a:pPr>
                      <a:r>
                        <a:rPr lang="en-US" sz="700">
                          <a:effectLst/>
                        </a:rPr>
                        <a:t>Honors US History*</a:t>
                      </a:r>
                    </a:p>
                    <a:p>
                      <a:pPr marL="0" marR="0" algn="ctr">
                        <a:lnSpc>
                          <a:spcPct val="115000"/>
                        </a:lnSpc>
                        <a:spcBef>
                          <a:spcPts val="0"/>
                        </a:spcBef>
                        <a:spcAft>
                          <a:spcPts val="0"/>
                        </a:spcAft>
                      </a:pPr>
                      <a:r>
                        <a:rPr lang="en-US" sz="700">
                          <a:effectLst/>
                        </a:rPr>
                        <a:t>AP US History*</a:t>
                      </a:r>
                      <a:endParaRPr lang="en-US" sz="700">
                        <a:effectLst/>
                        <a:latin typeface="Calibri"/>
                        <a:ea typeface="Times New Roman"/>
                        <a:cs typeface="Times New Roman"/>
                      </a:endParaRPr>
                    </a:p>
                  </a:txBody>
                  <a:tcPr marL="42119" marR="42119" marT="0" marB="0"/>
                </a:tc>
                <a:tc>
                  <a:txBody>
                    <a:bodyPr/>
                    <a:lstStyle/>
                    <a:p>
                      <a:pPr marL="0" marR="0" algn="ctr">
                        <a:lnSpc>
                          <a:spcPct val="115000"/>
                        </a:lnSpc>
                        <a:spcBef>
                          <a:spcPts val="0"/>
                        </a:spcBef>
                        <a:spcAft>
                          <a:spcPts val="0"/>
                        </a:spcAft>
                      </a:pPr>
                      <a:r>
                        <a:rPr lang="en-US" sz="700">
                          <a:effectLst/>
                        </a:rPr>
                        <a:t>Government</a:t>
                      </a:r>
                    </a:p>
                    <a:p>
                      <a:pPr marL="0" marR="0" algn="ctr">
                        <a:lnSpc>
                          <a:spcPct val="115000"/>
                        </a:lnSpc>
                        <a:spcBef>
                          <a:spcPts val="0"/>
                        </a:spcBef>
                        <a:spcAft>
                          <a:spcPts val="0"/>
                        </a:spcAft>
                      </a:pPr>
                      <a:r>
                        <a:rPr lang="en-US" sz="700">
                          <a:effectLst/>
                        </a:rPr>
                        <a:t>Economics*</a:t>
                      </a:r>
                    </a:p>
                    <a:p>
                      <a:pPr marL="0" marR="0" algn="ctr">
                        <a:lnSpc>
                          <a:spcPct val="115000"/>
                        </a:lnSpc>
                        <a:spcBef>
                          <a:spcPts val="0"/>
                        </a:spcBef>
                        <a:spcAft>
                          <a:spcPts val="0"/>
                        </a:spcAft>
                      </a:pPr>
                      <a:r>
                        <a:rPr lang="en-US" sz="700">
                          <a:effectLst/>
                        </a:rPr>
                        <a:t>AP Government/US </a:t>
                      </a:r>
                    </a:p>
                    <a:p>
                      <a:pPr marL="0" marR="0" algn="ctr">
                        <a:lnSpc>
                          <a:spcPct val="115000"/>
                        </a:lnSpc>
                        <a:spcBef>
                          <a:spcPts val="0"/>
                        </a:spcBef>
                        <a:spcAft>
                          <a:spcPts val="0"/>
                        </a:spcAft>
                      </a:pPr>
                      <a:r>
                        <a:rPr lang="en-US" sz="700">
                          <a:effectLst/>
                        </a:rPr>
                        <a:t>AP Microeconomics*</a:t>
                      </a:r>
                      <a:endParaRPr lang="en-US" sz="700">
                        <a:effectLst/>
                        <a:latin typeface="Calibri"/>
                        <a:ea typeface="Times New Roman"/>
                        <a:cs typeface="Times New Roman"/>
                      </a:endParaRPr>
                    </a:p>
                  </a:txBody>
                  <a:tcPr marL="42119" marR="42119" marT="0" marB="0"/>
                </a:tc>
              </a:tr>
              <a:tr h="774519">
                <a:tc>
                  <a:txBody>
                    <a:bodyPr/>
                    <a:lstStyle/>
                    <a:p>
                      <a:pPr marL="0" marR="0">
                        <a:lnSpc>
                          <a:spcPct val="115000"/>
                        </a:lnSpc>
                        <a:spcBef>
                          <a:spcPts val="0"/>
                        </a:spcBef>
                        <a:spcAft>
                          <a:spcPts val="0"/>
                        </a:spcAft>
                      </a:pPr>
                      <a:r>
                        <a:rPr lang="en-US" sz="800">
                          <a:effectLst/>
                        </a:rPr>
                        <a:t>P.E. AND HEALTH                1</a:t>
                      </a:r>
                      <a:endParaRPr lang="en-US" sz="700">
                        <a:effectLst/>
                      </a:endParaRPr>
                    </a:p>
                    <a:p>
                      <a:pPr marL="0" marR="0">
                        <a:lnSpc>
                          <a:spcPct val="115000"/>
                        </a:lnSpc>
                        <a:spcBef>
                          <a:spcPts val="0"/>
                        </a:spcBef>
                        <a:spcAft>
                          <a:spcPts val="0"/>
                        </a:spcAft>
                      </a:pPr>
                      <a:r>
                        <a:rPr lang="en-US" sz="700">
                          <a:effectLst/>
                        </a:rPr>
                        <a:t>Personal Fitness and Health </a:t>
                      </a:r>
                    </a:p>
                    <a:p>
                      <a:pPr marL="0" marR="0" algn="ctr">
                        <a:lnSpc>
                          <a:spcPct val="115000"/>
                        </a:lnSpc>
                        <a:spcBef>
                          <a:spcPts val="0"/>
                        </a:spcBef>
                        <a:spcAft>
                          <a:spcPts val="0"/>
                        </a:spcAft>
                      </a:pPr>
                      <a:r>
                        <a:rPr lang="en-US" sz="600">
                          <a:effectLst/>
                        </a:rPr>
                        <a:t>OR</a:t>
                      </a:r>
                      <a:endParaRPr lang="en-US" sz="700">
                        <a:effectLst/>
                      </a:endParaRPr>
                    </a:p>
                    <a:p>
                      <a:pPr marL="0" marR="0">
                        <a:lnSpc>
                          <a:spcPct val="115000"/>
                        </a:lnSpc>
                        <a:spcBef>
                          <a:spcPts val="0"/>
                        </a:spcBef>
                        <a:spcAft>
                          <a:spcPts val="0"/>
                        </a:spcAft>
                      </a:pPr>
                      <a:r>
                        <a:rPr lang="en-US" sz="600">
                          <a:effectLst/>
                        </a:rPr>
                        <a:t>(ROTC – 3 Consecutive Units fulfill this requirement)</a:t>
                      </a:r>
                      <a:endParaRPr lang="en-US" sz="700">
                        <a:effectLst/>
                        <a:latin typeface="Calibri"/>
                        <a:ea typeface="Times New Roman"/>
                        <a:cs typeface="Times New Roman"/>
                      </a:endParaRPr>
                    </a:p>
                  </a:txBody>
                  <a:tcPr marL="42119" marR="42119" marT="0" marB="0"/>
                </a:tc>
                <a:tc>
                  <a:txBody>
                    <a:bodyPr/>
                    <a:lstStyle/>
                    <a:p>
                      <a:pPr marL="0" marR="0" algn="ctr">
                        <a:lnSpc>
                          <a:spcPct val="115000"/>
                        </a:lnSpc>
                        <a:spcBef>
                          <a:spcPts val="0"/>
                        </a:spcBef>
                        <a:spcAft>
                          <a:spcPts val="0"/>
                        </a:spcAft>
                      </a:pPr>
                      <a:r>
                        <a:rPr lang="en-US" sz="700">
                          <a:effectLst/>
                        </a:rPr>
                        <a:t> </a:t>
                      </a:r>
                    </a:p>
                    <a:p>
                      <a:pPr marL="0" marR="0" algn="ctr">
                        <a:lnSpc>
                          <a:spcPct val="115000"/>
                        </a:lnSpc>
                        <a:spcBef>
                          <a:spcPts val="0"/>
                        </a:spcBef>
                        <a:spcAft>
                          <a:spcPts val="0"/>
                        </a:spcAft>
                      </a:pPr>
                      <a:r>
                        <a:rPr lang="en-US" sz="700">
                          <a:effectLst/>
                        </a:rPr>
                        <a:t>Personal Fitness/Health</a:t>
                      </a:r>
                    </a:p>
                    <a:p>
                      <a:pPr marL="0" marR="0" algn="ctr">
                        <a:lnSpc>
                          <a:spcPct val="115000"/>
                        </a:lnSpc>
                        <a:spcBef>
                          <a:spcPts val="0"/>
                        </a:spcBef>
                        <a:spcAft>
                          <a:spcPts val="0"/>
                        </a:spcAft>
                      </a:pPr>
                      <a:r>
                        <a:rPr lang="en-US" sz="700">
                          <a:effectLst/>
                        </a:rPr>
                        <a:t>________________</a:t>
                      </a:r>
                    </a:p>
                    <a:p>
                      <a:pPr marL="0" marR="0" algn="ctr">
                        <a:lnSpc>
                          <a:spcPct val="115000"/>
                        </a:lnSpc>
                        <a:spcBef>
                          <a:spcPts val="0"/>
                        </a:spcBef>
                        <a:spcAft>
                          <a:spcPts val="0"/>
                        </a:spcAft>
                      </a:pPr>
                      <a:r>
                        <a:rPr lang="en-US" sz="700">
                          <a:effectLst/>
                        </a:rPr>
                        <a:t>ROTC 1</a:t>
                      </a:r>
                      <a:endParaRPr lang="en-US" sz="700">
                        <a:effectLst/>
                        <a:latin typeface="Calibri"/>
                        <a:ea typeface="Times New Roman"/>
                        <a:cs typeface="Times New Roman"/>
                      </a:endParaRPr>
                    </a:p>
                  </a:txBody>
                  <a:tcPr marL="42119" marR="42119" marT="0" marB="0"/>
                </a:tc>
                <a:tc>
                  <a:txBody>
                    <a:bodyPr/>
                    <a:lstStyle/>
                    <a:p>
                      <a:pPr marL="0" marR="0" algn="ctr">
                        <a:lnSpc>
                          <a:spcPct val="115000"/>
                        </a:lnSpc>
                        <a:spcBef>
                          <a:spcPts val="0"/>
                        </a:spcBef>
                        <a:spcAft>
                          <a:spcPts val="0"/>
                        </a:spcAft>
                      </a:pPr>
                      <a:r>
                        <a:rPr lang="en-US" sz="1200">
                          <a:effectLst/>
                        </a:rPr>
                        <a:t>X</a:t>
                      </a:r>
                      <a:endParaRPr lang="en-US" sz="700">
                        <a:effectLst/>
                      </a:endParaRPr>
                    </a:p>
                    <a:p>
                      <a:pPr marL="0" marR="0" algn="ctr">
                        <a:lnSpc>
                          <a:spcPct val="115000"/>
                        </a:lnSpc>
                        <a:spcBef>
                          <a:spcPts val="0"/>
                        </a:spcBef>
                        <a:spcAft>
                          <a:spcPts val="0"/>
                        </a:spcAft>
                      </a:pPr>
                      <a:r>
                        <a:rPr lang="en-US" sz="700">
                          <a:effectLst/>
                        </a:rPr>
                        <a:t>________________</a:t>
                      </a:r>
                    </a:p>
                    <a:p>
                      <a:pPr marL="0" marR="0" algn="ctr">
                        <a:lnSpc>
                          <a:spcPct val="115000"/>
                        </a:lnSpc>
                        <a:spcBef>
                          <a:spcPts val="0"/>
                        </a:spcBef>
                        <a:spcAft>
                          <a:spcPts val="0"/>
                        </a:spcAft>
                      </a:pPr>
                      <a:r>
                        <a:rPr lang="en-US" sz="700">
                          <a:effectLst/>
                        </a:rPr>
                        <a:t>ROTC 2</a:t>
                      </a:r>
                      <a:endParaRPr lang="en-US" sz="700">
                        <a:effectLst/>
                        <a:latin typeface="Calibri"/>
                        <a:ea typeface="Times New Roman"/>
                        <a:cs typeface="Times New Roman"/>
                      </a:endParaRPr>
                    </a:p>
                  </a:txBody>
                  <a:tcPr marL="42119" marR="42119" marT="0" marB="0"/>
                </a:tc>
                <a:tc>
                  <a:txBody>
                    <a:bodyPr/>
                    <a:lstStyle/>
                    <a:p>
                      <a:pPr marL="0" marR="0" algn="ctr">
                        <a:lnSpc>
                          <a:spcPct val="115000"/>
                        </a:lnSpc>
                        <a:spcBef>
                          <a:spcPts val="0"/>
                        </a:spcBef>
                        <a:spcAft>
                          <a:spcPts val="0"/>
                        </a:spcAft>
                      </a:pPr>
                      <a:r>
                        <a:rPr lang="en-US" sz="1200">
                          <a:effectLst/>
                        </a:rPr>
                        <a:t>X</a:t>
                      </a:r>
                      <a:endParaRPr lang="en-US" sz="700">
                        <a:effectLst/>
                      </a:endParaRPr>
                    </a:p>
                    <a:p>
                      <a:pPr marL="0" marR="0" algn="ctr">
                        <a:lnSpc>
                          <a:spcPct val="115000"/>
                        </a:lnSpc>
                        <a:spcBef>
                          <a:spcPts val="0"/>
                        </a:spcBef>
                        <a:spcAft>
                          <a:spcPts val="0"/>
                        </a:spcAft>
                      </a:pPr>
                      <a:r>
                        <a:rPr lang="en-US" sz="700">
                          <a:effectLst/>
                        </a:rPr>
                        <a:t>________________</a:t>
                      </a:r>
                    </a:p>
                    <a:p>
                      <a:pPr marL="0" marR="0" algn="ctr">
                        <a:lnSpc>
                          <a:spcPct val="115000"/>
                        </a:lnSpc>
                        <a:spcBef>
                          <a:spcPts val="0"/>
                        </a:spcBef>
                        <a:spcAft>
                          <a:spcPts val="0"/>
                        </a:spcAft>
                      </a:pPr>
                      <a:r>
                        <a:rPr lang="en-US" sz="700">
                          <a:effectLst/>
                        </a:rPr>
                        <a:t>ROTC 3</a:t>
                      </a:r>
                      <a:endParaRPr lang="en-US" sz="700">
                        <a:effectLst/>
                        <a:latin typeface="Calibri"/>
                        <a:ea typeface="Times New Roman"/>
                        <a:cs typeface="Times New Roman"/>
                      </a:endParaRPr>
                    </a:p>
                  </a:txBody>
                  <a:tcPr marL="42119" marR="42119" marT="0" marB="0"/>
                </a:tc>
                <a:tc>
                  <a:txBody>
                    <a:bodyPr/>
                    <a:lstStyle/>
                    <a:p>
                      <a:pPr marL="0" marR="0" algn="ctr">
                        <a:lnSpc>
                          <a:spcPct val="115000"/>
                        </a:lnSpc>
                        <a:spcBef>
                          <a:spcPts val="0"/>
                        </a:spcBef>
                        <a:spcAft>
                          <a:spcPts val="0"/>
                        </a:spcAft>
                      </a:pPr>
                      <a:r>
                        <a:rPr lang="en-US" sz="700">
                          <a:effectLst/>
                        </a:rPr>
                        <a:t> </a:t>
                      </a:r>
                      <a:endParaRPr lang="en-US" sz="700">
                        <a:effectLst/>
                        <a:latin typeface="Calibri"/>
                        <a:ea typeface="Times New Roman"/>
                        <a:cs typeface="Times New Roman"/>
                      </a:endParaRPr>
                    </a:p>
                  </a:txBody>
                  <a:tcPr marL="42119" marR="42119" marT="0" marB="0"/>
                </a:tc>
              </a:tr>
              <a:tr h="1064703">
                <a:tc>
                  <a:txBody>
                    <a:bodyPr/>
                    <a:lstStyle/>
                    <a:p>
                      <a:pPr marL="0" marR="0">
                        <a:lnSpc>
                          <a:spcPct val="115000"/>
                        </a:lnSpc>
                        <a:spcBef>
                          <a:spcPts val="0"/>
                        </a:spcBef>
                        <a:spcAft>
                          <a:spcPts val="0"/>
                        </a:spcAft>
                      </a:pPr>
                      <a:r>
                        <a:rPr lang="en-US" sz="800">
                          <a:effectLst/>
                        </a:rPr>
                        <a:t>REQUIRED ELECTIVES  3      </a:t>
                      </a:r>
                      <a:endParaRPr lang="en-US" sz="700">
                        <a:effectLst/>
                      </a:endParaRPr>
                    </a:p>
                    <a:p>
                      <a:pPr marL="0" marR="0">
                        <a:lnSpc>
                          <a:spcPct val="115000"/>
                        </a:lnSpc>
                        <a:spcBef>
                          <a:spcPts val="0"/>
                        </a:spcBef>
                        <a:spcAft>
                          <a:spcPts val="0"/>
                        </a:spcAft>
                      </a:pPr>
                      <a:r>
                        <a:rPr lang="en-US" sz="700">
                          <a:effectLst/>
                        </a:rPr>
                        <a:t>Foreign Language, Fine Arts and/or Career Pathway.</a:t>
                      </a:r>
                    </a:p>
                    <a:p>
                      <a:pPr marL="0" marR="0">
                        <a:lnSpc>
                          <a:spcPct val="115000"/>
                        </a:lnSpc>
                        <a:spcBef>
                          <a:spcPts val="0"/>
                        </a:spcBef>
                        <a:spcAft>
                          <a:spcPts val="0"/>
                        </a:spcAft>
                      </a:pPr>
                      <a:r>
                        <a:rPr lang="en-US" sz="600">
                          <a:effectLst/>
                        </a:rPr>
                        <a:t>*4 yr GA and out-of-state colleges require 2 years of the same FL but encourage 3 yrs of the same FL</a:t>
                      </a:r>
                      <a:endParaRPr lang="en-US" sz="700">
                        <a:effectLst/>
                        <a:latin typeface="Calibri"/>
                        <a:ea typeface="Times New Roman"/>
                        <a:cs typeface="Times New Roman"/>
                      </a:endParaRPr>
                    </a:p>
                  </a:txBody>
                  <a:tcPr marL="42119" marR="42119" marT="0" marB="0"/>
                </a:tc>
                <a:tc>
                  <a:txBody>
                    <a:bodyPr/>
                    <a:lstStyle/>
                    <a:p>
                      <a:pPr marL="0" marR="0" algn="ctr">
                        <a:lnSpc>
                          <a:spcPct val="115000"/>
                        </a:lnSpc>
                        <a:spcBef>
                          <a:spcPts val="0"/>
                        </a:spcBef>
                        <a:spcAft>
                          <a:spcPts val="0"/>
                        </a:spcAft>
                      </a:pPr>
                      <a:r>
                        <a:rPr lang="en-US" sz="700">
                          <a:effectLst/>
                        </a:rPr>
                        <a:t> </a:t>
                      </a:r>
                    </a:p>
                    <a:p>
                      <a:pPr marL="0" marR="0" algn="ctr">
                        <a:lnSpc>
                          <a:spcPct val="115000"/>
                        </a:lnSpc>
                        <a:spcBef>
                          <a:spcPts val="0"/>
                        </a:spcBef>
                        <a:spcAft>
                          <a:spcPts val="0"/>
                        </a:spcAft>
                      </a:pPr>
                      <a:r>
                        <a:rPr lang="en-US" sz="700">
                          <a:effectLst/>
                        </a:rPr>
                        <a:t>Foreign Language</a:t>
                      </a:r>
                    </a:p>
                    <a:p>
                      <a:pPr marL="0" marR="0" algn="ctr">
                        <a:lnSpc>
                          <a:spcPct val="115000"/>
                        </a:lnSpc>
                        <a:spcBef>
                          <a:spcPts val="0"/>
                        </a:spcBef>
                        <a:spcAft>
                          <a:spcPts val="0"/>
                        </a:spcAft>
                      </a:pPr>
                      <a:r>
                        <a:rPr lang="en-US" sz="600">
                          <a:effectLst/>
                        </a:rPr>
                        <a:t>(Not all students begin FL during 9</a:t>
                      </a:r>
                      <a:r>
                        <a:rPr lang="en-US" sz="600" baseline="30000">
                          <a:effectLst/>
                        </a:rPr>
                        <a:t>th</a:t>
                      </a:r>
                      <a:r>
                        <a:rPr lang="en-US" sz="600">
                          <a:effectLst/>
                        </a:rPr>
                        <a:t> grade YR)</a:t>
                      </a:r>
                      <a:endParaRPr lang="en-US" sz="700">
                        <a:effectLst/>
                      </a:endParaRPr>
                    </a:p>
                    <a:p>
                      <a:pPr marL="0" marR="0" algn="ctr">
                        <a:lnSpc>
                          <a:spcPct val="115000"/>
                        </a:lnSpc>
                        <a:spcBef>
                          <a:spcPts val="0"/>
                        </a:spcBef>
                        <a:spcAft>
                          <a:spcPts val="0"/>
                        </a:spcAft>
                      </a:pPr>
                      <a:r>
                        <a:rPr lang="en-US" sz="700">
                          <a:effectLst/>
                        </a:rPr>
                        <a:t>---------------------------</a:t>
                      </a:r>
                    </a:p>
                    <a:p>
                      <a:pPr marL="0" marR="0" algn="ctr">
                        <a:lnSpc>
                          <a:spcPct val="115000"/>
                        </a:lnSpc>
                        <a:spcBef>
                          <a:spcPts val="0"/>
                        </a:spcBef>
                        <a:spcAft>
                          <a:spcPts val="0"/>
                        </a:spcAft>
                      </a:pPr>
                      <a:r>
                        <a:rPr lang="en-US" sz="700">
                          <a:effectLst/>
                        </a:rPr>
                        <a:t>Fine Art or Career Pathway</a:t>
                      </a:r>
                      <a:endParaRPr lang="en-US" sz="700">
                        <a:effectLst/>
                        <a:latin typeface="Calibri"/>
                        <a:ea typeface="Times New Roman"/>
                        <a:cs typeface="Times New Roman"/>
                      </a:endParaRPr>
                    </a:p>
                  </a:txBody>
                  <a:tcPr marL="42119" marR="42119" marT="0" marB="0"/>
                </a:tc>
                <a:tc>
                  <a:txBody>
                    <a:bodyPr/>
                    <a:lstStyle/>
                    <a:p>
                      <a:pPr marL="0" marR="0" algn="ctr">
                        <a:lnSpc>
                          <a:spcPct val="115000"/>
                        </a:lnSpc>
                        <a:spcBef>
                          <a:spcPts val="0"/>
                        </a:spcBef>
                        <a:spcAft>
                          <a:spcPts val="0"/>
                        </a:spcAft>
                      </a:pPr>
                      <a:r>
                        <a:rPr lang="en-US" sz="700">
                          <a:effectLst/>
                        </a:rPr>
                        <a:t> </a:t>
                      </a:r>
                    </a:p>
                    <a:p>
                      <a:pPr marL="0" marR="0" algn="ctr">
                        <a:lnSpc>
                          <a:spcPct val="115000"/>
                        </a:lnSpc>
                        <a:spcBef>
                          <a:spcPts val="0"/>
                        </a:spcBef>
                        <a:spcAft>
                          <a:spcPts val="0"/>
                        </a:spcAft>
                      </a:pPr>
                      <a:r>
                        <a:rPr lang="en-US" sz="700">
                          <a:effectLst/>
                        </a:rPr>
                        <a:t>Foreign Language</a:t>
                      </a:r>
                    </a:p>
                    <a:p>
                      <a:pPr marL="0" marR="0" algn="ctr">
                        <a:lnSpc>
                          <a:spcPct val="115000"/>
                        </a:lnSpc>
                        <a:spcBef>
                          <a:spcPts val="0"/>
                        </a:spcBef>
                        <a:spcAft>
                          <a:spcPts val="0"/>
                        </a:spcAft>
                      </a:pPr>
                      <a:r>
                        <a:rPr lang="en-US" sz="600">
                          <a:effectLst/>
                        </a:rPr>
                        <a:t>(Must start 1</a:t>
                      </a:r>
                      <a:r>
                        <a:rPr lang="en-US" sz="600" baseline="30000">
                          <a:effectLst/>
                        </a:rPr>
                        <a:t>st</a:t>
                      </a:r>
                      <a:r>
                        <a:rPr lang="en-US" sz="600">
                          <a:effectLst/>
                        </a:rPr>
                        <a:t> year of FL if did not start in 9</a:t>
                      </a:r>
                      <a:r>
                        <a:rPr lang="en-US" sz="600" baseline="30000">
                          <a:effectLst/>
                        </a:rPr>
                        <a:t>th</a:t>
                      </a:r>
                      <a:r>
                        <a:rPr lang="en-US" sz="600">
                          <a:effectLst/>
                        </a:rPr>
                        <a:t> grade AND wants to attend a 4 yr college)</a:t>
                      </a:r>
                      <a:endParaRPr lang="en-US" sz="700">
                        <a:effectLst/>
                      </a:endParaRPr>
                    </a:p>
                    <a:p>
                      <a:pPr marL="0" marR="0" algn="ctr">
                        <a:lnSpc>
                          <a:spcPct val="115000"/>
                        </a:lnSpc>
                        <a:spcBef>
                          <a:spcPts val="0"/>
                        </a:spcBef>
                        <a:spcAft>
                          <a:spcPts val="0"/>
                        </a:spcAft>
                      </a:pPr>
                      <a:r>
                        <a:rPr lang="en-US" sz="700">
                          <a:effectLst/>
                        </a:rPr>
                        <a:t>---------------------------</a:t>
                      </a:r>
                    </a:p>
                    <a:p>
                      <a:pPr marL="0" marR="0" algn="ctr">
                        <a:lnSpc>
                          <a:spcPct val="115000"/>
                        </a:lnSpc>
                        <a:spcBef>
                          <a:spcPts val="0"/>
                        </a:spcBef>
                        <a:spcAft>
                          <a:spcPts val="0"/>
                        </a:spcAft>
                      </a:pPr>
                      <a:r>
                        <a:rPr lang="en-US" sz="700">
                          <a:effectLst/>
                        </a:rPr>
                        <a:t>Fine Art or Career Pathway</a:t>
                      </a:r>
                      <a:endParaRPr lang="en-US" sz="700">
                        <a:effectLst/>
                        <a:latin typeface="Calibri"/>
                        <a:ea typeface="Times New Roman"/>
                        <a:cs typeface="Times New Roman"/>
                      </a:endParaRPr>
                    </a:p>
                  </a:txBody>
                  <a:tcPr marL="42119" marR="42119" marT="0" marB="0"/>
                </a:tc>
                <a:tc>
                  <a:txBody>
                    <a:bodyPr/>
                    <a:lstStyle/>
                    <a:p>
                      <a:pPr marL="0" marR="0" algn="ctr">
                        <a:lnSpc>
                          <a:spcPct val="115000"/>
                        </a:lnSpc>
                        <a:spcBef>
                          <a:spcPts val="0"/>
                        </a:spcBef>
                        <a:spcAft>
                          <a:spcPts val="0"/>
                        </a:spcAft>
                      </a:pPr>
                      <a:r>
                        <a:rPr lang="en-US" sz="700">
                          <a:effectLst/>
                        </a:rPr>
                        <a:t> </a:t>
                      </a:r>
                    </a:p>
                    <a:p>
                      <a:pPr marL="0" marR="0" algn="ctr">
                        <a:lnSpc>
                          <a:spcPct val="115000"/>
                        </a:lnSpc>
                        <a:spcBef>
                          <a:spcPts val="0"/>
                        </a:spcBef>
                        <a:spcAft>
                          <a:spcPts val="0"/>
                        </a:spcAft>
                      </a:pPr>
                      <a:r>
                        <a:rPr lang="en-US" sz="700">
                          <a:effectLst/>
                        </a:rPr>
                        <a:t> </a:t>
                      </a:r>
                    </a:p>
                    <a:p>
                      <a:pPr marL="0" marR="0" algn="ctr">
                        <a:lnSpc>
                          <a:spcPct val="115000"/>
                        </a:lnSpc>
                        <a:spcBef>
                          <a:spcPts val="0"/>
                        </a:spcBef>
                        <a:spcAft>
                          <a:spcPts val="0"/>
                        </a:spcAft>
                      </a:pPr>
                      <a:r>
                        <a:rPr lang="en-US" sz="700">
                          <a:effectLst/>
                        </a:rPr>
                        <a:t>Foreign Language</a:t>
                      </a:r>
                    </a:p>
                    <a:p>
                      <a:pPr marL="0" marR="0" algn="ctr">
                        <a:lnSpc>
                          <a:spcPct val="115000"/>
                        </a:lnSpc>
                        <a:spcBef>
                          <a:spcPts val="0"/>
                        </a:spcBef>
                        <a:spcAft>
                          <a:spcPts val="0"/>
                        </a:spcAft>
                      </a:pPr>
                      <a:r>
                        <a:rPr lang="en-US" sz="700">
                          <a:effectLst/>
                        </a:rPr>
                        <a:t>---------------------------</a:t>
                      </a:r>
                    </a:p>
                    <a:p>
                      <a:pPr marL="0" marR="0" algn="ctr">
                        <a:lnSpc>
                          <a:spcPct val="115000"/>
                        </a:lnSpc>
                        <a:spcBef>
                          <a:spcPts val="0"/>
                        </a:spcBef>
                        <a:spcAft>
                          <a:spcPts val="0"/>
                        </a:spcAft>
                      </a:pPr>
                      <a:r>
                        <a:rPr lang="en-US" sz="700">
                          <a:effectLst/>
                        </a:rPr>
                        <a:t>Fine Art or Career Pathway</a:t>
                      </a:r>
                      <a:endParaRPr lang="en-US" sz="700">
                        <a:effectLst/>
                        <a:latin typeface="Calibri"/>
                        <a:ea typeface="Times New Roman"/>
                        <a:cs typeface="Times New Roman"/>
                      </a:endParaRPr>
                    </a:p>
                  </a:txBody>
                  <a:tcPr marL="42119" marR="42119" marT="0" marB="0"/>
                </a:tc>
                <a:tc>
                  <a:txBody>
                    <a:bodyPr/>
                    <a:lstStyle/>
                    <a:p>
                      <a:pPr marL="0" marR="0" algn="ctr">
                        <a:lnSpc>
                          <a:spcPct val="115000"/>
                        </a:lnSpc>
                        <a:spcBef>
                          <a:spcPts val="0"/>
                        </a:spcBef>
                        <a:spcAft>
                          <a:spcPts val="0"/>
                        </a:spcAft>
                      </a:pPr>
                      <a:r>
                        <a:rPr lang="en-US" sz="700">
                          <a:effectLst/>
                        </a:rPr>
                        <a:t> </a:t>
                      </a:r>
                    </a:p>
                    <a:p>
                      <a:pPr marL="0" marR="0" algn="ctr">
                        <a:lnSpc>
                          <a:spcPct val="115000"/>
                        </a:lnSpc>
                        <a:spcBef>
                          <a:spcPts val="0"/>
                        </a:spcBef>
                        <a:spcAft>
                          <a:spcPts val="0"/>
                        </a:spcAft>
                      </a:pPr>
                      <a:r>
                        <a:rPr lang="en-US" sz="700">
                          <a:effectLst/>
                        </a:rPr>
                        <a:t>Foreign Language</a:t>
                      </a:r>
                    </a:p>
                    <a:p>
                      <a:pPr marL="0" marR="0" algn="ctr">
                        <a:lnSpc>
                          <a:spcPct val="115000"/>
                        </a:lnSpc>
                        <a:spcBef>
                          <a:spcPts val="0"/>
                        </a:spcBef>
                        <a:spcAft>
                          <a:spcPts val="0"/>
                        </a:spcAft>
                      </a:pPr>
                      <a:r>
                        <a:rPr lang="en-US" sz="600">
                          <a:effectLst/>
                        </a:rPr>
                        <a:t>(Complete 3</a:t>
                      </a:r>
                      <a:r>
                        <a:rPr lang="en-US" sz="600" baseline="30000">
                          <a:effectLst/>
                        </a:rPr>
                        <a:t>rd</a:t>
                      </a:r>
                      <a:r>
                        <a:rPr lang="en-US" sz="600">
                          <a:effectLst/>
                        </a:rPr>
                        <a:t> year of FL if started in 10</a:t>
                      </a:r>
                      <a:r>
                        <a:rPr lang="en-US" sz="600" baseline="30000">
                          <a:effectLst/>
                        </a:rPr>
                        <a:t>th</a:t>
                      </a:r>
                      <a:r>
                        <a:rPr lang="en-US" sz="600">
                          <a:effectLst/>
                        </a:rPr>
                        <a:t> grade)</a:t>
                      </a:r>
                      <a:endParaRPr lang="en-US" sz="700">
                        <a:effectLst/>
                      </a:endParaRPr>
                    </a:p>
                    <a:p>
                      <a:pPr marL="0" marR="0" algn="ctr">
                        <a:lnSpc>
                          <a:spcPct val="115000"/>
                        </a:lnSpc>
                        <a:spcBef>
                          <a:spcPts val="0"/>
                        </a:spcBef>
                        <a:spcAft>
                          <a:spcPts val="0"/>
                        </a:spcAft>
                      </a:pPr>
                      <a:r>
                        <a:rPr lang="en-US" sz="700">
                          <a:effectLst/>
                        </a:rPr>
                        <a:t>---------------------------</a:t>
                      </a:r>
                    </a:p>
                    <a:p>
                      <a:pPr marL="0" marR="0" algn="ctr">
                        <a:lnSpc>
                          <a:spcPct val="115000"/>
                        </a:lnSpc>
                        <a:spcBef>
                          <a:spcPts val="0"/>
                        </a:spcBef>
                        <a:spcAft>
                          <a:spcPts val="0"/>
                        </a:spcAft>
                      </a:pPr>
                      <a:r>
                        <a:rPr lang="en-US" sz="700">
                          <a:effectLst/>
                        </a:rPr>
                        <a:t>Fine Art or Career Pathway</a:t>
                      </a:r>
                      <a:endParaRPr lang="en-US" sz="700">
                        <a:effectLst/>
                        <a:latin typeface="Calibri"/>
                        <a:ea typeface="Times New Roman"/>
                        <a:cs typeface="Times New Roman"/>
                      </a:endParaRPr>
                    </a:p>
                  </a:txBody>
                  <a:tcPr marL="42119" marR="42119" marT="0" marB="0"/>
                </a:tc>
              </a:tr>
              <a:tr h="667692">
                <a:tc>
                  <a:txBody>
                    <a:bodyPr/>
                    <a:lstStyle/>
                    <a:p>
                      <a:pPr marL="0" marR="0">
                        <a:lnSpc>
                          <a:spcPct val="115000"/>
                        </a:lnSpc>
                        <a:spcBef>
                          <a:spcPts val="0"/>
                        </a:spcBef>
                        <a:spcAft>
                          <a:spcPts val="0"/>
                        </a:spcAft>
                      </a:pPr>
                      <a:r>
                        <a:rPr lang="en-US" sz="800">
                          <a:effectLst/>
                        </a:rPr>
                        <a:t>MISC. ELECTIVES                4</a:t>
                      </a:r>
                      <a:endParaRPr lang="en-US" sz="700">
                        <a:effectLst/>
                      </a:endParaRPr>
                    </a:p>
                    <a:p>
                      <a:pPr marL="0" marR="0">
                        <a:lnSpc>
                          <a:spcPct val="115000"/>
                        </a:lnSpc>
                        <a:spcBef>
                          <a:spcPts val="0"/>
                        </a:spcBef>
                        <a:spcAft>
                          <a:spcPts val="0"/>
                        </a:spcAft>
                      </a:pPr>
                      <a:r>
                        <a:rPr lang="en-US" sz="700">
                          <a:effectLst/>
                        </a:rPr>
                        <a:t>*Select students</a:t>
                      </a:r>
                    </a:p>
                    <a:p>
                      <a:pPr marL="0" marR="0">
                        <a:lnSpc>
                          <a:spcPct val="115000"/>
                        </a:lnSpc>
                        <a:spcBef>
                          <a:spcPts val="0"/>
                        </a:spcBef>
                        <a:spcAft>
                          <a:spcPts val="0"/>
                        </a:spcAft>
                      </a:pPr>
                      <a:r>
                        <a:rPr lang="en-US" sz="700">
                          <a:effectLst/>
                        </a:rPr>
                        <a:t>Can Include Foreign Language or Fine Arts</a:t>
                      </a:r>
                      <a:endParaRPr lang="en-US" sz="700">
                        <a:effectLst/>
                        <a:latin typeface="Calibri"/>
                        <a:ea typeface="Times New Roman"/>
                        <a:cs typeface="Times New Roman"/>
                      </a:endParaRPr>
                    </a:p>
                  </a:txBody>
                  <a:tcPr marL="42119" marR="42119" marT="0" marB="0"/>
                </a:tc>
                <a:tc>
                  <a:txBody>
                    <a:bodyPr/>
                    <a:lstStyle/>
                    <a:p>
                      <a:pPr marL="0" marR="0" algn="ctr">
                        <a:lnSpc>
                          <a:spcPct val="115000"/>
                        </a:lnSpc>
                        <a:spcBef>
                          <a:spcPts val="0"/>
                        </a:spcBef>
                        <a:spcAft>
                          <a:spcPts val="0"/>
                        </a:spcAft>
                      </a:pPr>
                      <a:r>
                        <a:rPr lang="en-US" sz="700">
                          <a:effectLst/>
                        </a:rPr>
                        <a:t>Elective</a:t>
                      </a:r>
                    </a:p>
                    <a:p>
                      <a:pPr marL="0" marR="0" algn="ctr">
                        <a:lnSpc>
                          <a:spcPct val="115000"/>
                        </a:lnSpc>
                        <a:spcBef>
                          <a:spcPts val="0"/>
                        </a:spcBef>
                        <a:spcAft>
                          <a:spcPts val="0"/>
                        </a:spcAft>
                      </a:pPr>
                      <a:r>
                        <a:rPr lang="en-US" sz="700">
                          <a:effectLst/>
                        </a:rPr>
                        <a:t>*AP Human Geography</a:t>
                      </a:r>
                    </a:p>
                    <a:p>
                      <a:pPr marL="0" marR="0" algn="ctr">
                        <a:lnSpc>
                          <a:spcPct val="115000"/>
                        </a:lnSpc>
                        <a:spcBef>
                          <a:spcPts val="0"/>
                        </a:spcBef>
                        <a:spcAft>
                          <a:spcPts val="0"/>
                        </a:spcAft>
                      </a:pPr>
                      <a:r>
                        <a:rPr lang="en-US" sz="700">
                          <a:effectLst/>
                        </a:rPr>
                        <a:t>*Math Support 1 (1.0)</a:t>
                      </a:r>
                      <a:endParaRPr lang="en-US" sz="700">
                        <a:effectLst/>
                        <a:latin typeface="Calibri"/>
                        <a:ea typeface="Times New Roman"/>
                        <a:cs typeface="Times New Roman"/>
                      </a:endParaRPr>
                    </a:p>
                  </a:txBody>
                  <a:tcPr marL="42119" marR="42119" marT="0" marB="0" anchor="ctr"/>
                </a:tc>
                <a:tc>
                  <a:txBody>
                    <a:bodyPr/>
                    <a:lstStyle/>
                    <a:p>
                      <a:pPr marL="0" marR="0" algn="ctr">
                        <a:lnSpc>
                          <a:spcPct val="115000"/>
                        </a:lnSpc>
                        <a:spcBef>
                          <a:spcPts val="0"/>
                        </a:spcBef>
                        <a:spcAft>
                          <a:spcPts val="0"/>
                        </a:spcAft>
                      </a:pPr>
                      <a:r>
                        <a:rPr lang="en-US" sz="700">
                          <a:effectLst/>
                        </a:rPr>
                        <a:t> </a:t>
                      </a:r>
                    </a:p>
                    <a:p>
                      <a:pPr marL="0" marR="0" algn="ctr">
                        <a:lnSpc>
                          <a:spcPct val="115000"/>
                        </a:lnSpc>
                        <a:spcBef>
                          <a:spcPts val="0"/>
                        </a:spcBef>
                        <a:spcAft>
                          <a:spcPts val="0"/>
                        </a:spcAft>
                      </a:pPr>
                      <a:r>
                        <a:rPr lang="en-US" sz="700">
                          <a:effectLst/>
                        </a:rPr>
                        <a:t>Elective</a:t>
                      </a:r>
                    </a:p>
                    <a:p>
                      <a:pPr marL="0" marR="0" algn="ctr">
                        <a:lnSpc>
                          <a:spcPct val="115000"/>
                        </a:lnSpc>
                        <a:spcBef>
                          <a:spcPts val="0"/>
                        </a:spcBef>
                        <a:spcAft>
                          <a:spcPts val="0"/>
                        </a:spcAft>
                      </a:pPr>
                      <a:r>
                        <a:rPr lang="en-US" sz="700">
                          <a:effectLst/>
                        </a:rPr>
                        <a:t>*Math Support 2 (1.0)</a:t>
                      </a:r>
                      <a:endParaRPr lang="en-US" sz="700">
                        <a:effectLst/>
                        <a:latin typeface="Calibri"/>
                        <a:ea typeface="Times New Roman"/>
                        <a:cs typeface="Times New Roman"/>
                      </a:endParaRPr>
                    </a:p>
                  </a:txBody>
                  <a:tcPr marL="42119" marR="42119" marT="0" marB="0" anchor="ctr"/>
                </a:tc>
                <a:tc>
                  <a:txBody>
                    <a:bodyPr/>
                    <a:lstStyle/>
                    <a:p>
                      <a:pPr marL="0" marR="0" algn="ctr">
                        <a:lnSpc>
                          <a:spcPct val="115000"/>
                        </a:lnSpc>
                        <a:spcBef>
                          <a:spcPts val="0"/>
                        </a:spcBef>
                        <a:spcAft>
                          <a:spcPts val="0"/>
                        </a:spcAft>
                      </a:pPr>
                      <a:r>
                        <a:rPr lang="en-US" sz="700">
                          <a:effectLst/>
                        </a:rPr>
                        <a:t> </a:t>
                      </a:r>
                    </a:p>
                    <a:p>
                      <a:pPr marL="0" marR="0" algn="ctr">
                        <a:lnSpc>
                          <a:spcPct val="115000"/>
                        </a:lnSpc>
                        <a:spcBef>
                          <a:spcPts val="0"/>
                        </a:spcBef>
                        <a:spcAft>
                          <a:spcPts val="0"/>
                        </a:spcAft>
                      </a:pPr>
                      <a:r>
                        <a:rPr lang="en-US" sz="700">
                          <a:effectLst/>
                        </a:rPr>
                        <a:t>Elective</a:t>
                      </a:r>
                      <a:endParaRPr lang="en-US" sz="700">
                        <a:effectLst/>
                        <a:latin typeface="Calibri"/>
                        <a:ea typeface="Times New Roman"/>
                        <a:cs typeface="Times New Roman"/>
                      </a:endParaRPr>
                    </a:p>
                  </a:txBody>
                  <a:tcPr marL="42119" marR="42119" marT="0" marB="0"/>
                </a:tc>
                <a:tc>
                  <a:txBody>
                    <a:bodyPr/>
                    <a:lstStyle/>
                    <a:p>
                      <a:pPr marL="0" marR="0" algn="ctr">
                        <a:lnSpc>
                          <a:spcPct val="115000"/>
                        </a:lnSpc>
                        <a:spcBef>
                          <a:spcPts val="0"/>
                        </a:spcBef>
                        <a:spcAft>
                          <a:spcPts val="0"/>
                        </a:spcAft>
                      </a:pPr>
                      <a:r>
                        <a:rPr lang="en-US" sz="700">
                          <a:effectLst/>
                        </a:rPr>
                        <a:t> </a:t>
                      </a:r>
                    </a:p>
                    <a:p>
                      <a:pPr marL="0" marR="0" algn="ctr">
                        <a:lnSpc>
                          <a:spcPct val="115000"/>
                        </a:lnSpc>
                        <a:spcBef>
                          <a:spcPts val="0"/>
                        </a:spcBef>
                        <a:spcAft>
                          <a:spcPts val="0"/>
                        </a:spcAft>
                      </a:pPr>
                      <a:r>
                        <a:rPr lang="en-US" sz="700">
                          <a:effectLst/>
                        </a:rPr>
                        <a:t>Elective</a:t>
                      </a:r>
                      <a:endParaRPr lang="en-US" sz="700">
                        <a:effectLst/>
                        <a:latin typeface="Calibri"/>
                        <a:ea typeface="Times New Roman"/>
                        <a:cs typeface="Times New Roman"/>
                      </a:endParaRPr>
                    </a:p>
                  </a:txBody>
                  <a:tcPr marL="42119" marR="42119" marT="0" marB="0"/>
                </a:tc>
              </a:tr>
              <a:tr h="193318">
                <a:tc>
                  <a:txBody>
                    <a:bodyPr/>
                    <a:lstStyle/>
                    <a:p>
                      <a:pPr marL="0" marR="0">
                        <a:lnSpc>
                          <a:spcPct val="115000"/>
                        </a:lnSpc>
                        <a:spcBef>
                          <a:spcPts val="0"/>
                        </a:spcBef>
                        <a:spcAft>
                          <a:spcPts val="0"/>
                        </a:spcAft>
                      </a:pPr>
                      <a:r>
                        <a:rPr lang="en-US" sz="800">
                          <a:effectLst/>
                        </a:rPr>
                        <a:t>TOTAL UNITS                23</a:t>
                      </a:r>
                      <a:endParaRPr lang="en-US" sz="700">
                        <a:effectLst/>
                        <a:latin typeface="Calibri"/>
                        <a:ea typeface="Times New Roman"/>
                        <a:cs typeface="Times New Roman"/>
                      </a:endParaRPr>
                    </a:p>
                  </a:txBody>
                  <a:tcPr marL="42119" marR="42119" marT="0" marB="0"/>
                </a:tc>
                <a:tc>
                  <a:txBody>
                    <a:bodyPr/>
                    <a:lstStyle/>
                    <a:p>
                      <a:pPr marL="0" marR="0" algn="ctr">
                        <a:lnSpc>
                          <a:spcPct val="115000"/>
                        </a:lnSpc>
                        <a:spcBef>
                          <a:spcPts val="0"/>
                        </a:spcBef>
                        <a:spcAft>
                          <a:spcPts val="0"/>
                        </a:spcAft>
                      </a:pPr>
                      <a:r>
                        <a:rPr lang="en-US" sz="700">
                          <a:effectLst/>
                        </a:rPr>
                        <a:t>6</a:t>
                      </a:r>
                      <a:endParaRPr lang="en-US" sz="700">
                        <a:effectLst/>
                        <a:latin typeface="Calibri"/>
                        <a:ea typeface="Times New Roman"/>
                        <a:cs typeface="Times New Roman"/>
                      </a:endParaRPr>
                    </a:p>
                  </a:txBody>
                  <a:tcPr marL="42119" marR="42119" marT="0" marB="0"/>
                </a:tc>
                <a:tc>
                  <a:txBody>
                    <a:bodyPr/>
                    <a:lstStyle/>
                    <a:p>
                      <a:pPr marL="0" marR="0" algn="ctr">
                        <a:lnSpc>
                          <a:spcPct val="115000"/>
                        </a:lnSpc>
                        <a:spcBef>
                          <a:spcPts val="0"/>
                        </a:spcBef>
                        <a:spcAft>
                          <a:spcPts val="0"/>
                        </a:spcAft>
                      </a:pPr>
                      <a:r>
                        <a:rPr lang="en-US" sz="700" dirty="0">
                          <a:effectLst/>
                        </a:rPr>
                        <a:t>12</a:t>
                      </a:r>
                      <a:endParaRPr lang="en-US" sz="700" dirty="0">
                        <a:effectLst/>
                        <a:latin typeface="Calibri"/>
                        <a:ea typeface="Times New Roman"/>
                        <a:cs typeface="Times New Roman"/>
                      </a:endParaRPr>
                    </a:p>
                  </a:txBody>
                  <a:tcPr marL="42119" marR="42119" marT="0" marB="0"/>
                </a:tc>
                <a:tc>
                  <a:txBody>
                    <a:bodyPr/>
                    <a:lstStyle/>
                    <a:p>
                      <a:pPr marL="0" marR="0" algn="ctr">
                        <a:lnSpc>
                          <a:spcPct val="115000"/>
                        </a:lnSpc>
                        <a:spcBef>
                          <a:spcPts val="0"/>
                        </a:spcBef>
                        <a:spcAft>
                          <a:spcPts val="0"/>
                        </a:spcAft>
                      </a:pPr>
                      <a:r>
                        <a:rPr lang="en-US" sz="700">
                          <a:effectLst/>
                        </a:rPr>
                        <a:t>18</a:t>
                      </a:r>
                      <a:endParaRPr lang="en-US" sz="700">
                        <a:effectLst/>
                        <a:latin typeface="Calibri"/>
                        <a:ea typeface="Times New Roman"/>
                        <a:cs typeface="Times New Roman"/>
                      </a:endParaRPr>
                    </a:p>
                  </a:txBody>
                  <a:tcPr marL="42119" marR="42119" marT="0" marB="0"/>
                </a:tc>
                <a:tc>
                  <a:txBody>
                    <a:bodyPr/>
                    <a:lstStyle/>
                    <a:p>
                      <a:pPr marL="0" marR="0" algn="ctr">
                        <a:lnSpc>
                          <a:spcPct val="115000"/>
                        </a:lnSpc>
                        <a:spcBef>
                          <a:spcPts val="0"/>
                        </a:spcBef>
                        <a:spcAft>
                          <a:spcPts val="0"/>
                        </a:spcAft>
                      </a:pPr>
                      <a:r>
                        <a:rPr lang="en-US" sz="700" dirty="0">
                          <a:effectLst/>
                        </a:rPr>
                        <a:t>24</a:t>
                      </a:r>
                      <a:endParaRPr lang="en-US" sz="700" dirty="0">
                        <a:effectLst/>
                        <a:latin typeface="Calibri"/>
                        <a:ea typeface="Times New Roman"/>
                        <a:cs typeface="Times New Roman"/>
                      </a:endParaRPr>
                    </a:p>
                  </a:txBody>
                  <a:tcPr marL="42119" marR="42119" marT="0" marB="0"/>
                </a:tc>
              </a:tr>
            </a:tbl>
          </a:graphicData>
        </a:graphic>
      </p:graphicFrame>
      <p:sp>
        <p:nvSpPr>
          <p:cNvPr id="5" name="Rectangle 2"/>
          <p:cNvSpPr>
            <a:spLocks noChangeArrowheads="1"/>
          </p:cNvSpPr>
          <p:nvPr/>
        </p:nvSpPr>
        <p:spPr bwMode="auto">
          <a:xfrm>
            <a:off x="152400" y="1674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FOUR YEAR PLAN OF STUDY for Class of 2016</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AutoShape 1"/>
          <p:cNvSpPr>
            <a:spLocks/>
          </p:cNvSpPr>
          <p:nvPr/>
        </p:nvSpPr>
        <p:spPr bwMode="auto">
          <a:xfrm>
            <a:off x="6934200" y="1600200"/>
            <a:ext cx="361950" cy="457200"/>
          </a:xfrm>
          <a:prstGeom prst="rightBrace">
            <a:avLst>
              <a:gd name="adj1" fmla="val 10526"/>
              <a:gd name="adj2" fmla="val 50000"/>
            </a:avLst>
          </a:pr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323711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15664" y="381000"/>
            <a:ext cx="3898823" cy="707886"/>
          </a:xfrm>
          <a:prstGeom prst="rect">
            <a:avLst/>
          </a:prstGeom>
          <a:ln w="38100"/>
        </p:spPr>
        <p:style>
          <a:lnRef idx="2">
            <a:schemeClr val="accent3"/>
          </a:lnRef>
          <a:fillRef idx="1">
            <a:schemeClr val="lt1"/>
          </a:fillRef>
          <a:effectRef idx="0">
            <a:schemeClr val="accent3"/>
          </a:effectRef>
          <a:fontRef idx="minor">
            <a:schemeClr val="dk1"/>
          </a:fontRef>
        </p:style>
        <p:txBody>
          <a:bodyPr wrap="none" lIns="91440" tIns="45720" rIns="91440" bIns="45720">
            <a:spAutoFit/>
          </a:bodyPr>
          <a:lstStyle/>
          <a:p>
            <a:pPr algn="ctr"/>
            <a:r>
              <a:rPr lang="en-US" sz="4000" b="1" cap="all" dirty="0" smtClean="0">
                <a:ln w="9000" cmpd="sng">
                  <a:solidFill>
                    <a:srgbClr val="92D050"/>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rPr>
              <a:t>What do we do</a:t>
            </a:r>
            <a:endParaRPr lang="en-US" sz="4000" b="1" cap="all" dirty="0">
              <a:ln w="9000" cmpd="sng">
                <a:solidFill>
                  <a:srgbClr val="92D050"/>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ndParaRPr>
          </a:p>
        </p:txBody>
      </p:sp>
      <p:pic>
        <p:nvPicPr>
          <p:cNvPr id="3075" name="Picture 3" descr="C:\Users\Jo Ellen\AppData\Local\Microsoft\Windows\Temporary Internet Files\Content.IE5\63WYMY5S\MP90040677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438421"/>
            <a:ext cx="1143000" cy="108943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19994" y="1600200"/>
            <a:ext cx="7914406" cy="4876800"/>
          </a:xfrm>
        </p:spPr>
        <p:txBody>
          <a:bodyPr>
            <a:normAutofit lnSpcReduction="10000"/>
          </a:bodyPr>
          <a:lstStyle/>
          <a:p>
            <a:pPr marL="0" indent="0">
              <a:buNone/>
            </a:pPr>
            <a:r>
              <a:rPr lang="en-US" sz="2000" dirty="0" smtClean="0">
                <a:latin typeface="Bangle" pitchFamily="2" charset="0"/>
              </a:rPr>
              <a:t>PMP is a data-driven </a:t>
            </a:r>
            <a:r>
              <a:rPr lang="en-US" sz="2000" dirty="0">
                <a:latin typeface="Bangle" pitchFamily="2" charset="0"/>
              </a:rPr>
              <a:t>national model for family/school/community </a:t>
            </a:r>
            <a:r>
              <a:rPr lang="en-US" sz="2000" dirty="0" smtClean="0">
                <a:latin typeface="Bangle" pitchFamily="2" charset="0"/>
              </a:rPr>
              <a:t>collaboration. The </a:t>
            </a:r>
            <a:r>
              <a:rPr lang="en-US" sz="2000" dirty="0">
                <a:latin typeface="Bangle" pitchFamily="2" charset="0"/>
              </a:rPr>
              <a:t>Georgia Parent Mentor Partnership encourages families of students with disabilities and/or other academic risks to be critical players in the school improvement process. The Georgia Department of Education launched this determined and energetic partnership to engage families of students with disabilities in the education process. Today, the state/local partnership boasts nearly 90 trained parent leaders partnering with local school systems in family engagement initiatives</a:t>
            </a:r>
            <a:r>
              <a:rPr lang="en-US" sz="2000" dirty="0" smtClean="0">
                <a:latin typeface="Bangle" pitchFamily="2" charset="0"/>
              </a:rPr>
              <a:t>.</a:t>
            </a:r>
          </a:p>
          <a:p>
            <a:pPr marL="0" indent="0">
              <a:buNone/>
            </a:pPr>
            <a:endParaRPr lang="en-US" sz="2000" dirty="0" smtClean="0">
              <a:latin typeface="Bangle" pitchFamily="2" charset="0"/>
            </a:endParaRPr>
          </a:p>
          <a:p>
            <a:pPr marL="0" indent="0">
              <a:buNone/>
            </a:pPr>
            <a:r>
              <a:rPr lang="en-US" sz="2000" dirty="0" smtClean="0">
                <a:latin typeface="Bangle" pitchFamily="2" charset="0"/>
              </a:rPr>
              <a:t>Together </a:t>
            </a:r>
            <a:r>
              <a:rPr lang="en-US" sz="2000" dirty="0">
                <a:latin typeface="Bangle" pitchFamily="2" charset="0"/>
              </a:rPr>
              <a:t>with educators and a </a:t>
            </a:r>
            <a:r>
              <a:rPr lang="en-US" sz="2000" dirty="0" smtClean="0">
                <a:latin typeface="Bangle" pitchFamily="2" charset="0"/>
              </a:rPr>
              <a:t>group </a:t>
            </a:r>
            <a:r>
              <a:rPr lang="en-US" sz="2000" dirty="0">
                <a:latin typeface="Bangle" pitchFamily="2" charset="0"/>
              </a:rPr>
              <a:t>of family partners, the Parent Mentor Partnership (</a:t>
            </a:r>
            <a:r>
              <a:rPr lang="en-US" sz="2000" dirty="0" smtClean="0">
                <a:latin typeface="Bangle" pitchFamily="2" charset="0"/>
              </a:rPr>
              <a:t>PMP) reaches more </a:t>
            </a:r>
            <a:r>
              <a:rPr lang="en-US" sz="2000" dirty="0">
                <a:latin typeface="Bangle" pitchFamily="2" charset="0"/>
              </a:rPr>
              <a:t>than 75 percent of the state’s students with Individualized Education </a:t>
            </a:r>
            <a:r>
              <a:rPr lang="en-US" sz="2000" dirty="0" smtClean="0">
                <a:latin typeface="Bangle" pitchFamily="2" charset="0"/>
              </a:rPr>
              <a:t>Programs(IEPs</a:t>
            </a:r>
            <a:r>
              <a:rPr lang="en-US" sz="2000" dirty="0">
                <a:latin typeface="Bangle" pitchFamily="2" charset="0"/>
              </a:rPr>
              <a:t>), and thousands of other students considered at risk because of factors such as English as </a:t>
            </a:r>
            <a:r>
              <a:rPr lang="en-US" sz="2000" dirty="0" smtClean="0">
                <a:latin typeface="Bangle" pitchFamily="2" charset="0"/>
              </a:rPr>
              <a:t>a Second </a:t>
            </a:r>
            <a:r>
              <a:rPr lang="en-US" sz="2000" dirty="0">
                <a:latin typeface="Bangle" pitchFamily="2" charset="0"/>
              </a:rPr>
              <a:t>Language, poverty and/or family social issues. </a:t>
            </a:r>
            <a:r>
              <a:rPr lang="en-US" sz="2000" dirty="0" smtClean="0">
                <a:latin typeface="Bangle" pitchFamily="2" charset="0"/>
              </a:rPr>
              <a:t> This includes children in the RTI, SST process and a partnership </a:t>
            </a:r>
            <a:r>
              <a:rPr lang="en-US" sz="2000" smtClean="0">
                <a:latin typeface="Bangle" pitchFamily="2" charset="0"/>
              </a:rPr>
              <a:t>with Title </a:t>
            </a:r>
            <a:r>
              <a:rPr lang="en-US" sz="2000" dirty="0" smtClean="0">
                <a:latin typeface="Bangle" pitchFamily="2" charset="0"/>
              </a:rPr>
              <a:t>I.</a:t>
            </a:r>
          </a:p>
          <a:p>
            <a:pPr marL="0" indent="0">
              <a:buNone/>
            </a:pPr>
            <a:endParaRPr lang="en-US" sz="2000" dirty="0">
              <a:latin typeface="Bangle" pitchFamily="2" charset="0"/>
            </a:endParaRPr>
          </a:p>
          <a:p>
            <a:pPr marL="0" indent="0">
              <a:buNone/>
            </a:pPr>
            <a:r>
              <a:rPr lang="en-US" sz="2000" dirty="0" smtClean="0">
                <a:latin typeface="Bangle" pitchFamily="2" charset="0"/>
              </a:rPr>
              <a:t>The </a:t>
            </a:r>
            <a:r>
              <a:rPr lang="en-US" sz="2000" dirty="0">
                <a:latin typeface="Bangle" pitchFamily="2" charset="0"/>
              </a:rPr>
              <a:t>Parent Mentor </a:t>
            </a:r>
            <a:r>
              <a:rPr lang="en-US" sz="2000" dirty="0" smtClean="0">
                <a:latin typeface="Bangle" pitchFamily="2" charset="0"/>
              </a:rPr>
              <a:t>Partnership </a:t>
            </a:r>
            <a:r>
              <a:rPr lang="en-US" sz="2000" dirty="0">
                <a:latin typeface="Bangle" pitchFamily="2" charset="0"/>
              </a:rPr>
              <a:t>is a </a:t>
            </a:r>
            <a:r>
              <a:rPr lang="en-US" sz="2000" dirty="0" smtClean="0">
                <a:latin typeface="Bangle" pitchFamily="2" charset="0"/>
              </a:rPr>
              <a:t>springboard for </a:t>
            </a:r>
            <a:r>
              <a:rPr lang="en-US" sz="2000" dirty="0">
                <a:latin typeface="Bangle" pitchFamily="2" charset="0"/>
              </a:rPr>
              <a:t>change with the combined goals of </a:t>
            </a:r>
            <a:r>
              <a:rPr lang="en-US" sz="2000" dirty="0" smtClean="0">
                <a:latin typeface="Bangle" pitchFamily="2" charset="0"/>
              </a:rPr>
              <a:t>increasing</a:t>
            </a:r>
          </a:p>
          <a:p>
            <a:pPr marL="0" indent="0">
              <a:buNone/>
            </a:pPr>
            <a:r>
              <a:rPr lang="en-US" sz="2000" dirty="0" smtClean="0">
                <a:latin typeface="Bangle" pitchFamily="2" charset="0"/>
              </a:rPr>
              <a:t> the </a:t>
            </a:r>
            <a:r>
              <a:rPr lang="en-US" sz="2000" dirty="0">
                <a:latin typeface="Bangle" pitchFamily="2" charset="0"/>
              </a:rPr>
              <a:t>graduation rate for students </a:t>
            </a:r>
            <a:r>
              <a:rPr lang="en-US" sz="2000" dirty="0" smtClean="0">
                <a:latin typeface="Bangle" pitchFamily="2" charset="0"/>
              </a:rPr>
              <a:t>with disabilities </a:t>
            </a:r>
            <a:r>
              <a:rPr lang="en-US" sz="2000" dirty="0">
                <a:latin typeface="Bangle" pitchFamily="2" charset="0"/>
              </a:rPr>
              <a:t>and engaging families in the education of their own children</a:t>
            </a:r>
            <a:r>
              <a:rPr lang="en-US" sz="1800" dirty="0">
                <a:latin typeface="Bangle" pitchFamily="2" charset="0"/>
              </a:rPr>
              <a:t>.</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7948" y="4724400"/>
            <a:ext cx="857569" cy="1025911"/>
          </a:xfrm>
          <a:prstGeom prst="rect">
            <a:avLst/>
          </a:prstGeom>
        </p:spPr>
      </p:pic>
    </p:spTree>
    <p:extLst>
      <p:ext uri="{BB962C8B-B14F-4D97-AF65-F5344CB8AC3E}">
        <p14:creationId xmlns:p14="http://schemas.microsoft.com/office/powerpoint/2010/main" val="42217687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http://www.pta.org/NationalStandard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286000"/>
            <a:ext cx="4649821" cy="254118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a:spLocks noChangeArrowheads="1"/>
          </p:cNvSpPr>
          <p:nvPr/>
        </p:nvSpPr>
        <p:spPr bwMode="auto">
          <a:xfrm>
            <a:off x="0" y="0"/>
            <a:ext cx="1700213" cy="0"/>
          </a:xfrm>
          <a:prstGeom prst="rect">
            <a:avLst/>
          </a:prstGeom>
          <a:solidFill>
            <a:srgbClr val="F5EFE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9981" bIns="44436" numCol="1" anchor="ctr" anchorCtr="0" compatLnSpc="1">
            <a:prstTxWarp prst="textNoShape">
              <a:avLst/>
            </a:prstTxWarp>
            <a:spAutoFit/>
          </a:bodyPr>
          <a:lstStyle/>
          <a:p>
            <a:pPr algn="r" fontAlgn="base">
              <a:spcBef>
                <a:spcPct val="0"/>
              </a:spcBef>
              <a:spcAft>
                <a:spcPct val="0"/>
              </a:spcAft>
            </a:pPr>
            <a:r>
              <a:rPr lang="en-US" sz="700" b="1" dirty="0" smtClean="0">
                <a:solidFill>
                  <a:srgbClr val="996B00"/>
                </a:solidFill>
                <a:latin typeface="Arial" pitchFamily="34" charset="0"/>
                <a:cs typeface="Arial" pitchFamily="34" charset="0"/>
              </a:rPr>
              <a:t/>
            </a:r>
            <a:br>
              <a:rPr lang="en-US" sz="700" b="1" dirty="0" smtClean="0">
                <a:solidFill>
                  <a:srgbClr val="996B00"/>
                </a:solidFill>
                <a:latin typeface="Arial" pitchFamily="34" charset="0"/>
                <a:cs typeface="Arial" pitchFamily="34" charset="0"/>
              </a:rPr>
            </a:br>
            <a:endParaRPr lang="en-US" dirty="0" smtClean="0">
              <a:solidFill>
                <a:prstClr val="black"/>
              </a:solidFill>
              <a:latin typeface="Arial" pitchFamily="34" charset="0"/>
              <a:cs typeface="Arial" pitchFamily="34" charset="0"/>
            </a:endParaRPr>
          </a:p>
        </p:txBody>
      </p:sp>
      <p:sp>
        <p:nvSpPr>
          <p:cNvPr id="5" name="TextBox 4"/>
          <p:cNvSpPr txBox="1"/>
          <p:nvPr/>
        </p:nvSpPr>
        <p:spPr>
          <a:xfrm>
            <a:off x="1295400" y="769579"/>
            <a:ext cx="6326221" cy="1200329"/>
          </a:xfrm>
          <a:prstGeom prst="rect">
            <a:avLst/>
          </a:prstGeom>
          <a:noFill/>
        </p:spPr>
        <p:txBody>
          <a:bodyPr wrap="square" rtlCol="0">
            <a:spAutoFit/>
          </a:bodyPr>
          <a:lstStyle/>
          <a:p>
            <a:pPr algn="ctr"/>
            <a:r>
              <a:rPr lang="en-US" sz="3600" dirty="0" smtClean="0">
                <a:solidFill>
                  <a:prstClr val="black"/>
                </a:solidFill>
                <a:latin typeface="Bangle" pitchFamily="2" charset="0"/>
              </a:rPr>
              <a:t>We follow the National PTA Standards</a:t>
            </a:r>
          </a:p>
          <a:p>
            <a:pPr algn="ctr"/>
            <a:r>
              <a:rPr lang="en-US" sz="3600" dirty="0" smtClean="0">
                <a:solidFill>
                  <a:prstClr val="black"/>
                </a:solidFill>
                <a:latin typeface="Bangle" pitchFamily="2" charset="0"/>
              </a:rPr>
              <a:t> as a basis to all of our work</a:t>
            </a:r>
            <a:endParaRPr lang="en-US" sz="3600" dirty="0">
              <a:solidFill>
                <a:prstClr val="black"/>
              </a:solidFill>
              <a:latin typeface="Bangle" pitchFamily="2" charset="0"/>
            </a:endParaRPr>
          </a:p>
        </p:txBody>
      </p:sp>
      <p:pic>
        <p:nvPicPr>
          <p:cNvPr id="1028" name="Picture 4" descr="PTA">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4847963"/>
            <a:ext cx="2895600" cy="1324237"/>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5359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503272"/>
            <a:ext cx="7315200"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07818" y="232044"/>
            <a:ext cx="6029844" cy="1200329"/>
          </a:xfrm>
          <a:prstGeom prst="rect">
            <a:avLst/>
          </a:prstGeom>
          <a:noFill/>
        </p:spPr>
        <p:txBody>
          <a:bodyPr wrap="square" rtlCol="0">
            <a:spAutoFit/>
          </a:bodyPr>
          <a:lstStyle/>
          <a:p>
            <a:r>
              <a:rPr lang="en-US" sz="2400" dirty="0" smtClean="0">
                <a:solidFill>
                  <a:prstClr val="black"/>
                </a:solidFill>
                <a:latin typeface="Bangle" pitchFamily="2" charset="0"/>
              </a:rPr>
              <a:t>We work on the State Department </a:t>
            </a:r>
          </a:p>
          <a:p>
            <a:r>
              <a:rPr lang="en-US" sz="2400" dirty="0" smtClean="0">
                <a:solidFill>
                  <a:prstClr val="black"/>
                </a:solidFill>
                <a:latin typeface="Bangle" pitchFamily="2" charset="0"/>
              </a:rPr>
              <a:t>Indicators and partner with our schools</a:t>
            </a:r>
          </a:p>
          <a:p>
            <a:r>
              <a:rPr lang="en-US" sz="2400" dirty="0" smtClean="0">
                <a:solidFill>
                  <a:prstClr val="black"/>
                </a:solidFill>
                <a:latin typeface="Bangle" pitchFamily="2" charset="0"/>
              </a:rPr>
              <a:t>to achieve them.</a:t>
            </a:r>
          </a:p>
        </p:txBody>
      </p:sp>
      <p:pic>
        <p:nvPicPr>
          <p:cNvPr id="6" name="Picture 2" descr="See full size image">
            <a:hlinkClick r:id="rId3"/>
          </p:cNvPr>
          <p:cNvPicPr>
            <a:picLocks noChangeAspect="1" noChangeArrowheads="1"/>
          </p:cNvPicPr>
          <p:nvPr/>
        </p:nvPicPr>
        <p:blipFill>
          <a:blip r:embed="rId4" cstate="print"/>
          <a:srcRect/>
          <a:stretch>
            <a:fillRect/>
          </a:stretch>
        </p:blipFill>
        <p:spPr bwMode="auto">
          <a:xfrm flipH="1">
            <a:off x="5257800" y="174475"/>
            <a:ext cx="1502524" cy="1073232"/>
          </a:xfrm>
          <a:prstGeom prst="rect">
            <a:avLst/>
          </a:prstGeom>
          <a:noFill/>
        </p:spPr>
      </p:pic>
    </p:spTree>
    <p:extLst>
      <p:ext uri="{BB962C8B-B14F-4D97-AF65-F5344CB8AC3E}">
        <p14:creationId xmlns:p14="http://schemas.microsoft.com/office/powerpoint/2010/main" val="34391488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Jo Ellen\AppData\Local\Microsoft\Windows\Temporary Internet Files\Content.IE5\UYBRUKYH\MP91022092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65693" y="381000"/>
            <a:ext cx="3483737" cy="283058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66800" y="2628268"/>
            <a:ext cx="7023916" cy="1384995"/>
          </a:xfrm>
          <a:prstGeom prst="rect">
            <a:avLst/>
          </a:prstGeom>
          <a:ln w="57150"/>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800" dirty="0" smtClean="0">
                <a:solidFill>
                  <a:prstClr val="black"/>
                </a:solidFill>
                <a:latin typeface="Bangle" pitchFamily="2" charset="0"/>
              </a:rPr>
              <a:t>Parent Mentors provide training and resources on a array of topics including Positive Behavior Support and Effective Communication among many others.</a:t>
            </a:r>
            <a:endParaRPr lang="en-US" sz="2800" dirty="0">
              <a:solidFill>
                <a:prstClr val="black"/>
              </a:solidFill>
              <a:latin typeface="Bangle"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5381" y="4241538"/>
            <a:ext cx="2395831" cy="2403764"/>
          </a:xfrm>
          <a:prstGeom prst="rect">
            <a:avLst/>
          </a:prstGeom>
        </p:spPr>
      </p:pic>
      <p:sp>
        <p:nvSpPr>
          <p:cNvPr id="7" name="Rectangle 6"/>
          <p:cNvSpPr/>
          <p:nvPr/>
        </p:nvSpPr>
        <p:spPr>
          <a:xfrm>
            <a:off x="554862" y="4427758"/>
            <a:ext cx="5105400" cy="2031325"/>
          </a:xfrm>
          <a:prstGeom prst="rect">
            <a:avLst/>
          </a:prstGeom>
        </p:spPr>
        <p:txBody>
          <a:bodyPr wrap="square">
            <a:spAutoFit/>
          </a:bodyPr>
          <a:lstStyle/>
          <a:p>
            <a:r>
              <a:rPr lang="en-US" dirty="0">
                <a:solidFill>
                  <a:prstClr val="black"/>
                </a:solidFill>
              </a:rPr>
              <a:t>Mentors attend several </a:t>
            </a:r>
            <a:r>
              <a:rPr lang="en-US" dirty="0" smtClean="0">
                <a:solidFill>
                  <a:prstClr val="black"/>
                </a:solidFill>
              </a:rPr>
              <a:t>trainings </a:t>
            </a:r>
            <a:r>
              <a:rPr lang="en-US" dirty="0">
                <a:solidFill>
                  <a:prstClr val="black"/>
                </a:solidFill>
              </a:rPr>
              <a:t>throughout the year to stay current on Special Education issues as it relates to both Federal and State </a:t>
            </a:r>
            <a:r>
              <a:rPr lang="en-US" dirty="0" smtClean="0">
                <a:solidFill>
                  <a:prstClr val="black"/>
                </a:solidFill>
              </a:rPr>
              <a:t>areas; curriculum changes and graduation requirements.  </a:t>
            </a:r>
            <a:r>
              <a:rPr lang="en-US" dirty="0">
                <a:solidFill>
                  <a:prstClr val="black"/>
                </a:solidFill>
              </a:rPr>
              <a:t>Many of these trainings are facilitated by the Georgia </a:t>
            </a:r>
            <a:r>
              <a:rPr lang="en-US" dirty="0" smtClean="0">
                <a:solidFill>
                  <a:prstClr val="black"/>
                </a:solidFill>
              </a:rPr>
              <a:t>Department </a:t>
            </a:r>
            <a:r>
              <a:rPr lang="en-US" dirty="0">
                <a:solidFill>
                  <a:prstClr val="black"/>
                </a:solidFill>
              </a:rPr>
              <a:t>of Education. </a:t>
            </a:r>
          </a:p>
          <a:p>
            <a:r>
              <a:rPr lang="en-US" dirty="0">
                <a:solidFill>
                  <a:prstClr val="black"/>
                </a:solidFill>
              </a:rPr>
              <a:t> </a:t>
            </a:r>
          </a:p>
        </p:txBody>
      </p:sp>
    </p:spTree>
    <p:extLst>
      <p:ext uri="{BB962C8B-B14F-4D97-AF65-F5344CB8AC3E}">
        <p14:creationId xmlns:p14="http://schemas.microsoft.com/office/powerpoint/2010/main" val="39281774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33172" y="937274"/>
            <a:ext cx="5112568" cy="584775"/>
          </a:xfrm>
          <a:prstGeom prst="rect">
            <a:avLst/>
          </a:prstGeom>
          <a:noFill/>
        </p:spPr>
        <p:txBody>
          <a:bodyPr wrap="square" rtlCol="0">
            <a:spAutoFit/>
          </a:bodyPr>
          <a:lstStyle/>
          <a:p>
            <a:pPr algn="ctr"/>
            <a:r>
              <a:rPr lang="en-US" sz="1600" b="1" dirty="0" smtClean="0">
                <a:latin typeface="Constantia" pitchFamily="18" charset="0"/>
              </a:rPr>
              <a:t>Empowering  your child...how much do they</a:t>
            </a:r>
          </a:p>
          <a:p>
            <a:pPr algn="ctr"/>
            <a:r>
              <a:rPr lang="en-US" sz="1600" b="1" dirty="0" smtClean="0">
                <a:latin typeface="Constantia" pitchFamily="18" charset="0"/>
              </a:rPr>
              <a:t> know about their disability?  </a:t>
            </a:r>
            <a:endParaRPr lang="en-US" sz="1600" b="1" dirty="0">
              <a:latin typeface="Constantia"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799714">
            <a:off x="628201" y="328210"/>
            <a:ext cx="1507336" cy="168945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223933">
            <a:off x="6960615" y="4935480"/>
            <a:ext cx="1619250" cy="1476375"/>
          </a:xfrm>
          <a:prstGeom prst="rect">
            <a:avLst/>
          </a:prstGeom>
        </p:spPr>
      </p:pic>
      <p:sp>
        <p:nvSpPr>
          <p:cNvPr id="4" name="TextBox 3"/>
          <p:cNvSpPr txBox="1"/>
          <p:nvPr/>
        </p:nvSpPr>
        <p:spPr>
          <a:xfrm>
            <a:off x="2278832" y="290943"/>
            <a:ext cx="4939145" cy="646331"/>
          </a:xfrm>
          <a:prstGeom prst="rect">
            <a:avLst/>
          </a:prstGeom>
          <a:noFill/>
          <a:ln w="12700">
            <a:solidFill>
              <a:schemeClr val="accent3">
                <a:lumMod val="75000"/>
              </a:schemeClr>
            </a:solidFill>
          </a:ln>
        </p:spPr>
        <p:txBody>
          <a:bodyPr wrap="square" rtlCol="0">
            <a:spAutoFit/>
          </a:bodyPr>
          <a:lstStyle/>
          <a:p>
            <a:pPr algn="ctr"/>
            <a:r>
              <a:rPr lang="en-US" sz="3600" dirty="0" smtClean="0">
                <a:latin typeface="Cooper Black" pitchFamily="18" charset="0"/>
              </a:rPr>
              <a:t>Self- Determination </a:t>
            </a:r>
          </a:p>
        </p:txBody>
      </p:sp>
      <p:sp>
        <p:nvSpPr>
          <p:cNvPr id="8" name="TextBox 7"/>
          <p:cNvSpPr txBox="1"/>
          <p:nvPr/>
        </p:nvSpPr>
        <p:spPr>
          <a:xfrm>
            <a:off x="2460912" y="1533953"/>
            <a:ext cx="2819400" cy="338554"/>
          </a:xfrm>
          <a:prstGeom prst="rect">
            <a:avLst/>
          </a:prstGeom>
          <a:noFill/>
        </p:spPr>
        <p:txBody>
          <a:bodyPr wrap="square" rtlCol="0">
            <a:spAutoFit/>
          </a:bodyPr>
          <a:lstStyle/>
          <a:p>
            <a:r>
              <a:rPr lang="en-US" sz="1600" dirty="0" smtClean="0">
                <a:latin typeface="Constantia" pitchFamily="18" charset="0"/>
              </a:rPr>
              <a:t>What is Self-determination? </a:t>
            </a:r>
          </a:p>
        </p:txBody>
      </p:sp>
      <p:sp>
        <p:nvSpPr>
          <p:cNvPr id="9" name="TextBox 8"/>
          <p:cNvSpPr txBox="1"/>
          <p:nvPr/>
        </p:nvSpPr>
        <p:spPr>
          <a:xfrm>
            <a:off x="3581399" y="1890780"/>
            <a:ext cx="3467099" cy="338554"/>
          </a:xfrm>
          <a:prstGeom prst="rect">
            <a:avLst/>
          </a:prstGeom>
          <a:noFill/>
        </p:spPr>
        <p:txBody>
          <a:bodyPr wrap="square" rtlCol="0">
            <a:spAutoFit/>
          </a:bodyPr>
          <a:lstStyle/>
          <a:p>
            <a:r>
              <a:rPr lang="en-US" sz="1600" dirty="0" smtClean="0">
                <a:latin typeface="Constantia" pitchFamily="18" charset="0"/>
              </a:rPr>
              <a:t>Let us explain it in plain </a:t>
            </a:r>
            <a:r>
              <a:rPr lang="en-US" sz="1600" dirty="0">
                <a:latin typeface="Constantia" pitchFamily="18" charset="0"/>
              </a:rPr>
              <a:t>E</a:t>
            </a:r>
            <a:r>
              <a:rPr lang="en-US" sz="1600" dirty="0" smtClean="0">
                <a:latin typeface="Constantia" pitchFamily="18" charset="0"/>
              </a:rPr>
              <a:t>nglish….</a:t>
            </a:r>
            <a:endParaRPr lang="en-US" sz="1600" dirty="0">
              <a:latin typeface="Constantia" pitchFamily="18" charset="0"/>
            </a:endParaRPr>
          </a:p>
        </p:txBody>
      </p:sp>
      <p:sp>
        <p:nvSpPr>
          <p:cNvPr id="10" name="TextBox 9"/>
          <p:cNvSpPr txBox="1"/>
          <p:nvPr/>
        </p:nvSpPr>
        <p:spPr>
          <a:xfrm>
            <a:off x="2720685" y="2555941"/>
            <a:ext cx="4000499" cy="338554"/>
          </a:xfrm>
          <a:prstGeom prst="rect">
            <a:avLst/>
          </a:prstGeom>
          <a:noFill/>
        </p:spPr>
        <p:txBody>
          <a:bodyPr wrap="square" rtlCol="0">
            <a:spAutoFit/>
          </a:bodyPr>
          <a:lstStyle/>
          <a:p>
            <a:r>
              <a:rPr lang="en-US" sz="1600" dirty="0" smtClean="0">
                <a:latin typeface="Constantia" pitchFamily="18" charset="0"/>
              </a:rPr>
              <a:t>Knowing and believing in yourself</a:t>
            </a:r>
            <a:endParaRPr lang="en-US" sz="1600" dirty="0">
              <a:latin typeface="Constantia" pitchFamily="18" charset="0"/>
            </a:endParaRPr>
          </a:p>
        </p:txBody>
      </p:sp>
      <p:sp>
        <p:nvSpPr>
          <p:cNvPr id="11" name="TextBox 10"/>
          <p:cNvSpPr txBox="1"/>
          <p:nvPr/>
        </p:nvSpPr>
        <p:spPr>
          <a:xfrm>
            <a:off x="4487099" y="3040537"/>
            <a:ext cx="4468170" cy="584775"/>
          </a:xfrm>
          <a:prstGeom prst="rect">
            <a:avLst/>
          </a:prstGeom>
          <a:noFill/>
        </p:spPr>
        <p:txBody>
          <a:bodyPr wrap="square" rtlCol="0">
            <a:spAutoFit/>
          </a:bodyPr>
          <a:lstStyle/>
          <a:p>
            <a:r>
              <a:rPr lang="en-US" sz="1600" dirty="0" smtClean="0">
                <a:latin typeface="Constantia" pitchFamily="18" charset="0"/>
              </a:rPr>
              <a:t>Knowing what you want in the future AND making plans to achieve your goals</a:t>
            </a:r>
            <a:endParaRPr lang="en-US" sz="1600" dirty="0">
              <a:latin typeface="Constantia" pitchFamily="18" charset="0"/>
            </a:endParaRPr>
          </a:p>
        </p:txBody>
      </p:sp>
      <p:sp>
        <p:nvSpPr>
          <p:cNvPr id="12" name="TextBox 11"/>
          <p:cNvSpPr txBox="1"/>
          <p:nvPr/>
        </p:nvSpPr>
        <p:spPr>
          <a:xfrm>
            <a:off x="488290" y="3810000"/>
            <a:ext cx="4648200" cy="584775"/>
          </a:xfrm>
          <a:prstGeom prst="rect">
            <a:avLst/>
          </a:prstGeom>
          <a:noFill/>
        </p:spPr>
        <p:txBody>
          <a:bodyPr wrap="square" rtlCol="0">
            <a:spAutoFit/>
          </a:bodyPr>
          <a:lstStyle/>
          <a:p>
            <a:r>
              <a:rPr lang="en-US" sz="1600" dirty="0" smtClean="0">
                <a:latin typeface="Constantia" pitchFamily="18" charset="0"/>
              </a:rPr>
              <a:t>Knowing and asking for the supports you need to help you achieve your goals</a:t>
            </a:r>
            <a:endParaRPr lang="en-US" sz="1600" dirty="0">
              <a:latin typeface="Constantia" pitchFamily="18" charset="0"/>
            </a:endParaRPr>
          </a:p>
        </p:txBody>
      </p:sp>
      <p:sp>
        <p:nvSpPr>
          <p:cNvPr id="13" name="TextBox 12"/>
          <p:cNvSpPr txBox="1"/>
          <p:nvPr/>
        </p:nvSpPr>
        <p:spPr>
          <a:xfrm>
            <a:off x="1752600" y="4796504"/>
            <a:ext cx="3962401" cy="584775"/>
          </a:xfrm>
          <a:prstGeom prst="rect">
            <a:avLst/>
          </a:prstGeom>
          <a:noFill/>
        </p:spPr>
        <p:txBody>
          <a:bodyPr wrap="square" rtlCol="0">
            <a:spAutoFit/>
          </a:bodyPr>
          <a:lstStyle/>
          <a:p>
            <a:r>
              <a:rPr lang="en-US" sz="1600" dirty="0" smtClean="0">
                <a:latin typeface="Constantia" pitchFamily="18" charset="0"/>
              </a:rPr>
              <a:t>Knowing how to make choices and decisions to improve your quality of life. </a:t>
            </a:r>
            <a:endParaRPr lang="en-US" sz="1600" dirty="0">
              <a:latin typeface="Constantia" pitchFamily="18" charset="0"/>
            </a:endParaRPr>
          </a:p>
        </p:txBody>
      </p:sp>
    </p:spTree>
    <p:extLst>
      <p:ext uri="{BB962C8B-B14F-4D97-AF65-F5344CB8AC3E}">
        <p14:creationId xmlns:p14="http://schemas.microsoft.com/office/powerpoint/2010/main" val="636971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72" y="5425458"/>
            <a:ext cx="2573482" cy="1282917"/>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262" y="1335018"/>
            <a:ext cx="1304925" cy="1352550"/>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9573" y="2167547"/>
            <a:ext cx="1511877" cy="1651435"/>
          </a:xfrm>
          <a:prstGeom prst="rect">
            <a:avLst/>
          </a:prstGeom>
        </p:spPr>
      </p:pic>
      <p:sp>
        <p:nvSpPr>
          <p:cNvPr id="4" name="TextBox 3"/>
          <p:cNvSpPr txBox="1"/>
          <p:nvPr/>
        </p:nvSpPr>
        <p:spPr>
          <a:xfrm>
            <a:off x="1219200" y="387927"/>
            <a:ext cx="7162800" cy="523220"/>
          </a:xfrm>
          <a:prstGeom prst="rect">
            <a:avLst/>
          </a:prstGeom>
          <a:noFill/>
          <a:ln w="12700">
            <a:solidFill>
              <a:schemeClr val="accent3">
                <a:lumMod val="75000"/>
              </a:schemeClr>
            </a:solidFill>
          </a:ln>
        </p:spPr>
        <p:txBody>
          <a:bodyPr wrap="square" rtlCol="0">
            <a:spAutoFit/>
          </a:bodyPr>
          <a:lstStyle/>
          <a:p>
            <a:pPr algn="ctr"/>
            <a:r>
              <a:rPr lang="en-US" sz="2800" dirty="0" smtClean="0">
                <a:latin typeface="Cooper Black" pitchFamily="18" charset="0"/>
              </a:rPr>
              <a:t>How does Self-determination develop</a:t>
            </a:r>
            <a:endParaRPr lang="en-US" sz="2800" dirty="0">
              <a:latin typeface="Cooper Black" pitchFamily="18" charset="0"/>
            </a:endParaRPr>
          </a:p>
        </p:txBody>
      </p:sp>
      <p:sp>
        <p:nvSpPr>
          <p:cNvPr id="5" name="TextBox 4"/>
          <p:cNvSpPr txBox="1"/>
          <p:nvPr/>
        </p:nvSpPr>
        <p:spPr>
          <a:xfrm>
            <a:off x="1544782" y="1168569"/>
            <a:ext cx="4114800" cy="338554"/>
          </a:xfrm>
          <a:prstGeom prst="rect">
            <a:avLst/>
          </a:prstGeom>
          <a:noFill/>
        </p:spPr>
        <p:txBody>
          <a:bodyPr wrap="square" rtlCol="0">
            <a:spAutoFit/>
          </a:bodyPr>
          <a:lstStyle/>
          <a:p>
            <a:r>
              <a:rPr lang="en-US" sz="1600" dirty="0" smtClean="0">
                <a:latin typeface="Constantia" pitchFamily="18" charset="0"/>
              </a:rPr>
              <a:t>Making choices about everyday activities</a:t>
            </a:r>
            <a:endParaRPr lang="en-US" sz="1600" dirty="0">
              <a:latin typeface="Constantia" pitchFamily="18" charset="0"/>
            </a:endParaRPr>
          </a:p>
        </p:txBody>
      </p:sp>
      <p:sp>
        <p:nvSpPr>
          <p:cNvPr id="6" name="TextBox 5"/>
          <p:cNvSpPr txBox="1"/>
          <p:nvPr/>
        </p:nvSpPr>
        <p:spPr>
          <a:xfrm>
            <a:off x="2164773" y="1459709"/>
            <a:ext cx="4114800" cy="338554"/>
          </a:xfrm>
          <a:prstGeom prst="rect">
            <a:avLst/>
          </a:prstGeom>
          <a:noFill/>
        </p:spPr>
        <p:txBody>
          <a:bodyPr wrap="square" rtlCol="0">
            <a:spAutoFit/>
          </a:bodyPr>
          <a:lstStyle/>
          <a:p>
            <a:r>
              <a:rPr lang="en-US" sz="1600" dirty="0" smtClean="0">
                <a:latin typeface="Constantia" pitchFamily="18" charset="0"/>
              </a:rPr>
              <a:t>Knowing your rights and responsibilities</a:t>
            </a:r>
            <a:endParaRPr lang="en-US" sz="1600" dirty="0">
              <a:latin typeface="Constantia" pitchFamily="18" charset="0"/>
            </a:endParaRPr>
          </a:p>
        </p:txBody>
      </p:sp>
      <p:sp>
        <p:nvSpPr>
          <p:cNvPr id="9" name="TextBox 8"/>
          <p:cNvSpPr txBox="1"/>
          <p:nvPr/>
        </p:nvSpPr>
        <p:spPr>
          <a:xfrm>
            <a:off x="2725882" y="1798263"/>
            <a:ext cx="5867400" cy="338554"/>
          </a:xfrm>
          <a:prstGeom prst="rect">
            <a:avLst/>
          </a:prstGeom>
          <a:noFill/>
        </p:spPr>
        <p:txBody>
          <a:bodyPr wrap="square" rtlCol="0">
            <a:spAutoFit/>
          </a:bodyPr>
          <a:lstStyle/>
          <a:p>
            <a:r>
              <a:rPr lang="en-US" sz="1600" dirty="0" smtClean="0">
                <a:latin typeface="Constantia" pitchFamily="18" charset="0"/>
              </a:rPr>
              <a:t>Understanding your strengths, challenges, likes and dislikes</a:t>
            </a:r>
            <a:endParaRPr lang="en-US" sz="1600" dirty="0">
              <a:latin typeface="Constantia" pitchFamily="18" charset="0"/>
            </a:endParaRPr>
          </a:p>
        </p:txBody>
      </p:sp>
      <p:sp>
        <p:nvSpPr>
          <p:cNvPr id="10" name="TextBox 9"/>
          <p:cNvSpPr txBox="1"/>
          <p:nvPr/>
        </p:nvSpPr>
        <p:spPr>
          <a:xfrm>
            <a:off x="4003964" y="2427567"/>
            <a:ext cx="4114800" cy="338554"/>
          </a:xfrm>
          <a:prstGeom prst="rect">
            <a:avLst/>
          </a:prstGeom>
          <a:noFill/>
        </p:spPr>
        <p:txBody>
          <a:bodyPr wrap="square" rtlCol="0">
            <a:spAutoFit/>
          </a:bodyPr>
          <a:lstStyle/>
          <a:p>
            <a:r>
              <a:rPr lang="en-US" sz="1600" dirty="0" smtClean="0">
                <a:latin typeface="Constantia" pitchFamily="18" charset="0"/>
              </a:rPr>
              <a:t>Setting goals for the future</a:t>
            </a:r>
            <a:endParaRPr lang="en-US" sz="1600" dirty="0">
              <a:latin typeface="Constantia" pitchFamily="18" charset="0"/>
            </a:endParaRPr>
          </a:p>
        </p:txBody>
      </p:sp>
      <p:sp>
        <p:nvSpPr>
          <p:cNvPr id="11" name="TextBox 10"/>
          <p:cNvSpPr txBox="1"/>
          <p:nvPr/>
        </p:nvSpPr>
        <p:spPr>
          <a:xfrm>
            <a:off x="3352800" y="2108602"/>
            <a:ext cx="4114800" cy="338554"/>
          </a:xfrm>
          <a:prstGeom prst="rect">
            <a:avLst/>
          </a:prstGeom>
          <a:noFill/>
        </p:spPr>
        <p:txBody>
          <a:bodyPr wrap="square" rtlCol="0">
            <a:spAutoFit/>
          </a:bodyPr>
          <a:lstStyle/>
          <a:p>
            <a:r>
              <a:rPr lang="en-US" sz="1600" dirty="0" smtClean="0">
                <a:latin typeface="Constantia" pitchFamily="18" charset="0"/>
              </a:rPr>
              <a:t>Understanding your accommodations</a:t>
            </a:r>
            <a:endParaRPr lang="en-US" sz="1600" dirty="0">
              <a:latin typeface="Constantia" pitchFamily="18" charset="0"/>
            </a:endParaRPr>
          </a:p>
        </p:txBody>
      </p:sp>
      <p:sp>
        <p:nvSpPr>
          <p:cNvPr id="12" name="TextBox 11"/>
          <p:cNvSpPr txBox="1"/>
          <p:nvPr/>
        </p:nvSpPr>
        <p:spPr>
          <a:xfrm>
            <a:off x="498764" y="3717575"/>
            <a:ext cx="3332019" cy="369332"/>
          </a:xfrm>
          <a:prstGeom prst="rect">
            <a:avLst/>
          </a:prstGeom>
          <a:noFill/>
          <a:ln>
            <a:solidFill>
              <a:schemeClr val="accent3">
                <a:lumMod val="75000"/>
              </a:schemeClr>
            </a:solidFill>
          </a:ln>
        </p:spPr>
        <p:txBody>
          <a:bodyPr wrap="square" rtlCol="0">
            <a:spAutoFit/>
          </a:bodyPr>
          <a:lstStyle/>
          <a:p>
            <a:pPr algn="ctr"/>
            <a:r>
              <a:rPr lang="en-US" dirty="0" smtClean="0">
                <a:latin typeface="Cooper Black" pitchFamily="18" charset="0"/>
              </a:rPr>
              <a:t>What will your child gain</a:t>
            </a:r>
            <a:endParaRPr lang="en-US" dirty="0">
              <a:latin typeface="Cooper Black" pitchFamily="18" charset="0"/>
            </a:endParaRPr>
          </a:p>
        </p:txBody>
      </p:sp>
      <p:sp>
        <p:nvSpPr>
          <p:cNvPr id="13" name="TextBox 12"/>
          <p:cNvSpPr txBox="1"/>
          <p:nvPr/>
        </p:nvSpPr>
        <p:spPr>
          <a:xfrm>
            <a:off x="2060864" y="4868108"/>
            <a:ext cx="5216236" cy="338554"/>
          </a:xfrm>
          <a:prstGeom prst="rect">
            <a:avLst/>
          </a:prstGeom>
          <a:noFill/>
        </p:spPr>
        <p:txBody>
          <a:bodyPr wrap="square" rtlCol="0">
            <a:spAutoFit/>
          </a:bodyPr>
          <a:lstStyle/>
          <a:p>
            <a:r>
              <a:rPr lang="en-US" sz="1600" dirty="0" smtClean="0">
                <a:latin typeface="Constantia" pitchFamily="18" charset="0"/>
              </a:rPr>
              <a:t>Greater interest in achieving their goals-their “buy in”</a:t>
            </a:r>
            <a:endParaRPr lang="en-US" sz="1600" dirty="0">
              <a:latin typeface="Constantia" pitchFamily="18" charset="0"/>
            </a:endParaRPr>
          </a:p>
        </p:txBody>
      </p:sp>
      <p:sp>
        <p:nvSpPr>
          <p:cNvPr id="2" name="TextBox 1"/>
          <p:cNvSpPr txBox="1"/>
          <p:nvPr/>
        </p:nvSpPr>
        <p:spPr>
          <a:xfrm>
            <a:off x="7277101" y="3717575"/>
            <a:ext cx="514349" cy="184666"/>
          </a:xfrm>
          <a:prstGeom prst="rect">
            <a:avLst/>
          </a:prstGeom>
          <a:solidFill>
            <a:schemeClr val="bg1"/>
          </a:solidFill>
          <a:ln>
            <a:noFill/>
          </a:ln>
        </p:spPr>
        <p:txBody>
          <a:bodyPr wrap="square" rtlCol="0">
            <a:spAutoFit/>
          </a:bodyPr>
          <a:lstStyle/>
          <a:p>
            <a:endParaRPr lang="en-US" dirty="0"/>
          </a:p>
        </p:txBody>
      </p:sp>
      <p:sp>
        <p:nvSpPr>
          <p:cNvPr id="14" name="TextBox 13"/>
          <p:cNvSpPr txBox="1"/>
          <p:nvPr/>
        </p:nvSpPr>
        <p:spPr>
          <a:xfrm>
            <a:off x="1394113" y="4529554"/>
            <a:ext cx="5559135" cy="338554"/>
          </a:xfrm>
          <a:prstGeom prst="rect">
            <a:avLst/>
          </a:prstGeom>
          <a:noFill/>
        </p:spPr>
        <p:txBody>
          <a:bodyPr wrap="square" rtlCol="0">
            <a:spAutoFit/>
          </a:bodyPr>
          <a:lstStyle/>
          <a:p>
            <a:r>
              <a:rPr lang="en-US" sz="1600" dirty="0" err="1" smtClean="0">
                <a:latin typeface="Constantia" pitchFamily="18" charset="0"/>
              </a:rPr>
              <a:t>IIncreased</a:t>
            </a:r>
            <a:r>
              <a:rPr lang="en-US" sz="1600" dirty="0" smtClean="0">
                <a:latin typeface="Constantia" pitchFamily="18" charset="0"/>
              </a:rPr>
              <a:t> self-esteem, self-advocacy skills and social skills</a:t>
            </a:r>
            <a:endParaRPr lang="en-US" sz="1600" dirty="0">
              <a:latin typeface="Constantia" pitchFamily="18" charset="0"/>
            </a:endParaRPr>
          </a:p>
        </p:txBody>
      </p:sp>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8432" y="4496550"/>
            <a:ext cx="1276350" cy="1371600"/>
          </a:xfrm>
          <a:prstGeom prst="rect">
            <a:avLst/>
          </a:prstGeom>
        </p:spPr>
      </p:pic>
      <p:sp>
        <p:nvSpPr>
          <p:cNvPr id="15" name="TextBox 14"/>
          <p:cNvSpPr txBox="1"/>
          <p:nvPr/>
        </p:nvSpPr>
        <p:spPr>
          <a:xfrm>
            <a:off x="685799" y="4191000"/>
            <a:ext cx="7239000" cy="338554"/>
          </a:xfrm>
          <a:prstGeom prst="rect">
            <a:avLst/>
          </a:prstGeom>
          <a:noFill/>
        </p:spPr>
        <p:txBody>
          <a:bodyPr wrap="square" rtlCol="0">
            <a:spAutoFit/>
          </a:bodyPr>
          <a:lstStyle/>
          <a:p>
            <a:r>
              <a:rPr lang="en-US" sz="1600" dirty="0" smtClean="0">
                <a:latin typeface="Constantia" pitchFamily="18" charset="0"/>
              </a:rPr>
              <a:t>Understanding of the team effort of people working to help them be successful</a:t>
            </a:r>
            <a:endParaRPr lang="en-US" sz="1600" dirty="0">
              <a:latin typeface="Constantia" pitchFamily="18" charset="0"/>
            </a:endParaRPr>
          </a:p>
        </p:txBody>
      </p:sp>
    </p:spTree>
    <p:extLst>
      <p:ext uri="{BB962C8B-B14F-4D97-AF65-F5344CB8AC3E}">
        <p14:creationId xmlns:p14="http://schemas.microsoft.com/office/powerpoint/2010/main" val="2711785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0" y="586585"/>
            <a:ext cx="3048000" cy="461665"/>
          </a:xfrm>
          <a:prstGeom prst="rect">
            <a:avLst/>
          </a:prstGeom>
          <a:noFill/>
          <a:ln>
            <a:solidFill>
              <a:schemeClr val="accent3">
                <a:lumMod val="75000"/>
              </a:schemeClr>
            </a:solidFill>
          </a:ln>
        </p:spPr>
        <p:txBody>
          <a:bodyPr wrap="square" rtlCol="0">
            <a:spAutoFit/>
          </a:bodyPr>
          <a:lstStyle/>
          <a:p>
            <a:pPr algn="ctr"/>
            <a:r>
              <a:rPr lang="en-US" sz="2400" dirty="0" smtClean="0">
                <a:latin typeface="Cooper Black" pitchFamily="18" charset="0"/>
              </a:rPr>
              <a:t>Bridge Law: IGP</a:t>
            </a:r>
            <a:endParaRPr lang="en-US" sz="2400" dirty="0">
              <a:latin typeface="Cooper Black" pitchFamily="18" charset="0"/>
            </a:endParaRPr>
          </a:p>
        </p:txBody>
      </p:sp>
      <p:sp>
        <p:nvSpPr>
          <p:cNvPr id="5" name="TextBox 4"/>
          <p:cNvSpPr txBox="1"/>
          <p:nvPr/>
        </p:nvSpPr>
        <p:spPr>
          <a:xfrm>
            <a:off x="3200400" y="1071541"/>
            <a:ext cx="3200400" cy="338554"/>
          </a:xfrm>
          <a:prstGeom prst="rect">
            <a:avLst/>
          </a:prstGeom>
          <a:noFill/>
        </p:spPr>
        <p:txBody>
          <a:bodyPr wrap="square" rtlCol="0">
            <a:spAutoFit/>
          </a:bodyPr>
          <a:lstStyle/>
          <a:p>
            <a:r>
              <a:rPr lang="en-US" sz="1600" dirty="0" smtClean="0">
                <a:latin typeface="Constantia" pitchFamily="18" charset="0"/>
              </a:rPr>
              <a:t>Individual Graduation Plan</a:t>
            </a:r>
            <a:endParaRPr lang="en-US" sz="1600" dirty="0">
              <a:latin typeface="Constantia"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586585"/>
            <a:ext cx="2047875" cy="1381125"/>
          </a:xfrm>
          <a:prstGeom prst="rect">
            <a:avLst/>
          </a:prstGeom>
        </p:spPr>
      </p:pic>
      <p:sp>
        <p:nvSpPr>
          <p:cNvPr id="8" name="TextBox 7"/>
          <p:cNvSpPr txBox="1"/>
          <p:nvPr/>
        </p:nvSpPr>
        <p:spPr>
          <a:xfrm>
            <a:off x="3924300" y="1629156"/>
            <a:ext cx="1752600" cy="338554"/>
          </a:xfrm>
          <a:prstGeom prst="rect">
            <a:avLst/>
          </a:prstGeom>
          <a:noFill/>
          <a:ln>
            <a:solidFill>
              <a:schemeClr val="tx2">
                <a:lumMod val="60000"/>
                <a:lumOff val="40000"/>
              </a:schemeClr>
            </a:solidFill>
          </a:ln>
        </p:spPr>
        <p:txBody>
          <a:bodyPr wrap="square" rtlCol="0">
            <a:spAutoFit/>
          </a:bodyPr>
          <a:lstStyle/>
          <a:p>
            <a:r>
              <a:rPr lang="en-US" sz="1600" dirty="0" smtClean="0">
                <a:latin typeface="Constantia" pitchFamily="18" charset="0"/>
              </a:rPr>
              <a:t>What is the IGP</a:t>
            </a:r>
            <a:endParaRPr lang="en-US" sz="1600" dirty="0">
              <a:latin typeface="Constantia" pitchFamily="18" charset="0"/>
            </a:endParaRPr>
          </a:p>
        </p:txBody>
      </p:sp>
      <p:sp>
        <p:nvSpPr>
          <p:cNvPr id="2" name="TextBox 1"/>
          <p:cNvSpPr txBox="1"/>
          <p:nvPr/>
        </p:nvSpPr>
        <p:spPr>
          <a:xfrm>
            <a:off x="509155" y="2499863"/>
            <a:ext cx="8420100" cy="338554"/>
          </a:xfrm>
          <a:prstGeom prst="rect">
            <a:avLst/>
          </a:prstGeom>
          <a:noFill/>
        </p:spPr>
        <p:txBody>
          <a:bodyPr wrap="square" rtlCol="0">
            <a:spAutoFit/>
          </a:bodyPr>
          <a:lstStyle/>
          <a:p>
            <a:r>
              <a:rPr lang="en-US" sz="1600" dirty="0" smtClean="0">
                <a:latin typeface="Constantia" pitchFamily="18" charset="0"/>
              </a:rPr>
              <a:t>An individual Graduation Plan that is required for </a:t>
            </a:r>
            <a:r>
              <a:rPr lang="en-US" sz="1600" b="1" i="1" u="sng" dirty="0" smtClean="0">
                <a:latin typeface="Constantia" pitchFamily="18" charset="0"/>
              </a:rPr>
              <a:t>all students </a:t>
            </a:r>
            <a:r>
              <a:rPr lang="en-US" sz="1600" dirty="0" smtClean="0">
                <a:latin typeface="Constantia" pitchFamily="18" charset="0"/>
              </a:rPr>
              <a:t>by the Bridge Law (May 2010).</a:t>
            </a:r>
            <a:endParaRPr lang="en-US" sz="1600" dirty="0">
              <a:latin typeface="Constantia" pitchFamily="18" charset="0"/>
            </a:endParaRPr>
          </a:p>
        </p:txBody>
      </p:sp>
      <p:sp>
        <p:nvSpPr>
          <p:cNvPr id="3" name="TextBox 2"/>
          <p:cNvSpPr txBox="1"/>
          <p:nvPr/>
        </p:nvSpPr>
        <p:spPr>
          <a:xfrm>
            <a:off x="495300" y="3216584"/>
            <a:ext cx="8420100" cy="584775"/>
          </a:xfrm>
          <a:prstGeom prst="rect">
            <a:avLst/>
          </a:prstGeom>
          <a:noFill/>
        </p:spPr>
        <p:txBody>
          <a:bodyPr wrap="square" rtlCol="0">
            <a:spAutoFit/>
          </a:bodyPr>
          <a:lstStyle/>
          <a:p>
            <a:r>
              <a:rPr lang="en-US" sz="1600" dirty="0" smtClean="0">
                <a:latin typeface="Constantia" pitchFamily="18" charset="0"/>
              </a:rPr>
              <a:t>It is developed with the student, parents, guardians or individuals appointed by the parents or guardians to serve as their designee.</a:t>
            </a:r>
            <a:endParaRPr lang="en-US" sz="1600" dirty="0">
              <a:latin typeface="Constantia" pitchFamily="18" charset="0"/>
            </a:endParaRPr>
          </a:p>
        </p:txBody>
      </p:sp>
      <p:sp>
        <p:nvSpPr>
          <p:cNvPr id="6" name="TextBox 5"/>
          <p:cNvSpPr txBox="1"/>
          <p:nvPr/>
        </p:nvSpPr>
        <p:spPr>
          <a:xfrm>
            <a:off x="495300" y="4191000"/>
            <a:ext cx="8420100" cy="584775"/>
          </a:xfrm>
          <a:prstGeom prst="rect">
            <a:avLst/>
          </a:prstGeom>
          <a:noFill/>
        </p:spPr>
        <p:txBody>
          <a:bodyPr wrap="square" rtlCol="0">
            <a:spAutoFit/>
          </a:bodyPr>
          <a:lstStyle/>
          <a:p>
            <a:r>
              <a:rPr lang="en-US" sz="1600" dirty="0" smtClean="0">
                <a:latin typeface="Constantia" pitchFamily="18" charset="0"/>
              </a:rPr>
              <a:t>The IGP is focused on career awareness, career interest inventories and information to assist students in  evaluating their academic skills and career interests.</a:t>
            </a:r>
            <a:endParaRPr lang="en-US" sz="1600" dirty="0">
              <a:latin typeface="Constantia" pitchFamily="18" charset="0"/>
            </a:endParaRPr>
          </a:p>
        </p:txBody>
      </p:sp>
      <p:sp>
        <p:nvSpPr>
          <p:cNvPr id="9" name="TextBox 8"/>
          <p:cNvSpPr txBox="1"/>
          <p:nvPr/>
        </p:nvSpPr>
        <p:spPr>
          <a:xfrm>
            <a:off x="438150" y="5181600"/>
            <a:ext cx="8267700" cy="584775"/>
          </a:xfrm>
          <a:prstGeom prst="rect">
            <a:avLst/>
          </a:prstGeom>
          <a:noFill/>
        </p:spPr>
        <p:txBody>
          <a:bodyPr wrap="square" rtlCol="0">
            <a:spAutoFit/>
          </a:bodyPr>
          <a:lstStyle/>
          <a:p>
            <a:r>
              <a:rPr lang="en-US" sz="1600" dirty="0" smtClean="0">
                <a:latin typeface="Constantia" pitchFamily="18" charset="0"/>
              </a:rPr>
              <a:t>This plan is flexible enough to allow changes in the course of study and still meet graduation requirements.</a:t>
            </a:r>
            <a:endParaRPr lang="en-US" sz="1600" dirty="0">
              <a:latin typeface="Constantia" pitchFamily="18" charset="0"/>
            </a:endParaRPr>
          </a:p>
        </p:txBody>
      </p:sp>
      <p:sp>
        <p:nvSpPr>
          <p:cNvPr id="10" name="TextBox 9"/>
          <p:cNvSpPr txBox="1"/>
          <p:nvPr/>
        </p:nvSpPr>
        <p:spPr>
          <a:xfrm>
            <a:off x="6248400" y="4483385"/>
            <a:ext cx="1371600" cy="276999"/>
          </a:xfrm>
          <a:prstGeom prst="rect">
            <a:avLst/>
          </a:prstGeom>
          <a:noFill/>
        </p:spPr>
        <p:txBody>
          <a:bodyPr wrap="square" rtlCol="0">
            <a:spAutoFit/>
          </a:bodyPr>
          <a:lstStyle/>
          <a:p>
            <a:r>
              <a:rPr lang="en-US" sz="1200" i="1" dirty="0" smtClean="0">
                <a:latin typeface="Constantia" pitchFamily="18" charset="0"/>
              </a:rPr>
              <a:t>(Career Cruising)</a:t>
            </a:r>
            <a:endParaRPr lang="en-US" sz="1200" i="1" dirty="0">
              <a:latin typeface="Constantia" pitchFamily="18" charset="0"/>
            </a:endParaRPr>
          </a:p>
        </p:txBody>
      </p:sp>
    </p:spTree>
    <p:extLst>
      <p:ext uri="{BB962C8B-B14F-4D97-AF65-F5344CB8AC3E}">
        <p14:creationId xmlns:p14="http://schemas.microsoft.com/office/powerpoint/2010/main" val="6698508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7300</TotalTime>
  <Words>2033</Words>
  <Application>Microsoft Office PowerPoint</Application>
  <PresentationFormat>On-screen Show (4:3)</PresentationFormat>
  <Paragraphs>533</Paragraphs>
  <Slides>24</Slides>
  <Notes>5</Notes>
  <HiddenSlides>0</HiddenSlides>
  <MMClips>0</MMClips>
  <ScaleCrop>false</ScaleCrop>
  <HeadingPairs>
    <vt:vector size="4" baseType="variant">
      <vt:variant>
        <vt:lpstr>Theme</vt:lpstr>
      </vt:variant>
      <vt:variant>
        <vt:i4>6</vt:i4>
      </vt:variant>
      <vt:variant>
        <vt:lpstr>Slide Titles</vt:lpstr>
      </vt:variant>
      <vt:variant>
        <vt:i4>24</vt:i4>
      </vt:variant>
    </vt:vector>
  </HeadingPairs>
  <TitlesOfParts>
    <vt:vector size="30" baseType="lpstr">
      <vt:lpstr>Office Theme</vt:lpstr>
      <vt:lpstr>1_Office Theme</vt:lpstr>
      <vt:lpstr>2_Office Theme</vt:lpstr>
      <vt:lpstr>3_Office Theme</vt:lpstr>
      <vt:lpstr>5_Office Theme</vt:lpstr>
      <vt:lpstr>6_Office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Resources</vt:lpstr>
      <vt:lpstr>PowerPoint Presentation</vt:lpstr>
      <vt:lpstr>PowerPoint Presentation</vt:lpstr>
      <vt:lpstr>PowerPoint Presentation</vt:lpstr>
    </vt:vector>
  </TitlesOfParts>
  <Company>CCSD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JoEllen Hancock</dc:creator>
  <cp:lastModifiedBy>JoEllen</cp:lastModifiedBy>
  <cp:revision>117</cp:revision>
  <dcterms:created xsi:type="dcterms:W3CDTF">2012-12-20T12:55:28Z</dcterms:created>
  <dcterms:modified xsi:type="dcterms:W3CDTF">2014-03-09T23:44:21Z</dcterms:modified>
</cp:coreProperties>
</file>