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1.jpg" ContentType="image/pn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44" r:id="rId3"/>
    <p:sldMasterId id="2147483768" r:id="rId4"/>
    <p:sldMasterId id="2147483780" r:id="rId5"/>
  </p:sldMasterIdLst>
  <p:notesMasterIdLst>
    <p:notesMasterId r:id="rId31"/>
  </p:notesMasterIdLst>
  <p:sldIdLst>
    <p:sldId id="317" r:id="rId6"/>
    <p:sldId id="266" r:id="rId7"/>
    <p:sldId id="258" r:id="rId8"/>
    <p:sldId id="267" r:id="rId9"/>
    <p:sldId id="316" r:id="rId10"/>
    <p:sldId id="269" r:id="rId11"/>
    <p:sldId id="274" r:id="rId12"/>
    <p:sldId id="275" r:id="rId13"/>
    <p:sldId id="276" r:id="rId14"/>
    <p:sldId id="278" r:id="rId15"/>
    <p:sldId id="279" r:id="rId16"/>
    <p:sldId id="315" r:id="rId17"/>
    <p:sldId id="308" r:id="rId18"/>
    <p:sldId id="311" r:id="rId19"/>
    <p:sldId id="302" r:id="rId20"/>
    <p:sldId id="312" r:id="rId21"/>
    <p:sldId id="313" r:id="rId22"/>
    <p:sldId id="304" r:id="rId23"/>
    <p:sldId id="306" r:id="rId24"/>
    <p:sldId id="303" r:id="rId25"/>
    <p:sldId id="285" r:id="rId26"/>
    <p:sldId id="289" r:id="rId27"/>
    <p:sldId id="296" r:id="rId28"/>
    <p:sldId id="265" r:id="rId29"/>
    <p:sldId id="30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24" autoAdjust="0"/>
  </p:normalViewPr>
  <p:slideViewPr>
    <p:cSldViewPr>
      <p:cViewPr varScale="1">
        <p:scale>
          <a:sx n="70" d="100"/>
          <a:sy n="70" d="100"/>
        </p:scale>
        <p:origin x="-138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8C228-37F0-40BF-8C28-F655093DA203}" type="datetimeFigureOut">
              <a:rPr lang="en-US" smtClean="0"/>
              <a:t>3/24/2014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B3DBC5-0BC1-472A-8271-91EE22959177}" type="slidenum">
              <a:rPr lang="en-US" smtClean="0"/>
              <a:t>‹#›</a:t>
            </a:fld>
            <a:endParaRPr lang="en-US"/>
          </a:p>
        </p:txBody>
      </p:sp>
    </p:spTree>
    <p:extLst>
      <p:ext uri="{BB962C8B-B14F-4D97-AF65-F5344CB8AC3E}">
        <p14:creationId xmlns:p14="http://schemas.microsoft.com/office/powerpoint/2010/main" val="193018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B3DBC5-0BC1-472A-8271-91EE22959177}" type="slidenum">
              <a:rPr lang="en-US" smtClean="0"/>
              <a:t>1</a:t>
            </a:fld>
            <a:endParaRPr lang="en-US" dirty="0"/>
          </a:p>
        </p:txBody>
      </p:sp>
    </p:spTree>
    <p:extLst>
      <p:ext uri="{BB962C8B-B14F-4D97-AF65-F5344CB8AC3E}">
        <p14:creationId xmlns:p14="http://schemas.microsoft.com/office/powerpoint/2010/main" val="242840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B3DBC5-0BC1-472A-8271-91EE22959177}" type="slidenum">
              <a:rPr lang="en-US" smtClean="0"/>
              <a:t>2</a:t>
            </a:fld>
            <a:endParaRPr lang="en-US"/>
          </a:p>
        </p:txBody>
      </p:sp>
    </p:spTree>
    <p:extLst>
      <p:ext uri="{BB962C8B-B14F-4D97-AF65-F5344CB8AC3E}">
        <p14:creationId xmlns:p14="http://schemas.microsoft.com/office/powerpoint/2010/main" val="256482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B3DBC5-0BC1-472A-8271-91EE22959177}" type="slidenum">
              <a:rPr lang="en-US" smtClean="0"/>
              <a:t>3</a:t>
            </a:fld>
            <a:endParaRPr lang="en-US"/>
          </a:p>
        </p:txBody>
      </p:sp>
    </p:spTree>
    <p:extLst>
      <p:ext uri="{BB962C8B-B14F-4D97-AF65-F5344CB8AC3E}">
        <p14:creationId xmlns:p14="http://schemas.microsoft.com/office/powerpoint/2010/main" val="192952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DCB3DBC5-0BC1-472A-8271-91EE22959177}" type="slidenum">
              <a:rPr lang="en-US" smtClean="0"/>
              <a:t>24</a:t>
            </a:fld>
            <a:endParaRPr lang="en-US"/>
          </a:p>
        </p:txBody>
      </p:sp>
    </p:spTree>
    <p:extLst>
      <p:ext uri="{BB962C8B-B14F-4D97-AF65-F5344CB8AC3E}">
        <p14:creationId xmlns:p14="http://schemas.microsoft.com/office/powerpoint/2010/main" val="300279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01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952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0787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7317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426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9799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9862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6747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1047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9050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183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60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384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839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677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2561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970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111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7688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4980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2341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6434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8919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6622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377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73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234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7593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0407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3813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4429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1036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1814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934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578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5476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8920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5715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5331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6412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836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063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3091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933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265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2515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2019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3169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6116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3271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79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3028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313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477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9588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50276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83541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26704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27068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9EE41-3F82-4B81-A062-C16EABE3F890}" type="datetimeFigureOut">
              <a:rPr lang="en-US" smtClean="0">
                <a:solidFill>
                  <a:prstClr val="black">
                    <a:tint val="75000"/>
                  </a:prstClr>
                </a:solidFill>
              </a:rPr>
              <a:pPr/>
              <a:t>3/24/2014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7E550-D4D3-4D8E-91A1-094844AB11A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247981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35.xml"/><Relationship Id="rId4" Type="http://schemas.openxmlformats.org/officeDocument/2006/relationships/image" Target="../media/image28.tmp"/></Relationships>
</file>

<file path=ppt/slides/_rels/slide15.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tmp"/><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mp"/><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hyperlink" Target="http://cambridge.films.com/Common/FMGimages/35995_full.jpg" TargetMode="External"/><Relationship Id="rId7"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46.xml"/><Relationship Id="rId6" Type="http://schemas.openxmlformats.org/officeDocument/2006/relationships/hyperlink" Target="http://www.marketingburst.com/fileuploads/3234/11581_man_woman_computer_small.jpg" TargetMode="External"/><Relationship Id="rId5" Type="http://schemas.openxmlformats.org/officeDocument/2006/relationships/image" Target="../media/image41.pn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image" Target="../media/image43.jpg"/><Relationship Id="rId1" Type="http://schemas.openxmlformats.org/officeDocument/2006/relationships/slideLayout" Target="../slideLayouts/slideLayout46.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jpg"/></Relationships>
</file>

<file path=ppt/slides/_rels/slide23.xml.rels><?xml version="1.0" encoding="UTF-8" standalone="yes"?>
<Relationships xmlns="http://schemas.openxmlformats.org/package/2006/relationships"><Relationship Id="rId8" Type="http://schemas.openxmlformats.org/officeDocument/2006/relationships/hyperlink" Target="http://www.google.com/imgres?imgurl=http://www.hotgiftideastips.com/images/High-School-Graduation-Gift-Ideas.jpg&amp;imgrefurl=http://www.hotgiftideastips.com/gift-ideas/graduation/index.html&amp;usg=__2PoETtWRGjQrtF_MCv0HQg-7qmA=&amp;h=266&amp;w=400&amp;sz=10&amp;hl=en&amp;start=12&amp;um=1&amp;itbs=1&amp;tbnid=x4wEqj-iPnvD_M:&amp;tbnh=82&amp;tbnw=124&amp;prev=/images?q=pictures+of+high+school+graduation&amp;um=1&amp;hl=en&amp;sa=N&amp;rls=com.microsoft:*&amp;ndsp=20&amp;tbs=isch:1" TargetMode="External"/><Relationship Id="rId13" Type="http://schemas.openxmlformats.org/officeDocument/2006/relationships/image" Target="../media/image62.jpg"/><Relationship Id="rId3" Type="http://schemas.openxmlformats.org/officeDocument/2006/relationships/hyperlink" Target="http://www.google.com/imgres?imgurl=http://www.bluewhaleinvitations.com/images/High%20School%20Graduation%20Open%20House%20Reunion%20Invitation%202.gif&amp;imgrefurl=http://www.bluewhaleinvitations.com/index.php?cPath=75&amp;usg=__8qNZ3NxkKnj9CSB964QAFxPJJpc=&amp;h=576&amp;w=576&amp;sz=63&amp;hl=en&amp;start=101&amp;um=1&amp;itbs=1&amp;tbnid=RYh2Y5L0AOSg-M:&amp;tbnh=134&amp;tbnw=134&amp;prev=/images?q=pictures+of+high+school+graduation&amp;start=100&amp;um=1&amp;hl=en&amp;sa=N&amp;rls=com.microsoft:*&amp;ndsp=20&amp;tbs=isch:1" TargetMode="External"/><Relationship Id="rId7" Type="http://schemas.openxmlformats.org/officeDocument/2006/relationships/image" Target="../media/image58.jpeg"/><Relationship Id="rId12" Type="http://schemas.openxmlformats.org/officeDocument/2006/relationships/image" Target="../media/image61.jpg"/><Relationship Id="rId17" Type="http://schemas.openxmlformats.org/officeDocument/2006/relationships/image" Target="../media/image66.jpeg"/><Relationship Id="rId2" Type="http://schemas.openxmlformats.org/officeDocument/2006/relationships/image" Target="../media/image56.jpeg"/><Relationship Id="rId16" Type="http://schemas.openxmlformats.org/officeDocument/2006/relationships/image" Target="../media/image65.jpg"/><Relationship Id="rId1" Type="http://schemas.openxmlformats.org/officeDocument/2006/relationships/slideLayout" Target="../slideLayouts/slideLayout46.xml"/><Relationship Id="rId6" Type="http://schemas.openxmlformats.org/officeDocument/2006/relationships/image" Target="../media/image9.jpeg"/><Relationship Id="rId11" Type="http://schemas.openxmlformats.org/officeDocument/2006/relationships/image" Target="../media/image60.jpeg"/><Relationship Id="rId5" Type="http://schemas.openxmlformats.org/officeDocument/2006/relationships/hyperlink" Target="http://middlezonemusings.com/wp-content/uploads/2007/11/handshake.jpg" TargetMode="External"/><Relationship Id="rId15" Type="http://schemas.openxmlformats.org/officeDocument/2006/relationships/image" Target="../media/image64.jpg"/><Relationship Id="rId10" Type="http://schemas.openxmlformats.org/officeDocument/2006/relationships/hyperlink" Target="http://www.google.com/imgres?imgurl=http://cdn.sheknows.com/articles/Image/pregnancyandbaby/high-school-grad.jpg&amp;imgrefurl=http://www.sheknows.com/articles/808978/high-school-graduation-gift-ideas&amp;usg=__KLswYzDGMzPGof_T5Jmil9Wh08E=&amp;h=399&amp;w=600&amp;sz=231&amp;hl=en&amp;start=201&amp;um=1&amp;itbs=1&amp;tbnid=fetkoo7k_7VpGM:&amp;tbnh=90&amp;tbnw=135&amp;prev=/images?q=pictures+of+high+school+graduation&amp;start=200&amp;um=1&amp;hl=en&amp;sa=N&amp;rls=com.microsoft:*&amp;ndsp=20&amp;tbs=isch:1" TargetMode="External"/><Relationship Id="rId4" Type="http://schemas.openxmlformats.org/officeDocument/2006/relationships/image" Target="../media/image57.jpeg"/><Relationship Id="rId9" Type="http://schemas.openxmlformats.org/officeDocument/2006/relationships/image" Target="../media/image59.jpeg"/><Relationship Id="rId14" Type="http://schemas.openxmlformats.org/officeDocument/2006/relationships/image" Target="../media/image6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pta.org/Index.asp" TargetMode="External"/><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middlezonemusings.com/wp-content/uploads/2007/11/handshake.jpg"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5.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1089" y="387357"/>
            <a:ext cx="5532284" cy="1754326"/>
          </a:xfrm>
          <a:prstGeom prst="rect">
            <a:avLst/>
          </a:prstGeom>
          <a:noFill/>
          <a:ln w="3175">
            <a:noFill/>
          </a:ln>
          <a:effectLst/>
        </p:spPr>
        <p:txBody>
          <a:bodyPr wrap="none" lIns="91440" tIns="45720" rIns="91440" bIns="45720">
            <a:spAutoFit/>
          </a:bodyPr>
          <a:lstStyle/>
          <a:p>
            <a:pPr algn="ctr"/>
            <a:r>
              <a:rPr lang="en-US" sz="5400" b="1" dirty="0" smtClean="0">
                <a:ln w="12700">
                  <a:solidFill>
                    <a:schemeClr val="tx2">
                      <a:lumMod val="75000"/>
                    </a:schemeClr>
                  </a:solidFill>
                  <a:prstDash val="solid"/>
                </a:ln>
                <a:solidFill>
                  <a:srgbClr val="92D050"/>
                </a:solidFill>
                <a:effectLst/>
                <a:latin typeface="David" pitchFamily="34" charset="-79"/>
                <a:cs typeface="David" pitchFamily="34" charset="-79"/>
              </a:rPr>
              <a:t>Cherokee County </a:t>
            </a:r>
          </a:p>
          <a:p>
            <a:pPr algn="ctr"/>
            <a:r>
              <a:rPr lang="en-US" sz="5400" b="1" dirty="0" smtClean="0">
                <a:ln w="12700">
                  <a:solidFill>
                    <a:schemeClr val="tx2">
                      <a:lumMod val="75000"/>
                    </a:schemeClr>
                  </a:solidFill>
                  <a:prstDash val="solid"/>
                </a:ln>
                <a:solidFill>
                  <a:srgbClr val="92D050"/>
                </a:solidFill>
                <a:effectLst/>
                <a:latin typeface="David" pitchFamily="34" charset="-79"/>
                <a:cs typeface="David" pitchFamily="34" charset="-79"/>
              </a:rPr>
              <a:t>Parent Mentors</a:t>
            </a:r>
            <a:endParaRPr lang="en-US" sz="5400" b="1" cap="none" spc="0" dirty="0">
              <a:ln w="12700">
                <a:solidFill>
                  <a:schemeClr val="tx2">
                    <a:lumMod val="75000"/>
                  </a:schemeClr>
                </a:solidFill>
                <a:prstDash val="solid"/>
              </a:ln>
              <a:solidFill>
                <a:srgbClr val="92D050"/>
              </a:solidFill>
              <a:effectLst/>
              <a:latin typeface="David" pitchFamily="34" charset="-79"/>
              <a:cs typeface="David" pitchFamily="34" charset="-79"/>
            </a:endParaRPr>
          </a:p>
        </p:txBody>
      </p:sp>
      <p:sp>
        <p:nvSpPr>
          <p:cNvPr id="3" name="TextBox 2"/>
          <p:cNvSpPr txBox="1"/>
          <p:nvPr/>
        </p:nvSpPr>
        <p:spPr>
          <a:xfrm>
            <a:off x="1894162" y="2345330"/>
            <a:ext cx="5479473" cy="707886"/>
          </a:xfrm>
          <a:prstGeom prst="rect">
            <a:avLst/>
          </a:prstGeom>
          <a:noFill/>
        </p:spPr>
        <p:txBody>
          <a:bodyPr wrap="square" rtlCol="0">
            <a:spAutoFit/>
          </a:bodyPr>
          <a:lstStyle/>
          <a:p>
            <a:r>
              <a:rPr lang="en-US" sz="4000" dirty="0" smtClean="0">
                <a:latin typeface="Burlesque" pitchFamily="2" charset="0"/>
              </a:rPr>
              <a:t>Georgia Parent Mentor Partnership</a:t>
            </a:r>
            <a:endParaRPr lang="en-US" sz="4000" dirty="0">
              <a:latin typeface="Burlesque" pitchFamily="2" charset="0"/>
            </a:endParaRPr>
          </a:p>
        </p:txBody>
      </p:sp>
      <p:sp>
        <p:nvSpPr>
          <p:cNvPr id="5" name="TextBox 4"/>
          <p:cNvSpPr txBox="1"/>
          <p:nvPr/>
        </p:nvSpPr>
        <p:spPr>
          <a:xfrm>
            <a:off x="1279794" y="3311807"/>
            <a:ext cx="6629400" cy="212365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400" dirty="0" smtClean="0">
                <a:latin typeface="Cooper Black" pitchFamily="18" charset="0"/>
              </a:rPr>
              <a:t>Transition:</a:t>
            </a:r>
            <a:endParaRPr lang="en-US" sz="4400" dirty="0">
              <a:latin typeface="Cooper Black" pitchFamily="18" charset="0"/>
            </a:endParaRPr>
          </a:p>
          <a:p>
            <a:pPr algn="ctr"/>
            <a:r>
              <a:rPr lang="en-US" sz="4400" dirty="0" smtClean="0">
                <a:latin typeface="Cooper Black" pitchFamily="18" charset="0"/>
              </a:rPr>
              <a:t>High </a:t>
            </a:r>
            <a:r>
              <a:rPr lang="en-US" sz="4400" dirty="0" smtClean="0">
                <a:latin typeface="Cooper Black" pitchFamily="18" charset="0"/>
              </a:rPr>
              <a:t>School </a:t>
            </a:r>
            <a:r>
              <a:rPr lang="en-US" sz="4400" dirty="0" smtClean="0">
                <a:latin typeface="Cooper Black" pitchFamily="18" charset="0"/>
              </a:rPr>
              <a:t>to </a:t>
            </a:r>
          </a:p>
          <a:p>
            <a:pPr algn="ctr"/>
            <a:r>
              <a:rPr lang="en-US" sz="4400" dirty="0" smtClean="0">
                <a:latin typeface="Cooper Black" pitchFamily="18" charset="0"/>
              </a:rPr>
              <a:t>Post-Secondary</a:t>
            </a:r>
            <a:endParaRPr lang="en-US" sz="4400" dirty="0" smtClean="0">
              <a:latin typeface="Cooper Black" pitchFamily="18" charset="0"/>
            </a:endParaRPr>
          </a:p>
        </p:txBody>
      </p:sp>
      <p:sp>
        <p:nvSpPr>
          <p:cNvPr id="6" name="TextBox 5"/>
          <p:cNvSpPr txBox="1"/>
          <p:nvPr/>
        </p:nvSpPr>
        <p:spPr>
          <a:xfrm>
            <a:off x="3787915" y="2868550"/>
            <a:ext cx="1066800" cy="369332"/>
          </a:xfrm>
          <a:prstGeom prst="rect">
            <a:avLst/>
          </a:prstGeom>
          <a:noFill/>
        </p:spPr>
        <p:txBody>
          <a:bodyPr wrap="square" rtlCol="0">
            <a:spAutoFit/>
          </a:bodyPr>
          <a:lstStyle/>
          <a:p>
            <a:r>
              <a:rPr lang="en-US" dirty="0" smtClean="0"/>
              <a:t>Present: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003" y="5701915"/>
            <a:ext cx="2197391" cy="67314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5667280"/>
            <a:ext cx="2359262" cy="707779"/>
          </a:xfrm>
          <a:prstGeom prst="rect">
            <a:avLst/>
          </a:prstGeom>
        </p:spPr>
      </p:pic>
    </p:spTree>
    <p:extLst>
      <p:ext uri="{BB962C8B-B14F-4D97-AF65-F5344CB8AC3E}">
        <p14:creationId xmlns:p14="http://schemas.microsoft.com/office/powerpoint/2010/main" val="565586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79010"/>
            <a:ext cx="1929245" cy="138977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300" y="4703398"/>
            <a:ext cx="2400300" cy="1612886"/>
          </a:xfrm>
          <a:prstGeom prst="rect">
            <a:avLst/>
          </a:prstGeom>
        </p:spPr>
      </p:pic>
      <p:sp>
        <p:nvSpPr>
          <p:cNvPr id="8" name="TextBox 7"/>
          <p:cNvSpPr txBox="1"/>
          <p:nvPr/>
        </p:nvSpPr>
        <p:spPr>
          <a:xfrm>
            <a:off x="2583873" y="598483"/>
            <a:ext cx="4052454" cy="461665"/>
          </a:xfrm>
          <a:prstGeom prst="rect">
            <a:avLst/>
          </a:prstGeom>
          <a:noFill/>
          <a:ln>
            <a:solidFill>
              <a:schemeClr val="tx2">
                <a:lumMod val="60000"/>
                <a:lumOff val="40000"/>
              </a:schemeClr>
            </a:solidFill>
          </a:ln>
        </p:spPr>
        <p:txBody>
          <a:bodyPr wrap="square" rtlCol="0">
            <a:spAutoFit/>
          </a:bodyPr>
          <a:lstStyle/>
          <a:p>
            <a:pPr algn="ctr"/>
            <a:r>
              <a:rPr lang="en-US" sz="2400" dirty="0" smtClean="0">
                <a:latin typeface="Cooper Black" pitchFamily="18" charset="0"/>
              </a:rPr>
              <a:t>The IGP must………</a:t>
            </a:r>
            <a:endParaRPr lang="en-US" sz="2400" dirty="0">
              <a:latin typeface="Cooper Black" pitchFamily="18" charset="0"/>
            </a:endParaRPr>
          </a:p>
        </p:txBody>
      </p:sp>
      <p:sp>
        <p:nvSpPr>
          <p:cNvPr id="9" name="TextBox 8"/>
          <p:cNvSpPr txBox="1"/>
          <p:nvPr/>
        </p:nvSpPr>
        <p:spPr>
          <a:xfrm>
            <a:off x="1295400" y="1676400"/>
            <a:ext cx="7038109" cy="584775"/>
          </a:xfrm>
          <a:prstGeom prst="rect">
            <a:avLst/>
          </a:prstGeom>
          <a:noFill/>
        </p:spPr>
        <p:txBody>
          <a:bodyPr wrap="square" rtlCol="0">
            <a:spAutoFit/>
          </a:bodyPr>
          <a:lstStyle/>
          <a:p>
            <a:r>
              <a:rPr lang="en-US" sz="1600" dirty="0" smtClean="0">
                <a:latin typeface="Constantia" pitchFamily="18" charset="0"/>
              </a:rPr>
              <a:t>Be based on the student’s selected academic and career focus area as approved by the student’s parent or guardian.</a:t>
            </a:r>
            <a:endParaRPr lang="en-US" sz="1600" dirty="0">
              <a:latin typeface="Constantia" pitchFamily="18" charset="0"/>
            </a:endParaRPr>
          </a:p>
        </p:txBody>
      </p:sp>
      <p:sp>
        <p:nvSpPr>
          <p:cNvPr id="10" name="TextBox 9"/>
          <p:cNvSpPr txBox="1"/>
          <p:nvPr/>
        </p:nvSpPr>
        <p:spPr>
          <a:xfrm>
            <a:off x="1295400" y="2514600"/>
            <a:ext cx="6629400" cy="338554"/>
          </a:xfrm>
          <a:prstGeom prst="rect">
            <a:avLst/>
          </a:prstGeom>
          <a:noFill/>
        </p:spPr>
        <p:txBody>
          <a:bodyPr wrap="square" rtlCol="0">
            <a:spAutoFit/>
          </a:bodyPr>
          <a:lstStyle/>
          <a:p>
            <a:r>
              <a:rPr lang="en-US" sz="1600" dirty="0" smtClean="0">
                <a:latin typeface="Constantia" pitchFamily="18" charset="0"/>
              </a:rPr>
              <a:t>Include experience based, career oriented learning experiences</a:t>
            </a:r>
            <a:endParaRPr lang="en-US" sz="1600" dirty="0">
              <a:latin typeface="Constantia" pitchFamily="18" charset="0"/>
            </a:endParaRPr>
          </a:p>
        </p:txBody>
      </p:sp>
      <p:sp>
        <p:nvSpPr>
          <p:cNvPr id="11" name="TextBox 10"/>
          <p:cNvSpPr txBox="1"/>
          <p:nvPr/>
        </p:nvSpPr>
        <p:spPr>
          <a:xfrm>
            <a:off x="1295400" y="3115968"/>
            <a:ext cx="6781800" cy="584775"/>
          </a:xfrm>
          <a:prstGeom prst="rect">
            <a:avLst/>
          </a:prstGeom>
          <a:noFill/>
        </p:spPr>
        <p:txBody>
          <a:bodyPr wrap="square" rtlCol="0">
            <a:spAutoFit/>
          </a:bodyPr>
          <a:lstStyle/>
          <a:p>
            <a:r>
              <a:rPr lang="en-US" sz="1600" dirty="0" smtClean="0">
                <a:latin typeface="Constantia" pitchFamily="18" charset="0"/>
              </a:rPr>
              <a:t>Include post-secondary opportunities through dual enrollment and joint enrollment</a:t>
            </a:r>
            <a:endParaRPr lang="en-US" sz="1600" dirty="0">
              <a:latin typeface="Constantia" pitchFamily="18" charset="0"/>
            </a:endParaRPr>
          </a:p>
        </p:txBody>
      </p:sp>
      <p:sp>
        <p:nvSpPr>
          <p:cNvPr id="12" name="TextBox 11"/>
          <p:cNvSpPr txBox="1"/>
          <p:nvPr/>
        </p:nvSpPr>
        <p:spPr>
          <a:xfrm>
            <a:off x="1309255" y="3843660"/>
            <a:ext cx="7162800" cy="338554"/>
          </a:xfrm>
          <a:prstGeom prst="rect">
            <a:avLst/>
          </a:prstGeom>
          <a:noFill/>
        </p:spPr>
        <p:txBody>
          <a:bodyPr wrap="square" rtlCol="0">
            <a:spAutoFit/>
          </a:bodyPr>
          <a:lstStyle/>
          <a:p>
            <a:r>
              <a:rPr lang="en-US" sz="1600" dirty="0" smtClean="0">
                <a:latin typeface="Constantia" pitchFamily="18" charset="0"/>
              </a:rPr>
              <a:t>Align educational and career goals to the student’s course of study. </a:t>
            </a:r>
            <a:endParaRPr lang="en-US" sz="1600" dirty="0">
              <a:latin typeface="Constantia" pitchFamily="18" charset="0"/>
            </a:endParaRPr>
          </a:p>
        </p:txBody>
      </p:sp>
      <p:sp>
        <p:nvSpPr>
          <p:cNvPr id="13" name="TextBox 12"/>
          <p:cNvSpPr txBox="1"/>
          <p:nvPr/>
        </p:nvSpPr>
        <p:spPr>
          <a:xfrm>
            <a:off x="7214754" y="3859048"/>
            <a:ext cx="1447800" cy="307777"/>
          </a:xfrm>
          <a:prstGeom prst="rect">
            <a:avLst/>
          </a:prstGeom>
          <a:noFill/>
        </p:spPr>
        <p:txBody>
          <a:bodyPr wrap="square" rtlCol="0">
            <a:spAutoFit/>
          </a:bodyPr>
          <a:lstStyle/>
          <a:p>
            <a:r>
              <a:rPr lang="en-US" sz="1200" i="1" dirty="0" smtClean="0">
                <a:latin typeface="Constantia" pitchFamily="18" charset="0"/>
              </a:rPr>
              <a:t>(Career Pathways</a:t>
            </a:r>
            <a:r>
              <a:rPr lang="en-US" sz="1400" dirty="0" smtClean="0">
                <a:latin typeface="Constantia" pitchFamily="18" charset="0"/>
              </a:rPr>
              <a:t>)</a:t>
            </a:r>
            <a:endParaRPr lang="en-US" sz="1400" dirty="0">
              <a:latin typeface="Constantia" pitchFamily="18" charset="0"/>
            </a:endParaRPr>
          </a:p>
        </p:txBody>
      </p:sp>
    </p:spTree>
    <p:extLst>
      <p:ext uri="{BB962C8B-B14F-4D97-AF65-F5344CB8AC3E}">
        <p14:creationId xmlns:p14="http://schemas.microsoft.com/office/powerpoint/2010/main" val="12910630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76550" y="609599"/>
            <a:ext cx="3408218" cy="461665"/>
          </a:xfrm>
          <a:prstGeom prst="rect">
            <a:avLst/>
          </a:prstGeom>
          <a:noFill/>
          <a:ln>
            <a:solidFill>
              <a:schemeClr val="accent3">
                <a:lumMod val="75000"/>
              </a:schemeClr>
            </a:solidFill>
          </a:ln>
        </p:spPr>
        <p:txBody>
          <a:bodyPr wrap="square" rtlCol="0">
            <a:spAutoFit/>
          </a:bodyPr>
          <a:lstStyle/>
          <a:p>
            <a:r>
              <a:rPr lang="en-US" sz="2400" dirty="0" smtClean="0">
                <a:latin typeface="Cooper Black" pitchFamily="18" charset="0"/>
              </a:rPr>
              <a:t>Working Together</a:t>
            </a:r>
            <a:endParaRPr lang="en-US" sz="2400" dirty="0">
              <a:latin typeface="Cooper Black" pitchFamily="18" charset="0"/>
            </a:endParaRPr>
          </a:p>
        </p:txBody>
      </p:sp>
      <p:sp>
        <p:nvSpPr>
          <p:cNvPr id="5" name="TextBox 4"/>
          <p:cNvSpPr txBox="1"/>
          <p:nvPr/>
        </p:nvSpPr>
        <p:spPr>
          <a:xfrm>
            <a:off x="1087582" y="2139829"/>
            <a:ext cx="4648200" cy="338554"/>
          </a:xfrm>
          <a:prstGeom prst="rect">
            <a:avLst/>
          </a:prstGeom>
          <a:noFill/>
        </p:spPr>
        <p:txBody>
          <a:bodyPr wrap="square" rtlCol="0">
            <a:spAutoFit/>
          </a:bodyPr>
          <a:lstStyle/>
          <a:p>
            <a:r>
              <a:rPr lang="en-US" sz="1600" dirty="0" smtClean="0">
                <a:latin typeface="Constantia" pitchFamily="18" charset="0"/>
              </a:rPr>
              <a:t>IGP: (Individual Graduation Plan)</a:t>
            </a:r>
            <a:endParaRPr lang="en-US" sz="1600" dirty="0">
              <a:latin typeface="Constantia" pitchFamily="18" charset="0"/>
            </a:endParaRPr>
          </a:p>
        </p:txBody>
      </p:sp>
      <p:sp>
        <p:nvSpPr>
          <p:cNvPr id="8" name="TextBox 7"/>
          <p:cNvSpPr txBox="1"/>
          <p:nvPr/>
        </p:nvSpPr>
        <p:spPr>
          <a:xfrm>
            <a:off x="1905000" y="2507534"/>
            <a:ext cx="5105400" cy="584775"/>
          </a:xfrm>
          <a:prstGeom prst="rect">
            <a:avLst/>
          </a:prstGeom>
          <a:noFill/>
        </p:spPr>
        <p:txBody>
          <a:bodyPr wrap="square" rtlCol="0">
            <a:spAutoFit/>
          </a:bodyPr>
          <a:lstStyle/>
          <a:p>
            <a:r>
              <a:rPr lang="en-US" sz="1600" dirty="0" smtClean="0">
                <a:latin typeface="Constantia" pitchFamily="18" charset="0"/>
              </a:rPr>
              <a:t>-Information is used to create the pathway to successful post-secondary outcome for all students</a:t>
            </a:r>
            <a:endParaRPr lang="en-US" sz="1600" dirty="0">
              <a:latin typeface="Constantia" pitchFamily="18" charset="0"/>
            </a:endParaRPr>
          </a:p>
        </p:txBody>
      </p:sp>
      <p:sp>
        <p:nvSpPr>
          <p:cNvPr id="9" name="TextBox 8"/>
          <p:cNvSpPr txBox="1"/>
          <p:nvPr/>
        </p:nvSpPr>
        <p:spPr>
          <a:xfrm>
            <a:off x="3048000" y="1348633"/>
            <a:ext cx="3674918" cy="369332"/>
          </a:xfrm>
          <a:prstGeom prst="rect">
            <a:avLst/>
          </a:prstGeom>
          <a:noFill/>
        </p:spPr>
        <p:txBody>
          <a:bodyPr wrap="square" rtlCol="0">
            <a:spAutoFit/>
          </a:bodyPr>
          <a:lstStyle/>
          <a:p>
            <a:r>
              <a:rPr lang="en-US" dirty="0" smtClean="0">
                <a:latin typeface="Constantia" pitchFamily="18" charset="0"/>
              </a:rPr>
              <a:t>Understanding the difference</a:t>
            </a:r>
            <a:endParaRPr lang="en-US" dirty="0">
              <a:latin typeface="Constantia" pitchFamily="18" charset="0"/>
            </a:endParaRPr>
          </a:p>
        </p:txBody>
      </p:sp>
      <p:sp>
        <p:nvSpPr>
          <p:cNvPr id="10" name="TextBox 9"/>
          <p:cNvSpPr txBox="1"/>
          <p:nvPr/>
        </p:nvSpPr>
        <p:spPr>
          <a:xfrm>
            <a:off x="1226127" y="3657600"/>
            <a:ext cx="4648200" cy="338554"/>
          </a:xfrm>
          <a:prstGeom prst="rect">
            <a:avLst/>
          </a:prstGeom>
          <a:noFill/>
        </p:spPr>
        <p:txBody>
          <a:bodyPr wrap="square" rtlCol="0">
            <a:spAutoFit/>
          </a:bodyPr>
          <a:lstStyle/>
          <a:p>
            <a:r>
              <a:rPr lang="en-US" sz="1600" dirty="0" smtClean="0">
                <a:latin typeface="Constantia" pitchFamily="18" charset="0"/>
              </a:rPr>
              <a:t>IEP: (Individual Education Plan)</a:t>
            </a:r>
            <a:endParaRPr lang="en-US" sz="1600" dirty="0">
              <a:latin typeface="Constantia" pitchFamily="18" charset="0"/>
            </a:endParaRPr>
          </a:p>
        </p:txBody>
      </p:sp>
      <p:sp>
        <p:nvSpPr>
          <p:cNvPr id="11" name="TextBox 10"/>
          <p:cNvSpPr txBox="1"/>
          <p:nvPr/>
        </p:nvSpPr>
        <p:spPr>
          <a:xfrm>
            <a:off x="2057400" y="4030790"/>
            <a:ext cx="5105400" cy="584775"/>
          </a:xfrm>
          <a:prstGeom prst="rect">
            <a:avLst/>
          </a:prstGeom>
          <a:noFill/>
        </p:spPr>
        <p:txBody>
          <a:bodyPr wrap="square" rtlCol="0">
            <a:spAutoFit/>
          </a:bodyPr>
          <a:lstStyle/>
          <a:p>
            <a:r>
              <a:rPr lang="en-US" sz="1600" dirty="0" smtClean="0">
                <a:latin typeface="Constantia" pitchFamily="18" charset="0"/>
              </a:rPr>
              <a:t>-Uses information from the IGP to inform the transition IEP process. </a:t>
            </a:r>
            <a:endParaRPr lang="en-US" sz="1600" dirty="0">
              <a:latin typeface="Constantia"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4722073"/>
            <a:ext cx="3332480" cy="1526327"/>
          </a:xfrm>
          <a:prstGeom prst="rect">
            <a:avLst/>
          </a:prstGeom>
        </p:spPr>
      </p:pic>
    </p:spTree>
    <p:extLst>
      <p:ext uri="{BB962C8B-B14F-4D97-AF65-F5344CB8AC3E}">
        <p14:creationId xmlns:p14="http://schemas.microsoft.com/office/powerpoint/2010/main" val="1992065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600200"/>
            <a:ext cx="5753100" cy="646331"/>
          </a:xfrm>
          <a:prstGeom prst="rect">
            <a:avLst/>
          </a:prstGeom>
        </p:spPr>
        <p:txBody>
          <a:bodyPr wrap="square">
            <a:spAutoFit/>
          </a:bodyPr>
          <a:lstStyle/>
          <a:p>
            <a:r>
              <a:rPr lang="en-US" dirty="0" smtClean="0">
                <a:latin typeface="Constantia" pitchFamily="18" charset="0"/>
              </a:rPr>
              <a:t>Cherokee County School District</a:t>
            </a:r>
          </a:p>
          <a:p>
            <a:r>
              <a:rPr lang="en-US" dirty="0" smtClean="0">
                <a:latin typeface="Constantia" pitchFamily="18" charset="0"/>
              </a:rPr>
              <a:t>http</a:t>
            </a:r>
            <a:r>
              <a:rPr lang="en-US" dirty="0">
                <a:latin typeface="Constantia" pitchFamily="18" charset="0"/>
              </a:rPr>
              <a:t>://www.cherokee.k12.ga.us/Pages/Welcome.aspx</a:t>
            </a:r>
          </a:p>
        </p:txBody>
      </p:sp>
      <p:sp>
        <p:nvSpPr>
          <p:cNvPr id="3" name="TextBox 2"/>
          <p:cNvSpPr txBox="1"/>
          <p:nvPr/>
        </p:nvSpPr>
        <p:spPr>
          <a:xfrm>
            <a:off x="2438400" y="609600"/>
            <a:ext cx="4572000" cy="707886"/>
          </a:xfrm>
          <a:prstGeom prst="rect">
            <a:avLst/>
          </a:prstGeom>
          <a:noFill/>
          <a:ln w="28575">
            <a:solidFill>
              <a:srgbClr val="0070C0"/>
            </a:solidFill>
          </a:ln>
        </p:spPr>
        <p:txBody>
          <a:bodyPr wrap="square" rtlCol="0">
            <a:spAutoFit/>
          </a:bodyPr>
          <a:lstStyle/>
          <a:p>
            <a:pPr algn="ctr"/>
            <a:r>
              <a:rPr lang="en-US" sz="2000" dirty="0" smtClean="0">
                <a:latin typeface="Cooper Black" pitchFamily="18" charset="0"/>
              </a:rPr>
              <a:t>Check School District website </a:t>
            </a:r>
          </a:p>
          <a:p>
            <a:pPr algn="ctr"/>
            <a:r>
              <a:rPr lang="en-US" sz="2000" dirty="0" smtClean="0">
                <a:latin typeface="Cooper Black" pitchFamily="18" charset="0"/>
              </a:rPr>
              <a:t>and  your school website often</a:t>
            </a:r>
            <a:endParaRPr lang="en-US" sz="2000" dirty="0">
              <a:latin typeface="Cooper Black" pitchFamily="18" charset="0"/>
            </a:endParaRPr>
          </a:p>
        </p:txBody>
      </p:sp>
      <p:pic>
        <p:nvPicPr>
          <p:cNvPr id="5" name="Picture 4" descr="Welcome - Microsoft Internet Explorer provided by Cherokee County School Distric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944" y="2414045"/>
            <a:ext cx="2441406" cy="1746545"/>
          </a:xfrm>
          <a:prstGeom prst="rect">
            <a:avLst/>
          </a:prstGeom>
        </p:spPr>
      </p:pic>
      <p:pic>
        <p:nvPicPr>
          <p:cNvPr id="6" name="Picture 5" descr="School Pages - Middle - Microsoft Internet Explorer provided by Cherokee County School Distric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848791"/>
            <a:ext cx="2514600" cy="1761656"/>
          </a:xfrm>
          <a:prstGeom prst="rect">
            <a:avLst/>
          </a:prstGeom>
        </p:spPr>
      </p:pic>
      <p:sp>
        <p:nvSpPr>
          <p:cNvPr id="9" name="TextBox 8"/>
          <p:cNvSpPr txBox="1"/>
          <p:nvPr/>
        </p:nvSpPr>
        <p:spPr>
          <a:xfrm>
            <a:off x="5334000" y="4645746"/>
            <a:ext cx="2565400" cy="1384995"/>
          </a:xfrm>
          <a:prstGeom prst="rect">
            <a:avLst/>
          </a:prstGeom>
          <a:noFill/>
        </p:spPr>
        <p:txBody>
          <a:bodyPr wrap="square" rtlCol="0">
            <a:spAutoFit/>
          </a:bodyPr>
          <a:lstStyle/>
          <a:p>
            <a:pPr marL="285750" indent="-285750">
              <a:buFont typeface="Arial" pitchFamily="34" charset="0"/>
              <a:buChar char="•"/>
            </a:pPr>
            <a:r>
              <a:rPr lang="en-US" sz="1400" dirty="0" smtClean="0">
                <a:latin typeface="Constantia" pitchFamily="18" charset="0"/>
              </a:rPr>
              <a:t>School Calendar of Events</a:t>
            </a:r>
          </a:p>
          <a:p>
            <a:pPr marL="285750" indent="-285750">
              <a:buFont typeface="Arial" pitchFamily="34" charset="0"/>
              <a:buChar char="•"/>
            </a:pPr>
            <a:r>
              <a:rPr lang="en-US" sz="1400" dirty="0" smtClean="0">
                <a:latin typeface="Constantia" pitchFamily="18" charset="0"/>
              </a:rPr>
              <a:t>Tutoring Info</a:t>
            </a:r>
          </a:p>
          <a:p>
            <a:pPr marL="285750" indent="-285750">
              <a:buFont typeface="Arial" pitchFamily="34" charset="0"/>
              <a:buChar char="•"/>
            </a:pPr>
            <a:r>
              <a:rPr lang="en-US" sz="1400" dirty="0" smtClean="0">
                <a:latin typeface="Constantia" pitchFamily="18" charset="0"/>
              </a:rPr>
              <a:t>School Clubs</a:t>
            </a:r>
          </a:p>
          <a:p>
            <a:pPr marL="285750" indent="-285750">
              <a:buFont typeface="Arial" pitchFamily="34" charset="0"/>
              <a:buChar char="•"/>
            </a:pPr>
            <a:r>
              <a:rPr lang="en-US" sz="1400" dirty="0" smtClean="0">
                <a:latin typeface="Constantia" pitchFamily="18" charset="0"/>
              </a:rPr>
              <a:t>Teacher Websites</a:t>
            </a:r>
          </a:p>
          <a:p>
            <a:pPr marL="285750" indent="-285750">
              <a:buFont typeface="Arial" pitchFamily="34" charset="0"/>
              <a:buChar char="•"/>
            </a:pPr>
            <a:r>
              <a:rPr lang="en-US" sz="1400" dirty="0" smtClean="0">
                <a:latin typeface="Constantia" pitchFamily="18" charset="0"/>
              </a:rPr>
              <a:t>School Activities</a:t>
            </a:r>
          </a:p>
          <a:p>
            <a:pPr marL="285750" indent="-285750">
              <a:buFont typeface="Arial" pitchFamily="34" charset="0"/>
              <a:buChar char="•"/>
            </a:pPr>
            <a:r>
              <a:rPr lang="en-US" sz="1400" dirty="0" smtClean="0">
                <a:latin typeface="Constantia" pitchFamily="18" charset="0"/>
              </a:rPr>
              <a:t>Announcements</a:t>
            </a:r>
            <a:endParaRPr lang="en-US" dirty="0" smtClean="0"/>
          </a:p>
        </p:txBody>
      </p:sp>
      <p:sp>
        <p:nvSpPr>
          <p:cNvPr id="10" name="Rectangle 9"/>
          <p:cNvSpPr/>
          <p:nvPr/>
        </p:nvSpPr>
        <p:spPr>
          <a:xfrm>
            <a:off x="5181600" y="2448681"/>
            <a:ext cx="2638863" cy="400110"/>
          </a:xfrm>
          <a:prstGeom prst="rect">
            <a:avLst/>
          </a:prstGeom>
          <a:noFill/>
        </p:spPr>
        <p:txBody>
          <a:bodyPr wrap="none" lIns="91440" tIns="45720" rIns="91440" bIns="45720">
            <a:spAutoFit/>
          </a:bodyPr>
          <a:lstStyle/>
          <a:p>
            <a:pPr algn="ctr"/>
            <a:r>
              <a:rPr lang="en-US" sz="2000" b="1" cap="none" spc="300" dirty="0" smtClean="0">
                <a:ln w="11430" cmpd="sng">
                  <a:noFill/>
                  <a:prstDash val="solid"/>
                  <a:miter lim="800000"/>
                </a:ln>
                <a:solidFill>
                  <a:schemeClr val="accent1">
                    <a:lumMod val="75000"/>
                  </a:schemeClr>
                </a:solidFill>
                <a:effectLst>
                  <a:glow rad="45500">
                    <a:schemeClr val="accent1">
                      <a:satMod val="220000"/>
                      <a:alpha val="35000"/>
                    </a:schemeClr>
                  </a:glow>
                </a:effectLst>
                <a:latin typeface="Comic Sans MS" pitchFamily="66" charset="0"/>
              </a:rPr>
              <a:t>Stay</a:t>
            </a:r>
            <a:r>
              <a:rPr lang="en-US" sz="2000" b="1" cap="none" spc="300" dirty="0" smtClean="0">
                <a:ln w="11430" cmpd="sng">
                  <a:no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itchFamily="66" charset="0"/>
              </a:rPr>
              <a:t> connected</a:t>
            </a:r>
            <a:endParaRPr lang="en-US" sz="2000" b="1" cap="none" spc="300" dirty="0">
              <a:ln w="11430" cmpd="sng">
                <a:no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itchFamily="66" charset="0"/>
            </a:endParaRPr>
          </a:p>
        </p:txBody>
      </p:sp>
      <p:sp>
        <p:nvSpPr>
          <p:cNvPr id="12" name="TextBox 11"/>
          <p:cNvSpPr txBox="1"/>
          <p:nvPr/>
        </p:nvSpPr>
        <p:spPr>
          <a:xfrm>
            <a:off x="1235784" y="4343400"/>
            <a:ext cx="2347348" cy="1815882"/>
          </a:xfrm>
          <a:prstGeom prst="rect">
            <a:avLst/>
          </a:prstGeom>
          <a:noFill/>
        </p:spPr>
        <p:txBody>
          <a:bodyPr wrap="square" rtlCol="0">
            <a:spAutoFit/>
          </a:bodyPr>
          <a:lstStyle/>
          <a:p>
            <a:pPr marL="285750" indent="-285750">
              <a:buFont typeface="Arial" pitchFamily="34" charset="0"/>
              <a:buChar char="•"/>
            </a:pPr>
            <a:r>
              <a:rPr lang="en-US" sz="1400" dirty="0" smtClean="0">
                <a:latin typeface="Constantia" pitchFamily="18" charset="0"/>
              </a:rPr>
              <a:t>District Forms</a:t>
            </a:r>
          </a:p>
          <a:p>
            <a:pPr marL="285750" indent="-285750">
              <a:buFont typeface="Arial" pitchFamily="34" charset="0"/>
              <a:buChar char="•"/>
            </a:pPr>
            <a:r>
              <a:rPr lang="en-US" sz="1400" dirty="0" smtClean="0">
                <a:latin typeface="Constantia" pitchFamily="18" charset="0"/>
              </a:rPr>
              <a:t>District Information</a:t>
            </a:r>
          </a:p>
          <a:p>
            <a:pPr marL="285750" indent="-285750">
              <a:buFont typeface="Arial" pitchFamily="34" charset="0"/>
              <a:buChar char="•"/>
            </a:pPr>
            <a:r>
              <a:rPr lang="en-US" sz="1400" dirty="0" smtClean="0">
                <a:latin typeface="Constantia" pitchFamily="18" charset="0"/>
              </a:rPr>
              <a:t>District/State Reports</a:t>
            </a:r>
          </a:p>
          <a:p>
            <a:pPr marL="285750" indent="-285750">
              <a:buFont typeface="Arial" pitchFamily="34" charset="0"/>
              <a:buChar char="•"/>
            </a:pPr>
            <a:r>
              <a:rPr lang="en-US" sz="1400" dirty="0" smtClean="0">
                <a:latin typeface="Constantia" pitchFamily="18" charset="0"/>
              </a:rPr>
              <a:t>Announcements</a:t>
            </a:r>
          </a:p>
          <a:p>
            <a:pPr marL="285750" indent="-285750">
              <a:buFont typeface="Arial" pitchFamily="34" charset="0"/>
              <a:buChar char="•"/>
            </a:pPr>
            <a:r>
              <a:rPr lang="en-US" sz="1400" dirty="0" smtClean="0">
                <a:latin typeface="Constantia" pitchFamily="18" charset="0"/>
              </a:rPr>
              <a:t>Student handbooks</a:t>
            </a:r>
          </a:p>
          <a:p>
            <a:pPr marL="285750" indent="-285750">
              <a:buFont typeface="Arial" pitchFamily="34" charset="0"/>
              <a:buChar char="•"/>
            </a:pPr>
            <a:r>
              <a:rPr lang="en-US" sz="1400" dirty="0" smtClean="0">
                <a:latin typeface="Constantia" pitchFamily="18" charset="0"/>
              </a:rPr>
              <a:t>Parent Portal</a:t>
            </a:r>
          </a:p>
          <a:p>
            <a:pPr marL="285750" indent="-285750">
              <a:buFont typeface="Arial" pitchFamily="34" charset="0"/>
              <a:buChar char="•"/>
            </a:pPr>
            <a:r>
              <a:rPr lang="en-US" sz="1400" dirty="0" smtClean="0">
                <a:latin typeface="Constantia" pitchFamily="18" charset="0"/>
              </a:rPr>
              <a:t>District Calendar</a:t>
            </a:r>
          </a:p>
          <a:p>
            <a:pPr marL="285750" indent="-285750">
              <a:buFont typeface="Arial" pitchFamily="34" charset="0"/>
              <a:buChar char="•"/>
            </a:pPr>
            <a:r>
              <a:rPr lang="en-US" sz="1400" dirty="0" smtClean="0">
                <a:latin typeface="Constantia" pitchFamily="18" charset="0"/>
              </a:rPr>
              <a:t>Testing Calendar</a:t>
            </a:r>
            <a:endParaRPr lang="en-US" sz="1400" dirty="0">
              <a:latin typeface="Constantia" pitchFamily="18" charset="0"/>
            </a:endParaRPr>
          </a:p>
        </p:txBody>
      </p:sp>
    </p:spTree>
    <p:extLst>
      <p:ext uri="{BB962C8B-B14F-4D97-AF65-F5344CB8AC3E}">
        <p14:creationId xmlns:p14="http://schemas.microsoft.com/office/powerpoint/2010/main" val="1387000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13177">
            <a:off x="846158" y="4801525"/>
            <a:ext cx="2186685" cy="138012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808546"/>
            <a:ext cx="1666875" cy="1419225"/>
          </a:xfrm>
          <a:prstGeom prst="rect">
            <a:avLst/>
          </a:prstGeom>
        </p:spPr>
      </p:pic>
      <p:sp>
        <p:nvSpPr>
          <p:cNvPr id="4" name="Rectangle 3"/>
          <p:cNvSpPr/>
          <p:nvPr/>
        </p:nvSpPr>
        <p:spPr>
          <a:xfrm>
            <a:off x="457200" y="1676400"/>
            <a:ext cx="6934200" cy="2554545"/>
          </a:xfrm>
          <a:prstGeom prst="rect">
            <a:avLst/>
          </a:prstGeom>
        </p:spPr>
        <p:txBody>
          <a:bodyPr wrap="square">
            <a:spAutoFit/>
          </a:bodyPr>
          <a:lstStyle/>
          <a:p>
            <a:r>
              <a:rPr lang="en-US" sz="1600" dirty="0" smtClean="0">
                <a:latin typeface="Constantia" pitchFamily="18" charset="0"/>
              </a:rPr>
              <a:t>Deciding </a:t>
            </a:r>
            <a:r>
              <a:rPr lang="en-US" sz="1600" dirty="0">
                <a:latin typeface="Constantia" pitchFamily="18" charset="0"/>
              </a:rPr>
              <a:t>whether or not you want or need more schooling (in today's world, EVERYONE needs to continue his/her education beyond high school) or what kind of school you need to go to will depend largely on the nature of the careers in which you're interested. </a:t>
            </a:r>
            <a:endParaRPr lang="en-US" sz="1600" dirty="0" smtClean="0">
              <a:latin typeface="Constantia" pitchFamily="18" charset="0"/>
            </a:endParaRPr>
          </a:p>
          <a:p>
            <a:endParaRPr lang="en-US" sz="1600" dirty="0">
              <a:latin typeface="Constantia" pitchFamily="18" charset="0"/>
            </a:endParaRPr>
          </a:p>
          <a:p>
            <a:r>
              <a:rPr lang="en-US" sz="1600" dirty="0" smtClean="0">
                <a:latin typeface="Constantia" pitchFamily="18" charset="0"/>
              </a:rPr>
              <a:t>Many </a:t>
            </a:r>
            <a:r>
              <a:rPr lang="en-US" sz="1600" dirty="0">
                <a:latin typeface="Constantia" pitchFamily="18" charset="0"/>
              </a:rPr>
              <a:t>people choose the college they want to attend and then go about trying to whittle a career out of what they are taking.  By knowing yourself, your likes &amp; dislikes, strengths &amp; weaknesses the more likely you are to find a career that suits you. </a:t>
            </a:r>
            <a:r>
              <a:rPr lang="en-US" sz="1600" dirty="0" smtClean="0">
                <a:latin typeface="Constantia" pitchFamily="18" charset="0"/>
              </a:rPr>
              <a:t>Talk </a:t>
            </a:r>
            <a:r>
              <a:rPr lang="en-US" sz="1600" dirty="0">
                <a:latin typeface="Constantia" pitchFamily="18" charset="0"/>
              </a:rPr>
              <a:t>with people who know you </a:t>
            </a:r>
            <a:r>
              <a:rPr lang="en-US" sz="1600" dirty="0" smtClean="0">
                <a:latin typeface="Constantia" pitchFamily="18" charset="0"/>
              </a:rPr>
              <a:t>and </a:t>
            </a:r>
            <a:r>
              <a:rPr lang="en-US" sz="1600" dirty="0">
                <a:latin typeface="Constantia" pitchFamily="18" charset="0"/>
              </a:rPr>
              <a:t>begin to explore the areas, careers, and jobs they suggest.</a:t>
            </a:r>
          </a:p>
        </p:txBody>
      </p:sp>
      <p:sp>
        <p:nvSpPr>
          <p:cNvPr id="5" name="Rectangle 4"/>
          <p:cNvSpPr/>
          <p:nvPr/>
        </p:nvSpPr>
        <p:spPr>
          <a:xfrm>
            <a:off x="266700" y="381000"/>
            <a:ext cx="8839200" cy="923330"/>
          </a:xfrm>
          <a:prstGeom prst="rect">
            <a:avLst/>
          </a:prstGeom>
        </p:spPr>
        <p:txBody>
          <a:bodyPr wrap="square">
            <a:spAutoFit/>
          </a:bodyPr>
          <a:lstStyle/>
          <a:p>
            <a:r>
              <a:rPr lang="en-US" b="1" dirty="0">
                <a:solidFill>
                  <a:srgbClr val="FF6600"/>
                </a:solidFill>
                <a:latin typeface="Cooper Black" pitchFamily="18" charset="0"/>
              </a:rPr>
              <a:t>Who Am I?</a:t>
            </a:r>
            <a:r>
              <a:rPr lang="en-US" dirty="0"/>
              <a:t>  </a:t>
            </a:r>
            <a:r>
              <a:rPr lang="en-US" dirty="0" smtClean="0"/>
              <a:t>       </a:t>
            </a:r>
            <a:r>
              <a:rPr lang="en-US" b="1" dirty="0">
                <a:solidFill>
                  <a:schemeClr val="accent3">
                    <a:lumMod val="75000"/>
                  </a:schemeClr>
                </a:solidFill>
                <a:latin typeface="Cooper Black" pitchFamily="18" charset="0"/>
              </a:rPr>
              <a:t>Where Am I Going?</a:t>
            </a:r>
            <a:r>
              <a:rPr lang="en-US" dirty="0">
                <a:solidFill>
                  <a:schemeClr val="accent3">
                    <a:lumMod val="75000"/>
                  </a:schemeClr>
                </a:solidFill>
                <a:latin typeface="Cooper Black" pitchFamily="18" charset="0"/>
              </a:rPr>
              <a:t> </a:t>
            </a:r>
            <a:r>
              <a:rPr lang="en-US" dirty="0">
                <a:latin typeface="Cooper Black" pitchFamily="18" charset="0"/>
              </a:rPr>
              <a:t> </a:t>
            </a:r>
            <a:r>
              <a:rPr lang="en-US" dirty="0"/>
              <a:t> </a:t>
            </a:r>
            <a:r>
              <a:rPr lang="en-US" dirty="0" smtClean="0"/>
              <a:t>       </a:t>
            </a:r>
            <a:r>
              <a:rPr lang="en-US" dirty="0" smtClean="0">
                <a:solidFill>
                  <a:schemeClr val="accent1">
                    <a:lumMod val="75000"/>
                  </a:schemeClr>
                </a:solidFill>
                <a:latin typeface="Cooper Black" pitchFamily="18" charset="0"/>
              </a:rPr>
              <a:t>How </a:t>
            </a:r>
            <a:r>
              <a:rPr lang="en-US" dirty="0">
                <a:solidFill>
                  <a:schemeClr val="accent1">
                    <a:lumMod val="75000"/>
                  </a:schemeClr>
                </a:solidFill>
                <a:latin typeface="Cooper Black" pitchFamily="18" charset="0"/>
              </a:rPr>
              <a:t>Do I Get There From Here? </a:t>
            </a:r>
            <a:r>
              <a:rPr lang="en-US" dirty="0">
                <a:latin typeface="Cooper Black" pitchFamily="18" charset="0"/>
              </a:rPr>
              <a:t/>
            </a:r>
            <a:br>
              <a:rPr lang="en-US" dirty="0">
                <a:latin typeface="Cooper Black" pitchFamily="18" charset="0"/>
              </a:rPr>
            </a:br>
            <a:r>
              <a:rPr lang="en-US" dirty="0"/>
              <a:t/>
            </a:r>
            <a:br>
              <a:rPr lang="en-US" dirty="0"/>
            </a:br>
            <a:endParaRPr lang="en-US" dirty="0"/>
          </a:p>
        </p:txBody>
      </p:sp>
    </p:spTree>
    <p:extLst>
      <p:ext uri="{BB962C8B-B14F-4D97-AF65-F5344CB8AC3E}">
        <p14:creationId xmlns:p14="http://schemas.microsoft.com/office/powerpoint/2010/main" val="2852778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419600"/>
            <a:ext cx="3581400" cy="533400"/>
          </a:xfrm>
        </p:spPr>
        <p:txBody>
          <a:bodyPr>
            <a:normAutofit/>
          </a:bodyPr>
          <a:lstStyle/>
          <a:p>
            <a:pPr marL="0" indent="0">
              <a:buNone/>
            </a:pPr>
            <a:r>
              <a:rPr lang="en-US" sz="1400" dirty="0">
                <a:latin typeface="Constantia" pitchFamily="18" charset="0"/>
              </a:rPr>
              <a:t>http://www.onetonline.org/skills/</a:t>
            </a:r>
          </a:p>
        </p:txBody>
      </p:sp>
      <p:sp>
        <p:nvSpPr>
          <p:cNvPr id="4" name="TextBox 3"/>
          <p:cNvSpPr txBox="1"/>
          <p:nvPr/>
        </p:nvSpPr>
        <p:spPr>
          <a:xfrm>
            <a:off x="1143000" y="316468"/>
            <a:ext cx="6477000" cy="369332"/>
          </a:xfrm>
          <a:prstGeom prst="rect">
            <a:avLst/>
          </a:prstGeom>
          <a:noFill/>
        </p:spPr>
        <p:txBody>
          <a:bodyPr wrap="square" rtlCol="0">
            <a:spAutoFit/>
          </a:bodyPr>
          <a:lstStyle/>
          <a:p>
            <a:r>
              <a:rPr lang="en-US" dirty="0" smtClean="0">
                <a:latin typeface="Cooper Black" pitchFamily="18" charset="0"/>
              </a:rPr>
              <a:t>A Skills Inventory will help with your decisions</a:t>
            </a:r>
            <a:endParaRPr lang="en-US" dirty="0">
              <a:latin typeface="Cooper Black" pitchFamily="18" charset="0"/>
            </a:endParaRPr>
          </a:p>
        </p:txBody>
      </p:sp>
      <p:pic>
        <p:nvPicPr>
          <p:cNvPr id="5" name="Picture 4" descr="Skills Search - Microsoft Internet Explorer provided by Cherokee County School District"/>
          <p:cNvPicPr>
            <a:picLocks noChangeAspect="1"/>
          </p:cNvPicPr>
          <p:nvPr/>
        </p:nvPicPr>
        <p:blipFill rotWithShape="1">
          <a:blip r:embed="rId2">
            <a:extLst>
              <a:ext uri="{28A0092B-C50C-407E-A947-70E740481C1C}">
                <a14:useLocalDpi xmlns:a14="http://schemas.microsoft.com/office/drawing/2010/main" val="0"/>
              </a:ext>
            </a:extLst>
          </a:blip>
          <a:srcRect l="12501" t="19711" r="15970" b="2106"/>
          <a:stretch/>
        </p:blipFill>
        <p:spPr>
          <a:xfrm>
            <a:off x="152400" y="838200"/>
            <a:ext cx="2667000" cy="3505200"/>
          </a:xfrm>
          <a:prstGeom prst="rect">
            <a:avLst/>
          </a:prstGeom>
          <a:ln w="3175" cap="sq">
            <a:solidFill>
              <a:schemeClr val="tx2">
                <a:lumMod val="75000"/>
              </a:schemeClr>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108497" y="5171154"/>
            <a:ext cx="2813014" cy="369332"/>
          </a:xfrm>
          <a:prstGeom prst="rect">
            <a:avLst/>
          </a:prstGeom>
        </p:spPr>
        <p:txBody>
          <a:bodyPr wrap="none">
            <a:spAutoFit/>
          </a:bodyPr>
          <a:lstStyle/>
          <a:p>
            <a:r>
              <a:rPr lang="en-US" sz="1400" dirty="0">
                <a:latin typeface="Constantia" pitchFamily="18" charset="0"/>
              </a:rPr>
              <a:t>http://www.personalitytype.com</a:t>
            </a:r>
            <a:r>
              <a:rPr lang="en-US" dirty="0"/>
              <a:t>/</a:t>
            </a:r>
          </a:p>
        </p:txBody>
      </p:sp>
      <p:pic>
        <p:nvPicPr>
          <p:cNvPr id="7" name="Picture 6" descr="Welcome to Personality Type! - Microsoft Internet Explorer provided by Cherokee County School District"/>
          <p:cNvPicPr>
            <a:picLocks noChangeAspect="1"/>
          </p:cNvPicPr>
          <p:nvPr/>
        </p:nvPicPr>
        <p:blipFill rotWithShape="1">
          <a:blip r:embed="rId3">
            <a:extLst>
              <a:ext uri="{28A0092B-C50C-407E-A947-70E740481C1C}">
                <a14:useLocalDpi xmlns:a14="http://schemas.microsoft.com/office/drawing/2010/main" val="0"/>
              </a:ext>
            </a:extLst>
          </a:blip>
          <a:srcRect l="17898" t="23038" r="15175" b="2106"/>
          <a:stretch/>
        </p:blipFill>
        <p:spPr>
          <a:xfrm>
            <a:off x="3108497" y="1143000"/>
            <a:ext cx="2679554" cy="4028154"/>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4191000" y="6232478"/>
            <a:ext cx="5109381" cy="307777"/>
          </a:xfrm>
          <a:prstGeom prst="rect">
            <a:avLst/>
          </a:prstGeom>
        </p:spPr>
        <p:txBody>
          <a:bodyPr wrap="square">
            <a:spAutoFit/>
          </a:bodyPr>
          <a:lstStyle/>
          <a:p>
            <a:r>
              <a:rPr lang="en-US" sz="1400" dirty="0">
                <a:latin typeface="Constantia" pitchFamily="18" charset="0"/>
              </a:rPr>
              <a:t>http://www.careerinfonet.org/skills/default.aspx?nodeid=20</a:t>
            </a:r>
          </a:p>
        </p:txBody>
      </p:sp>
      <p:pic>
        <p:nvPicPr>
          <p:cNvPr id="9" name="Picture 8" descr="Skills Profiler - America's Career InfoNet - Microsoft Internet Explorer provided by Cherokee County School District"/>
          <p:cNvPicPr>
            <a:picLocks noChangeAspect="1"/>
          </p:cNvPicPr>
          <p:nvPr/>
        </p:nvPicPr>
        <p:blipFill rotWithShape="1">
          <a:blip r:embed="rId4">
            <a:extLst>
              <a:ext uri="{28A0092B-C50C-407E-A947-70E740481C1C}">
                <a14:useLocalDpi xmlns:a14="http://schemas.microsoft.com/office/drawing/2010/main" val="0"/>
              </a:ext>
            </a:extLst>
          </a:blip>
          <a:srcRect l="15418" t="22207" r="18805" b="3492"/>
          <a:stretch/>
        </p:blipFill>
        <p:spPr>
          <a:xfrm>
            <a:off x="6096000" y="1752600"/>
            <a:ext cx="2861646" cy="426720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7304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621" y="5578059"/>
            <a:ext cx="1784719" cy="369332"/>
          </a:xfrm>
          <a:prstGeom prst="rect">
            <a:avLst/>
          </a:prstGeom>
        </p:spPr>
        <p:txBody>
          <a:bodyPr wrap="none">
            <a:spAutoFit/>
          </a:bodyPr>
          <a:lstStyle/>
          <a:p>
            <a:r>
              <a:rPr lang="en-US" dirty="0"/>
              <a:t>https://tcsg.edu/</a:t>
            </a:r>
          </a:p>
        </p:txBody>
      </p:sp>
      <p:sp>
        <p:nvSpPr>
          <p:cNvPr id="9" name="TextBox 8"/>
          <p:cNvSpPr txBox="1"/>
          <p:nvPr/>
        </p:nvSpPr>
        <p:spPr>
          <a:xfrm>
            <a:off x="706546" y="255075"/>
            <a:ext cx="3581400" cy="400110"/>
          </a:xfrm>
          <a:prstGeom prst="rect">
            <a:avLst/>
          </a:prstGeom>
          <a:noFill/>
        </p:spPr>
        <p:txBody>
          <a:bodyPr wrap="square" rtlCol="0">
            <a:spAutoFit/>
          </a:bodyPr>
          <a:lstStyle/>
          <a:p>
            <a:r>
              <a:rPr lang="en-US" sz="2000" dirty="0" smtClean="0">
                <a:latin typeface="Cooper Black" pitchFamily="18" charset="0"/>
              </a:rPr>
              <a:t>CHOICES…….</a:t>
            </a:r>
            <a:endParaRPr lang="en-US" sz="2000" dirty="0">
              <a:latin typeface="Cooper Black" pitchFamily="18" charset="0"/>
            </a:endParaRPr>
          </a:p>
        </p:txBody>
      </p:sp>
      <p:sp>
        <p:nvSpPr>
          <p:cNvPr id="10" name="Rectangle 9"/>
          <p:cNvSpPr/>
          <p:nvPr/>
        </p:nvSpPr>
        <p:spPr>
          <a:xfrm>
            <a:off x="4654694" y="1981200"/>
            <a:ext cx="4298806" cy="369332"/>
          </a:xfrm>
          <a:prstGeom prst="rect">
            <a:avLst/>
          </a:prstGeom>
        </p:spPr>
        <p:txBody>
          <a:bodyPr wrap="none">
            <a:spAutoFit/>
          </a:bodyPr>
          <a:lstStyle/>
          <a:p>
            <a:r>
              <a:rPr lang="en-US" dirty="0"/>
              <a:t>http://www.dtae.org/teched/techmap.html</a:t>
            </a:r>
          </a:p>
        </p:txBody>
      </p:sp>
      <p:pic>
        <p:nvPicPr>
          <p:cNvPr id="11" name="Picture 10" descr="Map of Georgia's Technical College System - Microsoft Internet Explorer provided by Cherokee County School District"/>
          <p:cNvPicPr>
            <a:picLocks noChangeAspect="1"/>
          </p:cNvPicPr>
          <p:nvPr/>
        </p:nvPicPr>
        <p:blipFill rotWithShape="1">
          <a:blip r:embed="rId2">
            <a:extLst>
              <a:ext uri="{28A0092B-C50C-407E-A947-70E740481C1C}">
                <a14:useLocalDpi xmlns:a14="http://schemas.microsoft.com/office/drawing/2010/main" val="0"/>
              </a:ext>
            </a:extLst>
          </a:blip>
          <a:srcRect l="35049" t="20543" r="32476" b="6820"/>
          <a:stretch/>
        </p:blipFill>
        <p:spPr>
          <a:xfrm>
            <a:off x="5181600" y="2514600"/>
            <a:ext cx="3352800" cy="3800475"/>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pic>
        <p:nvPicPr>
          <p:cNvPr id="12" name="Picture 11" descr="TCSG | Technical College System of Georgia - Microsoft Internet Explorer provided by Cherokee County School District"/>
          <p:cNvPicPr>
            <a:picLocks noChangeAspect="1"/>
          </p:cNvPicPr>
          <p:nvPr/>
        </p:nvPicPr>
        <p:blipFill rotWithShape="1">
          <a:blip r:embed="rId3">
            <a:extLst>
              <a:ext uri="{28A0092B-C50C-407E-A947-70E740481C1C}">
                <a14:useLocalDpi xmlns:a14="http://schemas.microsoft.com/office/drawing/2010/main" val="0"/>
              </a:ext>
            </a:extLst>
          </a:blip>
          <a:srcRect l="37083" t="18655" r="37500" b="4142"/>
          <a:stretch/>
        </p:blipFill>
        <p:spPr>
          <a:xfrm>
            <a:off x="401472" y="1295400"/>
            <a:ext cx="3009900" cy="4124025"/>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3124200" y="655185"/>
            <a:ext cx="5585346" cy="369332"/>
          </a:xfrm>
          <a:prstGeom prst="rect">
            <a:avLst/>
          </a:prstGeom>
          <a:noFill/>
        </p:spPr>
        <p:txBody>
          <a:bodyPr wrap="square" rtlCol="0">
            <a:spAutoFit/>
          </a:bodyPr>
          <a:lstStyle/>
          <a:p>
            <a:r>
              <a:rPr lang="en-US" dirty="0" smtClean="0">
                <a:latin typeface="Cooper Black" pitchFamily="18" charset="0"/>
              </a:rPr>
              <a:t>Not everyone will go to a typical 4 year college</a:t>
            </a:r>
            <a:endParaRPr lang="en-US" dirty="0">
              <a:latin typeface="Cooper Black" pitchFamily="18" charset="0"/>
            </a:endParaRPr>
          </a:p>
        </p:txBody>
      </p:sp>
    </p:spTree>
    <p:extLst>
      <p:ext uri="{BB962C8B-B14F-4D97-AF65-F5344CB8AC3E}">
        <p14:creationId xmlns:p14="http://schemas.microsoft.com/office/powerpoint/2010/main" val="21966696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799111"/>
            <a:ext cx="4572000" cy="584775"/>
          </a:xfrm>
          <a:prstGeom prst="rect">
            <a:avLst/>
          </a:prstGeom>
        </p:spPr>
        <p:txBody>
          <a:bodyPr>
            <a:spAutoFit/>
          </a:bodyPr>
          <a:lstStyle/>
          <a:p>
            <a:r>
              <a:rPr lang="en-US" sz="1600" dirty="0">
                <a:latin typeface="Constantia" pitchFamily="18" charset="0"/>
              </a:rPr>
              <a:t>https://careerzone.ny.gov/views/careerzone/index.jsf</a:t>
            </a:r>
          </a:p>
        </p:txBody>
      </p:sp>
      <p:pic>
        <p:nvPicPr>
          <p:cNvPr id="5" name="Picture 4" descr="CareerZone Index - Microsoft Internet Explorer provided by Cherokee County School District"/>
          <p:cNvPicPr>
            <a:picLocks noChangeAspect="1"/>
          </p:cNvPicPr>
          <p:nvPr/>
        </p:nvPicPr>
        <p:blipFill rotWithShape="1">
          <a:blip r:embed="rId2">
            <a:extLst>
              <a:ext uri="{28A0092B-C50C-407E-A947-70E740481C1C}">
                <a14:useLocalDpi xmlns:a14="http://schemas.microsoft.com/office/drawing/2010/main" val="0"/>
              </a:ext>
            </a:extLst>
          </a:blip>
          <a:srcRect l="1194" t="19157" r="44926" b="4602"/>
          <a:stretch/>
        </p:blipFill>
        <p:spPr>
          <a:xfrm>
            <a:off x="402608" y="457200"/>
            <a:ext cx="3178791" cy="3810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888322" y="5594866"/>
            <a:ext cx="2949077" cy="338554"/>
          </a:xfrm>
          <a:prstGeom prst="rect">
            <a:avLst/>
          </a:prstGeom>
        </p:spPr>
        <p:txBody>
          <a:bodyPr wrap="none">
            <a:spAutoFit/>
          </a:bodyPr>
          <a:lstStyle/>
          <a:p>
            <a:r>
              <a:rPr lang="en-US" sz="1600" dirty="0">
                <a:latin typeface="Constantia" pitchFamily="18" charset="0"/>
              </a:rPr>
              <a:t>http://www.gcic.peachnet.edu</a:t>
            </a:r>
            <a:r>
              <a:rPr lang="en-US" sz="1600" dirty="0"/>
              <a:t>/</a:t>
            </a:r>
          </a:p>
        </p:txBody>
      </p:sp>
      <p:pic>
        <p:nvPicPr>
          <p:cNvPr id="7" name="Picture 6" descr="Georgia Career Information Center - Microsoft Internet Explorer provided by Cherokee County School District"/>
          <p:cNvPicPr>
            <a:picLocks noChangeAspect="1"/>
          </p:cNvPicPr>
          <p:nvPr/>
        </p:nvPicPr>
        <p:blipFill rotWithShape="1">
          <a:blip r:embed="rId3">
            <a:extLst>
              <a:ext uri="{28A0092B-C50C-407E-A947-70E740481C1C}">
                <a14:useLocalDpi xmlns:a14="http://schemas.microsoft.com/office/drawing/2010/main" val="0"/>
              </a:ext>
            </a:extLst>
          </a:blip>
          <a:srcRect l="24329" t="19157" r="26119" b="6003"/>
          <a:stretch/>
        </p:blipFill>
        <p:spPr>
          <a:xfrm>
            <a:off x="5194679" y="1295400"/>
            <a:ext cx="3642815" cy="41148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1260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4190" y="2057400"/>
            <a:ext cx="7345409" cy="3733800"/>
          </a:xfrm>
        </p:spPr>
        <p:txBody>
          <a:bodyPr>
            <a:normAutofit/>
          </a:bodyPr>
          <a:lstStyle/>
          <a:p>
            <a:r>
              <a:rPr lang="en-US" sz="1600" dirty="0" smtClean="0">
                <a:latin typeface="Constantia" pitchFamily="18" charset="0"/>
                <a:cs typeface="Times New Roman" pitchFamily="18" charset="0"/>
              </a:rPr>
              <a:t>Beginning at age 16, make sure your child’s transition plan is appropriate.  The transition plan should drive the IEP from this point forward.</a:t>
            </a:r>
          </a:p>
          <a:p>
            <a:pPr marL="0" indent="0">
              <a:buNone/>
            </a:pPr>
            <a:endParaRPr lang="en-US" sz="1600" dirty="0" smtClean="0">
              <a:latin typeface="Constantia" pitchFamily="18" charset="0"/>
              <a:cs typeface="Times New Roman" pitchFamily="18" charset="0"/>
            </a:endParaRPr>
          </a:p>
          <a:p>
            <a:r>
              <a:rPr lang="en-US" sz="1600" dirty="0" smtClean="0">
                <a:latin typeface="Constantia" pitchFamily="18" charset="0"/>
                <a:cs typeface="Times New Roman" pitchFamily="18" charset="0"/>
              </a:rPr>
              <a:t>Work closely with your child’s transition case holder.</a:t>
            </a:r>
          </a:p>
          <a:p>
            <a:pPr marL="0" indent="0">
              <a:buNone/>
            </a:pPr>
            <a:endParaRPr lang="en-US" sz="1600" dirty="0" smtClean="0">
              <a:latin typeface="Constantia" pitchFamily="18" charset="0"/>
              <a:cs typeface="Times New Roman" pitchFamily="18" charset="0"/>
            </a:endParaRPr>
          </a:p>
          <a:p>
            <a:r>
              <a:rPr lang="en-US" sz="1600" dirty="0" smtClean="0">
                <a:latin typeface="Constantia" pitchFamily="18" charset="0"/>
                <a:cs typeface="Times New Roman" pitchFamily="18" charset="0"/>
              </a:rPr>
              <a:t>Apply for NOW/COMP Medicaid Waiver Program and adult services.</a:t>
            </a:r>
          </a:p>
          <a:p>
            <a:pPr marL="0" indent="0">
              <a:buNone/>
            </a:pPr>
            <a:endParaRPr lang="en-US" sz="1600" dirty="0" smtClean="0">
              <a:latin typeface="Constantia" pitchFamily="18" charset="0"/>
              <a:cs typeface="Times New Roman" pitchFamily="18" charset="0"/>
            </a:endParaRPr>
          </a:p>
          <a:p>
            <a:r>
              <a:rPr lang="en-US" sz="1600" dirty="0" smtClean="0">
                <a:latin typeface="Constantia" pitchFamily="18" charset="0"/>
                <a:cs typeface="Times New Roman" pitchFamily="18" charset="0"/>
              </a:rPr>
              <a:t>Look for recreational activities to enhance socialization.</a:t>
            </a:r>
          </a:p>
          <a:p>
            <a:pPr marL="0" indent="0">
              <a:buNone/>
            </a:pPr>
            <a:endParaRPr lang="en-US" sz="1600" dirty="0" smtClean="0">
              <a:latin typeface="Constantia" pitchFamily="18" charset="0"/>
              <a:cs typeface="Times New Roman" pitchFamily="18" charset="0"/>
            </a:endParaRPr>
          </a:p>
          <a:p>
            <a:r>
              <a:rPr lang="en-US" sz="1600" dirty="0" smtClean="0">
                <a:latin typeface="Constantia" pitchFamily="18" charset="0"/>
                <a:cs typeface="Times New Roman" pitchFamily="18" charset="0"/>
              </a:rPr>
              <a:t>Reinforce independent living skills at home.</a:t>
            </a:r>
          </a:p>
          <a:p>
            <a:endParaRPr lang="en-US" sz="1600" dirty="0">
              <a:latin typeface="Constantia"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97896">
            <a:off x="211002" y="324441"/>
            <a:ext cx="1346378" cy="903819"/>
          </a:xfrm>
          <a:prstGeom prst="rect">
            <a:avLst/>
          </a:prstGeom>
        </p:spPr>
      </p:pic>
      <p:sp>
        <p:nvSpPr>
          <p:cNvPr id="2" name="Title 1"/>
          <p:cNvSpPr>
            <a:spLocks noGrp="1"/>
          </p:cNvSpPr>
          <p:nvPr>
            <p:ph type="title"/>
          </p:nvPr>
        </p:nvSpPr>
        <p:spPr>
          <a:xfrm>
            <a:off x="381000" y="749923"/>
            <a:ext cx="8229600" cy="1143000"/>
          </a:xfrm>
        </p:spPr>
        <p:txBody>
          <a:bodyPr>
            <a:normAutofit/>
          </a:bodyPr>
          <a:lstStyle/>
          <a:p>
            <a:r>
              <a:rPr lang="en-US" sz="2400" b="1" dirty="0" smtClean="0">
                <a:latin typeface="Cooper Black" pitchFamily="18" charset="0"/>
              </a:rPr>
              <a:t>If your child is working toward a GAA Diploma</a:t>
            </a:r>
            <a:endParaRPr lang="en-US" sz="2400" b="1" dirty="0">
              <a:latin typeface="Cooper Black" pitchFamily="18" charset="0"/>
            </a:endParaRPr>
          </a:p>
        </p:txBody>
      </p:sp>
    </p:spTree>
    <p:extLst>
      <p:ext uri="{BB962C8B-B14F-4D97-AF65-F5344CB8AC3E}">
        <p14:creationId xmlns:p14="http://schemas.microsoft.com/office/powerpoint/2010/main" val="2368201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38401" y="478260"/>
            <a:ext cx="2590800" cy="600164"/>
          </a:xfrm>
          <a:prstGeom prst="rect">
            <a:avLst/>
          </a:prstGeom>
        </p:spPr>
        <p:txBody>
          <a:bodyPr wrap="square">
            <a:spAutoFit/>
          </a:bodyPr>
          <a:lstStyle/>
          <a:p>
            <a:r>
              <a:rPr lang="en-US" sz="1100" dirty="0"/>
              <a:t>www.kare11.com/video/2130238689001/1/Funding-fight-for-college-classes-for-disabled-students</a:t>
            </a:r>
          </a:p>
        </p:txBody>
      </p:sp>
      <p:pic>
        <p:nvPicPr>
          <p:cNvPr id="9" name="Picture 8" descr="http://www.kennesaw.edu/chhs/academy/Forms/Brochure%203-1-2011.pdf - Microsoft Internet Explorer provided by Cherokee County Sc"/>
          <p:cNvPicPr>
            <a:picLocks noChangeAspect="1"/>
          </p:cNvPicPr>
          <p:nvPr/>
        </p:nvPicPr>
        <p:blipFill rotWithShape="1">
          <a:blip r:embed="rId2">
            <a:extLst>
              <a:ext uri="{28A0092B-C50C-407E-A947-70E740481C1C}">
                <a14:useLocalDpi xmlns:a14="http://schemas.microsoft.com/office/drawing/2010/main" val="0"/>
              </a:ext>
            </a:extLst>
          </a:blip>
          <a:srcRect l="33788" t="20027" r="34545" b="5954"/>
          <a:stretch/>
        </p:blipFill>
        <p:spPr>
          <a:xfrm>
            <a:off x="216091" y="1095484"/>
            <a:ext cx="3829050" cy="4648199"/>
          </a:xfrm>
          <a:prstGeom prst="rect">
            <a:avLst/>
          </a:prstGeom>
          <a:ln w="38100" cap="sq">
            <a:solidFill>
              <a:schemeClr val="bg2">
                <a:lumMod val="10000"/>
              </a:schemeClr>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152400" y="6019800"/>
            <a:ext cx="7292454" cy="338554"/>
          </a:xfrm>
          <a:prstGeom prst="rect">
            <a:avLst/>
          </a:prstGeom>
        </p:spPr>
        <p:txBody>
          <a:bodyPr wrap="square">
            <a:spAutoFit/>
          </a:bodyPr>
          <a:lstStyle/>
          <a:p>
            <a:r>
              <a:rPr lang="en-US" sz="1600" dirty="0" smtClean="0">
                <a:latin typeface="Constantia" pitchFamily="18" charset="0"/>
              </a:rPr>
              <a:t>www.kennesaw.edu/chhs/academy/Forms/Brochure%203-1-2011.pdf</a:t>
            </a:r>
            <a:endParaRPr lang="en-US" sz="1600" dirty="0">
              <a:latin typeface="Constantia" pitchFamily="18" charset="0"/>
            </a:endParaRPr>
          </a:p>
        </p:txBody>
      </p:sp>
      <p:sp>
        <p:nvSpPr>
          <p:cNvPr id="2" name="TextBox 1"/>
          <p:cNvSpPr txBox="1"/>
          <p:nvPr/>
        </p:nvSpPr>
        <p:spPr>
          <a:xfrm>
            <a:off x="152400" y="209490"/>
            <a:ext cx="5372100" cy="400110"/>
          </a:xfrm>
          <a:prstGeom prst="rect">
            <a:avLst/>
          </a:prstGeom>
          <a:noFill/>
        </p:spPr>
        <p:txBody>
          <a:bodyPr wrap="square" rtlCol="0">
            <a:spAutoFit/>
          </a:bodyPr>
          <a:lstStyle/>
          <a:p>
            <a:r>
              <a:rPr lang="en-US" sz="2000" dirty="0" smtClean="0">
                <a:latin typeface="Cooper Black" pitchFamily="18" charset="0"/>
              </a:rPr>
              <a:t>Additional Options</a:t>
            </a:r>
            <a:endParaRPr lang="en-US" sz="2000" dirty="0">
              <a:latin typeface="Cooper Black" pitchFamily="18" charset="0"/>
            </a:endParaRPr>
          </a:p>
        </p:txBody>
      </p:sp>
      <p:sp>
        <p:nvSpPr>
          <p:cNvPr id="3" name="Rectangle 2"/>
          <p:cNvSpPr/>
          <p:nvPr/>
        </p:nvSpPr>
        <p:spPr>
          <a:xfrm>
            <a:off x="216091" y="5743683"/>
            <a:ext cx="4572000" cy="338554"/>
          </a:xfrm>
          <a:prstGeom prst="rect">
            <a:avLst/>
          </a:prstGeom>
        </p:spPr>
        <p:txBody>
          <a:bodyPr>
            <a:spAutoFit/>
          </a:bodyPr>
          <a:lstStyle/>
          <a:p>
            <a:r>
              <a:rPr lang="en-US" sz="1600" dirty="0">
                <a:latin typeface="Constantia" pitchFamily="18" charset="0"/>
              </a:rPr>
              <a:t>Jill Sloan, Program Coordinator 678-797-2036</a:t>
            </a:r>
            <a:endParaRPr lang="en-US" sz="1600" dirty="0"/>
          </a:p>
        </p:txBody>
      </p:sp>
      <p:pic>
        <p:nvPicPr>
          <p:cNvPr id="8" name="Picture 7" descr="Home - Think College: College Options for People with Intellectual Disabilities - Microsoft Internet Explorer provided by Chero"/>
          <p:cNvPicPr>
            <a:picLocks noChangeAspect="1"/>
          </p:cNvPicPr>
          <p:nvPr/>
        </p:nvPicPr>
        <p:blipFill rotWithShape="1">
          <a:blip r:embed="rId3" cstate="print">
            <a:extLst>
              <a:ext uri="{28A0092B-C50C-407E-A947-70E740481C1C}">
                <a14:useLocalDpi xmlns:a14="http://schemas.microsoft.com/office/drawing/2010/main" val="0"/>
              </a:ext>
            </a:extLst>
          </a:blip>
          <a:srcRect l="11970" t="21433" r="17576" b="4827"/>
          <a:stretch/>
        </p:blipFill>
        <p:spPr>
          <a:xfrm>
            <a:off x="5029202" y="778341"/>
            <a:ext cx="3633072" cy="449633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019800" y="5274677"/>
            <a:ext cx="2106154" cy="338554"/>
          </a:xfrm>
          <a:prstGeom prst="rect">
            <a:avLst/>
          </a:prstGeom>
        </p:spPr>
        <p:txBody>
          <a:bodyPr wrap="none">
            <a:spAutoFit/>
          </a:bodyPr>
          <a:lstStyle/>
          <a:p>
            <a:r>
              <a:rPr lang="en-US" sz="1600" dirty="0">
                <a:latin typeface="Constantia" pitchFamily="18" charset="0"/>
                <a:cs typeface="Times New Roman" pitchFamily="18" charset="0"/>
              </a:rPr>
              <a:t>www.thinkcollege.net</a:t>
            </a:r>
          </a:p>
        </p:txBody>
      </p:sp>
    </p:spTree>
    <p:extLst>
      <p:ext uri="{BB962C8B-B14F-4D97-AF65-F5344CB8AC3E}">
        <p14:creationId xmlns:p14="http://schemas.microsoft.com/office/powerpoint/2010/main" val="13899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3690" y="1242046"/>
            <a:ext cx="5181600" cy="707886"/>
          </a:xfrm>
          <a:prstGeom prst="rect">
            <a:avLst/>
          </a:prstGeom>
        </p:spPr>
        <p:txBody>
          <a:bodyPr wrap="square">
            <a:spAutoFit/>
          </a:bodyPr>
          <a:lstStyle/>
          <a:p>
            <a:pPr algn="ctr"/>
            <a:r>
              <a:rPr lang="en-US" sz="2000" b="1" dirty="0">
                <a:latin typeface="Cooper Black" pitchFamily="18" charset="0"/>
              </a:rPr>
              <a:t>What is the Vocational </a:t>
            </a:r>
            <a:endParaRPr lang="en-US" sz="2000" b="1" dirty="0" smtClean="0">
              <a:latin typeface="Cooper Black" pitchFamily="18" charset="0"/>
            </a:endParaRPr>
          </a:p>
          <a:p>
            <a:pPr algn="ctr"/>
            <a:r>
              <a:rPr lang="en-US" sz="2000" b="1" dirty="0" smtClean="0">
                <a:latin typeface="Cooper Black" pitchFamily="18" charset="0"/>
              </a:rPr>
              <a:t>Rehabilitation </a:t>
            </a:r>
            <a:r>
              <a:rPr lang="en-US" sz="2000" b="1" dirty="0">
                <a:latin typeface="Cooper Black" pitchFamily="18" charset="0"/>
              </a:rPr>
              <a:t>Program? </a:t>
            </a:r>
            <a:endParaRPr lang="en-US" sz="2000" dirty="0">
              <a:latin typeface="Cooper Black" pitchFamily="18" charset="0"/>
            </a:endParaRPr>
          </a:p>
        </p:txBody>
      </p:sp>
      <p:sp>
        <p:nvSpPr>
          <p:cNvPr id="6" name="Rectangle 5"/>
          <p:cNvSpPr/>
          <p:nvPr/>
        </p:nvSpPr>
        <p:spPr>
          <a:xfrm>
            <a:off x="1305490" y="1981200"/>
            <a:ext cx="6858000" cy="1600438"/>
          </a:xfrm>
          <a:prstGeom prst="rect">
            <a:avLst/>
          </a:prstGeom>
        </p:spPr>
        <p:txBody>
          <a:bodyPr wrap="square">
            <a:spAutoFit/>
          </a:bodyPr>
          <a:lstStyle/>
          <a:p>
            <a:r>
              <a:rPr lang="en-US" sz="1400" dirty="0">
                <a:latin typeface="Constantia" pitchFamily="18" charset="0"/>
              </a:rPr>
              <a:t>The Vocational Rehabilitation Program is a combination State/Federal program designed to assist people with disabilities to work. </a:t>
            </a:r>
          </a:p>
          <a:p>
            <a:r>
              <a:rPr lang="en-US" sz="1400" dirty="0">
                <a:latin typeface="Constantia" pitchFamily="18" charset="0"/>
              </a:rPr>
              <a:t>The Cooperative School Program is collaboration between the Georgia Vocational Rehabilitation Agency’s Vocational Rehabilitation Program (VR) and the State Department of Education. The goal is to work with students with disabilities whose goal is to transition from school to work. The counselor takes applications and determines eligibility for VR services. </a:t>
            </a:r>
          </a:p>
        </p:txBody>
      </p:sp>
      <p:sp>
        <p:nvSpPr>
          <p:cNvPr id="7" name="Rectangle 6"/>
          <p:cNvSpPr/>
          <p:nvPr/>
        </p:nvSpPr>
        <p:spPr>
          <a:xfrm>
            <a:off x="312166" y="3755886"/>
            <a:ext cx="3024354" cy="338554"/>
          </a:xfrm>
          <a:prstGeom prst="rect">
            <a:avLst/>
          </a:prstGeom>
        </p:spPr>
        <p:txBody>
          <a:bodyPr wrap="none">
            <a:spAutoFit/>
          </a:bodyPr>
          <a:lstStyle/>
          <a:p>
            <a:r>
              <a:rPr lang="en-US" sz="1600" b="1" dirty="0">
                <a:latin typeface="Constantia" pitchFamily="18" charset="0"/>
              </a:rPr>
              <a:t>Who can receive VR services? </a:t>
            </a:r>
            <a:endParaRPr lang="en-US" sz="1600" dirty="0">
              <a:latin typeface="Constantia" pitchFamily="18" charset="0"/>
            </a:endParaRPr>
          </a:p>
        </p:txBody>
      </p:sp>
      <p:sp>
        <p:nvSpPr>
          <p:cNvPr id="8" name="Rectangle 7"/>
          <p:cNvSpPr/>
          <p:nvPr/>
        </p:nvSpPr>
        <p:spPr>
          <a:xfrm>
            <a:off x="312166" y="4122873"/>
            <a:ext cx="7941080" cy="2462213"/>
          </a:xfrm>
          <a:prstGeom prst="rect">
            <a:avLst/>
          </a:prstGeom>
        </p:spPr>
        <p:txBody>
          <a:bodyPr wrap="square">
            <a:spAutoFit/>
          </a:bodyPr>
          <a:lstStyle/>
          <a:p>
            <a:r>
              <a:rPr lang="en-US" sz="1400" dirty="0">
                <a:latin typeface="Constantia" pitchFamily="18" charset="0"/>
              </a:rPr>
              <a:t>To qualify for VR services an individual must have a permanent disability. The disability must present a barrier to employment. The individual must be able to benefit from VR services to prepare for, engage in, retain or regain employment. </a:t>
            </a:r>
          </a:p>
          <a:p>
            <a:r>
              <a:rPr lang="en-US" sz="1400" dirty="0">
                <a:latin typeface="Constantia" pitchFamily="18" charset="0"/>
              </a:rPr>
              <a:t>Most students who have an IEP and receive Special Education Services or who are being served under a 504 Plan would be considered to have a disability. For some disabilities there are other specific criteria that also must be considered. The individual must also be able to benefit from the provision of VR services. </a:t>
            </a:r>
          </a:p>
          <a:p>
            <a:r>
              <a:rPr lang="en-US" sz="1400" dirty="0">
                <a:latin typeface="Constantia" pitchFamily="18" charset="0"/>
              </a:rPr>
              <a:t>Some students will have a disability so severe as to limit their ability to work. The VR program will work with other adult service providers to assess the student’s ability to benefit from </a:t>
            </a:r>
          </a:p>
          <a:p>
            <a:r>
              <a:rPr lang="en-US" sz="1400" dirty="0">
                <a:latin typeface="Constantia" pitchFamily="18" charset="0"/>
              </a:rPr>
              <a:t>Supported Employment Services. Some services also require the student to meet Financial Eligibility criteria. </a:t>
            </a:r>
          </a:p>
        </p:txBody>
      </p:sp>
      <p:grpSp>
        <p:nvGrpSpPr>
          <p:cNvPr id="10" name="Group 9"/>
          <p:cNvGrpSpPr/>
          <p:nvPr/>
        </p:nvGrpSpPr>
        <p:grpSpPr>
          <a:xfrm>
            <a:off x="0" y="91165"/>
            <a:ext cx="2986823" cy="1955150"/>
            <a:chOff x="0" y="91165"/>
            <a:chExt cx="2986823" cy="195515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736" y="91165"/>
              <a:ext cx="2096664" cy="119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
            <p:cNvSpPr>
              <a:spLocks noChangeArrowheads="1"/>
            </p:cNvSpPr>
            <p:nvPr/>
          </p:nvSpPr>
          <p:spPr bwMode="auto">
            <a:xfrm>
              <a:off x="0" y="1307651"/>
              <a:ext cx="298682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000066"/>
                  </a:solidFill>
                  <a:effectLst/>
                  <a:latin typeface="Times New Roman" pitchFamily="18" charset="0"/>
                  <a:cs typeface="Arial" pitchFamily="34" charset="0"/>
                </a:rPr>
                <a:t>When Ability Counts. . .</a:t>
              </a:r>
              <a:r>
                <a:rPr kumimoji="0" lang="en-US" sz="1200" b="0" i="0" u="none" strike="noStrike" cap="none" normalizeH="0" baseline="0" dirty="0" smtClean="0">
                  <a:ln>
                    <a:noFill/>
                  </a:ln>
                  <a:solidFill>
                    <a:schemeClr val="tx1"/>
                  </a:solidFill>
                  <a:effectLst/>
                  <a:latin typeface="Arial" pitchFamily="34" charset="0"/>
                  <a:cs typeface="Arial" pitchFamily="34" charset="0"/>
                </a:rPr>
                <a:t/>
              </a:r>
              <a:br>
                <a:rPr kumimoji="0" lang="en-US" sz="1200" b="0" i="0" u="none" strike="noStrike" cap="none" normalizeH="0" baseline="0" dirty="0" smtClean="0">
                  <a:ln>
                    <a:noFill/>
                  </a:ln>
                  <a:solidFill>
                    <a:schemeClr val="tx1"/>
                  </a:solidFill>
                  <a:effectLst/>
                  <a:latin typeface="Arial" pitchFamily="34" charset="0"/>
                  <a:cs typeface="Arial" pitchFamily="34" charset="0"/>
                </a:rPr>
              </a:br>
              <a:r>
                <a:rPr kumimoji="0" lang="en-US" sz="1200" b="1" i="1" u="none" strike="noStrike" cap="none" normalizeH="0" baseline="0" dirty="0" smtClean="0">
                  <a:ln>
                    <a:noFill/>
                  </a:ln>
                  <a:solidFill>
                    <a:srgbClr val="CC3300"/>
                  </a:solidFill>
                  <a:effectLst/>
                  <a:latin typeface="Times New Roman" pitchFamily="18" charset="0"/>
                  <a:cs typeface="Arial" pitchFamily="34" charset="0"/>
                </a:rPr>
                <a:t>Count on Rehabilitation Services</a:t>
              </a:r>
              <a:r>
                <a:rPr kumimoji="0" lang="en-US" sz="12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11" name="Picture 4" descr="C:\Users\Jo Ellen\AppData\Local\Microsoft\Windows\Temporary Internet Files\Content.IE5\YBLXFKUK\MC90036097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2476" y="1307651"/>
            <a:ext cx="1031447" cy="10099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362700" y="138386"/>
            <a:ext cx="2514600" cy="1384995"/>
          </a:xfrm>
          <a:prstGeom prst="rect">
            <a:avLst/>
          </a:prstGeom>
        </p:spPr>
        <p:txBody>
          <a:bodyPr wrap="square">
            <a:spAutoFit/>
          </a:bodyPr>
          <a:lstStyle/>
          <a:p>
            <a:r>
              <a:rPr lang="en-US" sz="1400" b="1" dirty="0">
                <a:latin typeface="Constantia" pitchFamily="18" charset="0"/>
              </a:rPr>
              <a:t>Canton VR Office </a:t>
            </a:r>
            <a:endParaRPr lang="en-US" sz="1400" dirty="0">
              <a:latin typeface="Constantia" pitchFamily="18" charset="0"/>
            </a:endParaRPr>
          </a:p>
          <a:p>
            <a:r>
              <a:rPr lang="en-US" sz="1400" dirty="0">
                <a:latin typeface="Constantia" pitchFamily="18" charset="0"/>
              </a:rPr>
              <a:t>P.O. Box 4188 </a:t>
            </a:r>
          </a:p>
          <a:p>
            <a:r>
              <a:rPr lang="en-US" sz="1400" dirty="0">
                <a:latin typeface="Constantia" pitchFamily="18" charset="0"/>
              </a:rPr>
              <a:t>Canton, Georgia 30114-0206 </a:t>
            </a:r>
            <a:endParaRPr lang="en-US" sz="1400" dirty="0" smtClean="0">
              <a:latin typeface="Constantia" pitchFamily="18" charset="0"/>
            </a:endParaRPr>
          </a:p>
          <a:p>
            <a:r>
              <a:rPr lang="en-US" sz="1400" dirty="0">
                <a:latin typeface="Constantia" pitchFamily="18" charset="0"/>
              </a:rPr>
              <a:t>Phone 770-720-3570 	</a:t>
            </a:r>
          </a:p>
          <a:p>
            <a:r>
              <a:rPr lang="en-US" sz="1400" dirty="0">
                <a:latin typeface="Constantia" pitchFamily="18" charset="0"/>
              </a:rPr>
              <a:t>Fax 770 720-3577 	</a:t>
            </a:r>
          </a:p>
          <a:p>
            <a:r>
              <a:rPr lang="en-US" sz="1400" dirty="0">
                <a:latin typeface="Constantia" pitchFamily="18" charset="0"/>
              </a:rPr>
              <a:t>	</a:t>
            </a:r>
          </a:p>
        </p:txBody>
      </p:sp>
    </p:spTree>
    <p:extLst>
      <p:ext uri="{BB962C8B-B14F-4D97-AF65-F5344CB8AC3E}">
        <p14:creationId xmlns:p14="http://schemas.microsoft.com/office/powerpoint/2010/main" val="470400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5664" y="381000"/>
            <a:ext cx="3898823" cy="707886"/>
          </a:xfrm>
          <a:prstGeom prst="rect">
            <a:avLst/>
          </a:prstGeom>
          <a:ln w="38100"/>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4000" b="1" cap="all" dirty="0" smtClean="0">
                <a:ln w="9000" cmpd="sng">
                  <a:solidFill>
                    <a:srgbClr val="92D050"/>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rPr>
              <a:t>What do we do</a:t>
            </a:r>
            <a:endParaRPr lang="en-US" sz="4000" b="1" cap="all" dirty="0">
              <a:ln w="9000" cmpd="sng">
                <a:solidFill>
                  <a:srgbClr val="92D050"/>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ndParaRPr>
          </a:p>
        </p:txBody>
      </p:sp>
      <p:pic>
        <p:nvPicPr>
          <p:cNvPr id="3075" name="Picture 3" descr="C:\Users\Jo Ellen\AppData\Local\Microsoft\Windows\Temporary Internet Files\Content.IE5\63WYMY5S\MP90040677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38421"/>
            <a:ext cx="1143000" cy="108943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19994" y="1600200"/>
            <a:ext cx="7914406" cy="4876800"/>
          </a:xfrm>
        </p:spPr>
        <p:txBody>
          <a:bodyPr>
            <a:normAutofit lnSpcReduction="10000"/>
          </a:bodyPr>
          <a:lstStyle/>
          <a:p>
            <a:pPr marL="0" indent="0">
              <a:buNone/>
            </a:pPr>
            <a:r>
              <a:rPr lang="en-US" sz="2000" dirty="0" smtClean="0">
                <a:latin typeface="Bangle" pitchFamily="2" charset="0"/>
              </a:rPr>
              <a:t>PMP is a data-driven </a:t>
            </a:r>
            <a:r>
              <a:rPr lang="en-US" sz="2000" dirty="0">
                <a:latin typeface="Bangle" pitchFamily="2" charset="0"/>
              </a:rPr>
              <a:t>national model for family/school/community </a:t>
            </a:r>
            <a:r>
              <a:rPr lang="en-US" sz="2000" dirty="0" smtClean="0">
                <a:latin typeface="Bangle" pitchFamily="2" charset="0"/>
              </a:rPr>
              <a:t>collaboration. The </a:t>
            </a:r>
            <a:r>
              <a:rPr lang="en-US" sz="2000" dirty="0">
                <a:latin typeface="Bangle" pitchFamily="2" charset="0"/>
              </a:rPr>
              <a:t>Georgia Parent Mentor Partnership encourages families of students with disabilities and/or other academic risks to be critical players in the school improvement process. The Georgia Department of Education launched this determined and energetic partnership to engage families of students with disabilities in the education process. Today, the state/local partnership boasts nearly 90 trained parent leaders partnering with local school systems in family engagement initiatives</a:t>
            </a:r>
            <a:r>
              <a:rPr lang="en-US" sz="2000" dirty="0" smtClean="0">
                <a:latin typeface="Bangle" pitchFamily="2" charset="0"/>
              </a:rPr>
              <a:t>.</a:t>
            </a:r>
          </a:p>
          <a:p>
            <a:pPr marL="0" indent="0">
              <a:buNone/>
            </a:pPr>
            <a:endParaRPr lang="en-US" sz="1600" dirty="0" smtClean="0">
              <a:latin typeface="Bangle" pitchFamily="2" charset="0"/>
            </a:endParaRPr>
          </a:p>
          <a:p>
            <a:pPr marL="0" indent="0">
              <a:buNone/>
            </a:pPr>
            <a:r>
              <a:rPr lang="en-US" sz="2000" dirty="0" smtClean="0">
                <a:latin typeface="Bangle" pitchFamily="2" charset="0"/>
              </a:rPr>
              <a:t>Together </a:t>
            </a:r>
            <a:r>
              <a:rPr lang="en-US" sz="2000" dirty="0">
                <a:latin typeface="Bangle" pitchFamily="2" charset="0"/>
              </a:rPr>
              <a:t>with educators and a </a:t>
            </a:r>
            <a:r>
              <a:rPr lang="en-US" sz="2000" dirty="0" smtClean="0">
                <a:latin typeface="Bangle" pitchFamily="2" charset="0"/>
              </a:rPr>
              <a:t>group </a:t>
            </a:r>
            <a:r>
              <a:rPr lang="en-US" sz="2000" dirty="0">
                <a:latin typeface="Bangle" pitchFamily="2" charset="0"/>
              </a:rPr>
              <a:t>of family partners, the Parent Mentor Partnership (</a:t>
            </a:r>
            <a:r>
              <a:rPr lang="en-US" sz="2000" dirty="0" smtClean="0">
                <a:latin typeface="Bangle" pitchFamily="2" charset="0"/>
              </a:rPr>
              <a:t>PMP) reaches more </a:t>
            </a:r>
            <a:r>
              <a:rPr lang="en-US" sz="2000" dirty="0">
                <a:latin typeface="Bangle" pitchFamily="2" charset="0"/>
              </a:rPr>
              <a:t>than 75 percent of the state’s students with Individualized Education </a:t>
            </a:r>
            <a:r>
              <a:rPr lang="en-US" sz="2000" dirty="0" smtClean="0">
                <a:latin typeface="Bangle" pitchFamily="2" charset="0"/>
              </a:rPr>
              <a:t>Programs(IEPs</a:t>
            </a:r>
            <a:r>
              <a:rPr lang="en-US" sz="2000" dirty="0">
                <a:latin typeface="Bangle" pitchFamily="2" charset="0"/>
              </a:rPr>
              <a:t>), and thousands of other students considered at risk because of factors such as English as </a:t>
            </a:r>
            <a:r>
              <a:rPr lang="en-US" sz="2000" dirty="0" smtClean="0">
                <a:latin typeface="Bangle" pitchFamily="2" charset="0"/>
              </a:rPr>
              <a:t>a Second </a:t>
            </a:r>
            <a:r>
              <a:rPr lang="en-US" sz="2000" dirty="0">
                <a:latin typeface="Bangle" pitchFamily="2" charset="0"/>
              </a:rPr>
              <a:t>Language, poverty and/or family social issues. </a:t>
            </a:r>
            <a:r>
              <a:rPr lang="en-US" sz="2000" dirty="0" smtClean="0">
                <a:latin typeface="Bangle" pitchFamily="2" charset="0"/>
              </a:rPr>
              <a:t> This includes children in the RTI, SST, and 504 process and a partnership with Title I.</a:t>
            </a:r>
          </a:p>
          <a:p>
            <a:pPr marL="0" indent="0">
              <a:buNone/>
            </a:pPr>
            <a:endParaRPr lang="en-US" sz="1600" dirty="0">
              <a:latin typeface="Bangle" pitchFamily="2" charset="0"/>
            </a:endParaRPr>
          </a:p>
          <a:p>
            <a:pPr marL="0" indent="0">
              <a:buNone/>
            </a:pPr>
            <a:r>
              <a:rPr lang="en-US" sz="2000" dirty="0" smtClean="0">
                <a:latin typeface="Bangle" pitchFamily="2" charset="0"/>
              </a:rPr>
              <a:t>The </a:t>
            </a:r>
            <a:r>
              <a:rPr lang="en-US" sz="2000" dirty="0">
                <a:latin typeface="Bangle" pitchFamily="2" charset="0"/>
              </a:rPr>
              <a:t>Parent Mentor </a:t>
            </a:r>
            <a:r>
              <a:rPr lang="en-US" sz="2000" dirty="0" smtClean="0">
                <a:latin typeface="Bangle" pitchFamily="2" charset="0"/>
              </a:rPr>
              <a:t>Partnership </a:t>
            </a:r>
            <a:r>
              <a:rPr lang="en-US" sz="2000" dirty="0">
                <a:latin typeface="Bangle" pitchFamily="2" charset="0"/>
              </a:rPr>
              <a:t>is a </a:t>
            </a:r>
            <a:r>
              <a:rPr lang="en-US" sz="2000" dirty="0" smtClean="0">
                <a:latin typeface="Bangle" pitchFamily="2" charset="0"/>
              </a:rPr>
              <a:t>springboard for </a:t>
            </a:r>
            <a:r>
              <a:rPr lang="en-US" sz="2000" dirty="0">
                <a:latin typeface="Bangle" pitchFamily="2" charset="0"/>
              </a:rPr>
              <a:t>change with the combined goals of </a:t>
            </a:r>
            <a:r>
              <a:rPr lang="en-US" sz="2000" dirty="0" smtClean="0">
                <a:latin typeface="Bangle" pitchFamily="2" charset="0"/>
              </a:rPr>
              <a:t>increasing</a:t>
            </a:r>
          </a:p>
          <a:p>
            <a:pPr marL="0" indent="0">
              <a:buNone/>
            </a:pPr>
            <a:r>
              <a:rPr lang="en-US" sz="2000" dirty="0" smtClean="0">
                <a:latin typeface="Bangle" pitchFamily="2" charset="0"/>
              </a:rPr>
              <a:t> the </a:t>
            </a:r>
            <a:r>
              <a:rPr lang="en-US" sz="2000" dirty="0">
                <a:latin typeface="Bangle" pitchFamily="2" charset="0"/>
              </a:rPr>
              <a:t>graduation rate for students </a:t>
            </a:r>
            <a:r>
              <a:rPr lang="en-US" sz="2000" dirty="0" smtClean="0">
                <a:latin typeface="Bangle" pitchFamily="2" charset="0"/>
              </a:rPr>
              <a:t>with disabilities </a:t>
            </a:r>
            <a:r>
              <a:rPr lang="en-US" sz="2000" dirty="0">
                <a:latin typeface="Bangle" pitchFamily="2" charset="0"/>
              </a:rPr>
              <a:t>and engaging families in the education of their own children</a:t>
            </a:r>
            <a:r>
              <a:rPr lang="en-US" sz="1800" dirty="0">
                <a:latin typeface="Bangle" pitchFamily="2"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7948" y="4641376"/>
            <a:ext cx="857569" cy="1025911"/>
          </a:xfrm>
          <a:prstGeom prst="rect">
            <a:avLst/>
          </a:prstGeom>
        </p:spPr>
      </p:pic>
    </p:spTree>
    <p:extLst>
      <p:ext uri="{BB962C8B-B14F-4D97-AF65-F5344CB8AC3E}">
        <p14:creationId xmlns:p14="http://schemas.microsoft.com/office/powerpoint/2010/main" val="42217687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college411 - Home - Microsoft Internet Explorer provided by Cherokee County School District"/>
          <p:cNvPicPr>
            <a:picLocks noChangeAspect="1"/>
          </p:cNvPicPr>
          <p:nvPr/>
        </p:nvPicPr>
        <p:blipFill rotWithShape="1">
          <a:blip r:embed="rId2">
            <a:extLst>
              <a:ext uri="{28A0092B-C50C-407E-A947-70E740481C1C}">
                <a14:useLocalDpi xmlns:a14="http://schemas.microsoft.com/office/drawing/2010/main" val="0"/>
              </a:ext>
            </a:extLst>
          </a:blip>
          <a:srcRect l="35000" t="20027" r="35757" b="3702"/>
          <a:stretch/>
        </p:blipFill>
        <p:spPr>
          <a:xfrm>
            <a:off x="457200" y="685800"/>
            <a:ext cx="5059566" cy="5791200"/>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715000" y="2209800"/>
            <a:ext cx="3271921" cy="369332"/>
          </a:xfrm>
          <a:prstGeom prst="rect">
            <a:avLst/>
          </a:prstGeom>
        </p:spPr>
        <p:txBody>
          <a:bodyPr wrap="none">
            <a:spAutoFit/>
          </a:bodyPr>
          <a:lstStyle/>
          <a:p>
            <a:r>
              <a:rPr lang="en-US" dirty="0"/>
              <a:t>https://secure.gacollege411.org/</a:t>
            </a:r>
          </a:p>
        </p:txBody>
      </p:sp>
      <p:sp>
        <p:nvSpPr>
          <p:cNvPr id="2" name="TextBox 1"/>
          <p:cNvSpPr txBox="1"/>
          <p:nvPr/>
        </p:nvSpPr>
        <p:spPr>
          <a:xfrm>
            <a:off x="2400300" y="173320"/>
            <a:ext cx="3314700" cy="400110"/>
          </a:xfrm>
          <a:prstGeom prst="rect">
            <a:avLst/>
          </a:prstGeom>
          <a:noFill/>
        </p:spPr>
        <p:txBody>
          <a:bodyPr wrap="square" rtlCol="0">
            <a:spAutoFit/>
          </a:bodyPr>
          <a:lstStyle/>
          <a:p>
            <a:r>
              <a:rPr lang="en-US" sz="2000" dirty="0" smtClean="0">
                <a:latin typeface="Cooper Black" pitchFamily="18" charset="0"/>
              </a:rPr>
              <a:t>Get started early</a:t>
            </a:r>
            <a:endParaRPr lang="en-US" sz="2000" dirty="0">
              <a:latin typeface="Cooper Black" pitchFamily="18" charset="0"/>
            </a:endParaRPr>
          </a:p>
        </p:txBody>
      </p:sp>
    </p:spTree>
    <p:extLst>
      <p:ext uri="{BB962C8B-B14F-4D97-AF65-F5344CB8AC3E}">
        <p14:creationId xmlns:p14="http://schemas.microsoft.com/office/powerpoint/2010/main" val="1237175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srcRect/>
          <a:stretch>
            <a:fillRect/>
          </a:stretch>
        </p:blipFill>
        <p:spPr bwMode="auto">
          <a:xfrm>
            <a:off x="1371600" y="1686790"/>
            <a:ext cx="1905000" cy="2514600"/>
          </a:xfrm>
          <a:prstGeom prst="rect">
            <a:avLst/>
          </a:prstGeom>
          <a:ln>
            <a:headEnd/>
            <a:tailEnd/>
          </a:ln>
        </p:spPr>
        <p:style>
          <a:lnRef idx="2">
            <a:schemeClr val="accent4"/>
          </a:lnRef>
          <a:fillRef idx="1">
            <a:schemeClr val="lt1"/>
          </a:fillRef>
          <a:effectRef idx="0">
            <a:schemeClr val="accent4"/>
          </a:effectRef>
          <a:fontRef idx="minor">
            <a:schemeClr val="dk1"/>
          </a:fontRef>
        </p:style>
      </p:pic>
      <p:sp>
        <p:nvSpPr>
          <p:cNvPr id="12" name="Curved Right Arrow 11"/>
          <p:cNvSpPr/>
          <p:nvPr/>
        </p:nvSpPr>
        <p:spPr>
          <a:xfrm rot="5400000">
            <a:off x="4383229" y="2599"/>
            <a:ext cx="1139539" cy="3810001"/>
          </a:xfrm>
          <a:prstGeom prst="curvedRightArrow">
            <a:avLst>
              <a:gd name="adj1" fmla="val 25000"/>
              <a:gd name="adj2" fmla="val 57834"/>
              <a:gd name="adj3" fmla="val 53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Up Arrow 13"/>
          <p:cNvSpPr/>
          <p:nvPr/>
        </p:nvSpPr>
        <p:spPr>
          <a:xfrm>
            <a:off x="3276600" y="3789461"/>
            <a:ext cx="3664528" cy="129539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37" name="Picture 13" descr="See full size image">
            <a:hlinkClick r:id="rId3"/>
          </p:cNvPr>
          <p:cNvPicPr>
            <a:picLocks noChangeAspect="1" noChangeArrowheads="1"/>
          </p:cNvPicPr>
          <p:nvPr/>
        </p:nvPicPr>
        <p:blipFill>
          <a:blip r:embed="rId4" cstate="print"/>
          <a:srcRect/>
          <a:stretch>
            <a:fillRect/>
          </a:stretch>
        </p:blipFill>
        <p:spPr bwMode="auto">
          <a:xfrm>
            <a:off x="4251759" y="1907599"/>
            <a:ext cx="1783482" cy="1303314"/>
          </a:xfrm>
          <a:prstGeom prst="rect">
            <a:avLst/>
          </a:prstGeom>
        </p:spPr>
        <p:style>
          <a:lnRef idx="2">
            <a:schemeClr val="accent1"/>
          </a:lnRef>
          <a:fillRef idx="1">
            <a:schemeClr val="lt1"/>
          </a:fillRef>
          <a:effectRef idx="0">
            <a:schemeClr val="accent1"/>
          </a:effectRef>
          <a:fontRef idx="minor">
            <a:schemeClr val="dk1"/>
          </a:fontRef>
        </p:style>
      </p:pic>
      <p:pic>
        <p:nvPicPr>
          <p:cNvPr id="1028" name="Picture 4"/>
          <p:cNvPicPr>
            <a:picLocks noChangeAspect="1" noChangeArrowheads="1"/>
          </p:cNvPicPr>
          <p:nvPr/>
        </p:nvPicPr>
        <p:blipFill>
          <a:blip r:embed="rId5" cstate="print"/>
          <a:srcRect/>
          <a:stretch>
            <a:fillRect/>
          </a:stretch>
        </p:blipFill>
        <p:spPr bwMode="auto">
          <a:xfrm>
            <a:off x="6677530" y="2057400"/>
            <a:ext cx="1405567" cy="1428750"/>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3" name="Rectangle 2"/>
          <p:cNvSpPr/>
          <p:nvPr/>
        </p:nvSpPr>
        <p:spPr>
          <a:xfrm>
            <a:off x="0" y="4394343"/>
            <a:ext cx="4572000" cy="830997"/>
          </a:xfrm>
          <a:prstGeom prst="rect">
            <a:avLst/>
          </a:prstGeom>
        </p:spPr>
        <p:txBody>
          <a:bodyPr>
            <a:spAutoFit/>
          </a:bodyPr>
          <a:lstStyle/>
          <a:p>
            <a:r>
              <a:rPr lang="en-US" sz="1600" dirty="0" smtClean="0">
                <a:latin typeface="Constantia" pitchFamily="18" charset="0"/>
              </a:rPr>
              <a:t>Stay in touch with teachers and visit </a:t>
            </a:r>
          </a:p>
          <a:p>
            <a:r>
              <a:rPr lang="en-US" sz="1600" dirty="0" smtClean="0">
                <a:latin typeface="Constantia" pitchFamily="18" charset="0"/>
              </a:rPr>
              <a:t>their websites frequently for assignments, </a:t>
            </a:r>
          </a:p>
          <a:p>
            <a:r>
              <a:rPr lang="en-US" sz="1600" dirty="0" smtClean="0">
                <a:latin typeface="Constantia" pitchFamily="18" charset="0"/>
              </a:rPr>
              <a:t>updates and  information.</a:t>
            </a:r>
            <a:endParaRPr lang="en-US" sz="1600" dirty="0">
              <a:latin typeface="Constantia" pitchFamily="18" charset="0"/>
            </a:endParaRPr>
          </a:p>
        </p:txBody>
      </p:sp>
      <p:sp>
        <p:nvSpPr>
          <p:cNvPr id="5" name="TextBox 4"/>
          <p:cNvSpPr txBox="1"/>
          <p:nvPr/>
        </p:nvSpPr>
        <p:spPr>
          <a:xfrm>
            <a:off x="6677530" y="4253862"/>
            <a:ext cx="2646220" cy="830997"/>
          </a:xfrm>
          <a:prstGeom prst="rect">
            <a:avLst/>
          </a:prstGeom>
          <a:noFill/>
        </p:spPr>
        <p:txBody>
          <a:bodyPr wrap="square" rtlCol="0">
            <a:spAutoFit/>
          </a:bodyPr>
          <a:lstStyle/>
          <a:p>
            <a:r>
              <a:rPr lang="en-US" sz="1600" dirty="0" smtClean="0">
                <a:latin typeface="Constantia" pitchFamily="18" charset="0"/>
              </a:rPr>
              <a:t>Check Parent Portal frequently for grades and attendance.</a:t>
            </a:r>
            <a:endParaRPr lang="en-US" sz="1600" dirty="0">
              <a:latin typeface="Constantia" pitchFamily="18" charset="0"/>
            </a:endParaRPr>
          </a:p>
        </p:txBody>
      </p:sp>
      <p:sp>
        <p:nvSpPr>
          <p:cNvPr id="8" name="TextBox 7"/>
          <p:cNvSpPr txBox="1"/>
          <p:nvPr/>
        </p:nvSpPr>
        <p:spPr>
          <a:xfrm>
            <a:off x="619125" y="249382"/>
            <a:ext cx="8058150" cy="461665"/>
          </a:xfrm>
          <a:prstGeom prst="rect">
            <a:avLst/>
          </a:prstGeom>
          <a:noFill/>
        </p:spPr>
        <p:txBody>
          <a:bodyPr wrap="square" rtlCol="0">
            <a:spAutoFit/>
          </a:bodyPr>
          <a:lstStyle/>
          <a:p>
            <a:r>
              <a:rPr lang="en-US" sz="2400" dirty="0" smtClean="0">
                <a:latin typeface="Cooper Black" pitchFamily="18" charset="0"/>
              </a:rPr>
              <a:t>Communication, Communication, Communication</a:t>
            </a:r>
            <a:endParaRPr lang="en-US" sz="2400" dirty="0">
              <a:latin typeface="Cooper Black" pitchFamily="18" charset="0"/>
            </a:endParaRPr>
          </a:p>
        </p:txBody>
      </p:sp>
      <p:sp>
        <p:nvSpPr>
          <p:cNvPr id="9" name="TextBox 8"/>
          <p:cNvSpPr txBox="1"/>
          <p:nvPr/>
        </p:nvSpPr>
        <p:spPr>
          <a:xfrm>
            <a:off x="1638298" y="5410199"/>
            <a:ext cx="6629399" cy="1200329"/>
          </a:xfrm>
          <a:prstGeom prst="rect">
            <a:avLst/>
          </a:prstGeom>
          <a:noFill/>
        </p:spPr>
        <p:txBody>
          <a:bodyPr wrap="square" rtlCol="0">
            <a:spAutoFit/>
          </a:bodyPr>
          <a:lstStyle/>
          <a:p>
            <a:pPr algn="ctr"/>
            <a:r>
              <a:rPr lang="en-US" b="1" dirty="0" smtClean="0">
                <a:latin typeface="Constantia" pitchFamily="18" charset="0"/>
              </a:rPr>
              <a:t>Attend local college fairs.   </a:t>
            </a:r>
          </a:p>
          <a:p>
            <a:pPr algn="ctr"/>
            <a:r>
              <a:rPr lang="en-US" b="1" dirty="0" smtClean="0">
                <a:latin typeface="Constantia" pitchFamily="18" charset="0"/>
              </a:rPr>
              <a:t>Stay on top of deadlines for HOPE Scholarship.</a:t>
            </a:r>
          </a:p>
          <a:p>
            <a:pPr algn="ctr"/>
            <a:r>
              <a:rPr lang="en-US" b="1" dirty="0" smtClean="0">
                <a:latin typeface="Constantia" pitchFamily="18" charset="0"/>
              </a:rPr>
              <a:t>Attend Parent Information Nights at your school. </a:t>
            </a:r>
          </a:p>
          <a:p>
            <a:endParaRPr lang="en-US" b="1" dirty="0">
              <a:latin typeface="Constantia" pitchFamily="18" charset="0"/>
            </a:endParaRPr>
          </a:p>
        </p:txBody>
      </p:sp>
      <p:sp>
        <p:nvSpPr>
          <p:cNvPr id="2" name="Rectangle 1"/>
          <p:cNvSpPr/>
          <p:nvPr/>
        </p:nvSpPr>
        <p:spPr>
          <a:xfrm>
            <a:off x="3124200" y="3214390"/>
            <a:ext cx="4038600" cy="830997"/>
          </a:xfrm>
          <a:prstGeom prst="rect">
            <a:avLst/>
          </a:prstGeom>
        </p:spPr>
        <p:txBody>
          <a:bodyPr wrap="square">
            <a:spAutoFit/>
          </a:bodyPr>
          <a:lstStyle/>
          <a:p>
            <a:pPr algn="ctr"/>
            <a:r>
              <a:rPr lang="en-US" sz="1600" b="1" i="1" dirty="0" smtClean="0">
                <a:latin typeface="Constantia" pitchFamily="18" charset="0"/>
              </a:rPr>
              <a:t>Be in constant contact with </a:t>
            </a:r>
          </a:p>
          <a:p>
            <a:pPr algn="ctr"/>
            <a:r>
              <a:rPr lang="en-US" sz="1600" b="1" i="1" dirty="0" smtClean="0">
                <a:latin typeface="Constantia" pitchFamily="18" charset="0"/>
              </a:rPr>
              <a:t>Counselor to insure graduation requirements are being met.</a:t>
            </a:r>
            <a:endParaRPr lang="en-US" sz="1600" b="1" i="1" dirty="0">
              <a:latin typeface="Constantia" pitchFamily="18" charset="0"/>
            </a:endParaRPr>
          </a:p>
        </p:txBody>
      </p:sp>
      <p:pic>
        <p:nvPicPr>
          <p:cNvPr id="1030" name="Picture 6" descr="See full size image">
            <a:hlinkClick r:id="rId6"/>
          </p:cNvPr>
          <p:cNvPicPr>
            <a:picLocks noChangeAspect="1" noChangeArrowheads="1"/>
          </p:cNvPicPr>
          <p:nvPr/>
        </p:nvPicPr>
        <p:blipFill>
          <a:blip r:embed="rId7" cstate="print"/>
          <a:srcRect/>
          <a:stretch>
            <a:fillRect/>
          </a:stretch>
        </p:blipFill>
        <p:spPr bwMode="auto">
          <a:xfrm>
            <a:off x="6974110" y="3056115"/>
            <a:ext cx="1466850" cy="1143000"/>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874817994"/>
      </p:ext>
    </p:extLst>
  </p:cSld>
  <p:clrMapOvr>
    <a:masterClrMapping/>
  </p:clrMapOvr>
  <p:transition spd="med">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800" y="847492"/>
            <a:ext cx="1083587" cy="727339"/>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477" y="264727"/>
            <a:ext cx="1533525" cy="654475"/>
          </a:xfrm>
          <a:prstGeom prst="rect">
            <a:avLst/>
          </a:prstGeom>
        </p:spPr>
      </p:pic>
      <p:sp>
        <p:nvSpPr>
          <p:cNvPr id="10" name="TextBox 9"/>
          <p:cNvSpPr txBox="1"/>
          <p:nvPr/>
        </p:nvSpPr>
        <p:spPr>
          <a:xfrm>
            <a:off x="1676400" y="2362200"/>
            <a:ext cx="5791200" cy="369332"/>
          </a:xfrm>
          <a:prstGeom prst="rect">
            <a:avLst/>
          </a:prstGeom>
          <a:noFill/>
        </p:spPr>
        <p:txBody>
          <a:bodyPr wrap="square" rtlCol="0">
            <a:spAutoFit/>
          </a:bodyPr>
          <a:lstStyle/>
          <a:p>
            <a:r>
              <a:rPr lang="en-US" dirty="0" smtClean="0">
                <a:latin typeface="Cooper Black" pitchFamily="18" charset="0"/>
              </a:rPr>
              <a:t>Find a school that fits your students needs.</a:t>
            </a:r>
            <a:endParaRPr lang="en-US" dirty="0">
              <a:latin typeface="Cooper Black" pitchFamily="18" charset="0"/>
            </a:endParaRPr>
          </a:p>
        </p:txBody>
      </p:sp>
      <p:sp>
        <p:nvSpPr>
          <p:cNvPr id="11" name="Rectangle 10"/>
          <p:cNvSpPr/>
          <p:nvPr/>
        </p:nvSpPr>
        <p:spPr>
          <a:xfrm>
            <a:off x="2857010" y="252473"/>
            <a:ext cx="332475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ROAD TRIP</a:t>
            </a:r>
            <a:endPar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endParaRPr>
          </a:p>
        </p:txBody>
      </p:sp>
      <p:sp>
        <p:nvSpPr>
          <p:cNvPr id="14" name="TextBox 13"/>
          <p:cNvSpPr txBox="1"/>
          <p:nvPr/>
        </p:nvSpPr>
        <p:spPr>
          <a:xfrm>
            <a:off x="2171700" y="2731532"/>
            <a:ext cx="5486400" cy="338554"/>
          </a:xfrm>
          <a:prstGeom prst="rect">
            <a:avLst/>
          </a:prstGeom>
          <a:noFill/>
        </p:spPr>
        <p:txBody>
          <a:bodyPr wrap="square" rtlCol="0">
            <a:spAutoFit/>
          </a:bodyPr>
          <a:lstStyle/>
          <a:p>
            <a:r>
              <a:rPr lang="en-US" sz="1600" dirty="0" smtClean="0">
                <a:latin typeface="Constantia" pitchFamily="18" charset="0"/>
              </a:rPr>
              <a:t>Speak with the office for students with special needs. </a:t>
            </a:r>
            <a:endParaRPr lang="en-US" sz="1600" dirty="0">
              <a:latin typeface="Constantia" pitchFamily="18" charset="0"/>
            </a:endParaRPr>
          </a:p>
        </p:txBody>
      </p:sp>
      <p:sp>
        <p:nvSpPr>
          <p:cNvPr id="15" name="TextBox 14"/>
          <p:cNvSpPr txBox="1"/>
          <p:nvPr/>
        </p:nvSpPr>
        <p:spPr>
          <a:xfrm>
            <a:off x="161925" y="3255818"/>
            <a:ext cx="8820150" cy="369332"/>
          </a:xfrm>
          <a:prstGeom prst="rect">
            <a:avLst/>
          </a:prstGeom>
          <a:noFill/>
        </p:spPr>
        <p:txBody>
          <a:bodyPr wrap="square" rtlCol="0">
            <a:spAutoFit/>
          </a:bodyPr>
          <a:lstStyle/>
          <a:p>
            <a:r>
              <a:rPr lang="en-US" dirty="0" smtClean="0">
                <a:latin typeface="Cooper Black" pitchFamily="18" charset="0"/>
              </a:rPr>
              <a:t>Must have a Psychological Evaluation within one year of college entrance.</a:t>
            </a:r>
            <a:endParaRPr lang="en-US" dirty="0">
              <a:latin typeface="Cooper Black"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4573" y="2236106"/>
            <a:ext cx="1104466" cy="1127965"/>
          </a:xfrm>
          <a:prstGeom prst="rect">
            <a:avLst/>
          </a:prstGeom>
        </p:spPr>
      </p:pic>
      <p:sp>
        <p:nvSpPr>
          <p:cNvPr id="16" name="TextBox 15"/>
          <p:cNvSpPr txBox="1"/>
          <p:nvPr/>
        </p:nvSpPr>
        <p:spPr>
          <a:xfrm>
            <a:off x="800102" y="3641191"/>
            <a:ext cx="8094516" cy="338554"/>
          </a:xfrm>
          <a:prstGeom prst="rect">
            <a:avLst/>
          </a:prstGeom>
          <a:noFill/>
        </p:spPr>
        <p:txBody>
          <a:bodyPr wrap="square" rtlCol="0">
            <a:spAutoFit/>
          </a:bodyPr>
          <a:lstStyle/>
          <a:p>
            <a:r>
              <a:rPr lang="en-US" sz="1600" dirty="0" smtClean="0">
                <a:latin typeface="Constantia" pitchFamily="18" charset="0"/>
              </a:rPr>
              <a:t>This can be done through the Board of Regents and usually is a cost of around $500.</a:t>
            </a:r>
            <a:endParaRPr lang="en-US" sz="1600" dirty="0">
              <a:latin typeface="Constantia" pitchFamily="18"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6700" y="1205507"/>
            <a:ext cx="1683302" cy="592815"/>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16" y="3979745"/>
            <a:ext cx="892239" cy="728662"/>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03" y="1182723"/>
            <a:ext cx="835194" cy="652893"/>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925" y="167086"/>
            <a:ext cx="722291" cy="849755"/>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99" y="5092817"/>
            <a:ext cx="1827191" cy="415946"/>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00" y="2465491"/>
            <a:ext cx="773747" cy="790327"/>
          </a:xfrm>
          <a:prstGeom prst="rect">
            <a:avLst/>
          </a:prstGeom>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6172" y="6060073"/>
            <a:ext cx="1535257" cy="450718"/>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28051" y="5745664"/>
            <a:ext cx="920041" cy="851038"/>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5778" y="3979745"/>
            <a:ext cx="1308347" cy="455304"/>
          </a:xfrm>
          <a:prstGeom prst="rect">
            <a:avLst/>
          </a:prstGeom>
        </p:spPr>
      </p:pic>
      <p:sp>
        <p:nvSpPr>
          <p:cNvPr id="29" name="TextBox 28"/>
          <p:cNvSpPr txBox="1"/>
          <p:nvPr/>
        </p:nvSpPr>
        <p:spPr>
          <a:xfrm>
            <a:off x="1549980" y="3979745"/>
            <a:ext cx="7086600" cy="338554"/>
          </a:xfrm>
          <a:prstGeom prst="rect">
            <a:avLst/>
          </a:prstGeom>
          <a:noFill/>
        </p:spPr>
        <p:txBody>
          <a:bodyPr wrap="square" rtlCol="0">
            <a:spAutoFit/>
          </a:bodyPr>
          <a:lstStyle/>
          <a:p>
            <a:r>
              <a:rPr lang="en-US" sz="1600" dirty="0"/>
              <a:t>http://www.usg.edu/academic_affairs_handbook/section3/C679</a:t>
            </a:r>
          </a:p>
        </p:txBody>
      </p:sp>
      <p:sp>
        <p:nvSpPr>
          <p:cNvPr id="30" name="TextBox 29"/>
          <p:cNvSpPr txBox="1"/>
          <p:nvPr/>
        </p:nvSpPr>
        <p:spPr>
          <a:xfrm>
            <a:off x="2479410" y="4428727"/>
            <a:ext cx="4735900" cy="1785104"/>
          </a:xfrm>
          <a:prstGeom prst="rect">
            <a:avLst/>
          </a:prstGeom>
          <a:noFill/>
        </p:spPr>
        <p:txBody>
          <a:bodyPr wrap="square" rtlCol="0">
            <a:spAutoFit/>
          </a:bodyPr>
          <a:lstStyle/>
          <a:p>
            <a:r>
              <a:rPr lang="en-US" sz="1400" b="1" dirty="0"/>
              <a:t>Cost of Evaluations</a:t>
            </a:r>
            <a:endParaRPr lang="en-US" sz="1400" dirty="0"/>
          </a:p>
          <a:p>
            <a:pPr lvl="1"/>
            <a:r>
              <a:rPr lang="en-US" sz="1200" dirty="0"/>
              <a:t>Students are assessed a $500 fee for each evaluation (subject to annual review).</a:t>
            </a:r>
          </a:p>
          <a:p>
            <a:pPr lvl="1"/>
            <a:r>
              <a:rPr lang="en-US" sz="1200" dirty="0"/>
              <a:t>Payment schedules may vary across RCLDs.</a:t>
            </a:r>
          </a:p>
          <a:p>
            <a:pPr lvl="1"/>
            <a:r>
              <a:rPr lang="en-US" sz="1200" dirty="0"/>
              <a:t>Evaluation scholarships may be available at individual RCLDs and/or referring institutions.</a:t>
            </a:r>
          </a:p>
          <a:p>
            <a:pPr lvl="1"/>
            <a:r>
              <a:rPr lang="en-US" sz="1200" dirty="0"/>
              <a:t>Students may contact their local Georgia Department of Labor, Rehabilitation Services to determine if they qualify for services, which may include funding to offset evaluation costs.</a:t>
            </a:r>
          </a:p>
        </p:txBody>
      </p:sp>
      <p:sp>
        <p:nvSpPr>
          <p:cNvPr id="13" name="TextBox 12"/>
          <p:cNvSpPr txBox="1"/>
          <p:nvPr/>
        </p:nvSpPr>
        <p:spPr>
          <a:xfrm>
            <a:off x="800102" y="1574831"/>
            <a:ext cx="5143498" cy="369332"/>
          </a:xfrm>
          <a:prstGeom prst="rect">
            <a:avLst/>
          </a:prstGeom>
          <a:noFill/>
        </p:spPr>
        <p:txBody>
          <a:bodyPr wrap="square" rtlCol="0">
            <a:spAutoFit/>
          </a:bodyPr>
          <a:lstStyle/>
          <a:p>
            <a:r>
              <a:rPr lang="en-US" dirty="0" smtClean="0">
                <a:latin typeface="Cooper Black" pitchFamily="18" charset="0"/>
              </a:rPr>
              <a:t>Visit Colleges of interest over the summer.</a:t>
            </a:r>
            <a:endParaRPr lang="en-US" dirty="0">
              <a:latin typeface="Cooper Black" pitchFamily="18" charset="0"/>
            </a:endParaRPr>
          </a:p>
        </p:txBody>
      </p:sp>
      <p:sp>
        <p:nvSpPr>
          <p:cNvPr id="2" name="TextBox 1"/>
          <p:cNvSpPr txBox="1"/>
          <p:nvPr/>
        </p:nvSpPr>
        <p:spPr>
          <a:xfrm>
            <a:off x="914400" y="1930278"/>
            <a:ext cx="8001000" cy="338554"/>
          </a:xfrm>
          <a:prstGeom prst="rect">
            <a:avLst/>
          </a:prstGeom>
          <a:noFill/>
        </p:spPr>
        <p:txBody>
          <a:bodyPr wrap="square" rtlCol="0">
            <a:spAutoFit/>
          </a:bodyPr>
          <a:lstStyle/>
          <a:p>
            <a:r>
              <a:rPr lang="en-US" sz="1600" dirty="0" smtClean="0">
                <a:latin typeface="Constantia" pitchFamily="18" charset="0"/>
              </a:rPr>
              <a:t>Most of them have a tour you can sign up for to see the campus and the dorms/housing.</a:t>
            </a:r>
            <a:endParaRPr lang="en-US" sz="1600" dirty="0">
              <a:latin typeface="Constantia" pitchFamily="18" charset="0"/>
            </a:endParaRPr>
          </a:p>
        </p:txBody>
      </p:sp>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28052" y="4644178"/>
            <a:ext cx="858266" cy="864585"/>
          </a:xfrm>
          <a:prstGeom prst="rect">
            <a:avLst/>
          </a:prstGeom>
        </p:spPr>
      </p:pic>
    </p:spTree>
    <p:extLst>
      <p:ext uri="{BB962C8B-B14F-4D97-AF65-F5344CB8AC3E}">
        <p14:creationId xmlns:p14="http://schemas.microsoft.com/office/powerpoint/2010/main" val="2126170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62000" y="304800"/>
            <a:ext cx="6577763"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Together we can do it!</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0748" name="Picture 28" descr="#47787 Royalty-Free Stock Photo Of A Happy Black Graduate Woman Holding A Business Card by Andres Rodriguez"/>
          <p:cNvPicPr>
            <a:picLocks noChangeAspect="1" noChangeArrowheads="1"/>
          </p:cNvPicPr>
          <p:nvPr/>
        </p:nvPicPr>
        <p:blipFill>
          <a:blip r:embed="rId2" cstate="print"/>
          <a:srcRect/>
          <a:stretch>
            <a:fillRect/>
          </a:stretch>
        </p:blipFill>
        <p:spPr bwMode="auto">
          <a:xfrm>
            <a:off x="457200" y="1524000"/>
            <a:ext cx="1257300" cy="1885950"/>
          </a:xfrm>
          <a:prstGeom prst="rect">
            <a:avLst/>
          </a:prstGeom>
        </p:spPr>
        <p:style>
          <a:lnRef idx="2">
            <a:schemeClr val="dk1"/>
          </a:lnRef>
          <a:fillRef idx="1">
            <a:schemeClr val="lt1"/>
          </a:fillRef>
          <a:effectRef idx="0">
            <a:schemeClr val="dk1"/>
          </a:effectRef>
          <a:fontRef idx="minor">
            <a:schemeClr val="dk1"/>
          </a:fontRef>
        </p:style>
      </p:pic>
      <p:pic>
        <p:nvPicPr>
          <p:cNvPr id="30728" name="Picture 8" descr="http://t2.gstatic.com/images?q=tbn:RYh2Y5L0AOSg-M:http://www.bluewhaleinvitations.com/images/High%2520School%2520Graduation%2520Open%2520House%2520Reunion%2520Invitation%25202.gif">
            <a:hlinkClick r:id="rId3"/>
          </p:cNvPr>
          <p:cNvPicPr>
            <a:picLocks noChangeAspect="1" noChangeArrowheads="1"/>
          </p:cNvPicPr>
          <p:nvPr/>
        </p:nvPicPr>
        <p:blipFill>
          <a:blip r:embed="rId4" cstate="print"/>
          <a:srcRect/>
          <a:stretch>
            <a:fillRect/>
          </a:stretch>
        </p:blipFill>
        <p:spPr bwMode="auto">
          <a:xfrm>
            <a:off x="2794289" y="1958624"/>
            <a:ext cx="2724150" cy="2724150"/>
          </a:xfrm>
          <a:prstGeom prst="rect">
            <a:avLst/>
          </a:prstGeom>
          <a:noFill/>
        </p:spPr>
      </p:pic>
      <p:pic>
        <p:nvPicPr>
          <p:cNvPr id="30722" name="Picture 2" descr="See full size image">
            <a:hlinkClick r:id="rId5"/>
          </p:cNvPr>
          <p:cNvPicPr>
            <a:picLocks noChangeAspect="1" noChangeArrowheads="1"/>
          </p:cNvPicPr>
          <p:nvPr/>
        </p:nvPicPr>
        <p:blipFill>
          <a:blip r:embed="rId6" cstate="print"/>
          <a:srcRect/>
          <a:stretch>
            <a:fillRect/>
          </a:stretch>
        </p:blipFill>
        <p:spPr bwMode="auto">
          <a:xfrm>
            <a:off x="3352800" y="1015771"/>
            <a:ext cx="2209800" cy="1578429"/>
          </a:xfrm>
          <a:prstGeom prst="rect">
            <a:avLst/>
          </a:prstGeom>
          <a:noFill/>
        </p:spPr>
      </p:pic>
      <p:pic>
        <p:nvPicPr>
          <p:cNvPr id="30752" name="Picture 32" descr="#51701 Royalty-Free Stock Photo Of Happy Graduation Man by Andres Rodriguez"/>
          <p:cNvPicPr>
            <a:picLocks noChangeAspect="1" noChangeArrowheads="1"/>
          </p:cNvPicPr>
          <p:nvPr/>
        </p:nvPicPr>
        <p:blipFill>
          <a:blip r:embed="rId7" cstate="print"/>
          <a:srcRect/>
          <a:stretch>
            <a:fillRect/>
          </a:stretch>
        </p:blipFill>
        <p:spPr bwMode="auto">
          <a:xfrm>
            <a:off x="152400" y="3048000"/>
            <a:ext cx="952500" cy="1428750"/>
          </a:xfrm>
          <a:prstGeom prst="rect">
            <a:avLst/>
          </a:prstGeom>
        </p:spPr>
        <p:style>
          <a:lnRef idx="3">
            <a:schemeClr val="lt1"/>
          </a:lnRef>
          <a:fillRef idx="1">
            <a:schemeClr val="accent5"/>
          </a:fillRef>
          <a:effectRef idx="1">
            <a:schemeClr val="accent5"/>
          </a:effectRef>
          <a:fontRef idx="minor">
            <a:schemeClr val="lt1"/>
          </a:fontRef>
        </p:style>
      </p:pic>
      <p:pic>
        <p:nvPicPr>
          <p:cNvPr id="30724" name="Picture 4" descr="http://t0.gstatic.com/images?q=tbn:x4wEqj-iPnvD_M:http://www.hotgiftideastips.com/images/High-School-Graduation-Gift-Ideas.jpg">
            <a:hlinkClick r:id="rId8"/>
          </p:cNvPr>
          <p:cNvPicPr>
            <a:picLocks noChangeAspect="1" noChangeArrowheads="1"/>
          </p:cNvPicPr>
          <p:nvPr/>
        </p:nvPicPr>
        <p:blipFill>
          <a:blip r:embed="rId9" cstate="print"/>
          <a:srcRect/>
          <a:stretch>
            <a:fillRect/>
          </a:stretch>
        </p:blipFill>
        <p:spPr bwMode="auto">
          <a:xfrm>
            <a:off x="5562600" y="2438400"/>
            <a:ext cx="2133600" cy="1410931"/>
          </a:xfrm>
          <a:prstGeom prst="rect">
            <a:avLst/>
          </a:prstGeom>
        </p:spPr>
        <p:style>
          <a:lnRef idx="2">
            <a:schemeClr val="accent3"/>
          </a:lnRef>
          <a:fillRef idx="1">
            <a:schemeClr val="lt1"/>
          </a:fillRef>
          <a:effectRef idx="0">
            <a:schemeClr val="accent3"/>
          </a:effectRef>
          <a:fontRef idx="minor">
            <a:schemeClr val="dk1"/>
          </a:fontRef>
        </p:style>
      </p:pic>
      <p:pic>
        <p:nvPicPr>
          <p:cNvPr id="30734" name="Picture 14" descr="http://t0.gstatic.com/images?q=tbn:fetkoo7k_7VpGM:http://cdn.sheknows.com/articles/Image/pregnancyandbaby/high-school-grad.jpg">
            <a:hlinkClick r:id="rId10"/>
          </p:cNvPr>
          <p:cNvPicPr>
            <a:picLocks noChangeAspect="1" noChangeArrowheads="1"/>
          </p:cNvPicPr>
          <p:nvPr/>
        </p:nvPicPr>
        <p:blipFill>
          <a:blip r:embed="rId11" cstate="print"/>
          <a:srcRect/>
          <a:stretch>
            <a:fillRect/>
          </a:stretch>
        </p:blipFill>
        <p:spPr bwMode="auto">
          <a:xfrm>
            <a:off x="4959927" y="3807402"/>
            <a:ext cx="1590675" cy="1143000"/>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98573" y="4991965"/>
            <a:ext cx="2381250" cy="147637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99101" y="4497532"/>
            <a:ext cx="1914525" cy="141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5228" y="2525857"/>
            <a:ext cx="1028700" cy="1476375"/>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5850" y="4191000"/>
            <a:ext cx="1743075" cy="179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50472" y="838814"/>
            <a:ext cx="1473190" cy="1932344"/>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30750" name="Picture 30" descr="#38398 Stock Photo Of A Proud Latin American Man Holding Up His Diploma And Smiling Upwards At Graduation by Andres Rodriguez"/>
          <p:cNvPicPr>
            <a:picLocks noChangeAspect="1" noChangeArrowheads="1"/>
          </p:cNvPicPr>
          <p:nvPr/>
        </p:nvPicPr>
        <p:blipFill>
          <a:blip r:embed="rId17" cstate="print"/>
          <a:srcRect/>
          <a:stretch>
            <a:fillRect/>
          </a:stretch>
        </p:blipFill>
        <p:spPr bwMode="auto">
          <a:xfrm>
            <a:off x="7089198" y="3619500"/>
            <a:ext cx="1714500" cy="1143000"/>
          </a:xfrm>
          <a:prstGeom prst="rect">
            <a:avLst/>
          </a:prstGeom>
        </p:spPr>
        <p:style>
          <a:lnRef idx="3">
            <a:schemeClr val="lt1"/>
          </a:lnRef>
          <a:fillRef idx="1">
            <a:schemeClr val="accent6"/>
          </a:fillRef>
          <a:effectRef idx="1">
            <a:schemeClr val="accent6"/>
          </a:effectRef>
          <a:fontRef idx="minor">
            <a:schemeClr val="lt1"/>
          </a:fontRef>
        </p:style>
      </p:pic>
    </p:spTree>
    <p:extLst>
      <p:ext uri="{BB962C8B-B14F-4D97-AF65-F5344CB8AC3E}">
        <p14:creationId xmlns:p14="http://schemas.microsoft.com/office/powerpoint/2010/main" val="2892577308"/>
      </p:ext>
    </p:extLst>
  </p:cSld>
  <p:clrMapOvr>
    <a:masterClrMapping/>
  </p:clrMapOvr>
  <p:transition spd="med">
    <p:spli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ooper Black" pitchFamily="18" charset="0"/>
              </a:rPr>
              <a:t>Resources</a:t>
            </a:r>
            <a:endParaRPr lang="en-US" dirty="0">
              <a:latin typeface="Cooper Black" pitchFamily="18" charset="0"/>
            </a:endParaRPr>
          </a:p>
        </p:txBody>
      </p:sp>
      <p:sp>
        <p:nvSpPr>
          <p:cNvPr id="6" name="TextBox 5"/>
          <p:cNvSpPr txBox="1"/>
          <p:nvPr/>
        </p:nvSpPr>
        <p:spPr>
          <a:xfrm>
            <a:off x="228600" y="2916589"/>
            <a:ext cx="8077200" cy="923330"/>
          </a:xfrm>
          <a:prstGeom prst="rect">
            <a:avLst/>
          </a:prstGeom>
          <a:noFill/>
        </p:spPr>
        <p:txBody>
          <a:bodyPr wrap="square" rtlCol="0">
            <a:spAutoFit/>
          </a:bodyPr>
          <a:lstStyle/>
          <a:p>
            <a:r>
              <a:rPr lang="en-US" b="1" dirty="0" smtClean="0">
                <a:latin typeface="Constantia" pitchFamily="18" charset="0"/>
              </a:rPr>
              <a:t>Bridge Law/IGP: (also called Bridge Bill)</a:t>
            </a:r>
          </a:p>
          <a:p>
            <a:r>
              <a:rPr lang="en-US" dirty="0" smtClean="0">
                <a:latin typeface="Constantia" pitchFamily="18" charset="0"/>
              </a:rPr>
              <a:t>www.gadoe.org/Curriculum-Instruction-and-Assessment/CTAE/Pages/Presentations.aspx</a:t>
            </a:r>
          </a:p>
        </p:txBody>
      </p:sp>
      <p:sp>
        <p:nvSpPr>
          <p:cNvPr id="7" name="TextBox 6"/>
          <p:cNvSpPr txBox="1"/>
          <p:nvPr/>
        </p:nvSpPr>
        <p:spPr>
          <a:xfrm>
            <a:off x="304800" y="1401642"/>
            <a:ext cx="3657600" cy="646331"/>
          </a:xfrm>
          <a:prstGeom prst="rect">
            <a:avLst/>
          </a:prstGeom>
          <a:noFill/>
        </p:spPr>
        <p:txBody>
          <a:bodyPr wrap="square" rtlCol="0">
            <a:spAutoFit/>
          </a:bodyPr>
          <a:lstStyle/>
          <a:p>
            <a:r>
              <a:rPr lang="en-US" b="1" dirty="0" smtClean="0">
                <a:latin typeface="Constantia" pitchFamily="18" charset="0"/>
              </a:rPr>
              <a:t>Parent Mentors</a:t>
            </a:r>
          </a:p>
          <a:p>
            <a:r>
              <a:rPr lang="en-US" dirty="0" smtClean="0">
                <a:latin typeface="Constantia" pitchFamily="18" charset="0"/>
              </a:rPr>
              <a:t>www.parentmentors.org</a:t>
            </a:r>
          </a:p>
        </p:txBody>
      </p:sp>
      <p:sp>
        <p:nvSpPr>
          <p:cNvPr id="9" name="TextBox 8"/>
          <p:cNvSpPr txBox="1"/>
          <p:nvPr/>
        </p:nvSpPr>
        <p:spPr>
          <a:xfrm>
            <a:off x="228600" y="2209800"/>
            <a:ext cx="6248400" cy="646331"/>
          </a:xfrm>
          <a:prstGeom prst="rect">
            <a:avLst/>
          </a:prstGeom>
          <a:noFill/>
        </p:spPr>
        <p:txBody>
          <a:bodyPr wrap="square" rtlCol="0">
            <a:spAutoFit/>
          </a:bodyPr>
          <a:lstStyle/>
          <a:p>
            <a:r>
              <a:rPr lang="en-US" b="1" dirty="0" smtClean="0">
                <a:latin typeface="Constantia" pitchFamily="18" charset="0"/>
              </a:rPr>
              <a:t>NICHY: Students Guide to the IEP:</a:t>
            </a:r>
          </a:p>
          <a:p>
            <a:r>
              <a:rPr lang="en-US" dirty="0" smtClean="0">
                <a:latin typeface="Constantia" pitchFamily="18" charset="0"/>
              </a:rPr>
              <a:t>http</a:t>
            </a:r>
            <a:r>
              <a:rPr lang="en-US" dirty="0">
                <a:latin typeface="Constantia" pitchFamily="18" charset="0"/>
              </a:rPr>
              <a:t>://nichcy.org/wp-content/uploads/docs/st1.pdf</a:t>
            </a:r>
          </a:p>
        </p:txBody>
      </p:sp>
      <p:sp>
        <p:nvSpPr>
          <p:cNvPr id="10" name="TextBox 9"/>
          <p:cNvSpPr txBox="1"/>
          <p:nvPr/>
        </p:nvSpPr>
        <p:spPr>
          <a:xfrm>
            <a:off x="257629" y="3962400"/>
            <a:ext cx="7772400" cy="923330"/>
          </a:xfrm>
          <a:prstGeom prst="rect">
            <a:avLst/>
          </a:prstGeom>
          <a:noFill/>
        </p:spPr>
        <p:txBody>
          <a:bodyPr wrap="square" rtlCol="0">
            <a:spAutoFit/>
          </a:bodyPr>
          <a:lstStyle/>
          <a:p>
            <a:r>
              <a:rPr lang="en-US" b="1" dirty="0" smtClean="0">
                <a:latin typeface="Constantia" pitchFamily="18" charset="0"/>
              </a:rPr>
              <a:t>Transition to Post-Secondary:</a:t>
            </a:r>
          </a:p>
          <a:p>
            <a:r>
              <a:rPr lang="en-US" dirty="0" smtClean="0">
                <a:latin typeface="Constantia" pitchFamily="18" charset="0"/>
              </a:rPr>
              <a:t>www.gadoe.org/Curriculum-Instruction-and-Assessment/Special-Education-Services/Pages/Transition-</a:t>
            </a:r>
            <a:r>
              <a:rPr lang="en-US" dirty="0">
                <a:latin typeface="Constantia" pitchFamily="18" charset="0"/>
              </a:rPr>
              <a:t>.aspx</a:t>
            </a:r>
            <a:endParaRPr lang="en-US" dirty="0" smtClean="0">
              <a:latin typeface="Constantia" pitchFamily="18" charset="0"/>
            </a:endParaRPr>
          </a:p>
        </p:txBody>
      </p:sp>
      <p:sp>
        <p:nvSpPr>
          <p:cNvPr id="11" name="TextBox 10"/>
          <p:cNvSpPr txBox="1"/>
          <p:nvPr/>
        </p:nvSpPr>
        <p:spPr>
          <a:xfrm>
            <a:off x="304800" y="4925644"/>
            <a:ext cx="5105400" cy="646331"/>
          </a:xfrm>
          <a:prstGeom prst="rect">
            <a:avLst/>
          </a:prstGeom>
          <a:noFill/>
        </p:spPr>
        <p:txBody>
          <a:bodyPr wrap="square" rtlCol="0">
            <a:spAutoFit/>
          </a:bodyPr>
          <a:lstStyle/>
          <a:p>
            <a:r>
              <a:rPr lang="en-US" b="1" dirty="0" smtClean="0">
                <a:latin typeface="Constantia" pitchFamily="18" charset="0"/>
              </a:rPr>
              <a:t>Parent to Parent of Georgia</a:t>
            </a:r>
          </a:p>
          <a:p>
            <a:r>
              <a:rPr lang="en-US" dirty="0" smtClean="0">
                <a:latin typeface="Constantia" pitchFamily="18" charset="0"/>
              </a:rPr>
              <a:t>www.p2pga.org</a:t>
            </a:r>
          </a:p>
        </p:txBody>
      </p:sp>
    </p:spTree>
    <p:extLst>
      <p:ext uri="{BB962C8B-B14F-4D97-AF65-F5344CB8AC3E}">
        <p14:creationId xmlns:p14="http://schemas.microsoft.com/office/powerpoint/2010/main" val="2625995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herokee.k12.ga.us/_layouts/images/squa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600200"/>
            <a:ext cx="47625" cy="571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www.cherokee.k12.ga.us/_layouts/images/squa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600200"/>
            <a:ext cx="47625" cy="57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herokee.k12.ga.us/_layouts/images/squa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600200"/>
            <a:ext cx="47625" cy="571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www.cherokee.k12.ga.us/_layouts/images/squa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600200"/>
            <a:ext cx="47625" cy="57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herokee.k12.ga.us/_layouts/images/squa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600200"/>
            <a:ext cx="47625" cy="571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www.cherokee.k12.ga.us/_layouts/images/squa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600200"/>
            <a:ext cx="47625" cy="571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cherokee.k12.ga.us/_layouts/images/squa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600200"/>
            <a:ext cx="47625" cy="5715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www.cherokee.k12.ga.us/_layouts/images/squa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888" y="1600200"/>
            <a:ext cx="47625" cy="57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4739" y="1415534"/>
            <a:ext cx="2645083" cy="369332"/>
          </a:xfrm>
          <a:prstGeom prst="rect">
            <a:avLst/>
          </a:prstGeom>
        </p:spPr>
        <p:txBody>
          <a:bodyPr wrap="none">
            <a:spAutoFit/>
          </a:bodyPr>
          <a:lstStyle/>
          <a:p>
            <a:r>
              <a:rPr lang="en-US" dirty="0"/>
              <a:t>http://www.fastweb.com/</a:t>
            </a:r>
          </a:p>
        </p:txBody>
      </p:sp>
      <p:sp>
        <p:nvSpPr>
          <p:cNvPr id="6" name="Rectangle 5"/>
          <p:cNvSpPr/>
          <p:nvPr/>
        </p:nvSpPr>
        <p:spPr>
          <a:xfrm>
            <a:off x="414739" y="1850704"/>
            <a:ext cx="2969659" cy="369332"/>
          </a:xfrm>
          <a:prstGeom prst="rect">
            <a:avLst/>
          </a:prstGeom>
        </p:spPr>
        <p:txBody>
          <a:bodyPr wrap="none">
            <a:spAutoFit/>
          </a:bodyPr>
          <a:lstStyle/>
          <a:p>
            <a:r>
              <a:rPr lang="en-US" dirty="0"/>
              <a:t>http://www.schoolsoup.com/</a:t>
            </a:r>
          </a:p>
        </p:txBody>
      </p:sp>
      <p:sp>
        <p:nvSpPr>
          <p:cNvPr id="7" name="Rectangle 6"/>
          <p:cNvSpPr/>
          <p:nvPr/>
        </p:nvSpPr>
        <p:spPr>
          <a:xfrm>
            <a:off x="414739" y="2262832"/>
            <a:ext cx="2569934" cy="369332"/>
          </a:xfrm>
          <a:prstGeom prst="rect">
            <a:avLst/>
          </a:prstGeom>
        </p:spPr>
        <p:txBody>
          <a:bodyPr wrap="none">
            <a:spAutoFit/>
          </a:bodyPr>
          <a:lstStyle/>
          <a:p>
            <a:r>
              <a:rPr lang="en-US" dirty="0"/>
              <a:t>http://www.cappex.com/</a:t>
            </a:r>
          </a:p>
        </p:txBody>
      </p:sp>
      <p:sp>
        <p:nvSpPr>
          <p:cNvPr id="8" name="Rectangle 7"/>
          <p:cNvSpPr/>
          <p:nvPr/>
        </p:nvSpPr>
        <p:spPr>
          <a:xfrm>
            <a:off x="414739" y="2616242"/>
            <a:ext cx="5688822" cy="369332"/>
          </a:xfrm>
          <a:prstGeom prst="rect">
            <a:avLst/>
          </a:prstGeom>
        </p:spPr>
        <p:txBody>
          <a:bodyPr wrap="square">
            <a:spAutoFit/>
          </a:bodyPr>
          <a:lstStyle/>
          <a:p>
            <a:r>
              <a:rPr lang="en-US" dirty="0"/>
              <a:t>http://www.finaid.org/scholarships/protecting.phtml</a:t>
            </a:r>
          </a:p>
        </p:txBody>
      </p:sp>
      <p:sp>
        <p:nvSpPr>
          <p:cNvPr id="9" name="Rectangle 8"/>
          <p:cNvSpPr/>
          <p:nvPr/>
        </p:nvSpPr>
        <p:spPr>
          <a:xfrm>
            <a:off x="414739" y="2985574"/>
            <a:ext cx="4216860" cy="369332"/>
          </a:xfrm>
          <a:prstGeom prst="rect">
            <a:avLst/>
          </a:prstGeom>
        </p:spPr>
        <p:txBody>
          <a:bodyPr wrap="none">
            <a:spAutoFit/>
          </a:bodyPr>
          <a:lstStyle/>
          <a:p>
            <a:r>
              <a:rPr lang="en-US" dirty="0"/>
              <a:t>http://www.collegenet.com/elect/app/app</a:t>
            </a:r>
          </a:p>
        </p:txBody>
      </p:sp>
      <p:sp>
        <p:nvSpPr>
          <p:cNvPr id="10" name="Rectangle 9"/>
          <p:cNvSpPr/>
          <p:nvPr/>
        </p:nvSpPr>
        <p:spPr>
          <a:xfrm>
            <a:off x="418753" y="3394251"/>
            <a:ext cx="3314946" cy="369332"/>
          </a:xfrm>
          <a:prstGeom prst="rect">
            <a:avLst/>
          </a:prstGeom>
        </p:spPr>
        <p:txBody>
          <a:bodyPr wrap="none">
            <a:spAutoFit/>
          </a:bodyPr>
          <a:lstStyle/>
          <a:p>
            <a:r>
              <a:rPr lang="en-US" dirty="0"/>
              <a:t>https://www.collegeanswer.com/</a:t>
            </a:r>
          </a:p>
        </p:txBody>
      </p:sp>
      <p:sp>
        <p:nvSpPr>
          <p:cNvPr id="11" name="Rectangle 10"/>
          <p:cNvSpPr/>
          <p:nvPr/>
        </p:nvSpPr>
        <p:spPr>
          <a:xfrm>
            <a:off x="414739" y="4875834"/>
            <a:ext cx="2700739" cy="369332"/>
          </a:xfrm>
          <a:prstGeom prst="rect">
            <a:avLst/>
          </a:prstGeom>
        </p:spPr>
        <p:txBody>
          <a:bodyPr wrap="none">
            <a:spAutoFit/>
          </a:bodyPr>
          <a:lstStyle/>
          <a:p>
            <a:r>
              <a:rPr lang="en-US" dirty="0"/>
              <a:t>http://www.meritaid.com/</a:t>
            </a:r>
          </a:p>
        </p:txBody>
      </p:sp>
      <p:sp>
        <p:nvSpPr>
          <p:cNvPr id="12" name="Rectangle 11"/>
          <p:cNvSpPr/>
          <p:nvPr/>
        </p:nvSpPr>
        <p:spPr>
          <a:xfrm>
            <a:off x="418753" y="3792437"/>
            <a:ext cx="4506875" cy="369332"/>
          </a:xfrm>
          <a:prstGeom prst="rect">
            <a:avLst/>
          </a:prstGeom>
        </p:spPr>
        <p:txBody>
          <a:bodyPr wrap="none">
            <a:spAutoFit/>
          </a:bodyPr>
          <a:lstStyle/>
          <a:p>
            <a:r>
              <a:rPr lang="en-US" dirty="0"/>
              <a:t>http://www.scholarshipexperts.com/apply.htx</a:t>
            </a:r>
          </a:p>
        </p:txBody>
      </p:sp>
      <p:sp>
        <p:nvSpPr>
          <p:cNvPr id="13" name="Rectangle 12"/>
          <p:cNvSpPr/>
          <p:nvPr/>
        </p:nvSpPr>
        <p:spPr>
          <a:xfrm>
            <a:off x="418752" y="4200606"/>
            <a:ext cx="8191848" cy="646331"/>
          </a:xfrm>
          <a:prstGeom prst="rect">
            <a:avLst/>
          </a:prstGeom>
        </p:spPr>
        <p:txBody>
          <a:bodyPr wrap="square">
            <a:spAutoFit/>
          </a:bodyPr>
          <a:lstStyle/>
          <a:p>
            <a:r>
              <a:rPr lang="en-US" dirty="0"/>
              <a:t>http://www.cappex.com/scholarships/index.jsp;jsessionid=776C8B6D62FE1F23D0787C6A73C4618A.server1</a:t>
            </a:r>
          </a:p>
        </p:txBody>
      </p:sp>
      <p:sp>
        <p:nvSpPr>
          <p:cNvPr id="14" name="TextBox 13"/>
          <p:cNvSpPr txBox="1"/>
          <p:nvPr/>
        </p:nvSpPr>
        <p:spPr>
          <a:xfrm>
            <a:off x="866572" y="470232"/>
            <a:ext cx="4082447" cy="400110"/>
          </a:xfrm>
          <a:prstGeom prst="rect">
            <a:avLst/>
          </a:prstGeom>
          <a:noFill/>
        </p:spPr>
        <p:txBody>
          <a:bodyPr wrap="square" rtlCol="0">
            <a:spAutoFit/>
          </a:bodyPr>
          <a:lstStyle/>
          <a:p>
            <a:r>
              <a:rPr lang="en-US" sz="2000" dirty="0" smtClean="0">
                <a:latin typeface="Cooper Black" pitchFamily="18" charset="0"/>
              </a:rPr>
              <a:t>Resource - Scholarships</a:t>
            </a:r>
            <a:endParaRPr lang="en-US" sz="2000" dirty="0">
              <a:latin typeface="Cooper Black" pitchFamily="18" charset="0"/>
            </a:endParaRPr>
          </a:p>
        </p:txBody>
      </p:sp>
      <p:pic>
        <p:nvPicPr>
          <p:cNvPr id="3083" name="Picture 11" descr="C:\Users\joellen.hancock\AppData\Local\Microsoft\Windows\Temporary Internet Files\Content.IE5\UKWMM36W\MP90044223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57131">
            <a:off x="6262620" y="716191"/>
            <a:ext cx="1937412" cy="186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839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4564" y="905698"/>
            <a:ext cx="6781800" cy="830997"/>
          </a:xfrm>
          <a:prstGeom prst="rect">
            <a:avLst/>
          </a:prstGeom>
          <a:noFill/>
        </p:spPr>
        <p:txBody>
          <a:bodyPr wrap="square" rtlCol="0">
            <a:spAutoFit/>
          </a:bodyPr>
          <a:lstStyle/>
          <a:p>
            <a:pPr algn="ctr"/>
            <a:r>
              <a:rPr lang="en-US" sz="2400" dirty="0" smtClean="0">
                <a:latin typeface="Bangle" pitchFamily="2" charset="0"/>
              </a:rPr>
              <a:t>Parent Mentors are parents of a special needs child themselves whose children attend a Cherokee </a:t>
            </a:r>
            <a:r>
              <a:rPr lang="en-US" sz="2400" smtClean="0">
                <a:latin typeface="Bangle" pitchFamily="2" charset="0"/>
              </a:rPr>
              <a:t>County School.</a:t>
            </a:r>
            <a:endParaRPr lang="en-US" sz="2400" dirty="0">
              <a:latin typeface="Bangle"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199" y="3048000"/>
            <a:ext cx="3484417" cy="2613313"/>
          </a:xfrm>
          <a:prstGeom prst="roundRect">
            <a:avLst>
              <a:gd name="adj" fmla="val 11111"/>
            </a:avLst>
          </a:prstGeom>
          <a:ln w="190500" cap="rnd">
            <a:solidFill>
              <a:srgbClr val="C0504D">
                <a:lumMod val="60000"/>
                <a:lumOff val="40000"/>
              </a:srgbClr>
            </a:solidFill>
            <a:prstDash val="solid"/>
          </a:ln>
          <a:effectLst>
            <a:glow rad="101600">
              <a:srgbClr val="C0504D">
                <a:satMod val="175000"/>
                <a:alpha val="40000"/>
              </a:srgbClr>
            </a:glow>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518" t="7052" r="16748" b="7486"/>
          <a:stretch/>
        </p:blipFill>
        <p:spPr>
          <a:xfrm>
            <a:off x="685801" y="2369127"/>
            <a:ext cx="3457344" cy="250767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11143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http://www.pta.org/NationalStandards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0"/>
            <a:ext cx="4649821" cy="25411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0" y="0"/>
            <a:ext cx="1700213" cy="0"/>
          </a:xfrm>
          <a:prstGeom prst="rect">
            <a:avLst/>
          </a:prstGeom>
          <a:solidFill>
            <a:srgbClr val="F5EFE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9981" bIns="44436" numCol="1" anchor="ctr" anchorCtr="0" compatLnSpc="1">
            <a:prstTxWarp prst="textNoShape">
              <a:avLst/>
            </a:prstTxWarp>
            <a:spAutoFit/>
          </a:bodyPr>
          <a:lstStyle/>
          <a:p>
            <a:pPr algn="r" fontAlgn="base">
              <a:spcBef>
                <a:spcPct val="0"/>
              </a:spcBef>
              <a:spcAft>
                <a:spcPct val="0"/>
              </a:spcAft>
            </a:pPr>
            <a:r>
              <a:rPr lang="en-US" sz="700" b="1" dirty="0" smtClean="0">
                <a:solidFill>
                  <a:srgbClr val="996B00"/>
                </a:solidFill>
                <a:latin typeface="Arial" pitchFamily="34" charset="0"/>
                <a:cs typeface="Arial" pitchFamily="34" charset="0"/>
              </a:rPr>
              <a:t/>
            </a:r>
            <a:br>
              <a:rPr lang="en-US" sz="700" b="1" dirty="0" smtClean="0">
                <a:solidFill>
                  <a:srgbClr val="996B00"/>
                </a:solidFill>
                <a:latin typeface="Arial" pitchFamily="34" charset="0"/>
                <a:cs typeface="Arial" pitchFamily="34" charset="0"/>
              </a:rPr>
            </a:br>
            <a:endParaRPr lang="en-US" dirty="0" smtClean="0">
              <a:solidFill>
                <a:prstClr val="black"/>
              </a:solidFill>
              <a:latin typeface="Arial" pitchFamily="34" charset="0"/>
              <a:cs typeface="Arial" pitchFamily="34" charset="0"/>
            </a:endParaRPr>
          </a:p>
        </p:txBody>
      </p:sp>
      <p:sp>
        <p:nvSpPr>
          <p:cNvPr id="5" name="TextBox 4"/>
          <p:cNvSpPr txBox="1"/>
          <p:nvPr/>
        </p:nvSpPr>
        <p:spPr>
          <a:xfrm>
            <a:off x="1295400" y="769579"/>
            <a:ext cx="6326221" cy="1200329"/>
          </a:xfrm>
          <a:prstGeom prst="rect">
            <a:avLst/>
          </a:prstGeom>
          <a:noFill/>
        </p:spPr>
        <p:txBody>
          <a:bodyPr wrap="square" rtlCol="0">
            <a:spAutoFit/>
          </a:bodyPr>
          <a:lstStyle/>
          <a:p>
            <a:pPr algn="ctr"/>
            <a:r>
              <a:rPr lang="en-US" sz="3600" dirty="0" smtClean="0">
                <a:solidFill>
                  <a:prstClr val="black"/>
                </a:solidFill>
                <a:latin typeface="Bangle" pitchFamily="2" charset="0"/>
              </a:rPr>
              <a:t>We follow the National PTA Standards</a:t>
            </a:r>
          </a:p>
          <a:p>
            <a:pPr algn="ctr"/>
            <a:r>
              <a:rPr lang="en-US" sz="3600" dirty="0" smtClean="0">
                <a:solidFill>
                  <a:prstClr val="black"/>
                </a:solidFill>
                <a:latin typeface="Bangle" pitchFamily="2" charset="0"/>
              </a:rPr>
              <a:t> as a basis to all of our work</a:t>
            </a:r>
            <a:endParaRPr lang="en-US" sz="3600" dirty="0">
              <a:solidFill>
                <a:prstClr val="black"/>
              </a:solidFill>
              <a:latin typeface="Bangle" pitchFamily="2" charset="0"/>
            </a:endParaRPr>
          </a:p>
        </p:txBody>
      </p:sp>
      <p:pic>
        <p:nvPicPr>
          <p:cNvPr id="1028" name="Picture 4" descr="PT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847963"/>
            <a:ext cx="2895600" cy="1324237"/>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35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e full size image">
            <a:hlinkClick r:id="rId2"/>
          </p:cNvPr>
          <p:cNvPicPr>
            <a:picLocks noChangeAspect="1" noChangeArrowheads="1"/>
          </p:cNvPicPr>
          <p:nvPr/>
        </p:nvPicPr>
        <p:blipFill>
          <a:blip r:embed="rId3" cstate="print"/>
          <a:srcRect/>
          <a:stretch>
            <a:fillRect/>
          </a:stretch>
        </p:blipFill>
        <p:spPr bwMode="auto">
          <a:xfrm flipH="1">
            <a:off x="6553200" y="110866"/>
            <a:ext cx="1502524" cy="1073232"/>
          </a:xfrm>
          <a:prstGeom prst="rect">
            <a:avLst/>
          </a:prstGeom>
          <a:noFill/>
        </p:spPr>
      </p:pic>
      <p:sp>
        <p:nvSpPr>
          <p:cNvPr id="4" name="TextBox 3"/>
          <p:cNvSpPr txBox="1"/>
          <p:nvPr/>
        </p:nvSpPr>
        <p:spPr>
          <a:xfrm>
            <a:off x="195118" y="387925"/>
            <a:ext cx="6967682" cy="646331"/>
          </a:xfrm>
          <a:prstGeom prst="rect">
            <a:avLst/>
          </a:prstGeom>
          <a:noFill/>
        </p:spPr>
        <p:txBody>
          <a:bodyPr wrap="square" rtlCol="0">
            <a:spAutoFit/>
          </a:bodyPr>
          <a:lstStyle/>
          <a:p>
            <a:r>
              <a:rPr lang="en-US" dirty="0" smtClean="0">
                <a:latin typeface="Manuscript"/>
              </a:rPr>
              <a:t>We work on the GaDOE </a:t>
            </a:r>
            <a:r>
              <a:rPr lang="en-US" dirty="0">
                <a:latin typeface="Manuscript"/>
              </a:rPr>
              <a:t>Strategic Plan and Federal Indicators for Students with </a:t>
            </a:r>
            <a:r>
              <a:rPr lang="en-US" dirty="0" smtClean="0">
                <a:latin typeface="Manuscript"/>
              </a:rPr>
              <a:t>Disabilities with our schools. </a:t>
            </a:r>
            <a:endParaRPr lang="en-US" dirty="0">
              <a:latin typeface="Manuscript"/>
            </a:endParaRPr>
          </a:p>
        </p:txBody>
      </p:sp>
      <p:sp>
        <p:nvSpPr>
          <p:cNvPr id="3" name="Text Box 2"/>
          <p:cNvSpPr txBox="1">
            <a:spLocks noChangeArrowheads="1"/>
          </p:cNvSpPr>
          <p:nvPr/>
        </p:nvSpPr>
        <p:spPr bwMode="auto">
          <a:xfrm>
            <a:off x="751262" y="2628900"/>
            <a:ext cx="7304462" cy="533400"/>
          </a:xfrm>
          <a:prstGeom prst="rect">
            <a:avLst/>
          </a:prstGeom>
          <a:gradFill rotWithShape="1">
            <a:gsLst>
              <a:gs pos="0">
                <a:srgbClr val="8DB3E2"/>
              </a:gs>
              <a:gs pos="50000">
                <a:srgbClr val="FFFFFF"/>
              </a:gs>
              <a:gs pos="100000">
                <a:srgbClr val="8DB3E2"/>
              </a:gs>
            </a:gsLst>
            <a:lin ang="2700000" scaled="1"/>
          </a:gradFill>
          <a:ln w="25400">
            <a:solidFill>
              <a:srgbClr val="17365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en-US" sz="1400" b="1" i="0" u="none" strike="noStrike" cap="none" normalizeH="0" baseline="0" dirty="0" smtClean="0">
                <a:ln>
                  <a:noFill/>
                </a:ln>
                <a:solidFill>
                  <a:schemeClr val="tx1"/>
                </a:solidFill>
                <a:effectLst/>
                <a:latin typeface="Calibri" pitchFamily="34" charset="0"/>
                <a:cs typeface="Arial" pitchFamily="34" charset="0"/>
              </a:rPr>
              <a:t>Goal 2</a:t>
            </a:r>
            <a:r>
              <a:rPr kumimoji="0" lang="en-US" altLang="en-US" sz="1400" b="0" i="0" u="none" strike="noStrike" cap="none" normalizeH="0" baseline="0" dirty="0" smtClean="0">
                <a:ln>
                  <a:noFill/>
                </a:ln>
                <a:solidFill>
                  <a:schemeClr val="tx1"/>
                </a:solidFill>
                <a:effectLst/>
                <a:latin typeface="Calibri" pitchFamily="34" charset="0"/>
                <a:cs typeface="Arial" pitchFamily="34" charset="0"/>
              </a:rPr>
              <a:t> - Strengthen teacher quality, recruitment, and retention.</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 Box 3"/>
          <p:cNvSpPr txBox="1">
            <a:spLocks noChangeArrowheads="1"/>
          </p:cNvSpPr>
          <p:nvPr/>
        </p:nvSpPr>
        <p:spPr bwMode="auto">
          <a:xfrm>
            <a:off x="751262" y="1828800"/>
            <a:ext cx="7304462" cy="609600"/>
          </a:xfrm>
          <a:prstGeom prst="rect">
            <a:avLst/>
          </a:prstGeom>
          <a:gradFill rotWithShape="1">
            <a:gsLst>
              <a:gs pos="0">
                <a:srgbClr val="8DB3E2"/>
              </a:gs>
              <a:gs pos="50000">
                <a:srgbClr val="FFFFFF"/>
              </a:gs>
              <a:gs pos="100000">
                <a:srgbClr val="8DB3E2"/>
              </a:gs>
            </a:gsLst>
            <a:lin ang="2700000" scaled="1"/>
          </a:gradFill>
          <a:ln w="25400">
            <a:solidFill>
              <a:srgbClr val="17365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en-US" sz="1400" b="1" i="0" u="none" strike="noStrike" cap="none" normalizeH="0" baseline="0" dirty="0" smtClean="0">
                <a:ln>
                  <a:noFill/>
                </a:ln>
                <a:solidFill>
                  <a:schemeClr val="tx1"/>
                </a:solidFill>
                <a:effectLst/>
                <a:latin typeface="Calibri" pitchFamily="34" charset="0"/>
                <a:cs typeface="Arial" pitchFamily="34" charset="0"/>
              </a:rPr>
              <a:t>Goal 1</a:t>
            </a:r>
            <a:r>
              <a:rPr kumimoji="0" lang="en-US" altLang="en-US" sz="1400" b="0" i="0" u="none" strike="noStrike" cap="none" normalizeH="0" baseline="0" dirty="0" smtClean="0">
                <a:ln>
                  <a:noFill/>
                </a:ln>
                <a:solidFill>
                  <a:schemeClr val="tx1"/>
                </a:solidFill>
                <a:effectLst/>
                <a:latin typeface="Calibri" pitchFamily="34" charset="0"/>
                <a:cs typeface="Arial" pitchFamily="34" charset="0"/>
              </a:rPr>
              <a:t> - Increase high school graduation rate, decrease dropout rate, and increase post-secondary enrollment rate.</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 Box 4"/>
          <p:cNvSpPr txBox="1">
            <a:spLocks noChangeArrowheads="1"/>
          </p:cNvSpPr>
          <p:nvPr/>
        </p:nvSpPr>
        <p:spPr bwMode="auto">
          <a:xfrm>
            <a:off x="751262" y="3378200"/>
            <a:ext cx="7304462" cy="584200"/>
          </a:xfrm>
          <a:prstGeom prst="rect">
            <a:avLst/>
          </a:prstGeom>
          <a:gradFill rotWithShape="1">
            <a:gsLst>
              <a:gs pos="0">
                <a:srgbClr val="8DB3E2"/>
              </a:gs>
              <a:gs pos="50000">
                <a:srgbClr val="FFFFFF"/>
              </a:gs>
              <a:gs pos="100000">
                <a:srgbClr val="8DB3E2"/>
              </a:gs>
            </a:gsLst>
            <a:lin ang="2700000" scaled="1"/>
          </a:gradFill>
          <a:ln w="25400">
            <a:solidFill>
              <a:srgbClr val="17365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en-US" sz="1400" b="1" i="0" u="none" strike="noStrike" cap="none" normalizeH="0" baseline="0" dirty="0" smtClean="0">
                <a:ln>
                  <a:noFill/>
                </a:ln>
                <a:solidFill>
                  <a:schemeClr val="tx1"/>
                </a:solidFill>
                <a:effectLst/>
                <a:latin typeface="Calibri" pitchFamily="34" charset="0"/>
                <a:cs typeface="Arial" pitchFamily="34" charset="0"/>
              </a:rPr>
              <a:t>Goal 3</a:t>
            </a:r>
            <a:r>
              <a:rPr kumimoji="0" lang="en-US" altLang="en-US" sz="1400" b="0" i="0" u="none" strike="noStrike" cap="none" normalizeH="0" baseline="0" dirty="0" smtClean="0">
                <a:ln>
                  <a:noFill/>
                </a:ln>
                <a:solidFill>
                  <a:schemeClr val="tx1"/>
                </a:solidFill>
                <a:effectLst/>
                <a:latin typeface="Calibri" pitchFamily="34" charset="0"/>
                <a:cs typeface="Arial" pitchFamily="34" charset="0"/>
              </a:rPr>
              <a:t> - Improve workforce readiness skills</a:t>
            </a:r>
            <a:r>
              <a:rPr kumimoji="0" lang="en-US" altLang="en-US" sz="1100" b="0" i="0" u="none" strike="noStrike" cap="none" normalizeH="0" baseline="0" dirty="0" smtClean="0">
                <a:ln>
                  <a:noFill/>
                </a:ln>
                <a:solidFill>
                  <a:schemeClr val="tx1"/>
                </a:solidFill>
                <a:effectLst/>
                <a:latin typeface="Calibri"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5"/>
          <p:cNvSpPr txBox="1">
            <a:spLocks noChangeArrowheads="1"/>
          </p:cNvSpPr>
          <p:nvPr/>
        </p:nvSpPr>
        <p:spPr bwMode="auto">
          <a:xfrm>
            <a:off x="751262" y="4190999"/>
            <a:ext cx="7304462" cy="528639"/>
          </a:xfrm>
          <a:prstGeom prst="rect">
            <a:avLst/>
          </a:prstGeom>
          <a:gradFill rotWithShape="1">
            <a:gsLst>
              <a:gs pos="0">
                <a:srgbClr val="8DB3E2"/>
              </a:gs>
              <a:gs pos="50000">
                <a:srgbClr val="FFFFFF"/>
              </a:gs>
              <a:gs pos="100000">
                <a:srgbClr val="8DB3E2"/>
              </a:gs>
            </a:gsLst>
            <a:lin ang="2700000" scaled="1"/>
          </a:gradFill>
          <a:ln w="25400">
            <a:solidFill>
              <a:srgbClr val="17365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en-US" sz="1400" b="1" i="0" u="none" strike="noStrike" cap="none" normalizeH="0" baseline="0" dirty="0" smtClean="0">
                <a:ln>
                  <a:noFill/>
                </a:ln>
                <a:solidFill>
                  <a:schemeClr val="tx1"/>
                </a:solidFill>
                <a:effectLst/>
                <a:latin typeface="Calibri" pitchFamily="34" charset="0"/>
                <a:cs typeface="Arial" pitchFamily="34" charset="0"/>
              </a:rPr>
              <a:t>Goal 4</a:t>
            </a:r>
            <a:r>
              <a:rPr kumimoji="0" lang="en-US" altLang="en-US" sz="1400" b="0" i="0" u="none" strike="noStrike" cap="none" normalizeH="0" baseline="0" dirty="0" smtClean="0">
                <a:ln>
                  <a:noFill/>
                </a:ln>
                <a:solidFill>
                  <a:schemeClr val="tx1"/>
                </a:solidFill>
                <a:effectLst/>
                <a:latin typeface="Calibri" pitchFamily="34" charset="0"/>
                <a:cs typeface="Arial" pitchFamily="34" charset="0"/>
              </a:rPr>
              <a:t> - Develop strong education leaders, particularly at the building level.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6"/>
          <p:cNvSpPr txBox="1">
            <a:spLocks noChangeArrowheads="1"/>
          </p:cNvSpPr>
          <p:nvPr/>
        </p:nvSpPr>
        <p:spPr bwMode="auto">
          <a:xfrm>
            <a:off x="751262" y="4914900"/>
            <a:ext cx="7304462" cy="571500"/>
          </a:xfrm>
          <a:prstGeom prst="rect">
            <a:avLst/>
          </a:prstGeom>
          <a:gradFill rotWithShape="1">
            <a:gsLst>
              <a:gs pos="0">
                <a:srgbClr val="8DB3E2"/>
              </a:gs>
              <a:gs pos="50000">
                <a:srgbClr val="FFFFFF"/>
              </a:gs>
              <a:gs pos="100000">
                <a:srgbClr val="8DB3E2"/>
              </a:gs>
            </a:gsLst>
            <a:lin ang="2700000" scaled="1"/>
          </a:gradFill>
          <a:ln w="25400">
            <a:solidFill>
              <a:srgbClr val="17365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en-US" sz="1400" b="1" i="0" u="none" strike="noStrike" cap="none" normalizeH="0" baseline="0" dirty="0" smtClean="0">
                <a:ln>
                  <a:noFill/>
                </a:ln>
                <a:solidFill>
                  <a:schemeClr val="tx1"/>
                </a:solidFill>
                <a:effectLst/>
                <a:latin typeface="Calibri" pitchFamily="34" charset="0"/>
                <a:cs typeface="Arial" pitchFamily="34" charset="0"/>
              </a:rPr>
              <a:t>Goal 5</a:t>
            </a:r>
            <a:r>
              <a:rPr kumimoji="0" lang="en-US" altLang="en-US" sz="1400" b="0" i="0" u="none" strike="noStrike" cap="none" normalizeH="0" baseline="0" dirty="0" smtClean="0">
                <a:ln>
                  <a:noFill/>
                </a:ln>
                <a:solidFill>
                  <a:schemeClr val="tx1"/>
                </a:solidFill>
                <a:effectLst/>
                <a:latin typeface="Calibri" pitchFamily="34" charset="0"/>
                <a:cs typeface="Arial" pitchFamily="34" charset="0"/>
              </a:rPr>
              <a:t> - Improve the SAT, ACT, and the achievement scores of Georgia students.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7"/>
          <p:cNvSpPr txBox="1">
            <a:spLocks noChangeArrowheads="1"/>
          </p:cNvSpPr>
          <p:nvPr/>
        </p:nvSpPr>
        <p:spPr bwMode="auto">
          <a:xfrm>
            <a:off x="751262" y="5715000"/>
            <a:ext cx="7304462" cy="533400"/>
          </a:xfrm>
          <a:prstGeom prst="rect">
            <a:avLst/>
          </a:prstGeom>
          <a:gradFill rotWithShape="1">
            <a:gsLst>
              <a:gs pos="0">
                <a:srgbClr val="8DB3E2"/>
              </a:gs>
              <a:gs pos="50000">
                <a:srgbClr val="FFFFFF"/>
              </a:gs>
              <a:gs pos="100000">
                <a:srgbClr val="8DB3E2"/>
              </a:gs>
            </a:gsLst>
            <a:lin ang="2700000" scaled="1"/>
          </a:gradFill>
          <a:ln w="25400">
            <a:solidFill>
              <a:srgbClr val="17365D"/>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altLang="en-US" sz="1400" b="1" i="0" u="none" strike="noStrike" cap="none" normalizeH="0" baseline="0" dirty="0" smtClean="0">
                <a:ln>
                  <a:noFill/>
                </a:ln>
                <a:solidFill>
                  <a:schemeClr val="tx1"/>
                </a:solidFill>
                <a:effectLst/>
                <a:latin typeface="Calibri" pitchFamily="34" charset="0"/>
                <a:cs typeface="Arial" pitchFamily="34" charset="0"/>
              </a:rPr>
              <a:t>Goal 6</a:t>
            </a:r>
            <a:r>
              <a:rPr kumimoji="0" lang="en-US" altLang="en-US" sz="1400" b="0" i="0" u="none" strike="noStrike" cap="none" normalizeH="0" baseline="0" dirty="0" smtClean="0">
                <a:ln>
                  <a:noFill/>
                </a:ln>
                <a:solidFill>
                  <a:schemeClr val="tx1"/>
                </a:solidFill>
                <a:effectLst/>
                <a:latin typeface="Calibri" pitchFamily="34" charset="0"/>
                <a:cs typeface="Arial" pitchFamily="34" charset="0"/>
              </a:rPr>
              <a:t> - Make policies that ensure maximum academic and financial accountability.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88531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o Ellen\AppData\Local\Microsoft\Windows\Temporary Internet Files\Content.IE5\UYBRUKYH\MP91022092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5693" y="381000"/>
            <a:ext cx="3483737" cy="2830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2628268"/>
            <a:ext cx="7023916" cy="1384995"/>
          </a:xfrm>
          <a:prstGeom prst="rect">
            <a:avLst/>
          </a:prstGeom>
          <a:ln w="5715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800" dirty="0" smtClean="0">
                <a:solidFill>
                  <a:prstClr val="black"/>
                </a:solidFill>
                <a:latin typeface="Bangle" pitchFamily="2" charset="0"/>
              </a:rPr>
              <a:t>Parent Mentors provide training and resources on a array of topics including Positive Behavior Support and Effective Communication among many others.</a:t>
            </a:r>
            <a:endParaRPr lang="en-US" sz="2800" dirty="0">
              <a:solidFill>
                <a:prstClr val="black"/>
              </a:solidFill>
              <a:latin typeface="Bangle"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381" y="4241538"/>
            <a:ext cx="2395831" cy="2403764"/>
          </a:xfrm>
          <a:prstGeom prst="rect">
            <a:avLst/>
          </a:prstGeom>
        </p:spPr>
      </p:pic>
      <p:sp>
        <p:nvSpPr>
          <p:cNvPr id="7" name="Rectangle 6"/>
          <p:cNvSpPr/>
          <p:nvPr/>
        </p:nvSpPr>
        <p:spPr>
          <a:xfrm>
            <a:off x="554862" y="4427758"/>
            <a:ext cx="5105400" cy="2031325"/>
          </a:xfrm>
          <a:prstGeom prst="rect">
            <a:avLst/>
          </a:prstGeom>
        </p:spPr>
        <p:txBody>
          <a:bodyPr wrap="square">
            <a:spAutoFit/>
          </a:bodyPr>
          <a:lstStyle/>
          <a:p>
            <a:r>
              <a:rPr lang="en-US" dirty="0">
                <a:solidFill>
                  <a:prstClr val="black"/>
                </a:solidFill>
              </a:rPr>
              <a:t>Mentors attend several </a:t>
            </a:r>
            <a:r>
              <a:rPr lang="en-US" dirty="0" smtClean="0">
                <a:solidFill>
                  <a:prstClr val="black"/>
                </a:solidFill>
              </a:rPr>
              <a:t>trainings </a:t>
            </a:r>
            <a:r>
              <a:rPr lang="en-US" dirty="0">
                <a:solidFill>
                  <a:prstClr val="black"/>
                </a:solidFill>
              </a:rPr>
              <a:t>throughout the year to stay current on Special Education issues as it relates to both Federal and State </a:t>
            </a:r>
            <a:r>
              <a:rPr lang="en-US" dirty="0" smtClean="0">
                <a:solidFill>
                  <a:prstClr val="black"/>
                </a:solidFill>
              </a:rPr>
              <a:t>areas; curriculum changes and graduation requirements.  </a:t>
            </a:r>
            <a:r>
              <a:rPr lang="en-US" dirty="0">
                <a:solidFill>
                  <a:prstClr val="black"/>
                </a:solidFill>
              </a:rPr>
              <a:t>Many of these trainings are facilitated by the Georgia </a:t>
            </a:r>
            <a:r>
              <a:rPr lang="en-US" dirty="0" smtClean="0">
                <a:solidFill>
                  <a:prstClr val="black"/>
                </a:solidFill>
              </a:rPr>
              <a:t>Department </a:t>
            </a:r>
            <a:r>
              <a:rPr lang="en-US" dirty="0">
                <a:solidFill>
                  <a:prstClr val="black"/>
                </a:solidFill>
              </a:rPr>
              <a:t>of Education. </a:t>
            </a:r>
          </a:p>
          <a:p>
            <a:r>
              <a:rPr lang="en-US" dirty="0">
                <a:solidFill>
                  <a:prstClr val="black"/>
                </a:solidFill>
              </a:rPr>
              <a:t> </a:t>
            </a:r>
          </a:p>
        </p:txBody>
      </p:sp>
    </p:spTree>
    <p:extLst>
      <p:ext uri="{BB962C8B-B14F-4D97-AF65-F5344CB8AC3E}">
        <p14:creationId xmlns:p14="http://schemas.microsoft.com/office/powerpoint/2010/main" val="3928177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3172" y="937274"/>
            <a:ext cx="5112568" cy="584775"/>
          </a:xfrm>
          <a:prstGeom prst="rect">
            <a:avLst/>
          </a:prstGeom>
          <a:noFill/>
        </p:spPr>
        <p:txBody>
          <a:bodyPr wrap="square" rtlCol="0">
            <a:spAutoFit/>
          </a:bodyPr>
          <a:lstStyle/>
          <a:p>
            <a:pPr algn="ctr"/>
            <a:r>
              <a:rPr lang="en-US" sz="1600" b="1" dirty="0" smtClean="0">
                <a:latin typeface="Constantia" pitchFamily="18" charset="0"/>
              </a:rPr>
              <a:t>Empowering  your child...how much do they</a:t>
            </a:r>
          </a:p>
          <a:p>
            <a:pPr algn="ctr"/>
            <a:r>
              <a:rPr lang="en-US" sz="1600" b="1" dirty="0" smtClean="0">
                <a:latin typeface="Constantia" pitchFamily="18" charset="0"/>
              </a:rPr>
              <a:t> know about their disability?  </a:t>
            </a:r>
            <a:endParaRPr lang="en-US" sz="1600" b="1" dirty="0">
              <a:latin typeface="Constanti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714">
            <a:off x="628201" y="328210"/>
            <a:ext cx="1507336" cy="16894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23933">
            <a:off x="6960615" y="4935480"/>
            <a:ext cx="1619250" cy="1476375"/>
          </a:xfrm>
          <a:prstGeom prst="rect">
            <a:avLst/>
          </a:prstGeom>
        </p:spPr>
      </p:pic>
      <p:sp>
        <p:nvSpPr>
          <p:cNvPr id="4" name="TextBox 3"/>
          <p:cNvSpPr txBox="1"/>
          <p:nvPr/>
        </p:nvSpPr>
        <p:spPr>
          <a:xfrm>
            <a:off x="2278832" y="290943"/>
            <a:ext cx="4939145" cy="646331"/>
          </a:xfrm>
          <a:prstGeom prst="rect">
            <a:avLst/>
          </a:prstGeom>
          <a:noFill/>
          <a:ln w="12700">
            <a:solidFill>
              <a:schemeClr val="accent3">
                <a:lumMod val="75000"/>
              </a:schemeClr>
            </a:solidFill>
          </a:ln>
        </p:spPr>
        <p:txBody>
          <a:bodyPr wrap="square" rtlCol="0">
            <a:spAutoFit/>
          </a:bodyPr>
          <a:lstStyle/>
          <a:p>
            <a:pPr algn="ctr"/>
            <a:r>
              <a:rPr lang="en-US" sz="3600" dirty="0" smtClean="0">
                <a:latin typeface="Cooper Black" pitchFamily="18" charset="0"/>
              </a:rPr>
              <a:t>Self- Determination </a:t>
            </a:r>
          </a:p>
        </p:txBody>
      </p:sp>
      <p:sp>
        <p:nvSpPr>
          <p:cNvPr id="8" name="TextBox 7"/>
          <p:cNvSpPr txBox="1"/>
          <p:nvPr/>
        </p:nvSpPr>
        <p:spPr>
          <a:xfrm>
            <a:off x="2460912" y="1533953"/>
            <a:ext cx="2819400" cy="338554"/>
          </a:xfrm>
          <a:prstGeom prst="rect">
            <a:avLst/>
          </a:prstGeom>
          <a:noFill/>
        </p:spPr>
        <p:txBody>
          <a:bodyPr wrap="square" rtlCol="0">
            <a:spAutoFit/>
          </a:bodyPr>
          <a:lstStyle/>
          <a:p>
            <a:r>
              <a:rPr lang="en-US" sz="1600" dirty="0" smtClean="0">
                <a:latin typeface="Constantia" pitchFamily="18" charset="0"/>
              </a:rPr>
              <a:t>What is Self-determination? </a:t>
            </a:r>
          </a:p>
        </p:txBody>
      </p:sp>
      <p:sp>
        <p:nvSpPr>
          <p:cNvPr id="9" name="TextBox 8"/>
          <p:cNvSpPr txBox="1"/>
          <p:nvPr/>
        </p:nvSpPr>
        <p:spPr>
          <a:xfrm>
            <a:off x="3581399" y="1890780"/>
            <a:ext cx="3467099" cy="338554"/>
          </a:xfrm>
          <a:prstGeom prst="rect">
            <a:avLst/>
          </a:prstGeom>
          <a:noFill/>
        </p:spPr>
        <p:txBody>
          <a:bodyPr wrap="square" rtlCol="0">
            <a:spAutoFit/>
          </a:bodyPr>
          <a:lstStyle/>
          <a:p>
            <a:r>
              <a:rPr lang="en-US" sz="1600" dirty="0" smtClean="0">
                <a:latin typeface="Constantia" pitchFamily="18" charset="0"/>
              </a:rPr>
              <a:t>Let us explain it in plain </a:t>
            </a:r>
            <a:r>
              <a:rPr lang="en-US" sz="1600" dirty="0">
                <a:latin typeface="Constantia" pitchFamily="18" charset="0"/>
              </a:rPr>
              <a:t>E</a:t>
            </a:r>
            <a:r>
              <a:rPr lang="en-US" sz="1600" dirty="0" smtClean="0">
                <a:latin typeface="Constantia" pitchFamily="18" charset="0"/>
              </a:rPr>
              <a:t>nglish….</a:t>
            </a:r>
            <a:endParaRPr lang="en-US" sz="1600" dirty="0">
              <a:latin typeface="Constantia" pitchFamily="18" charset="0"/>
            </a:endParaRPr>
          </a:p>
        </p:txBody>
      </p:sp>
      <p:sp>
        <p:nvSpPr>
          <p:cNvPr id="10" name="TextBox 9"/>
          <p:cNvSpPr txBox="1"/>
          <p:nvPr/>
        </p:nvSpPr>
        <p:spPr>
          <a:xfrm>
            <a:off x="2720685" y="2555941"/>
            <a:ext cx="4000499" cy="338554"/>
          </a:xfrm>
          <a:prstGeom prst="rect">
            <a:avLst/>
          </a:prstGeom>
          <a:noFill/>
        </p:spPr>
        <p:txBody>
          <a:bodyPr wrap="square" rtlCol="0">
            <a:spAutoFit/>
          </a:bodyPr>
          <a:lstStyle/>
          <a:p>
            <a:r>
              <a:rPr lang="en-US" sz="1600" dirty="0" smtClean="0">
                <a:latin typeface="Constantia" pitchFamily="18" charset="0"/>
              </a:rPr>
              <a:t>Knowing and believing in yourself</a:t>
            </a:r>
            <a:endParaRPr lang="en-US" sz="1600" dirty="0">
              <a:latin typeface="Constantia" pitchFamily="18" charset="0"/>
            </a:endParaRPr>
          </a:p>
        </p:txBody>
      </p:sp>
      <p:sp>
        <p:nvSpPr>
          <p:cNvPr id="11" name="TextBox 10"/>
          <p:cNvSpPr txBox="1"/>
          <p:nvPr/>
        </p:nvSpPr>
        <p:spPr>
          <a:xfrm>
            <a:off x="4487099" y="3040537"/>
            <a:ext cx="4468170" cy="584775"/>
          </a:xfrm>
          <a:prstGeom prst="rect">
            <a:avLst/>
          </a:prstGeom>
          <a:noFill/>
        </p:spPr>
        <p:txBody>
          <a:bodyPr wrap="square" rtlCol="0">
            <a:spAutoFit/>
          </a:bodyPr>
          <a:lstStyle/>
          <a:p>
            <a:r>
              <a:rPr lang="en-US" sz="1600" dirty="0" smtClean="0">
                <a:latin typeface="Constantia" pitchFamily="18" charset="0"/>
              </a:rPr>
              <a:t>Knowing what you want in the future AND making plans to achieve your goals</a:t>
            </a:r>
            <a:endParaRPr lang="en-US" sz="1600" dirty="0">
              <a:latin typeface="Constantia" pitchFamily="18" charset="0"/>
            </a:endParaRPr>
          </a:p>
        </p:txBody>
      </p:sp>
      <p:sp>
        <p:nvSpPr>
          <p:cNvPr id="12" name="TextBox 11"/>
          <p:cNvSpPr txBox="1"/>
          <p:nvPr/>
        </p:nvSpPr>
        <p:spPr>
          <a:xfrm>
            <a:off x="488290" y="3810000"/>
            <a:ext cx="4648200" cy="584775"/>
          </a:xfrm>
          <a:prstGeom prst="rect">
            <a:avLst/>
          </a:prstGeom>
          <a:noFill/>
        </p:spPr>
        <p:txBody>
          <a:bodyPr wrap="square" rtlCol="0">
            <a:spAutoFit/>
          </a:bodyPr>
          <a:lstStyle/>
          <a:p>
            <a:r>
              <a:rPr lang="en-US" sz="1600" dirty="0" smtClean="0">
                <a:latin typeface="Constantia" pitchFamily="18" charset="0"/>
              </a:rPr>
              <a:t>Knowing and asking for the supports you need to help you achieve your goals</a:t>
            </a:r>
            <a:endParaRPr lang="en-US" sz="1600" dirty="0">
              <a:latin typeface="Constantia" pitchFamily="18" charset="0"/>
            </a:endParaRPr>
          </a:p>
        </p:txBody>
      </p:sp>
      <p:sp>
        <p:nvSpPr>
          <p:cNvPr id="13" name="TextBox 12"/>
          <p:cNvSpPr txBox="1"/>
          <p:nvPr/>
        </p:nvSpPr>
        <p:spPr>
          <a:xfrm>
            <a:off x="1752600" y="4796504"/>
            <a:ext cx="3962401" cy="584775"/>
          </a:xfrm>
          <a:prstGeom prst="rect">
            <a:avLst/>
          </a:prstGeom>
          <a:noFill/>
        </p:spPr>
        <p:txBody>
          <a:bodyPr wrap="square" rtlCol="0">
            <a:spAutoFit/>
          </a:bodyPr>
          <a:lstStyle/>
          <a:p>
            <a:r>
              <a:rPr lang="en-US" sz="1600" dirty="0" smtClean="0">
                <a:latin typeface="Constantia" pitchFamily="18" charset="0"/>
              </a:rPr>
              <a:t>Knowing how to make choices and decisions to improve your quality of life. </a:t>
            </a:r>
            <a:endParaRPr lang="en-US" sz="1600" dirty="0">
              <a:latin typeface="Constantia"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07014852"/>
              </p:ext>
            </p:extLst>
          </p:nvPr>
        </p:nvGraphicFramePr>
        <p:xfrm>
          <a:off x="404812" y="5791200"/>
          <a:ext cx="3328988" cy="685800"/>
        </p:xfrm>
        <a:graphic>
          <a:graphicData uri="http://schemas.openxmlformats.org/presentationml/2006/ole">
            <mc:AlternateContent xmlns:mc="http://schemas.openxmlformats.org/markup-compatibility/2006">
              <mc:Choice xmlns:v="urn:schemas-microsoft-com:vml" Requires="v">
                <p:oleObj spid="_x0000_s1032" name="Packager Shell Object" showAsIcon="1" r:id="rId5" imgW="3328200" imgH="685800" progId="Package">
                  <p:embed/>
                </p:oleObj>
              </mc:Choice>
              <mc:Fallback>
                <p:oleObj name="Packager Shell Object" showAsIcon="1" r:id="rId5" imgW="3328200" imgH="685800" progId="Packag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12" y="5791200"/>
                        <a:ext cx="33289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71176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97" y="1503984"/>
            <a:ext cx="1304925" cy="1352550"/>
          </a:xfrm>
          <a:prstGeom prst="rect">
            <a:avLst/>
          </a:prstGeom>
        </p:spPr>
      </p:pic>
      <p:sp>
        <p:nvSpPr>
          <p:cNvPr id="4" name="TextBox 3"/>
          <p:cNvSpPr txBox="1"/>
          <p:nvPr/>
        </p:nvSpPr>
        <p:spPr>
          <a:xfrm>
            <a:off x="1219200" y="387927"/>
            <a:ext cx="7162800" cy="523220"/>
          </a:xfrm>
          <a:prstGeom prst="rect">
            <a:avLst/>
          </a:prstGeom>
          <a:noFill/>
          <a:ln w="12700">
            <a:solidFill>
              <a:schemeClr val="accent3">
                <a:lumMod val="75000"/>
              </a:schemeClr>
            </a:solidFill>
          </a:ln>
        </p:spPr>
        <p:txBody>
          <a:bodyPr wrap="square" rtlCol="0">
            <a:spAutoFit/>
          </a:bodyPr>
          <a:lstStyle/>
          <a:p>
            <a:pPr algn="ctr"/>
            <a:r>
              <a:rPr lang="en-US" sz="2800" dirty="0" smtClean="0">
                <a:latin typeface="Cooper Black" pitchFamily="18" charset="0"/>
              </a:rPr>
              <a:t>How does Self-determination develop</a:t>
            </a:r>
            <a:endParaRPr lang="en-US" sz="2800" dirty="0">
              <a:latin typeface="Cooper Black" pitchFamily="18" charset="0"/>
            </a:endParaRPr>
          </a:p>
        </p:txBody>
      </p:sp>
      <p:sp>
        <p:nvSpPr>
          <p:cNvPr id="5" name="TextBox 4"/>
          <p:cNvSpPr txBox="1"/>
          <p:nvPr/>
        </p:nvSpPr>
        <p:spPr>
          <a:xfrm>
            <a:off x="1544782" y="1168569"/>
            <a:ext cx="4114800" cy="338554"/>
          </a:xfrm>
          <a:prstGeom prst="rect">
            <a:avLst/>
          </a:prstGeom>
          <a:noFill/>
        </p:spPr>
        <p:txBody>
          <a:bodyPr wrap="square" rtlCol="0">
            <a:spAutoFit/>
          </a:bodyPr>
          <a:lstStyle/>
          <a:p>
            <a:r>
              <a:rPr lang="en-US" sz="1600" dirty="0" smtClean="0">
                <a:latin typeface="Constantia" pitchFamily="18" charset="0"/>
              </a:rPr>
              <a:t>Making choices about everyday activities</a:t>
            </a:r>
            <a:endParaRPr lang="en-US" sz="1600" dirty="0">
              <a:latin typeface="Constantia" pitchFamily="18" charset="0"/>
            </a:endParaRPr>
          </a:p>
        </p:txBody>
      </p:sp>
      <p:sp>
        <p:nvSpPr>
          <p:cNvPr id="6" name="TextBox 5"/>
          <p:cNvSpPr txBox="1"/>
          <p:nvPr/>
        </p:nvSpPr>
        <p:spPr>
          <a:xfrm>
            <a:off x="2164773" y="1459709"/>
            <a:ext cx="4114800" cy="338554"/>
          </a:xfrm>
          <a:prstGeom prst="rect">
            <a:avLst/>
          </a:prstGeom>
          <a:noFill/>
        </p:spPr>
        <p:txBody>
          <a:bodyPr wrap="square" rtlCol="0">
            <a:spAutoFit/>
          </a:bodyPr>
          <a:lstStyle/>
          <a:p>
            <a:r>
              <a:rPr lang="en-US" sz="1600" dirty="0" smtClean="0">
                <a:latin typeface="Constantia" pitchFamily="18" charset="0"/>
              </a:rPr>
              <a:t>Knowing your rights and responsibilities</a:t>
            </a:r>
            <a:endParaRPr lang="en-US" sz="1600" dirty="0">
              <a:latin typeface="Constantia" pitchFamily="18" charset="0"/>
            </a:endParaRPr>
          </a:p>
        </p:txBody>
      </p:sp>
      <p:sp>
        <p:nvSpPr>
          <p:cNvPr id="9" name="TextBox 8"/>
          <p:cNvSpPr txBox="1"/>
          <p:nvPr/>
        </p:nvSpPr>
        <p:spPr>
          <a:xfrm>
            <a:off x="2725882" y="1798263"/>
            <a:ext cx="5867400" cy="338554"/>
          </a:xfrm>
          <a:prstGeom prst="rect">
            <a:avLst/>
          </a:prstGeom>
          <a:noFill/>
        </p:spPr>
        <p:txBody>
          <a:bodyPr wrap="square" rtlCol="0">
            <a:spAutoFit/>
          </a:bodyPr>
          <a:lstStyle/>
          <a:p>
            <a:r>
              <a:rPr lang="en-US" sz="1600" dirty="0" smtClean="0">
                <a:latin typeface="Constantia" pitchFamily="18" charset="0"/>
              </a:rPr>
              <a:t>Understanding your strengths, challenges, likes and dislikes</a:t>
            </a:r>
            <a:endParaRPr lang="en-US" sz="1600" dirty="0">
              <a:latin typeface="Constantia" pitchFamily="18" charset="0"/>
            </a:endParaRPr>
          </a:p>
        </p:txBody>
      </p:sp>
      <p:sp>
        <p:nvSpPr>
          <p:cNvPr id="10" name="TextBox 9"/>
          <p:cNvSpPr txBox="1"/>
          <p:nvPr/>
        </p:nvSpPr>
        <p:spPr>
          <a:xfrm>
            <a:off x="4003964" y="2427567"/>
            <a:ext cx="4114800" cy="338554"/>
          </a:xfrm>
          <a:prstGeom prst="rect">
            <a:avLst/>
          </a:prstGeom>
          <a:noFill/>
        </p:spPr>
        <p:txBody>
          <a:bodyPr wrap="square" rtlCol="0">
            <a:spAutoFit/>
          </a:bodyPr>
          <a:lstStyle/>
          <a:p>
            <a:r>
              <a:rPr lang="en-US" sz="1600" dirty="0" smtClean="0">
                <a:latin typeface="Constantia" pitchFamily="18" charset="0"/>
              </a:rPr>
              <a:t>Setting goals for the future</a:t>
            </a:r>
            <a:endParaRPr lang="en-US" sz="1600" dirty="0">
              <a:latin typeface="Constantia" pitchFamily="18" charset="0"/>
            </a:endParaRPr>
          </a:p>
        </p:txBody>
      </p:sp>
      <p:sp>
        <p:nvSpPr>
          <p:cNvPr id="11" name="TextBox 10"/>
          <p:cNvSpPr txBox="1"/>
          <p:nvPr/>
        </p:nvSpPr>
        <p:spPr>
          <a:xfrm>
            <a:off x="3352800" y="2108602"/>
            <a:ext cx="4114800" cy="338554"/>
          </a:xfrm>
          <a:prstGeom prst="rect">
            <a:avLst/>
          </a:prstGeom>
          <a:noFill/>
        </p:spPr>
        <p:txBody>
          <a:bodyPr wrap="square" rtlCol="0">
            <a:spAutoFit/>
          </a:bodyPr>
          <a:lstStyle/>
          <a:p>
            <a:r>
              <a:rPr lang="en-US" sz="1600" dirty="0" smtClean="0">
                <a:latin typeface="Constantia" pitchFamily="18" charset="0"/>
              </a:rPr>
              <a:t>Understanding your accommodations</a:t>
            </a:r>
            <a:endParaRPr lang="en-US" sz="1600" dirty="0">
              <a:latin typeface="Constantia" pitchFamily="18" charset="0"/>
            </a:endParaRPr>
          </a:p>
        </p:txBody>
      </p:sp>
      <p:sp>
        <p:nvSpPr>
          <p:cNvPr id="12" name="TextBox 11"/>
          <p:cNvSpPr txBox="1"/>
          <p:nvPr/>
        </p:nvSpPr>
        <p:spPr>
          <a:xfrm>
            <a:off x="498764" y="3717575"/>
            <a:ext cx="3332019" cy="369332"/>
          </a:xfrm>
          <a:prstGeom prst="rect">
            <a:avLst/>
          </a:prstGeom>
          <a:noFill/>
          <a:ln>
            <a:solidFill>
              <a:schemeClr val="accent3">
                <a:lumMod val="75000"/>
              </a:schemeClr>
            </a:solidFill>
          </a:ln>
        </p:spPr>
        <p:txBody>
          <a:bodyPr wrap="square" rtlCol="0">
            <a:spAutoFit/>
          </a:bodyPr>
          <a:lstStyle/>
          <a:p>
            <a:pPr algn="ctr"/>
            <a:r>
              <a:rPr lang="en-US" dirty="0" smtClean="0">
                <a:latin typeface="Cooper Black" pitchFamily="18" charset="0"/>
              </a:rPr>
              <a:t>What will your child gain</a:t>
            </a:r>
            <a:endParaRPr lang="en-US" dirty="0">
              <a:latin typeface="Cooper Black" pitchFamily="18" charset="0"/>
            </a:endParaRPr>
          </a:p>
        </p:txBody>
      </p:sp>
      <p:sp>
        <p:nvSpPr>
          <p:cNvPr id="13" name="TextBox 12"/>
          <p:cNvSpPr txBox="1"/>
          <p:nvPr/>
        </p:nvSpPr>
        <p:spPr>
          <a:xfrm>
            <a:off x="2060864" y="4868108"/>
            <a:ext cx="5216236" cy="338554"/>
          </a:xfrm>
          <a:prstGeom prst="rect">
            <a:avLst/>
          </a:prstGeom>
          <a:noFill/>
        </p:spPr>
        <p:txBody>
          <a:bodyPr wrap="square" rtlCol="0">
            <a:spAutoFit/>
          </a:bodyPr>
          <a:lstStyle/>
          <a:p>
            <a:r>
              <a:rPr lang="en-US" sz="1600" dirty="0" smtClean="0">
                <a:latin typeface="Constantia" pitchFamily="18" charset="0"/>
              </a:rPr>
              <a:t>Greater interest in achieving their goals-their “buy in”</a:t>
            </a:r>
            <a:endParaRPr lang="en-US" sz="1600" dirty="0">
              <a:latin typeface="Constantia" pitchFamily="18" charset="0"/>
            </a:endParaRPr>
          </a:p>
        </p:txBody>
      </p:sp>
      <p:sp>
        <p:nvSpPr>
          <p:cNvPr id="15" name="TextBox 14"/>
          <p:cNvSpPr txBox="1"/>
          <p:nvPr/>
        </p:nvSpPr>
        <p:spPr>
          <a:xfrm>
            <a:off x="685799" y="4191000"/>
            <a:ext cx="7239000" cy="338554"/>
          </a:xfrm>
          <a:prstGeom prst="rect">
            <a:avLst/>
          </a:prstGeom>
          <a:noFill/>
        </p:spPr>
        <p:txBody>
          <a:bodyPr wrap="square" rtlCol="0">
            <a:spAutoFit/>
          </a:bodyPr>
          <a:lstStyle/>
          <a:p>
            <a:r>
              <a:rPr lang="en-US" sz="1600" dirty="0" smtClean="0">
                <a:latin typeface="Constantia" pitchFamily="18" charset="0"/>
              </a:rPr>
              <a:t>Understanding of the team effort of people working to help them be successful</a:t>
            </a:r>
            <a:endParaRPr lang="en-US" sz="1600" dirty="0">
              <a:latin typeface="Constantia" pitchFamily="18" charset="0"/>
            </a:endParaRPr>
          </a:p>
        </p:txBody>
      </p:sp>
      <p:sp>
        <p:nvSpPr>
          <p:cNvPr id="14" name="TextBox 13"/>
          <p:cNvSpPr txBox="1"/>
          <p:nvPr/>
        </p:nvSpPr>
        <p:spPr>
          <a:xfrm>
            <a:off x="1394113" y="4529554"/>
            <a:ext cx="5559135" cy="338554"/>
          </a:xfrm>
          <a:prstGeom prst="rect">
            <a:avLst/>
          </a:prstGeom>
          <a:noFill/>
        </p:spPr>
        <p:txBody>
          <a:bodyPr wrap="square" rtlCol="0">
            <a:spAutoFit/>
          </a:bodyPr>
          <a:lstStyle/>
          <a:p>
            <a:r>
              <a:rPr lang="en-US" sz="1600" dirty="0" smtClean="0">
                <a:latin typeface="Constantia" pitchFamily="18" charset="0"/>
              </a:rPr>
              <a:t>Increased self-esteem, self-advocacy skills and social skills</a:t>
            </a:r>
            <a:endParaRPr lang="en-US" sz="1600" dirty="0">
              <a:latin typeface="Constantia" pitchFamily="18" charset="0"/>
            </a:endParaRPr>
          </a:p>
        </p:txBody>
      </p:sp>
      <p:sp>
        <p:nvSpPr>
          <p:cNvPr id="2" name="TextBox 1"/>
          <p:cNvSpPr txBox="1"/>
          <p:nvPr/>
        </p:nvSpPr>
        <p:spPr>
          <a:xfrm>
            <a:off x="7277101" y="3717575"/>
            <a:ext cx="514349" cy="184666"/>
          </a:xfrm>
          <a:prstGeom prst="rect">
            <a:avLst/>
          </a:prstGeom>
          <a:solidFill>
            <a:schemeClr val="bg1"/>
          </a:solidFill>
          <a:ln>
            <a:noFill/>
          </a:ln>
        </p:spPr>
        <p:txBody>
          <a:bodyPr wrap="squar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91" y="5037385"/>
            <a:ext cx="1524000" cy="14668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4541" y="2466883"/>
            <a:ext cx="1809750" cy="1343025"/>
          </a:xfrm>
          <a:prstGeom prst="rect">
            <a:avLst/>
          </a:prstGeom>
        </p:spPr>
      </p:pic>
    </p:spTree>
    <p:extLst>
      <p:ext uri="{BB962C8B-B14F-4D97-AF65-F5344CB8AC3E}">
        <p14:creationId xmlns:p14="http://schemas.microsoft.com/office/powerpoint/2010/main" val="2711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fltVal val="0"/>
                                          </p:val>
                                        </p:tav>
                                        <p:tav tm="100000">
                                          <p:val>
                                            <p:strVal val="#ppt_w"/>
                                          </p:val>
                                        </p:tav>
                                      </p:tavLst>
                                    </p:anim>
                                    <p:anim calcmode="lin" valueType="num">
                                      <p:cBhvr>
                                        <p:cTn id="43" dur="1000" fill="hold"/>
                                        <p:tgtEl>
                                          <p:spTgt spid="15"/>
                                        </p:tgtEl>
                                        <p:attrNameLst>
                                          <p:attrName>ppt_h</p:attrName>
                                        </p:attrNameLst>
                                      </p:cBhvr>
                                      <p:tavLst>
                                        <p:tav tm="0">
                                          <p:val>
                                            <p:fltVal val="0"/>
                                          </p:val>
                                        </p:tav>
                                        <p:tav tm="100000">
                                          <p:val>
                                            <p:strVal val="#ppt_h"/>
                                          </p:val>
                                        </p:tav>
                                      </p:tavLst>
                                    </p:anim>
                                    <p:anim calcmode="lin" valueType="num">
                                      <p:cBhvr>
                                        <p:cTn id="44" dur="1000" fill="hold"/>
                                        <p:tgtEl>
                                          <p:spTgt spid="15"/>
                                        </p:tgtEl>
                                        <p:attrNameLst>
                                          <p:attrName>style.rotation</p:attrName>
                                        </p:attrNameLst>
                                      </p:cBhvr>
                                      <p:tavLst>
                                        <p:tav tm="0">
                                          <p:val>
                                            <p:fltVal val="90"/>
                                          </p:val>
                                        </p:tav>
                                        <p:tav tm="100000">
                                          <p:val>
                                            <p:fltVal val="0"/>
                                          </p:val>
                                        </p:tav>
                                      </p:tavLst>
                                    </p:anim>
                                    <p:animEffect transition="in" filter="fade">
                                      <p:cBhvr>
                                        <p:cTn id="45" dur="1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fltVal val="0"/>
                                          </p:val>
                                        </p:tav>
                                        <p:tav tm="100000">
                                          <p:val>
                                            <p:strVal val="#ppt_w"/>
                                          </p:val>
                                        </p:tav>
                                      </p:tavLst>
                                    </p:anim>
                                    <p:anim calcmode="lin" valueType="num">
                                      <p:cBhvr>
                                        <p:cTn id="51" dur="1000" fill="hold"/>
                                        <p:tgtEl>
                                          <p:spTgt spid="14"/>
                                        </p:tgtEl>
                                        <p:attrNameLst>
                                          <p:attrName>ppt_h</p:attrName>
                                        </p:attrNameLst>
                                      </p:cBhvr>
                                      <p:tavLst>
                                        <p:tav tm="0">
                                          <p:val>
                                            <p:fltVal val="0"/>
                                          </p:val>
                                        </p:tav>
                                        <p:tav tm="100000">
                                          <p:val>
                                            <p:strVal val="#ppt_h"/>
                                          </p:val>
                                        </p:tav>
                                      </p:tavLst>
                                    </p:anim>
                                    <p:anim calcmode="lin" valueType="num">
                                      <p:cBhvr>
                                        <p:cTn id="52" dur="1000" fill="hold"/>
                                        <p:tgtEl>
                                          <p:spTgt spid="14"/>
                                        </p:tgtEl>
                                        <p:attrNameLst>
                                          <p:attrName>style.rotation</p:attrName>
                                        </p:attrNameLst>
                                      </p:cBhvr>
                                      <p:tavLst>
                                        <p:tav tm="0">
                                          <p:val>
                                            <p:fltVal val="90"/>
                                          </p:val>
                                        </p:tav>
                                        <p:tav tm="100000">
                                          <p:val>
                                            <p:fltVal val="0"/>
                                          </p:val>
                                        </p:tav>
                                      </p:tavLst>
                                    </p:anim>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fltVal val="0"/>
                                          </p:val>
                                        </p:tav>
                                        <p:tav tm="100000">
                                          <p:val>
                                            <p:strVal val="#ppt_w"/>
                                          </p:val>
                                        </p:tav>
                                      </p:tavLst>
                                    </p:anim>
                                    <p:anim calcmode="lin" valueType="num">
                                      <p:cBhvr>
                                        <p:cTn id="59" dur="1000" fill="hold"/>
                                        <p:tgtEl>
                                          <p:spTgt spid="13"/>
                                        </p:tgtEl>
                                        <p:attrNameLst>
                                          <p:attrName>ppt_h</p:attrName>
                                        </p:attrNameLst>
                                      </p:cBhvr>
                                      <p:tavLst>
                                        <p:tav tm="0">
                                          <p:val>
                                            <p:fltVal val="0"/>
                                          </p:val>
                                        </p:tav>
                                        <p:tav tm="100000">
                                          <p:val>
                                            <p:strVal val="#ppt_h"/>
                                          </p:val>
                                        </p:tav>
                                      </p:tavLst>
                                    </p:anim>
                                    <p:anim calcmode="lin" valueType="num">
                                      <p:cBhvr>
                                        <p:cTn id="60" dur="1000" fill="hold"/>
                                        <p:tgtEl>
                                          <p:spTgt spid="13"/>
                                        </p:tgtEl>
                                        <p:attrNameLst>
                                          <p:attrName>style.rotation</p:attrName>
                                        </p:attrNameLst>
                                      </p:cBhvr>
                                      <p:tavLst>
                                        <p:tav tm="0">
                                          <p:val>
                                            <p:fltVal val="90"/>
                                          </p:val>
                                        </p:tav>
                                        <p:tav tm="100000">
                                          <p:val>
                                            <p:fltVal val="0"/>
                                          </p:val>
                                        </p:tav>
                                      </p:tavLst>
                                    </p:anim>
                                    <p:animEffect transition="in" filter="fade">
                                      <p:cBhvr>
                                        <p:cTn id="6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3" grpId="0"/>
      <p:bldP spid="15"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586585"/>
            <a:ext cx="3048000" cy="461665"/>
          </a:xfrm>
          <a:prstGeom prst="rect">
            <a:avLst/>
          </a:prstGeom>
          <a:noFill/>
          <a:ln>
            <a:solidFill>
              <a:schemeClr val="accent3">
                <a:lumMod val="75000"/>
              </a:schemeClr>
            </a:solidFill>
          </a:ln>
        </p:spPr>
        <p:txBody>
          <a:bodyPr wrap="square" rtlCol="0">
            <a:spAutoFit/>
          </a:bodyPr>
          <a:lstStyle/>
          <a:p>
            <a:pPr algn="ctr"/>
            <a:r>
              <a:rPr lang="en-US" sz="2400" dirty="0" smtClean="0">
                <a:latin typeface="Cooper Black" pitchFamily="18" charset="0"/>
              </a:rPr>
              <a:t>Bridge Law: IGP</a:t>
            </a:r>
            <a:endParaRPr lang="en-US" sz="2400" dirty="0">
              <a:latin typeface="Cooper Black" pitchFamily="18" charset="0"/>
            </a:endParaRPr>
          </a:p>
        </p:txBody>
      </p:sp>
      <p:sp>
        <p:nvSpPr>
          <p:cNvPr id="5" name="TextBox 4"/>
          <p:cNvSpPr txBox="1"/>
          <p:nvPr/>
        </p:nvSpPr>
        <p:spPr>
          <a:xfrm>
            <a:off x="3200400" y="1071541"/>
            <a:ext cx="3200400" cy="338554"/>
          </a:xfrm>
          <a:prstGeom prst="rect">
            <a:avLst/>
          </a:prstGeom>
          <a:noFill/>
        </p:spPr>
        <p:txBody>
          <a:bodyPr wrap="square" rtlCol="0">
            <a:spAutoFit/>
          </a:bodyPr>
          <a:lstStyle/>
          <a:p>
            <a:r>
              <a:rPr lang="en-US" sz="1600" dirty="0" smtClean="0">
                <a:latin typeface="Constantia" pitchFamily="18" charset="0"/>
              </a:rPr>
              <a:t>Individual Graduation Plan</a:t>
            </a:r>
            <a:endParaRPr lang="en-US" sz="1600" dirty="0">
              <a:latin typeface="Constantia"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86585"/>
            <a:ext cx="2047875" cy="1381125"/>
          </a:xfrm>
          <a:prstGeom prst="rect">
            <a:avLst/>
          </a:prstGeom>
        </p:spPr>
      </p:pic>
      <p:sp>
        <p:nvSpPr>
          <p:cNvPr id="8" name="TextBox 7"/>
          <p:cNvSpPr txBox="1"/>
          <p:nvPr/>
        </p:nvSpPr>
        <p:spPr>
          <a:xfrm>
            <a:off x="3924300" y="1629156"/>
            <a:ext cx="1752600" cy="338554"/>
          </a:xfrm>
          <a:prstGeom prst="rect">
            <a:avLst/>
          </a:prstGeom>
          <a:noFill/>
          <a:ln>
            <a:solidFill>
              <a:schemeClr val="tx2">
                <a:lumMod val="60000"/>
                <a:lumOff val="40000"/>
              </a:schemeClr>
            </a:solidFill>
          </a:ln>
        </p:spPr>
        <p:txBody>
          <a:bodyPr wrap="square" rtlCol="0">
            <a:spAutoFit/>
          </a:bodyPr>
          <a:lstStyle/>
          <a:p>
            <a:r>
              <a:rPr lang="en-US" sz="1600" dirty="0" smtClean="0">
                <a:latin typeface="Constantia" pitchFamily="18" charset="0"/>
              </a:rPr>
              <a:t>What is the IGP</a:t>
            </a:r>
            <a:endParaRPr lang="en-US" sz="1600" dirty="0">
              <a:latin typeface="Constantia" pitchFamily="18" charset="0"/>
            </a:endParaRPr>
          </a:p>
        </p:txBody>
      </p:sp>
      <p:sp>
        <p:nvSpPr>
          <p:cNvPr id="2" name="TextBox 1"/>
          <p:cNvSpPr txBox="1"/>
          <p:nvPr/>
        </p:nvSpPr>
        <p:spPr>
          <a:xfrm>
            <a:off x="509155" y="2499863"/>
            <a:ext cx="8420100" cy="338554"/>
          </a:xfrm>
          <a:prstGeom prst="rect">
            <a:avLst/>
          </a:prstGeom>
          <a:noFill/>
        </p:spPr>
        <p:txBody>
          <a:bodyPr wrap="square" rtlCol="0">
            <a:spAutoFit/>
          </a:bodyPr>
          <a:lstStyle/>
          <a:p>
            <a:r>
              <a:rPr lang="en-US" sz="1600" dirty="0" smtClean="0">
                <a:latin typeface="Constantia" pitchFamily="18" charset="0"/>
              </a:rPr>
              <a:t>An individual Graduation Plan that is required for </a:t>
            </a:r>
            <a:r>
              <a:rPr lang="en-US" sz="1600" b="1" i="1" u="sng" dirty="0" smtClean="0">
                <a:latin typeface="Constantia" pitchFamily="18" charset="0"/>
              </a:rPr>
              <a:t>all students </a:t>
            </a:r>
            <a:r>
              <a:rPr lang="en-US" sz="1600" dirty="0" smtClean="0">
                <a:latin typeface="Constantia" pitchFamily="18" charset="0"/>
              </a:rPr>
              <a:t>by the Bridge Law (May 2010).</a:t>
            </a:r>
            <a:endParaRPr lang="en-US" sz="1600" dirty="0">
              <a:latin typeface="Constantia" pitchFamily="18" charset="0"/>
            </a:endParaRPr>
          </a:p>
        </p:txBody>
      </p:sp>
      <p:sp>
        <p:nvSpPr>
          <p:cNvPr id="3" name="TextBox 2"/>
          <p:cNvSpPr txBox="1"/>
          <p:nvPr/>
        </p:nvSpPr>
        <p:spPr>
          <a:xfrm>
            <a:off x="495300" y="3216584"/>
            <a:ext cx="8420100" cy="584775"/>
          </a:xfrm>
          <a:prstGeom prst="rect">
            <a:avLst/>
          </a:prstGeom>
          <a:noFill/>
        </p:spPr>
        <p:txBody>
          <a:bodyPr wrap="square" rtlCol="0">
            <a:spAutoFit/>
          </a:bodyPr>
          <a:lstStyle/>
          <a:p>
            <a:r>
              <a:rPr lang="en-US" sz="1600" dirty="0" smtClean="0">
                <a:latin typeface="Constantia" pitchFamily="18" charset="0"/>
              </a:rPr>
              <a:t>It is developed with the student, parents, guardians or individuals appointed by the parents or guardians to serve as their designee.</a:t>
            </a:r>
            <a:endParaRPr lang="en-US" sz="1600" dirty="0">
              <a:latin typeface="Constantia" pitchFamily="18" charset="0"/>
            </a:endParaRPr>
          </a:p>
        </p:txBody>
      </p:sp>
      <p:sp>
        <p:nvSpPr>
          <p:cNvPr id="6" name="TextBox 5"/>
          <p:cNvSpPr txBox="1"/>
          <p:nvPr/>
        </p:nvSpPr>
        <p:spPr>
          <a:xfrm>
            <a:off x="495300" y="4191000"/>
            <a:ext cx="8420100" cy="584775"/>
          </a:xfrm>
          <a:prstGeom prst="rect">
            <a:avLst/>
          </a:prstGeom>
          <a:noFill/>
        </p:spPr>
        <p:txBody>
          <a:bodyPr wrap="square" rtlCol="0">
            <a:spAutoFit/>
          </a:bodyPr>
          <a:lstStyle/>
          <a:p>
            <a:r>
              <a:rPr lang="en-US" sz="1600" dirty="0" smtClean="0">
                <a:latin typeface="Constantia" pitchFamily="18" charset="0"/>
              </a:rPr>
              <a:t>The IGP is focused on career awareness, career interest inventories and information to assist students in  evaluating their academic skills and career interests.</a:t>
            </a:r>
            <a:endParaRPr lang="en-US" sz="1600" dirty="0">
              <a:latin typeface="Constantia" pitchFamily="18" charset="0"/>
            </a:endParaRPr>
          </a:p>
        </p:txBody>
      </p:sp>
      <p:sp>
        <p:nvSpPr>
          <p:cNvPr id="9" name="TextBox 8"/>
          <p:cNvSpPr txBox="1"/>
          <p:nvPr/>
        </p:nvSpPr>
        <p:spPr>
          <a:xfrm>
            <a:off x="438150" y="5181600"/>
            <a:ext cx="8267700" cy="584775"/>
          </a:xfrm>
          <a:prstGeom prst="rect">
            <a:avLst/>
          </a:prstGeom>
          <a:noFill/>
        </p:spPr>
        <p:txBody>
          <a:bodyPr wrap="square" rtlCol="0">
            <a:spAutoFit/>
          </a:bodyPr>
          <a:lstStyle/>
          <a:p>
            <a:r>
              <a:rPr lang="en-US" sz="1600" dirty="0" smtClean="0">
                <a:latin typeface="Constantia" pitchFamily="18" charset="0"/>
              </a:rPr>
              <a:t>This plan is flexible enough to allow changes in the course of study and still meet graduation requirements.</a:t>
            </a:r>
            <a:endParaRPr lang="en-US" sz="1600" dirty="0">
              <a:latin typeface="Constantia" pitchFamily="18" charset="0"/>
            </a:endParaRPr>
          </a:p>
        </p:txBody>
      </p:sp>
      <p:sp>
        <p:nvSpPr>
          <p:cNvPr id="10" name="TextBox 9"/>
          <p:cNvSpPr txBox="1"/>
          <p:nvPr/>
        </p:nvSpPr>
        <p:spPr>
          <a:xfrm>
            <a:off x="6248400" y="4483385"/>
            <a:ext cx="1371600" cy="276999"/>
          </a:xfrm>
          <a:prstGeom prst="rect">
            <a:avLst/>
          </a:prstGeom>
          <a:noFill/>
        </p:spPr>
        <p:txBody>
          <a:bodyPr wrap="square" rtlCol="0">
            <a:spAutoFit/>
          </a:bodyPr>
          <a:lstStyle/>
          <a:p>
            <a:r>
              <a:rPr lang="en-US" sz="1200" i="1" dirty="0" smtClean="0">
                <a:latin typeface="Constantia" pitchFamily="18" charset="0"/>
              </a:rPr>
              <a:t>(Career Cruising)</a:t>
            </a:r>
            <a:endParaRPr lang="en-US" sz="1200" i="1" dirty="0">
              <a:latin typeface="Constantia" pitchFamily="18" charset="0"/>
            </a:endParaRPr>
          </a:p>
        </p:txBody>
      </p:sp>
    </p:spTree>
    <p:extLst>
      <p:ext uri="{BB962C8B-B14F-4D97-AF65-F5344CB8AC3E}">
        <p14:creationId xmlns:p14="http://schemas.microsoft.com/office/powerpoint/2010/main" val="669850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4303</TotalTime>
  <Words>1509</Words>
  <Application>Microsoft Office PowerPoint</Application>
  <PresentationFormat>On-screen Show (4:3)</PresentationFormat>
  <Paragraphs>182</Paragraphs>
  <Slides>25</Slides>
  <Notes>4</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25</vt:i4>
      </vt:variant>
    </vt:vector>
  </HeadingPairs>
  <TitlesOfParts>
    <vt:vector size="31" baseType="lpstr">
      <vt:lpstr>Office Theme</vt:lpstr>
      <vt:lpstr>1_Office Theme</vt:lpstr>
      <vt:lpstr>3_Office Theme</vt:lpstr>
      <vt:lpstr>5_Office Theme</vt:lpstr>
      <vt:lpstr>6_Office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your child is working toward a GAA Diploma</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vector>
  </TitlesOfParts>
  <Company>CCSD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JoEllen Hancock</dc:creator>
  <cp:lastModifiedBy>JoEllen</cp:lastModifiedBy>
  <cp:revision>169</cp:revision>
  <dcterms:created xsi:type="dcterms:W3CDTF">2012-12-20T12:55:28Z</dcterms:created>
  <dcterms:modified xsi:type="dcterms:W3CDTF">2014-03-24T16:24:35Z</dcterms:modified>
</cp:coreProperties>
</file>