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2D13-D1AE-473A-B318-10775BDC717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B41A-4F9E-40C6-9E5A-E5F090B2A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F8B6-5C20-43A5-8F85-88F92DFED392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A952-8E97-41AA-9FF7-33F8897128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6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952-8E97-41AA-9FF7-33F8897128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2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7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0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1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A9F8-5DCD-4C45-856A-60360DA9103E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CB80-6B60-43B9-8727-B78BF9A76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wmf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hyperlink" Target="http://www.gcdd.org/images/Reports/proxy%20care%20guide%20-%20gcdd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tel:%28404%29%20657-2126" TargetMode="External"/><Relationship Id="rId5" Type="http://schemas.openxmlformats.org/officeDocument/2006/relationships/hyperlink" Target="http://www.gcdd.org/images/Reports/guardianship%20guide%20-%20gcdd.pdf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p2p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wmf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45673" y="1262116"/>
            <a:ext cx="5734050" cy="2726170"/>
            <a:chOff x="1752600" y="1464830"/>
            <a:chExt cx="5734050" cy="2726170"/>
          </a:xfrm>
        </p:grpSpPr>
        <p:pic>
          <p:nvPicPr>
            <p:cNvPr id="4" name="Picture 3" descr="http://creattica.com/uploaded-images/0001/3357/coffeecup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464830"/>
              <a:ext cx="5734050" cy="2726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3"/>
            <p:cNvSpPr txBox="1"/>
            <p:nvPr/>
          </p:nvSpPr>
          <p:spPr>
            <a:xfrm>
              <a:off x="4045527" y="3437740"/>
              <a:ext cx="1398270" cy="5505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solidFill>
                    <a:srgbClr val="FFFFFF"/>
                  </a:solidFill>
                  <a:effectLst/>
                  <a:latin typeface="Lucida Calligraphy" panose="03010101010101010101" pitchFamily="66" charset="0"/>
                  <a:ea typeface="Calibri"/>
                  <a:cs typeface="Times New Roman"/>
                </a:rPr>
                <a:t>Chat</a:t>
              </a:r>
              <a:endParaRPr lang="en-US" sz="3600" dirty="0">
                <a:effectLst/>
                <a:latin typeface="Lucida Calligraphy" panose="03010101010101010101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14625" y="59574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Welcome to</a:t>
            </a:r>
            <a:endParaRPr lang="en-US" sz="2800" b="1" dirty="0">
              <a:latin typeface="Baskerville Old Fac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1141" y="5257799"/>
            <a:ext cx="5056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orn Extended" pitchFamily="34" charset="0"/>
              </a:rPr>
              <a:t>With your Cherokee County</a:t>
            </a:r>
          </a:p>
          <a:p>
            <a:pPr algn="ctr"/>
            <a:r>
              <a:rPr lang="en-US" b="1" dirty="0" smtClean="0">
                <a:latin typeface="Horn Extended" pitchFamily="34" charset="0"/>
              </a:rPr>
              <a:t>Parent Mentors</a:t>
            </a:r>
          </a:p>
          <a:p>
            <a:pPr algn="ctr"/>
            <a:r>
              <a:rPr lang="en-US" b="1" dirty="0" smtClean="0">
                <a:latin typeface="Horn Extended" pitchFamily="34" charset="0"/>
              </a:rPr>
              <a:t>Sharon Jones &amp; Jo Ellen Hancock</a:t>
            </a:r>
            <a:endParaRPr lang="en-US" b="1" dirty="0">
              <a:latin typeface="Horn Exte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071" y="4202852"/>
            <a:ext cx="52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anuscript" pitchFamily="18" charset="0"/>
              </a:rPr>
              <a:t>A conversation on Transition For </a:t>
            </a:r>
            <a:endParaRPr lang="en-US" sz="2400" b="1" dirty="0" smtClean="0">
              <a:effectLst/>
              <a:latin typeface="Manuscript" pitchFamily="18" charset="0"/>
            </a:endParaRPr>
          </a:p>
          <a:p>
            <a:pPr algn="ctr"/>
            <a:r>
              <a:rPr lang="en-US" sz="2400" b="1" dirty="0">
                <a:latin typeface="Manuscript" pitchFamily="18" charset="0"/>
              </a:rPr>
              <a:t>Your Special Needs Child</a:t>
            </a:r>
            <a:endParaRPr lang="en-US" sz="2400" b="1" dirty="0">
              <a:effectLst/>
              <a:latin typeface="Manuscrip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18" name="Elbow Connector 17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2408958" y="590199"/>
            <a:ext cx="344195" cy="5847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Seven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8884" y="1590851"/>
            <a:ext cx="2122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Employment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7435" y="2065666"/>
            <a:ext cx="2476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Briggs &amp; Associates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8849" y="2586819"/>
            <a:ext cx="3796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Cherokee Day Training Center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799" y="320394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Vocational Rehabilitation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9726" y="3745281"/>
            <a:ext cx="3790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Transitional Manual 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1538" y="3968252"/>
            <a:ext cx="524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http://gadoe.org/ci_exceptional.aspx?PageReq=CIEXCTransition</a:t>
            </a:r>
            <a:endParaRPr lang="en-US" sz="1400" dirty="0">
              <a:latin typeface="Manuscript" pitchFamily="18" charset="0"/>
            </a:endParaRPr>
          </a:p>
        </p:txBody>
      </p:sp>
      <p:pic>
        <p:nvPicPr>
          <p:cNvPr id="4098" name="Picture 2" descr="C:\Users\Jo Ellen\AppData\Local\Microsoft\Windows\Temporary Internet Files\Content.IE5\SI9B7VEY\MC900438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8" y="679457"/>
            <a:ext cx="1199512" cy="11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 Ellen\AppData\Local\Microsoft\Windows\Temporary Internet Files\Content.IE5\YBLXFKUK\MC9003609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53" y="682608"/>
            <a:ext cx="1336247" cy="13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 Ellen\AppData\Local\Microsoft\Windows\Temporary Internet Files\Content.IE5\PM8OAMF4\MC9000708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9" y="3968252"/>
            <a:ext cx="1587321" cy="13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344505" y="4380901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Full Life Ahead Workbook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185" y="4674195"/>
            <a:ext cx="15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205-439-6543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892" y="4674194"/>
            <a:ext cx="26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anuscript" pitchFamily="18" charset="0"/>
              </a:rPr>
              <a:t>http://</a:t>
            </a:r>
            <a:r>
              <a:rPr lang="en-US" sz="1400" dirty="0" smtClean="0">
                <a:latin typeface="Manuscript" pitchFamily="18" charset="0"/>
              </a:rPr>
              <a:t>www.fulllifeahead.org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201" y="2878891"/>
            <a:ext cx="348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www.cherokeetrainingcenter.com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795" y="2871964"/>
            <a:ext cx="136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770-345-5821</a:t>
            </a:r>
            <a:endParaRPr lang="en-US" sz="1400" dirty="0">
              <a:latin typeface="Manuscrip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90" y="2535455"/>
            <a:ext cx="1225930" cy="490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5507" y="3451359"/>
            <a:ext cx="2544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www.vocrehabga.org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4994" y="3451359"/>
            <a:ext cx="136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770-720-3570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35435" y="3179741"/>
            <a:ext cx="248948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Arial" pitchFamily="34" charset="0"/>
              </a:rPr>
              <a:t>When Ability Counts. . 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5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cs typeface="Arial" pitchFamily="34" charset="0"/>
              </a:rPr>
              <a:t>Count on Rehabilitation Services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6504" y="2317068"/>
            <a:ext cx="136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404-290-6857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0089" y="2317067"/>
            <a:ext cx="348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www.briggsassociates.org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1728" y="596160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Futures Planning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17064" y="5056214"/>
            <a:ext cx="27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Self Determination</a:t>
            </a:r>
            <a:endParaRPr lang="en-US" sz="2000" dirty="0">
              <a:latin typeface="Notebook" pitchFamily="18" charset="0"/>
            </a:endParaRPr>
          </a:p>
        </p:txBody>
      </p:sp>
      <p:pic>
        <p:nvPicPr>
          <p:cNvPr id="42" name="Picture 41" descr="MC900285968[1]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36" y="4981971"/>
            <a:ext cx="671520" cy="6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3352799" y="5381527"/>
            <a:ext cx="5365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ASPIRE</a:t>
            </a:r>
          </a:p>
          <a:p>
            <a:r>
              <a:rPr lang="en-US" sz="1400" dirty="0">
                <a:latin typeface="Manuscript" pitchFamily="18" charset="0"/>
              </a:rPr>
              <a:t> </a:t>
            </a:r>
            <a:r>
              <a:rPr lang="en-US" sz="1400" dirty="0" smtClean="0">
                <a:latin typeface="Manuscript" pitchFamily="18" charset="0"/>
              </a:rPr>
              <a:t>      Active Student Participation Inspires Real Engagement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87581" y="6174297"/>
            <a:ext cx="212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/>
              </a:rPr>
              <a:t>Person Centered Planning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87581" y="6344046"/>
            <a:ext cx="212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/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14567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5" name="Elbow Connector 4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2808987" y="354533"/>
            <a:ext cx="344195" cy="584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Eight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8884" y="1590851"/>
            <a:ext cx="164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Housing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8163" y="322880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Group Home or Assisted Living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8163" y="3581001"/>
            <a:ext cx="26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Host Home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4591" y="2417542"/>
            <a:ext cx="355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Make Multiple Plans (A-B-C)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9227" y="2006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Start with baby steps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8053" y="2852791"/>
            <a:ext cx="265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Research Options</a:t>
            </a:r>
            <a:endParaRPr lang="en-US" sz="1600" dirty="0">
              <a:latin typeface="Manuscript" pitchFamily="18" charset="0"/>
            </a:endParaRPr>
          </a:p>
        </p:txBody>
      </p:sp>
      <p:pic>
        <p:nvPicPr>
          <p:cNvPr id="3076" name="Picture 4" descr="C:\Users\Jo Ellen\AppData\Local\Microsoft\Windows\Temporary Internet Files\Content.IE5\YBLXFKUK\MC9004471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28" y="3379566"/>
            <a:ext cx="1427549" cy="18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o Ellen\AppData\Local\Microsoft\Windows\Temporary Internet Files\Content.IE5\SI9B7VEY\MC9000561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7" y="262517"/>
            <a:ext cx="1428255" cy="13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22068"/>
            <a:ext cx="1219200" cy="1334028"/>
          </a:xfrm>
          <a:prstGeom prst="rect">
            <a:avLst/>
          </a:prstGeom>
          <a:ln w="28575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124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5" name="Elbow Connector 4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3209058" y="140321"/>
            <a:ext cx="344195" cy="584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Nine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8884" y="1590851"/>
            <a:ext cx="204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Transportation</a:t>
            </a:r>
            <a:endParaRPr lang="en-US" sz="2000" dirty="0">
              <a:latin typeface="Notebook" pitchFamily="18" charset="0"/>
            </a:endParaRPr>
          </a:p>
        </p:txBody>
      </p:sp>
      <p:pic>
        <p:nvPicPr>
          <p:cNvPr id="5123" name="Picture 3" descr="C:\Users\Jo Ellen\AppData\Local\Microsoft\Windows\Temporary Internet Files\Content.IE5\SI9B7VEY\MC9003609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112811"/>
            <a:ext cx="1322208" cy="1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32231" y="2489125"/>
            <a:ext cx="2327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http://cats.cherokeega.com</a:t>
            </a:r>
            <a:r>
              <a:rPr lang="en-US" sz="1200" dirty="0" smtClean="0">
                <a:latin typeface="Manuscript" pitchFamily="18" charset="0"/>
              </a:rPr>
              <a:t>/</a:t>
            </a:r>
            <a:endParaRPr lang="en-US" sz="1200" dirty="0">
              <a:latin typeface="Manuscrip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2489126"/>
            <a:ext cx="1498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770-345-6238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0622" y="2119794"/>
            <a:ext cx="4276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Cherokee Area Transportation System</a:t>
            </a:r>
            <a:endParaRPr lang="en-US" sz="1600" dirty="0">
              <a:latin typeface="Manuscript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3448" y="5080941"/>
            <a:ext cx="1933948" cy="11835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50622" y="2952547"/>
            <a:ext cx="253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Taxi/Cabs</a:t>
            </a:r>
            <a:endParaRPr lang="en-US" sz="1600" dirty="0">
              <a:latin typeface="Manuscript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679" y="4328109"/>
            <a:ext cx="3636819" cy="2133600"/>
            <a:chOff x="443344" y="3733800"/>
            <a:chExt cx="4509656" cy="2743200"/>
          </a:xfrm>
        </p:grpSpPr>
        <p:pic>
          <p:nvPicPr>
            <p:cNvPr id="5122" name="Picture 2" descr="C:\Users\Jo Ellen\AppData\Local\Microsoft\Windows\Temporary Internet Files\Content.IE5\PM8OAMF4\MC900319400[1].wmf"/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44" y="3733800"/>
              <a:ext cx="4509656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51"/>
            <a:stretch/>
          </p:blipFill>
          <p:spPr>
            <a:xfrm>
              <a:off x="2502909" y="4701727"/>
              <a:ext cx="2245735" cy="739646"/>
            </a:xfrm>
            <a:prstGeom prst="round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3250622" y="3544335"/>
            <a:ext cx="353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Royalty Transportation</a:t>
            </a:r>
          </a:p>
          <a:p>
            <a:r>
              <a:rPr lang="en-US" sz="1600" dirty="0">
                <a:latin typeface="Manuscript" pitchFamily="18" charset="0"/>
              </a:rPr>
              <a:t> </a:t>
            </a:r>
            <a:r>
              <a:rPr lang="en-US" sz="1600" dirty="0" smtClean="0">
                <a:latin typeface="Manuscript" pitchFamily="18" charset="0"/>
              </a:rPr>
              <a:t>        </a:t>
            </a:r>
            <a:r>
              <a:rPr lang="en-US" sz="1400" dirty="0" smtClean="0">
                <a:latin typeface="Manuscript" pitchFamily="18" charset="0"/>
              </a:rPr>
              <a:t>Non emergency in Woodstock Area</a:t>
            </a:r>
          </a:p>
          <a:p>
            <a:r>
              <a:rPr lang="en-US" sz="1400" dirty="0" smtClean="0">
                <a:latin typeface="Manuscript" pitchFamily="18" charset="0"/>
              </a:rPr>
              <a:t>           678-445-5152</a:t>
            </a:r>
            <a:endParaRPr lang="en-US" sz="1400" dirty="0">
              <a:latin typeface="Manuscrip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0199"/>
            <a:ext cx="3957205" cy="2401246"/>
            <a:chOff x="400050" y="1221305"/>
            <a:chExt cx="3957205" cy="2401246"/>
          </a:xfrm>
        </p:grpSpPr>
        <p:cxnSp>
          <p:nvCxnSpPr>
            <p:cNvPr id="5" name="Elbow Connector 4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3557155" y="5445"/>
            <a:ext cx="344195" cy="584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Ten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8884" y="1590851"/>
            <a:ext cx="2351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Guardianship</a:t>
            </a:r>
            <a:endParaRPr lang="en-US" sz="2000" dirty="0">
              <a:latin typeface="Notebook" pitchFamily="18" charset="0"/>
            </a:endParaRPr>
          </a:p>
        </p:txBody>
      </p:sp>
      <p:pic>
        <p:nvPicPr>
          <p:cNvPr id="6146" name="Picture 2" descr="C:\Users\Jo Ellen\AppData\Local\Microsoft\Windows\Temporary Internet Files\Content.IE5\PM8OAMF4\MC9002871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0" y="4532531"/>
            <a:ext cx="2091824" cy="14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52799" y="2182604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Do I need guardianship of my child?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5090" y="2763258"/>
            <a:ext cx="317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Obtaining Guardianship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997" y="3133353"/>
            <a:ext cx="207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www.gaprobate.org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252" y="3122711"/>
            <a:ext cx="127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770-704-2610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8824" y="3410977"/>
            <a:ext cx="271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Keith Wood, Probate  Judge</a:t>
            </a:r>
            <a:endParaRPr lang="en-US" sz="1400" dirty="0">
              <a:latin typeface="Manuscript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972"/>
            <a:ext cx="1708172" cy="16719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2798" y="3886200"/>
            <a:ext cx="464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Georgia Council on Developmental Disabilities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8824" y="4224754"/>
            <a:ext cx="207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www.gaprobate.org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809752"/>
            <a:ext cx="562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nuscript"/>
              </a:rPr>
              <a:t>Georgia Council on </a:t>
            </a:r>
            <a:r>
              <a:rPr lang="en-US" sz="1200" dirty="0" err="1">
                <a:latin typeface="Manuscript"/>
              </a:rPr>
              <a:t>Develomental</a:t>
            </a:r>
            <a:r>
              <a:rPr lang="en-US" sz="1200" dirty="0">
                <a:latin typeface="Manuscript"/>
              </a:rPr>
              <a:t> Disabilities Guardianship Guide</a:t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  <a:hlinkClick r:id="rId5"/>
              </a:rPr>
              <a:t>GCDD Guardianship Guide</a:t>
            </a:r>
            <a:r>
              <a:rPr lang="en-US" sz="1200" dirty="0">
                <a:latin typeface="Manuscript"/>
              </a:rPr>
              <a:t/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</a:rPr>
              <a:t>Hard copies can be obtained through the GCDD main phone line at </a:t>
            </a:r>
            <a:r>
              <a:rPr lang="en-US" sz="1200" dirty="0">
                <a:latin typeface="Manuscript"/>
                <a:hlinkClick r:id="rId6"/>
              </a:rPr>
              <a:t>(404) 657-2126</a:t>
            </a:r>
            <a:r>
              <a:rPr lang="en-US" sz="1200" dirty="0">
                <a:latin typeface="Manuscript"/>
              </a:rPr>
              <a:t>.</a:t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</a:rPr>
              <a:t/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</a:rPr>
              <a:t>Georgia Council on </a:t>
            </a:r>
            <a:r>
              <a:rPr lang="en-US" sz="1200" dirty="0" err="1">
                <a:latin typeface="Manuscript"/>
              </a:rPr>
              <a:t>Develomental</a:t>
            </a:r>
            <a:r>
              <a:rPr lang="en-US" sz="1200" dirty="0">
                <a:latin typeface="Manuscript"/>
              </a:rPr>
              <a:t> Disabilities Proxy Care Guide </a:t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  <a:hlinkClick r:id="rId7"/>
              </a:rPr>
              <a:t>GCDD Proxy Care Guide</a:t>
            </a:r>
            <a:r>
              <a:rPr lang="en-US" sz="1200" dirty="0">
                <a:latin typeface="Manuscript"/>
              </a:rPr>
              <a:t/>
            </a:r>
            <a:br>
              <a:rPr lang="en-US" sz="1200" dirty="0">
                <a:latin typeface="Manuscript"/>
              </a:rPr>
            </a:br>
            <a:r>
              <a:rPr lang="en-US" sz="1200" dirty="0">
                <a:latin typeface="Manuscript"/>
              </a:rPr>
              <a:t>Hard copies can be obtained through the GCDD main phone line at </a:t>
            </a:r>
            <a:r>
              <a:rPr lang="en-US" sz="1200" dirty="0">
                <a:latin typeface="Manuscript"/>
                <a:hlinkClick r:id="rId6"/>
              </a:rPr>
              <a:t>(404) </a:t>
            </a:r>
            <a:r>
              <a:rPr lang="en-US" sz="1200" dirty="0" smtClean="0">
                <a:latin typeface="Manuscript"/>
                <a:hlinkClick r:id="rId6"/>
              </a:rPr>
              <a:t>657-2126</a:t>
            </a:r>
            <a:r>
              <a:rPr lang="en-US" sz="1200" dirty="0" smtClean="0">
                <a:latin typeface="Manuscript"/>
              </a:rPr>
              <a:t>. -http</a:t>
            </a:r>
            <a:r>
              <a:rPr lang="en-US" sz="1200" dirty="0">
                <a:latin typeface="Manuscript"/>
              </a:rPr>
              <a:t>://www.gcdd.org/resources/real-support-resources.html#guides</a:t>
            </a:r>
            <a:endParaRPr lang="en-US" sz="1200" dirty="0">
              <a:effectLst/>
              <a:latin typeface="Manuscript"/>
            </a:endParaRPr>
          </a:p>
        </p:txBody>
      </p:sp>
    </p:spTree>
    <p:extLst>
      <p:ext uri="{BB962C8B-B14F-4D97-AF65-F5344CB8AC3E}">
        <p14:creationId xmlns:p14="http://schemas.microsoft.com/office/powerpoint/2010/main" val="29607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181600" cy="1077218"/>
          </a:xfrm>
          <a:prstGeom prst="rect">
            <a:avLst/>
          </a:prstGeom>
          <a:solidFill>
            <a:srgbClr val="FF9999"/>
          </a:solid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doni-Black" pitchFamily="2" charset="0"/>
                <a:ea typeface="Bodoni-Black" pitchFamily="2" charset="0"/>
              </a:rPr>
              <a:t>Cherokee County </a:t>
            </a:r>
          </a:p>
          <a:p>
            <a:pPr algn="ctr"/>
            <a:r>
              <a:rPr lang="en-US" sz="3200" dirty="0" smtClean="0">
                <a:latin typeface="Bodoni-Black" pitchFamily="2" charset="0"/>
                <a:ea typeface="Bodoni-Black" pitchFamily="2" charset="0"/>
              </a:rPr>
              <a:t>Parent Mentors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18802" r="21459" b="12144"/>
          <a:stretch/>
        </p:blipFill>
        <p:spPr>
          <a:xfrm>
            <a:off x="2628901" y="1905000"/>
            <a:ext cx="3574472" cy="3048000"/>
          </a:xfrm>
          <a:prstGeom prst="rect">
            <a:avLst/>
          </a:prstGeom>
          <a:ln w="88900" cap="sq" cmpd="thickThin">
            <a:solidFill>
              <a:srgbClr val="CC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1053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Sharon Jones</a:t>
            </a:r>
          </a:p>
          <a:p>
            <a:pPr algn="ctr"/>
            <a:r>
              <a:rPr lang="en-US" dirty="0" smtClean="0"/>
              <a:t>sharon.jones@cherokee.k12.ga.us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105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 Ellen Hancock</a:t>
            </a:r>
          </a:p>
          <a:p>
            <a:pPr algn="ctr"/>
            <a:r>
              <a:rPr lang="en-US" dirty="0" smtClean="0"/>
              <a:t>joellen.hancock@cherokee.k12.ga.us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0573" y="57631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770-721-8503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672" y="1143000"/>
            <a:ext cx="7322127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otebook" pitchFamily="18" charset="0"/>
              </a:rPr>
              <a:t>10 Steps to Success </a:t>
            </a:r>
          </a:p>
          <a:p>
            <a:pPr algn="ctr"/>
            <a:endParaRPr lang="en-US" sz="5400" b="1" dirty="0" smtClean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Notebook" pitchFamily="18" charset="0"/>
            </a:endParaRPr>
          </a:p>
          <a:p>
            <a:pPr algn="ctr"/>
            <a:endParaRPr lang="en-US" sz="5400" b="1" dirty="0" smtClean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Notebook" pitchFamily="18" charset="0"/>
            </a:endParaRPr>
          </a:p>
          <a:p>
            <a:pPr algn="ctr"/>
            <a:endParaRPr lang="en-US" sz="4800" b="1" dirty="0" smtClean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Notebook" pitchFamily="18" charset="0"/>
            </a:endParaRP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otebook" pitchFamily="18" charset="0"/>
              </a:rPr>
              <a:t>Transitioning to Adulthood</a:t>
            </a:r>
            <a:endParaRPr lang="en-US" sz="4800" b="1" cap="none" spc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Noteboo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>
          <a:xfrm>
            <a:off x="3657600" y="2362200"/>
            <a:ext cx="2362200" cy="16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4" y="4924182"/>
            <a:ext cx="1539200" cy="127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33400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One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873" y="1767813"/>
            <a:ext cx="148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Waivers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798" y="1813980"/>
            <a:ext cx="29510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Notebook" pitchFamily="18" charset="0"/>
              </a:rPr>
              <a:t>GET ON THE WAITING LIST!!</a:t>
            </a:r>
            <a:endParaRPr lang="en-US" sz="1400" u="sng" dirty="0">
              <a:latin typeface="Note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567807"/>
            <a:ext cx="3172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706-802-5272  Main Office (Rome)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875584"/>
            <a:ext cx="417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877-217-4462 Intake &amp; Evaluation (Cartersville)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3873" y="2241779"/>
            <a:ext cx="305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BH &amp; DD Regional Office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5590" y="3585957"/>
            <a:ext cx="343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NOW &amp; COMP Waivers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3873" y="392539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Notebook" pitchFamily="18" charset="0"/>
              </a:rPr>
              <a:t>Types of Funding</a:t>
            </a:r>
            <a:endParaRPr lang="en-US" dirty="0">
              <a:latin typeface="Noteboo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873" y="4354883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Notebook" pitchFamily="18" charset="0"/>
              </a:rPr>
              <a:t>Criteria &amp; Services</a:t>
            </a:r>
            <a:endParaRPr lang="en-US" dirty="0">
              <a:latin typeface="Notebook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50678" y="2241779"/>
            <a:ext cx="1533293" cy="1732080"/>
            <a:chOff x="6776194" y="3939995"/>
            <a:chExt cx="1533293" cy="17320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3"/>
            <a:stretch/>
          </p:blipFill>
          <p:spPr>
            <a:xfrm rot="1400076">
              <a:off x="6776194" y="3939995"/>
              <a:ext cx="1246920" cy="17320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433744">
              <a:off x="7131289" y="4630581"/>
              <a:ext cx="11781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Bodoni" pitchFamily="2" charset="0"/>
                  <a:ea typeface="Bodoni" pitchFamily="2" charset="0"/>
                </a:rPr>
                <a:t>Apply for Waiver</a:t>
              </a:r>
              <a:endParaRPr lang="en-US" sz="800" dirty="0">
                <a:latin typeface="Bodoni" pitchFamily="2" charset="0"/>
                <a:ea typeface="Bodoni" pitchFamily="2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57470" y="2241779"/>
            <a:ext cx="344195" cy="584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1018" y="31381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anuscript" pitchFamily="18" charset="0"/>
              </a:rPr>
              <a:t>http://dbhdd.georgia.gov/portal/site/DBHDD/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" y="341011"/>
            <a:ext cx="2877131" cy="10378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83871" y="4806035"/>
            <a:ext cx="390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Notebook" pitchFamily="18" charset="0"/>
              </a:rPr>
              <a:t>Highland Rivers-Family Support</a:t>
            </a:r>
            <a:endParaRPr lang="en-US" dirty="0">
              <a:latin typeface="Note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5329" y="5186377"/>
            <a:ext cx="193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706-295-6425  x108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556" y="5171557"/>
            <a:ext cx="98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Lisa Dodd</a:t>
            </a:r>
            <a:endParaRPr lang="en-US" sz="1400" dirty="0">
              <a:latin typeface="Manuscript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40" name="Elbow Connector 39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495">
            <a:off x="240331" y="3780602"/>
            <a:ext cx="2115026" cy="1467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4" y="3410851"/>
            <a:ext cx="1452924" cy="1027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04" y="5151723"/>
            <a:ext cx="2534948" cy="4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54182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Two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905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Notebook" pitchFamily="18" charset="0"/>
              </a:rPr>
              <a:t>Medicaid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30511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DFCS </a:t>
            </a:r>
            <a:r>
              <a:rPr lang="en-US" sz="1200" dirty="0" smtClean="0">
                <a:latin typeface="Manuscript" pitchFamily="18" charset="0"/>
              </a:rPr>
              <a:t>(Department of Family &amp; Children’s Services)</a:t>
            </a:r>
            <a:endParaRPr lang="en-US" sz="1200" dirty="0">
              <a:latin typeface="Manuscrip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236" y="2626742"/>
            <a:ext cx="293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770-720-3610  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126" y="3144982"/>
            <a:ext cx="3851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At age 18 becomes Adult Medicaid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7273" y="362989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Upon retiring becomes Medicare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7273" y="4114800"/>
            <a:ext cx="233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Food Stamps</a:t>
            </a:r>
            <a:endParaRPr lang="en-US" sz="1600" dirty="0">
              <a:latin typeface="Notebook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6" y="3422668"/>
            <a:ext cx="2448197" cy="109155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2" y="357024"/>
            <a:ext cx="1315097" cy="1034264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4239001"/>
            <a:ext cx="1340426" cy="148331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27" name="Elbow Connector 26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436791" y="1977371"/>
            <a:ext cx="344195" cy="5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54182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Three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1690" y="180172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SSI (Social Security)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0790" y="2201829"/>
            <a:ext cx="1742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800-772-1213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799" y="253868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Benefits Navigator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4922" y="2848919"/>
            <a:ext cx="494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404-350-7598  Curtis Rodgers   curtis_rodgers@shepherd.org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0066" y="3603672"/>
            <a:ext cx="239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Step Sheet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8727" y="4071017"/>
            <a:ext cx="4856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Lease –</a:t>
            </a:r>
            <a:r>
              <a:rPr lang="en-US" sz="1400" dirty="0" smtClean="0">
                <a:latin typeface="Manuscript" pitchFamily="18" charset="0"/>
              </a:rPr>
              <a:t>charge adult children rent if living with you </a:t>
            </a:r>
            <a:endParaRPr lang="en-US" sz="1600" dirty="0">
              <a:latin typeface="Notebook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" y="227175"/>
            <a:ext cx="1638557" cy="11626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2019300" y="4724400"/>
            <a:ext cx="1905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03" y="4798640"/>
            <a:ext cx="1767993" cy="114692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897115" y="1709398"/>
            <a:ext cx="344195" cy="58475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31" name="Elbow Connector 30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381373" y="3041675"/>
            <a:ext cx="494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404-350-7589  Sally Atwell          sally_atwell@shepherd.org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7267" y="3240802"/>
            <a:ext cx="340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www.benefitsnavigator.org</a:t>
            </a:r>
            <a:endParaRPr lang="en-US" sz="1400" dirty="0">
              <a:latin typeface="Manuscrip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54182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Four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83908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Special Needs Trust &amp; Wills</a:t>
            </a:r>
            <a:endParaRPr lang="en-US" sz="2000" dirty="0">
              <a:latin typeface="Noteboo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4073" y="2451943"/>
            <a:ext cx="650222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otebook" pitchFamily="18" charset="0"/>
              </a:rPr>
              <a:t>If you don’t decide, the state of </a:t>
            </a:r>
            <a:r>
              <a:rPr lang="en-US" sz="1400" b="1" cap="all" spc="0" dirty="0" err="1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otebook" pitchFamily="18" charset="0"/>
              </a:rPr>
              <a:t>georgia</a:t>
            </a:r>
            <a:r>
              <a:rPr lang="en-US" sz="1400" b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Notebook" pitchFamily="18" charset="0"/>
              </a:rPr>
              <a:t> </a:t>
            </a:r>
            <a:r>
              <a:rPr lang="en-US" sz="1400" b="1" cap="all" spc="0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otebook" pitchFamily="18" charset="0"/>
              </a:rPr>
              <a:t>will decide for you</a:t>
            </a:r>
            <a:endParaRPr lang="en-US" sz="1400" b="1" cap="all" spc="0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ote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1977" y="290285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Notebook" pitchFamily="18" charset="0"/>
              </a:rPr>
              <a:t>Interview Attorneys</a:t>
            </a:r>
            <a:endParaRPr lang="en-US" sz="1600" dirty="0">
              <a:latin typeface="Note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377" y="4800600"/>
            <a:ext cx="286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79008" y="3521016"/>
            <a:ext cx="4613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http://parenttoparentofga.org:8080/AdvSearch.htm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9008" y="324141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Parent to Parent of Georgia –Roadmap to Services</a:t>
            </a:r>
            <a:endParaRPr lang="en-US" sz="1400" dirty="0">
              <a:latin typeface="Manuscript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-5055" b="-2"/>
          <a:stretch/>
        </p:blipFill>
        <p:spPr>
          <a:xfrm rot="1947879">
            <a:off x="372679" y="237820"/>
            <a:ext cx="1607141" cy="1368567"/>
          </a:xfrm>
          <a:prstGeom prst="rect">
            <a:avLst/>
          </a:prstGeom>
          <a:ln w="63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1299299" y="1416706"/>
            <a:ext cx="344195" cy="58475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23" name="Elbow Connector 22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1835" y="4360176"/>
            <a:ext cx="3851565" cy="3693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www.P2P.org</a:t>
            </a:r>
            <a:r>
              <a:rPr lang="en-US" dirty="0" smtClean="0"/>
              <a:t>       1-800-229-2038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" y="3477631"/>
            <a:ext cx="1965614" cy="11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Five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1351" y="151371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Community Activities</a:t>
            </a:r>
            <a:endParaRPr lang="en-US" sz="2000" dirty="0">
              <a:latin typeface="Notebook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7" y="350298"/>
            <a:ext cx="1200601" cy="14861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4" y="3727451"/>
            <a:ext cx="1600199" cy="1251597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79" y="3325206"/>
            <a:ext cx="1047749" cy="8905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89" y="826184"/>
            <a:ext cx="1143000" cy="115018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120340" y="3097253"/>
            <a:ext cx="4514323" cy="568313"/>
            <a:chOff x="3002828" y="2754618"/>
            <a:chExt cx="4514323" cy="568313"/>
          </a:xfrm>
        </p:grpSpPr>
        <p:sp>
          <p:nvSpPr>
            <p:cNvPr id="17" name="TextBox 16"/>
            <p:cNvSpPr txBox="1"/>
            <p:nvPr/>
          </p:nvSpPr>
          <p:spPr>
            <a:xfrm>
              <a:off x="3002828" y="2754618"/>
              <a:ext cx="4405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Recreation &amp; Parks Association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1634" y="3006410"/>
              <a:ext cx="201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770-924-7768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8062" y="3015154"/>
              <a:ext cx="1610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www.crpa.net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78482" y="3015154"/>
              <a:ext cx="1138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Kim Watt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33143" y="2034972"/>
            <a:ext cx="4405746" cy="596754"/>
            <a:chOff x="3172690" y="2362200"/>
            <a:chExt cx="4405746" cy="596754"/>
          </a:xfrm>
        </p:grpSpPr>
        <p:sp>
          <p:nvSpPr>
            <p:cNvPr id="15" name="TextBox 14"/>
            <p:cNvSpPr txBox="1"/>
            <p:nvPr/>
          </p:nvSpPr>
          <p:spPr>
            <a:xfrm>
              <a:off x="3172690" y="2362200"/>
              <a:ext cx="29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Outdoor YMCA 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701496" y="2651177"/>
              <a:ext cx="1925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770-591-5820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1594" y="2617222"/>
              <a:ext cx="24068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http://coy.ymcaatlanta.org/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33143" y="2597771"/>
            <a:ext cx="4774386" cy="542364"/>
            <a:chOff x="3144739" y="2938928"/>
            <a:chExt cx="4774386" cy="542364"/>
          </a:xfrm>
        </p:grpSpPr>
        <p:sp>
          <p:nvSpPr>
            <p:cNvPr id="16" name="TextBox 15"/>
            <p:cNvSpPr txBox="1"/>
            <p:nvPr/>
          </p:nvSpPr>
          <p:spPr>
            <a:xfrm>
              <a:off x="3701496" y="3173515"/>
              <a:ext cx="2362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770-345-9622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4739" y="2938928"/>
              <a:ext cx="2083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YMCA -Canton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1594" y="3123593"/>
              <a:ext cx="2747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http://cantonfamilyymca.org/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20340" y="4794382"/>
            <a:ext cx="4507839" cy="592412"/>
            <a:chOff x="3199140" y="5482379"/>
            <a:chExt cx="4507839" cy="592412"/>
          </a:xfrm>
        </p:grpSpPr>
        <p:sp>
          <p:nvSpPr>
            <p:cNvPr id="29" name="TextBox 28"/>
            <p:cNvSpPr txBox="1"/>
            <p:nvPr/>
          </p:nvSpPr>
          <p:spPr>
            <a:xfrm>
              <a:off x="3199140" y="5482379"/>
              <a:ext cx="339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/>
                <a:t>Next Step Ministries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1282" y="5767014"/>
              <a:ext cx="1191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770-592-1227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71594" y="5723780"/>
              <a:ext cx="2535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http://nextstepministries.net/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33143" y="4219246"/>
            <a:ext cx="5984496" cy="606870"/>
            <a:chOff x="3172689" y="4784840"/>
            <a:chExt cx="5984496" cy="606870"/>
          </a:xfrm>
        </p:grpSpPr>
        <p:sp>
          <p:nvSpPr>
            <p:cNvPr id="28" name="TextBox 27"/>
            <p:cNvSpPr txBox="1"/>
            <p:nvPr/>
          </p:nvSpPr>
          <p:spPr>
            <a:xfrm>
              <a:off x="3172689" y="4784840"/>
              <a:ext cx="3443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/>
                <a:t>AMF Bowling Lanes-Woodstock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1109" y="5083933"/>
              <a:ext cx="3916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http://www.amf.com/woodstocklanes/center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H="1" flipV="1">
              <a:off x="3704593" y="5083933"/>
              <a:ext cx="1249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770-926-2200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33143" y="3671251"/>
            <a:ext cx="4136838" cy="547995"/>
            <a:chOff x="3133143" y="4055448"/>
            <a:chExt cx="4136838" cy="547995"/>
          </a:xfrm>
        </p:grpSpPr>
        <p:sp>
          <p:nvSpPr>
            <p:cNvPr id="27" name="TextBox 26"/>
            <p:cNvSpPr txBox="1"/>
            <p:nvPr/>
          </p:nvSpPr>
          <p:spPr>
            <a:xfrm>
              <a:off x="3133143" y="4055448"/>
              <a:ext cx="4136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County Navigator Team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89900" y="4295666"/>
              <a:ext cx="2500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http://cherokeenavigator.org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1673769" y="1131865"/>
            <a:ext cx="344195" cy="58475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42" name="Elbow Connector 41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182987" y="5374112"/>
            <a:ext cx="395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Cherokee County Special Olympics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12482" y="5692729"/>
            <a:ext cx="119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anuscript" pitchFamily="18" charset="0"/>
              </a:rPr>
              <a:t>770-356-3062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92794" y="5692729"/>
            <a:ext cx="367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www.cherokeecountyspecialolympics.org</a:t>
            </a:r>
            <a:endParaRPr lang="en-US" sz="1400" dirty="0">
              <a:latin typeface="Manuscrip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6" y="3714126"/>
            <a:ext cx="1328738" cy="89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631685"/>
            <a:ext cx="27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otebook" pitchFamily="18" charset="0"/>
              </a:rPr>
              <a:t>Step Six</a:t>
            </a:r>
            <a:endParaRPr lang="en-US" sz="3200" dirty="0">
              <a:latin typeface="Notebook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8884" y="1590851"/>
            <a:ext cx="164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 pitchFamily="18" charset="0"/>
              </a:rPr>
              <a:t>Networking</a:t>
            </a:r>
            <a:endParaRPr lang="en-US" sz="2000" dirty="0">
              <a:latin typeface="Notebook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54" y="659550"/>
            <a:ext cx="1210673" cy="1113819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Jo Ellen\AppData\Local\Microsoft\Windows\Temporary Internet Files\Content.IE5\YBLXFKUK\MC9000903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05" y="1930790"/>
            <a:ext cx="5649877" cy="22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3" y="316445"/>
            <a:ext cx="1570453" cy="127440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00449" y="2564182"/>
            <a:ext cx="30958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erebral" pitchFamily="2" charset="0"/>
              </a:rPr>
              <a:t>When we fall off the cliff, we want to land on our safety net of friends and community</a:t>
            </a:r>
            <a:endParaRPr lang="en-US" sz="16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erebral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6025" y="4144967"/>
            <a:ext cx="204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Support Groups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696025" y="4490107"/>
            <a:ext cx="229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Navigator Teams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3696025" y="4828661"/>
            <a:ext cx="284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Volunteer Opportunities</a:t>
            </a:r>
            <a:endParaRPr lang="en-US" sz="1600" dirty="0">
              <a:latin typeface="Manuscript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75">
            <a:off x="915367" y="4342784"/>
            <a:ext cx="1115291" cy="895951"/>
          </a:xfrm>
          <a:prstGeom prst="rect">
            <a:avLst/>
          </a:prstGeom>
        </p:spPr>
      </p:pic>
      <p:pic>
        <p:nvPicPr>
          <p:cNvPr id="2050" name="Picture 2" descr="C:\Users\Jo Ellen\AppData\Local\Microsoft\Windows\Temporary Internet Files\Content.IE5\SI9B7VEY\MC90044154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7" y="4735366"/>
            <a:ext cx="1433716" cy="1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-3177" b="10650"/>
          <a:stretch/>
        </p:blipFill>
        <p:spPr>
          <a:xfrm>
            <a:off x="2043544" y="909609"/>
            <a:ext cx="344195" cy="58475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3294" y="455324"/>
            <a:ext cx="3957205" cy="2401246"/>
            <a:chOff x="400050" y="1221305"/>
            <a:chExt cx="3957205" cy="2401246"/>
          </a:xfrm>
        </p:grpSpPr>
        <p:cxnSp>
          <p:nvCxnSpPr>
            <p:cNvPr id="39" name="Elbow Connector 38"/>
            <p:cNvCxnSpPr/>
            <p:nvPr/>
          </p:nvCxnSpPr>
          <p:spPr>
            <a:xfrm flipV="1">
              <a:off x="400050" y="3352800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flipV="1">
              <a:off x="800100" y="3083049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flipV="1">
              <a:off x="1200150" y="2806783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flipV="1">
              <a:off x="1600200" y="256189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flipV="1">
              <a:off x="2000250" y="229214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flipV="1">
              <a:off x="2365664" y="2022394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flipV="1">
              <a:off x="3557155" y="1221305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flipV="1">
              <a:off x="3157105" y="1491056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flipV="1">
              <a:off x="2765714" y="1760807"/>
              <a:ext cx="800100" cy="269751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697098" y="5167215"/>
            <a:ext cx="284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latin typeface="Manuscript" pitchFamily="18" charset="0"/>
              </a:rPr>
              <a:t>Futures Planning</a:t>
            </a:r>
            <a:endParaRPr lang="en-US" sz="1600" dirty="0">
              <a:latin typeface="Manuscrip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2447" y="5656837"/>
            <a:ext cx="189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otebook"/>
              </a:rPr>
              <a:t>State Issued ID</a:t>
            </a:r>
            <a:endParaRPr lang="en-US" sz="2000" dirty="0">
              <a:latin typeface="Note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3229" y="5995280"/>
            <a:ext cx="3739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anuscript"/>
              </a:rPr>
              <a:t>http://www.dmv.com/ga/georgia/apply-id-card</a:t>
            </a:r>
          </a:p>
        </p:txBody>
      </p:sp>
      <p:pic>
        <p:nvPicPr>
          <p:cNvPr id="1026" name="Picture 2" descr="GA Identification Card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54" y="4836930"/>
            <a:ext cx="1210673" cy="1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411</Words>
  <Application>Microsoft Office PowerPoint</Application>
  <PresentationFormat>On-screen Show (4:3)</PresentationFormat>
  <Paragraphs>138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Ellen</dc:creator>
  <cp:lastModifiedBy>JoEllen</cp:lastModifiedBy>
  <cp:revision>196</cp:revision>
  <cp:lastPrinted>2011-04-20T18:48:53Z</cp:lastPrinted>
  <dcterms:created xsi:type="dcterms:W3CDTF">2011-04-11T23:47:41Z</dcterms:created>
  <dcterms:modified xsi:type="dcterms:W3CDTF">2014-02-07T20:52:30Z</dcterms:modified>
</cp:coreProperties>
</file>