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3" r:id="rId6"/>
    <p:sldId id="264" r:id="rId7"/>
    <p:sldId id="266" r:id="rId8"/>
    <p:sldId id="265"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51656" autoAdjust="0"/>
  </p:normalViewPr>
  <p:slideViewPr>
    <p:cSldViewPr>
      <p:cViewPr varScale="1">
        <p:scale>
          <a:sx n="38" d="100"/>
          <a:sy n="38" d="100"/>
        </p:scale>
        <p:origin x="-20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2563"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CF1E4-B162-4249-84D9-CB523A61447D}" type="datetimeFigureOut">
              <a:rPr lang="en-US" smtClean="0"/>
              <a:t>7/6/2014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244E0-0382-4C7D-995C-AA6CD793ABF4}" type="slidenum">
              <a:rPr lang="en-US" smtClean="0"/>
              <a:t>‹#›</a:t>
            </a:fld>
            <a:endParaRPr lang="en-US"/>
          </a:p>
        </p:txBody>
      </p:sp>
    </p:spTree>
    <p:extLst>
      <p:ext uri="{BB962C8B-B14F-4D97-AF65-F5344CB8AC3E}">
        <p14:creationId xmlns:p14="http://schemas.microsoft.com/office/powerpoint/2010/main" val="33283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2pga.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raduatefirst.org/" TargetMode="External"/><Relationship Id="rId7" Type="http://schemas.openxmlformats.org/officeDocument/2006/relationships/hyperlink" Target="http://www.specialolympicsga.or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disabilitystatistics.org/" TargetMode="External"/><Relationship Id="rId5" Type="http://schemas.openxmlformats.org/officeDocument/2006/relationships/hyperlink" Target="http://www.nod.org/assets/downloads/Guide-Emergency-Planners.html" TargetMode="External"/><Relationship Id="rId4" Type="http://schemas.openxmlformats.org/officeDocument/2006/relationships/hyperlink" Target="http://graduatefirst.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oe.k12.ga.us/Curriculum-Instruction-and-Assessment/Special-Education-Services/Pages/default.aspx"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doe.k12.ga.us/School-Improvement/Federal-Programs/Pages/Georgia-Family-Friendly.aspx" TargetMode="External"/><Relationship Id="rId5" Type="http://schemas.openxmlformats.org/officeDocument/2006/relationships/hyperlink" Target="http://www.gadoe.org/Technology-Services/Instructional-Technology/Pages/Teacher-Resource-Link.aspx" TargetMode="External"/><Relationship Id="rId4" Type="http://schemas.openxmlformats.org/officeDocument/2006/relationships/hyperlink" Target="http://www.doe.k12.ga.us/Curriculum-Instruction-and-Assessment/Special-Education-Services/Documents/DOE%20Special%20Education%20Staff%209-10-12.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Currently, over 100 parent mentors are working in 90 school districts to improve outcomes for children and youth with disabilities and their families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Funded by Georgia Department of Education (</a:t>
            </a:r>
            <a:r>
              <a:rPr lang="en-US" dirty="0" err="1" smtClean="0"/>
              <a:t>GaDOE</a:t>
            </a:r>
            <a:r>
              <a:rPr lang="en-US" dirty="0" smtClean="0"/>
              <a:t>) Division for Special Education Services and Supports.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Parent mentors are parents of children with disabilities who are employed by the districts to support other parents by providing information and resources to help their children succeed in school and transition from school to adult life.</a:t>
            </a:r>
          </a:p>
          <a:p>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1</a:t>
            </a:fld>
            <a:endParaRPr lang="en-US"/>
          </a:p>
        </p:txBody>
      </p:sp>
    </p:spTree>
    <p:extLst>
      <p:ext uri="{BB962C8B-B14F-4D97-AF65-F5344CB8AC3E}">
        <p14:creationId xmlns:p14="http://schemas.microsoft.com/office/powerpoint/2010/main" val="248817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with Families - Parent mentors work with families of students with disabilities on a daily basis providing them with tools, resources, and strategies that they can use to support their children at home, at school, and in the community. As parents of children with disabilities themselves, parent mentors are committed to providing parents with timely access to information and family-friendly resources on a variety of topics and issues.</a:t>
            </a:r>
          </a:p>
          <a:p>
            <a:endParaRPr lang="en-US" dirty="0" smtClean="0"/>
          </a:p>
          <a:p>
            <a:r>
              <a:rPr lang="en-US" dirty="0" smtClean="0"/>
              <a:t>In response to questions from parents, mentors provide information on a variety of topics through telephone calls, letters, email, and face-to-face meetings. For example, mentors may be asked to assist parents in identifying funding sources for specialized equipment or in locating medical and therapeutic services within the community. They may also be asked to assist in obtaining resources that parents can use to help their children in reading and math. Because each parent mentor works with their school district the types of services they provide vary according to the needs in their district.</a:t>
            </a:r>
          </a:p>
          <a:p>
            <a:endParaRPr lang="en-US" dirty="0" smtClean="0"/>
          </a:p>
          <a:p>
            <a:r>
              <a:rPr lang="en-US" dirty="0" smtClean="0"/>
              <a:t>Tools – Forms </a:t>
            </a:r>
          </a:p>
          <a:p>
            <a:r>
              <a:rPr lang="en-US" dirty="0" smtClean="0"/>
              <a:t>Resource – Information</a:t>
            </a:r>
          </a:p>
          <a:p>
            <a:r>
              <a:rPr lang="en-US" dirty="0" smtClean="0"/>
              <a:t>Strategies</a:t>
            </a:r>
            <a:r>
              <a:rPr lang="en-US" baseline="0" dirty="0" smtClean="0"/>
              <a:t> – PTA Standards  - </a:t>
            </a:r>
            <a:r>
              <a:rPr lang="en-US" baseline="0" dirty="0" smtClean="0">
                <a:solidFill>
                  <a:srgbClr val="FF0000"/>
                </a:solidFill>
              </a:rPr>
              <a:t>Print Document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75244E0-0382-4C7D-995C-AA6CD793ABF4}" type="slidenum">
              <a:rPr lang="en-US" smtClean="0"/>
              <a:t>2</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Work with Schools</a:t>
            </a:r>
          </a:p>
          <a:p>
            <a:r>
              <a:rPr lang="en-US" dirty="0" smtClean="0"/>
              <a:t>Parent mentors provide information and resources to parents to empower them to help their children succeed in school and transition from school to adult life. Often this support begins when children are first referred to special education, and parents are learning about the special education process. Mentors encourage parents to be actively engaged in their child’s education and to participate in Individualized Educational Program (IEP) meetings. As students grow older, parent mentors provide resources and supports to parents that are related to effective transition planning, helping parents and students plan transition programs and services that will improve their post-school outcomes.</a:t>
            </a:r>
          </a:p>
          <a:p>
            <a:endParaRPr lang="en-US" dirty="0" smtClean="0"/>
          </a:p>
          <a:p>
            <a:r>
              <a:rPr lang="en-US" dirty="0" smtClean="0"/>
              <a:t>Across the state, mentors have had an important role in projects that address improving reading and math achievement. These mentors have worked with teachers and administrators to provide additional supports needed to support struggling students, and they have helped parents learn to use strategies at home to support math and reading success. Mentors also partner with over 700 Title I Parent Involvement Coordinators to align their work with district family engagement activities for at-risk students.</a:t>
            </a:r>
          </a:p>
          <a:p>
            <a:endParaRPr lang="en-US" dirty="0" smtClean="0"/>
          </a:p>
          <a:p>
            <a:r>
              <a:rPr lang="en-US" dirty="0" smtClean="0"/>
              <a:t>Many parent mentors have also worked with families, teachers, administrators and community partners in projects designed to improve transition planning, decrease the number students with disabilities dropping out of school, increase the number of students who graduate with a high school diploma, and improve post-school outcomes. Many of these initiatives, such as </a:t>
            </a:r>
            <a:r>
              <a:rPr lang="en-US" dirty="0" err="1" smtClean="0"/>
              <a:t>GraduateFIRST</a:t>
            </a:r>
            <a:r>
              <a:rPr lang="en-US" dirty="0" smtClean="0"/>
              <a:t>, are funded through Georgia’s State Personnel Development Grant (SPDG).</a:t>
            </a:r>
          </a:p>
          <a:p>
            <a:endParaRPr lang="en-US" dirty="0" smtClean="0"/>
          </a:p>
          <a:p>
            <a:r>
              <a:rPr lang="en-US" dirty="0" smtClean="0"/>
              <a:t>Over the past five years, mentors have worked with school and community partners in participating Graduate First schools to engage families in the school’s efforts to keep students in school and working toward a diploma. In some districts, parent mentors have coordinated Circles of Adults Focusing on Education (C.A.F.E.s,), a dialogue method that engages school staff, parents, and community members in guided conversations about the factors contributing to students dropping out of school and in identifying creative ways to work together to address these factors.</a:t>
            </a:r>
          </a:p>
          <a:p>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3</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mentors, in collaboration with teachers and administrators, work to build community partnerships that focus on issues effecting students with disabilities and their families.  In some communities, mentors have developed strategies that remove barriers and support inclusion of students with disabilities in the community.  In these efforts, parent mentors have identified and implemented strategies designed to improve vocational training and job opportunities as well as after school care and recreational options for students. As a result of these activities, students and their families have more opportunities for participation and inclusion in their home communities.</a:t>
            </a:r>
          </a:p>
          <a:p>
            <a:endParaRPr lang="en-US" dirty="0" smtClean="0"/>
          </a:p>
          <a:p>
            <a:r>
              <a:rPr lang="en-US" dirty="0" smtClean="0"/>
              <a:t>In some districts, parent mentors work with private and public organizations in the community to improve graduation rates of students with disabilities through implementing programs designed to keep students in school and working toward a general education diploma. Through Georgia’s Graduate First project, several parent mentors have led C.A.F.E.s, Circles of Adults Focusing on Education, to engage a circle of critical stakeholders including parents, special education and general education administrators, and community members in small group problem solving sessions to share views and common concerns and find solutions to improving graduation rates of students with disabilities</a:t>
            </a:r>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4</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Partners</a:t>
            </a:r>
          </a:p>
          <a:p>
            <a:r>
              <a:rPr lang="en-US" dirty="0" smtClean="0"/>
              <a:t>Parent mentors work to build effective family, school, and community partnerships that lead to greater achievement for students, especially those with disabilities.  At the school, district and state levels, these partnerships are essential to the success of parent mentors and ultimately to the enhanced outcomes for students and their families.</a:t>
            </a:r>
          </a:p>
          <a:p>
            <a:r>
              <a:rPr lang="en-US" dirty="0" smtClean="0"/>
              <a:t>Parent mentors partner with parents to support them in becoming more engaged in their children’s educational programs.  They share information, encourage participation in IEP meetings, and help identify needed resources and services.  In schools, parent mentors partner with teachers, administrators, and other school staff to integrate family engagement into school and district activities.  They provide information about the needs of students and their families, they collaborate with teachers to implement reading and math initiatives, and they work with teams focusing on reducing dropout and increasing graduation rate.  Mentors also partner with over 700 Title I Parent Involvement Coordinators to align their work with district family engagement activities for at-risk students.  Parent mentors also work with community partners to increase vocational training and job opportunities as well as recreational options for students.</a:t>
            </a:r>
          </a:p>
          <a:p>
            <a:r>
              <a:rPr lang="en-US" dirty="0" smtClean="0"/>
              <a:t>Parent mentors also collaborate with personnel from a variety of agencies to support families of students with disabilities.  They work with staff from Parent to Parent (P2P) of Georgia, the state’s Parent Training and Information Center, to make information available on a large number of topics in a variety of formats including the project’s website at </a:t>
            </a:r>
            <a:r>
              <a:rPr lang="en-US" dirty="0" smtClean="0">
                <a:hlinkClick r:id="rId3"/>
              </a:rPr>
              <a:t>http://www.p2pga.org/</a:t>
            </a:r>
            <a:r>
              <a:rPr lang="en-US" dirty="0" smtClean="0"/>
              <a:t>.  The Georgia Parent Mentor Partnership, is a founding member of the </a:t>
            </a:r>
            <a:r>
              <a:rPr lang="en-US" b="1" dirty="0" smtClean="0"/>
              <a:t>Georgia Parent Leadership Coalition (PLC)</a:t>
            </a:r>
            <a:r>
              <a:rPr lang="en-US" dirty="0" smtClean="0"/>
              <a:t> a collaborative effort between organizations representing families of children and adults with disabilities in Georgia. The Coalition is focused on building, supporting and strengthening parent leaders across the state.</a:t>
            </a:r>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5</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main goals that parents mentors team up with parents, schools and communities is to work to improve graduation rates for students with disabilities. C.A.F.E.s are one of the ways that team approach evolves, read more:</a:t>
            </a:r>
          </a:p>
          <a:p>
            <a:r>
              <a:rPr lang="en-US" dirty="0" smtClean="0"/>
              <a:t>Dropout Prevention — C.A.F.E. Circles of Adults Focused on Education </a:t>
            </a:r>
            <a:r>
              <a:rPr lang="en-US" dirty="0" err="1" smtClean="0"/>
              <a:t>GaDOE</a:t>
            </a:r>
            <a:r>
              <a:rPr lang="en-US" dirty="0" smtClean="0"/>
              <a:t> initiates C.A.F.E. DIALOGUE Pilots for Dropout Prevention Georgia’s State Personnel Development Grant, (SPDG) aimed at reducing dropout, focused on dropout prevention through C.A.F.E. DIALOGUEs in three high schools as part of its work with the National Dropout Prevention Center for Students with Disabilities at Clemson University. A document produced through federal research and published by the National Dropout Prevention Center Network in 2008 is the basis of the shared work in the C.A.F.E. DIALOGUE pilots. Statewide SPDG stakeholder members worked with the IDEA Partnership, also a SPDG partner, to understand the Dialogue process and then to develop reaction and application questions that reflect what is important for persons in the field and families. Meriwether, Bibb and Elbert County School Systems are leading the pilots as part of their SPDG team work. To learn more about the work of the SPDG and what is happening with C.A.F.E. teams go to the </a:t>
            </a:r>
            <a:r>
              <a:rPr lang="en-US" dirty="0" err="1" smtClean="0"/>
              <a:t>GraduateFirst</a:t>
            </a:r>
            <a:r>
              <a:rPr lang="en-US" dirty="0" smtClean="0"/>
              <a:t> website </a:t>
            </a:r>
            <a:r>
              <a:rPr lang="en-US" dirty="0" smtClean="0">
                <a:hlinkClick r:id="rId3" tooltip="GraduateFIRST"/>
              </a:rPr>
              <a:t>http://graduatefirst.com</a:t>
            </a:r>
            <a:endParaRPr lang="en-US" dirty="0" smtClean="0"/>
          </a:p>
          <a:p>
            <a:r>
              <a:rPr lang="en-US" dirty="0" smtClean="0"/>
              <a:t> </a:t>
            </a:r>
          </a:p>
          <a:p>
            <a:r>
              <a:rPr lang="en-US" dirty="0" smtClean="0"/>
              <a:t>The links below offer several parent mentor recommended resources for community leaders:</a:t>
            </a:r>
          </a:p>
          <a:p>
            <a:r>
              <a:rPr lang="en-US" b="1" dirty="0" smtClean="0"/>
              <a:t>External Links:</a:t>
            </a:r>
          </a:p>
          <a:p>
            <a:r>
              <a:rPr lang="en-US" b="1" dirty="0" err="1" smtClean="0">
                <a:hlinkClick r:id="rId4"/>
              </a:rPr>
              <a:t>GraduateFIRST</a:t>
            </a:r>
            <a:endParaRPr lang="en-US" b="1" dirty="0" smtClean="0">
              <a:hlinkClick r:id="rId4"/>
            </a:endParaRPr>
          </a:p>
          <a:p>
            <a:pPr marL="171450" indent="-171450">
              <a:buFont typeface="Arial" pitchFamily="34" charset="0"/>
              <a:buChar char="•"/>
            </a:pPr>
            <a:r>
              <a:rPr lang="en-US" dirty="0" smtClean="0">
                <a:hlinkClick r:id="rId4"/>
              </a:rPr>
              <a:t>Dropout prevention</a:t>
            </a:r>
          </a:p>
          <a:p>
            <a:r>
              <a:rPr lang="en-US" b="1" dirty="0" smtClean="0">
                <a:hlinkClick r:id="rId5"/>
              </a:rPr>
              <a:t>Guide for Emergency Planners</a:t>
            </a:r>
          </a:p>
          <a:p>
            <a:pPr marL="171450" indent="-171450">
              <a:buFont typeface="Arial" pitchFamily="34" charset="0"/>
              <a:buChar char="•"/>
            </a:pPr>
            <a:r>
              <a:rPr lang="en-US" dirty="0" smtClean="0">
                <a:hlinkClick r:id="rId5"/>
              </a:rPr>
              <a:t>Disaster Preparedness for People with Disabilities</a:t>
            </a:r>
          </a:p>
          <a:p>
            <a:r>
              <a:rPr lang="en-US" b="1" dirty="0" smtClean="0">
                <a:hlinkClick r:id="rId6"/>
              </a:rPr>
              <a:t>Disability Statistics</a:t>
            </a:r>
          </a:p>
          <a:p>
            <a:pPr marL="171450" indent="-171450">
              <a:buFont typeface="Arial" pitchFamily="34" charset="0"/>
              <a:buChar char="•"/>
            </a:pPr>
            <a:r>
              <a:rPr lang="en-US" dirty="0" smtClean="0">
                <a:hlinkClick r:id="rId6"/>
              </a:rPr>
              <a:t>Cornell University's Disability Statistic Reports By State</a:t>
            </a:r>
          </a:p>
          <a:p>
            <a:r>
              <a:rPr lang="en-US" b="1" dirty="0" smtClean="0">
                <a:hlinkClick r:id="rId7"/>
              </a:rPr>
              <a:t>Special Olympics of Georgia</a:t>
            </a:r>
          </a:p>
          <a:p>
            <a:pPr marL="171450" indent="-171450">
              <a:buFont typeface="Arial" pitchFamily="34" charset="0"/>
              <a:buChar char="•"/>
            </a:pPr>
            <a:r>
              <a:rPr lang="en-US" dirty="0" smtClean="0">
                <a:hlinkClick r:id="rId7"/>
              </a:rPr>
              <a:t>Special Olympic activities and support around the state</a:t>
            </a:r>
            <a:endParaRPr lang="en-US" dirty="0">
              <a:hlinkClick r:id="rId7"/>
            </a:endParaRPr>
          </a:p>
        </p:txBody>
      </p:sp>
      <p:sp>
        <p:nvSpPr>
          <p:cNvPr id="4" name="Slide Number Placeholder 3"/>
          <p:cNvSpPr>
            <a:spLocks noGrp="1"/>
          </p:cNvSpPr>
          <p:nvPr>
            <p:ph type="sldNum" sz="quarter" idx="10"/>
          </p:nvPr>
        </p:nvSpPr>
        <p:spPr/>
        <p:txBody>
          <a:bodyPr/>
          <a:lstStyle/>
          <a:p>
            <a:fld id="{275244E0-0382-4C7D-995C-AA6CD793ABF4}" type="slidenum">
              <a:rPr lang="en-US" smtClean="0"/>
              <a:t>6</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of  the resources that Parent Mentors use most often</a:t>
            </a:r>
          </a:p>
          <a:p>
            <a:r>
              <a:rPr lang="en-US" dirty="0" smtClean="0"/>
              <a:t>One of our favorite resources is the quarterly publication for Georgia Special Education teachers.  To sign up for this free newsletter, send a blank email to join-specialeducation@list.doe.k12.ga.us</a:t>
            </a:r>
          </a:p>
          <a:p>
            <a:r>
              <a:rPr lang="en-US" dirty="0" smtClean="0"/>
              <a:t> </a:t>
            </a:r>
          </a:p>
          <a:p>
            <a:r>
              <a:rPr lang="en-US" b="1" dirty="0" smtClean="0"/>
              <a:t>External Links:</a:t>
            </a:r>
          </a:p>
          <a:p>
            <a:r>
              <a:rPr lang="en-US" b="1" dirty="0" smtClean="0">
                <a:hlinkClick r:id="rId3"/>
              </a:rPr>
              <a:t>Georgia Department of Education</a:t>
            </a:r>
          </a:p>
          <a:p>
            <a:r>
              <a:rPr lang="en-US" dirty="0" smtClean="0">
                <a:hlinkClick r:id="rId3"/>
              </a:rPr>
              <a:t>Georgia Department of Education Implementation Manual, forms and eligibility requirements</a:t>
            </a:r>
          </a:p>
          <a:p>
            <a:r>
              <a:rPr lang="en-US" b="1" dirty="0" smtClean="0">
                <a:hlinkClick r:id="rId4"/>
              </a:rPr>
              <a:t>Georgia Department of Education</a:t>
            </a:r>
          </a:p>
          <a:p>
            <a:r>
              <a:rPr lang="en-US" dirty="0" smtClean="0">
                <a:hlinkClick r:id="rId4"/>
              </a:rPr>
              <a:t>Dept. of Special Education Services and Supports Contact list</a:t>
            </a:r>
          </a:p>
          <a:p>
            <a:r>
              <a:rPr lang="en-US" b="1" dirty="0" smtClean="0">
                <a:hlinkClick r:id="rId5"/>
              </a:rPr>
              <a:t>Georgia Department of Education</a:t>
            </a:r>
          </a:p>
          <a:p>
            <a:r>
              <a:rPr lang="en-US" dirty="0" smtClean="0">
                <a:hlinkClick r:id="rId5"/>
              </a:rPr>
              <a:t>Teacher Resource Link </a:t>
            </a:r>
          </a:p>
          <a:p>
            <a:r>
              <a:rPr lang="en-US" b="1" dirty="0" smtClean="0">
                <a:hlinkClick r:id="rId6"/>
              </a:rPr>
              <a:t>Georgia Department of Education</a:t>
            </a:r>
          </a:p>
          <a:p>
            <a:r>
              <a:rPr lang="en-US" dirty="0" smtClean="0">
                <a:hlinkClick r:id="rId6"/>
              </a:rPr>
              <a:t>Family-Friendly Schools Initiative</a:t>
            </a:r>
            <a:endParaRPr lang="en-US" dirty="0">
              <a:hlinkClick r:id="rId6"/>
            </a:endParaRPr>
          </a:p>
        </p:txBody>
      </p:sp>
      <p:sp>
        <p:nvSpPr>
          <p:cNvPr id="4" name="Slide Number Placeholder 3"/>
          <p:cNvSpPr>
            <a:spLocks noGrp="1"/>
          </p:cNvSpPr>
          <p:nvPr>
            <p:ph type="sldNum" sz="quarter" idx="10"/>
          </p:nvPr>
        </p:nvSpPr>
        <p:spPr/>
        <p:txBody>
          <a:bodyPr/>
          <a:lstStyle/>
          <a:p>
            <a:fld id="{275244E0-0382-4C7D-995C-AA6CD793ABF4}" type="slidenum">
              <a:rPr lang="en-US" smtClean="0"/>
              <a:t>7</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Family Resources –</a:t>
            </a:r>
            <a:r>
              <a:rPr lang="en-US" b="1" baseline="0" dirty="0" smtClean="0"/>
              <a:t> isolation is the number one enemy to living or supporting someone with a disability.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275244E0-0382-4C7D-995C-AA6CD793ABF4}" type="slidenum">
              <a:rPr lang="en-US" smtClean="0"/>
              <a:t>8</a:t>
            </a:fld>
            <a:endParaRPr lang="en-US"/>
          </a:p>
        </p:txBody>
      </p:sp>
    </p:spTree>
    <p:extLst>
      <p:ext uri="{BB962C8B-B14F-4D97-AF65-F5344CB8AC3E}">
        <p14:creationId xmlns:p14="http://schemas.microsoft.com/office/powerpoint/2010/main" val="343866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Family Resources –</a:t>
            </a:r>
            <a:r>
              <a:rPr lang="en-US" b="1" baseline="0" dirty="0" smtClean="0"/>
              <a:t> isolation is the number one enemy to living or supporting someone with a disability.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275244E0-0382-4C7D-995C-AA6CD793ABF4}" type="slidenum">
              <a:rPr lang="en-US" smtClean="0"/>
              <a:t>9</a:t>
            </a:fld>
            <a:endParaRPr lang="en-US"/>
          </a:p>
        </p:txBody>
      </p:sp>
    </p:spTree>
    <p:extLst>
      <p:ext uri="{BB962C8B-B14F-4D97-AF65-F5344CB8AC3E}">
        <p14:creationId xmlns:p14="http://schemas.microsoft.com/office/powerpoint/2010/main" val="343866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DCFD54-A35A-4511-96AF-2E0E29874F02}"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11906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CFD54-A35A-4511-96AF-2E0E29874F02}"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98782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CFD54-A35A-4511-96AF-2E0E29874F02}"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370253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CFD54-A35A-4511-96AF-2E0E29874F02}"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100893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CFD54-A35A-4511-96AF-2E0E29874F02}"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165502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DCFD54-A35A-4511-96AF-2E0E29874F02}"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27027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DCFD54-A35A-4511-96AF-2E0E29874F02}" type="datetimeFigureOut">
              <a:rPr lang="en-US" smtClean="0"/>
              <a:t>7/6/2014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8248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CFD54-A35A-4511-96AF-2E0E29874F02}" type="datetimeFigureOut">
              <a:rPr lang="en-US" smtClean="0"/>
              <a:t>7/6/2014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26744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CFD54-A35A-4511-96AF-2E0E29874F02}" type="datetimeFigureOut">
              <a:rPr lang="en-US" smtClean="0"/>
              <a:t>7/6/2014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383829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CFD54-A35A-4511-96AF-2E0E29874F02}"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55675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CFD54-A35A-4511-96AF-2E0E29874F02}"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6D298-0A81-43ED-AA49-D9EB75054DE7}" type="slidenum">
              <a:rPr lang="en-US" smtClean="0"/>
              <a:t>‹#›</a:t>
            </a:fld>
            <a:endParaRPr lang="en-US"/>
          </a:p>
        </p:txBody>
      </p:sp>
    </p:spTree>
    <p:extLst>
      <p:ext uri="{BB962C8B-B14F-4D97-AF65-F5344CB8AC3E}">
        <p14:creationId xmlns:p14="http://schemas.microsoft.com/office/powerpoint/2010/main" val="296000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CFD54-A35A-4511-96AF-2E0E29874F02}" type="datetimeFigureOut">
              <a:rPr lang="en-US" smtClean="0"/>
              <a:t>7/6/2014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6D298-0A81-43ED-AA49-D9EB75054DE7}" type="slidenum">
              <a:rPr lang="en-US" smtClean="0"/>
              <a:t>‹#›</a:t>
            </a:fld>
            <a:endParaRPr lang="en-US"/>
          </a:p>
        </p:txBody>
      </p:sp>
    </p:spTree>
    <p:extLst>
      <p:ext uri="{BB962C8B-B14F-4D97-AF65-F5344CB8AC3E}">
        <p14:creationId xmlns:p14="http://schemas.microsoft.com/office/powerpoint/2010/main" val="190633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www.doe.k12.ga.us/External-Affairs-and-Policy/AskDOE/Pages/Parents.aspx" TargetMode="External"/><Relationship Id="rId13" Type="http://schemas.openxmlformats.org/officeDocument/2006/relationships/image" Target="../media/image1.png"/><Relationship Id="rId3" Type="http://schemas.openxmlformats.org/officeDocument/2006/relationships/hyperlink" Target="http://education.gsu.edu/sceis" TargetMode="External"/><Relationship Id="rId7" Type="http://schemas.openxmlformats.org/officeDocument/2006/relationships/hyperlink" Target="http://mhddad.dhr.georgia.gov/portal/site/DHR-MHDDAD" TargetMode="External"/><Relationship Id="rId12" Type="http://schemas.openxmlformats.org/officeDocument/2006/relationships/hyperlink" Target="http://www.parentmentor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eb.me.com/gcdd/GCDD/Home.html" TargetMode="External"/><Relationship Id="rId11" Type="http://schemas.openxmlformats.org/officeDocument/2006/relationships/hyperlink" Target="http://www.parentmentors.org/wp-admin/www.p2pga.org" TargetMode="External"/><Relationship Id="rId5" Type="http://schemas.openxmlformats.org/officeDocument/2006/relationships/hyperlink" Target="http://publichealth.gsu.edu/678.html" TargetMode="External"/><Relationship Id="rId10" Type="http://schemas.openxmlformats.org/officeDocument/2006/relationships/hyperlink" Target="http://www.ihdd.uga.edu/" TargetMode="External"/><Relationship Id="rId4" Type="http://schemas.openxmlformats.org/officeDocument/2006/relationships/hyperlink" Target="http://decal.ga.gov/" TargetMode="External"/><Relationship Id="rId9" Type="http://schemas.openxmlformats.org/officeDocument/2006/relationships/hyperlink" Target="http://www.gafcp.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tel:404-802-2633" TargetMode="External"/><Relationship Id="rId3" Type="http://schemas.openxmlformats.org/officeDocument/2006/relationships/hyperlink" Target="http://www.parentmentors.org/" TargetMode="External"/><Relationship Id="rId7" Type="http://schemas.openxmlformats.org/officeDocument/2006/relationships/hyperlink" Target="mailto:eabakare@atlanta.k12.ga.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tel:404-802-3607" TargetMode="External"/><Relationship Id="rId5" Type="http://schemas.openxmlformats.org/officeDocument/2006/relationships/image" Target="../media/image8.png"/><Relationship Id="rId10" Type="http://schemas.openxmlformats.org/officeDocument/2006/relationships/image" Target="../media/image3.jpeg"/><Relationship Id="rId4" Type="http://schemas.openxmlformats.org/officeDocument/2006/relationships/image" Target="../media/image1.png"/><Relationship Id="rId9" Type="http://schemas.openxmlformats.org/officeDocument/2006/relationships/hyperlink" Target="mailto:rcalloway@atlanta.k12.g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800"/>
            <a:ext cx="7772400" cy="1470025"/>
          </a:xfrm>
        </p:spPr>
        <p:txBody>
          <a:bodyPr/>
          <a:lstStyle/>
          <a:p>
            <a:r>
              <a:rPr lang="en-US" b="1" dirty="0" smtClean="0"/>
              <a:t>Working to Connect Families, Schools and Communities</a:t>
            </a:r>
          </a:p>
        </p:txBody>
      </p:sp>
      <p:sp>
        <p:nvSpPr>
          <p:cNvPr id="3" name="Subtitle 2"/>
          <p:cNvSpPr>
            <a:spLocks noGrp="1"/>
          </p:cNvSpPr>
          <p:nvPr>
            <p:ph type="subTitle" idx="1"/>
          </p:nvPr>
        </p:nvSpPr>
        <p:spPr>
          <a:xfrm>
            <a:off x="568570" y="4648200"/>
            <a:ext cx="7813430" cy="1752600"/>
          </a:xfrm>
        </p:spPr>
        <p:txBody>
          <a:bodyPr>
            <a:normAutofit fontScale="70000" lnSpcReduction="20000"/>
          </a:bodyPr>
          <a:lstStyle/>
          <a:p>
            <a:r>
              <a:rPr lang="en-US" b="1" dirty="0" smtClean="0"/>
              <a:t>The Georgia Parent Mentor Partnership is parents and professionals working together to improve outcomes for students with disabilities by enhancing communication and collaboration between families, educators and the community.</a:t>
            </a:r>
          </a:p>
          <a:p>
            <a:endParaRPr lang="en-US" b="1" dirty="0" smtClean="0"/>
          </a:p>
          <a:p>
            <a:r>
              <a:rPr lang="en-US" sz="2200" b="1" dirty="0" smtClean="0"/>
              <a:t>Based on information from http://www.parentmentors.org/</a:t>
            </a:r>
          </a:p>
          <a:p>
            <a:endParaRPr lang="en-US" dirty="0" smtClean="0"/>
          </a:p>
          <a:p>
            <a:pPr marL="457200" indent="-457200">
              <a:buFont typeface="Arial" pitchFamily="34" charset="0"/>
              <a:buChar char="•"/>
            </a:pPr>
            <a:endParaRPr lang="en-US" dirty="0"/>
          </a:p>
        </p:txBody>
      </p:sp>
      <p:pic>
        <p:nvPicPr>
          <p:cNvPr id="1026"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77" y="820033"/>
            <a:ext cx="4609035" cy="1382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of Mentor Edith Abak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70" y="382222"/>
            <a:ext cx="1500555" cy="2258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of Mentor Rose Callow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82223"/>
            <a:ext cx="1500555" cy="225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42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b="1" dirty="0" smtClean="0"/>
              <a:t>Our Work </a:t>
            </a:r>
            <a:endParaRPr lang="en-US" dirty="0"/>
          </a:p>
        </p:txBody>
      </p:sp>
      <p:sp>
        <p:nvSpPr>
          <p:cNvPr id="3" name="Content Placeholder 2"/>
          <p:cNvSpPr>
            <a:spLocks noGrp="1"/>
          </p:cNvSpPr>
          <p:nvPr>
            <p:ph idx="1"/>
          </p:nvPr>
        </p:nvSpPr>
        <p:spPr>
          <a:xfrm>
            <a:off x="990600" y="2286000"/>
            <a:ext cx="7010400" cy="3810000"/>
          </a:xfrm>
        </p:spPr>
        <p:txBody>
          <a:bodyPr>
            <a:normAutofit/>
          </a:bodyPr>
          <a:lstStyle/>
          <a:p>
            <a:r>
              <a:rPr lang="en-US" b="1" dirty="0" smtClean="0"/>
              <a:t>Our Work with Families</a:t>
            </a:r>
          </a:p>
          <a:p>
            <a:pPr lvl="1"/>
            <a:r>
              <a:rPr lang="en-US" b="1" dirty="0" smtClean="0"/>
              <a:t>Tools</a:t>
            </a:r>
          </a:p>
          <a:p>
            <a:pPr lvl="1"/>
            <a:r>
              <a:rPr lang="en-US" b="1" dirty="0" smtClean="0"/>
              <a:t>Resources</a:t>
            </a:r>
          </a:p>
          <a:p>
            <a:pPr lvl="1"/>
            <a:r>
              <a:rPr lang="en-US" b="1" dirty="0" smtClean="0"/>
              <a:t>Strategies</a:t>
            </a:r>
          </a:p>
          <a:p>
            <a:endParaRPr lang="en-US" dirty="0"/>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46088"/>
            <a:ext cx="3505201" cy="1382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http://www.pta.org/NationalStandard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393831"/>
            <a:ext cx="4649821" cy="254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89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354" y="644769"/>
            <a:ext cx="731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7818" y="232044"/>
            <a:ext cx="6029844" cy="1261884"/>
          </a:xfrm>
          <a:prstGeom prst="rect">
            <a:avLst/>
          </a:prstGeom>
          <a:noFill/>
        </p:spPr>
        <p:txBody>
          <a:bodyPr wrap="square" rtlCol="0">
            <a:spAutoFit/>
          </a:bodyPr>
          <a:lstStyle/>
          <a:p>
            <a:r>
              <a:rPr lang="en-US" b="1" dirty="0" smtClean="0"/>
              <a:t>Our Work with Schools</a:t>
            </a:r>
          </a:p>
          <a:p>
            <a:pPr marL="742950" lvl="1" indent="-285750">
              <a:buFont typeface="Arial" pitchFamily="34" charset="0"/>
              <a:buChar char="•"/>
            </a:pPr>
            <a:r>
              <a:rPr lang="en-US" dirty="0" smtClean="0"/>
              <a:t>help  children succeed in school</a:t>
            </a:r>
          </a:p>
          <a:p>
            <a:pPr marL="742950" lvl="1" indent="-285750">
              <a:buFont typeface="Arial" pitchFamily="34" charset="0"/>
              <a:buChar char="•"/>
            </a:pPr>
            <a:r>
              <a:rPr lang="en-US" dirty="0" smtClean="0"/>
              <a:t>transition from school to </a:t>
            </a:r>
            <a:r>
              <a:rPr lang="en-US" sz="2000" dirty="0" smtClean="0"/>
              <a:t>adult life</a:t>
            </a:r>
            <a:endParaRPr lang="en-US" sz="2000" b="1" dirty="0" smtClean="0"/>
          </a:p>
          <a:p>
            <a:pPr lvl="1"/>
            <a:endParaRPr lang="en-US" sz="2000" dirty="0" smtClean="0">
              <a:latin typeface="Bangle" pitchFamily="2" charset="0"/>
            </a:endParaRPr>
          </a:p>
        </p:txBody>
      </p:sp>
    </p:spTree>
    <p:extLst>
      <p:ext uri="{BB962C8B-B14F-4D97-AF65-F5344CB8AC3E}">
        <p14:creationId xmlns:p14="http://schemas.microsoft.com/office/powerpoint/2010/main" val="40753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b="1" dirty="0" smtClean="0"/>
              <a:t>Our Work </a:t>
            </a:r>
            <a:endParaRPr lang="en-US" dirty="0"/>
          </a:p>
        </p:txBody>
      </p:sp>
      <p:sp>
        <p:nvSpPr>
          <p:cNvPr id="3" name="Content Placeholder 2"/>
          <p:cNvSpPr>
            <a:spLocks noGrp="1"/>
          </p:cNvSpPr>
          <p:nvPr>
            <p:ph idx="1"/>
          </p:nvPr>
        </p:nvSpPr>
        <p:spPr>
          <a:xfrm>
            <a:off x="990600" y="2286000"/>
            <a:ext cx="7010400" cy="3810000"/>
          </a:xfrm>
        </p:spPr>
        <p:txBody>
          <a:bodyPr>
            <a:normAutofit/>
          </a:bodyPr>
          <a:lstStyle/>
          <a:p>
            <a:r>
              <a:rPr lang="en-US" b="1" dirty="0" smtClean="0"/>
              <a:t>Our Work with Communities</a:t>
            </a:r>
          </a:p>
          <a:p>
            <a:pPr lvl="1"/>
            <a:r>
              <a:rPr lang="en-US" dirty="0" smtClean="0"/>
              <a:t>work to build community partnerships that focus on issues effecting students with disabilities and their families.</a:t>
            </a:r>
          </a:p>
          <a:p>
            <a:pPr lvl="1"/>
            <a:r>
              <a:rPr lang="en-US" dirty="0" smtClean="0"/>
              <a:t>developed strategies that remove barriers and support inclusion of students with disabilities in the community</a:t>
            </a:r>
          </a:p>
          <a:p>
            <a:pPr lvl="1"/>
            <a:endParaRPr lang="en-US" dirty="0"/>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46088"/>
            <a:ext cx="3505201" cy="138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0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b="1" dirty="0" smtClean="0"/>
              <a:t>Our Partners </a:t>
            </a:r>
            <a:endParaRPr lang="en-US" dirty="0"/>
          </a:p>
        </p:txBody>
      </p:sp>
      <p:sp>
        <p:nvSpPr>
          <p:cNvPr id="3" name="Content Placeholder 2"/>
          <p:cNvSpPr>
            <a:spLocks noGrp="1"/>
          </p:cNvSpPr>
          <p:nvPr>
            <p:ph idx="1"/>
          </p:nvPr>
        </p:nvSpPr>
        <p:spPr>
          <a:xfrm>
            <a:off x="990600" y="2286000"/>
            <a:ext cx="7010400" cy="3810000"/>
          </a:xfrm>
        </p:spPr>
        <p:txBody>
          <a:bodyPr>
            <a:noAutofit/>
          </a:bodyPr>
          <a:lstStyle/>
          <a:p>
            <a:r>
              <a:rPr lang="en-US" sz="2800" b="1" dirty="0" smtClean="0"/>
              <a:t>Georgia Parent Leadership Coalition (PLC): </a:t>
            </a:r>
          </a:p>
          <a:p>
            <a:pPr lvl="1"/>
            <a:r>
              <a:rPr lang="en-US" sz="1600" dirty="0" smtClean="0">
                <a:hlinkClick r:id="rId3"/>
              </a:rPr>
              <a:t>Babies Can’t Wait – Skilled Credentialed Early Interventionists </a:t>
            </a:r>
            <a:endParaRPr lang="en-US" sz="1600" dirty="0" smtClean="0"/>
          </a:p>
          <a:p>
            <a:pPr lvl="1"/>
            <a:r>
              <a:rPr lang="en-US" sz="1600" dirty="0" smtClean="0">
                <a:hlinkClick r:id="rId4"/>
              </a:rPr>
              <a:t>Bright from the Start: Georgia Department of Early Care and Learning</a:t>
            </a:r>
            <a:endParaRPr lang="en-US" sz="1600" dirty="0" smtClean="0"/>
          </a:p>
          <a:p>
            <a:pPr lvl="1"/>
            <a:r>
              <a:rPr lang="en-US" sz="1600" dirty="0" smtClean="0">
                <a:hlinkClick r:id="rId5" tooltip="Center for Leadership in Disabilities at Georgia State University"/>
              </a:rPr>
              <a:t>Center for Leadership in Disabilities at Georgia State University</a:t>
            </a:r>
            <a:endParaRPr lang="en-US" sz="1600" dirty="0" smtClean="0"/>
          </a:p>
          <a:p>
            <a:pPr lvl="1"/>
            <a:r>
              <a:rPr lang="en-US" sz="1600" dirty="0" smtClean="0">
                <a:hlinkClick r:id="rId6"/>
              </a:rPr>
              <a:t>Georgia Council on Developmental Disabilities</a:t>
            </a:r>
            <a:endParaRPr lang="en-US" sz="1600" dirty="0" smtClean="0"/>
          </a:p>
          <a:p>
            <a:pPr lvl="1"/>
            <a:r>
              <a:rPr lang="en-US" sz="1600" dirty="0" smtClean="0">
                <a:hlinkClick r:id="rId7"/>
              </a:rPr>
              <a:t>Georgia Department of Behavioral Health and Developmental Disabilities</a:t>
            </a:r>
            <a:endParaRPr lang="en-US" sz="1600" dirty="0" smtClean="0"/>
          </a:p>
          <a:p>
            <a:pPr lvl="1"/>
            <a:r>
              <a:rPr lang="en-US" sz="1600" dirty="0" smtClean="0">
                <a:hlinkClick r:id="rId8" tooltip="Georgia Department of Education, Division for Special Education"/>
              </a:rPr>
              <a:t>Georgia Department of Education, Division for Special Education Supports and Services; Parent Mentor Partnership</a:t>
            </a:r>
            <a:endParaRPr lang="en-US" sz="1600" dirty="0" smtClean="0"/>
          </a:p>
          <a:p>
            <a:pPr lvl="1"/>
            <a:r>
              <a:rPr lang="en-US" sz="1600" dirty="0" smtClean="0">
                <a:hlinkClick r:id="rId9"/>
              </a:rPr>
              <a:t>Georgia Family Connection Partnership</a:t>
            </a:r>
            <a:endParaRPr lang="en-US" sz="1600" dirty="0" smtClean="0"/>
          </a:p>
          <a:p>
            <a:pPr lvl="1"/>
            <a:r>
              <a:rPr lang="en-US" sz="1600" dirty="0" smtClean="0">
                <a:hlinkClick r:id="rId10"/>
              </a:rPr>
              <a:t>Institute on Human Development and Disability at the University of Georgia</a:t>
            </a:r>
            <a:endParaRPr lang="en-US" sz="1600" dirty="0" smtClean="0"/>
          </a:p>
          <a:p>
            <a:pPr lvl="1"/>
            <a:r>
              <a:rPr lang="en-US" sz="1600" dirty="0" smtClean="0">
                <a:hlinkClick r:id="rId11"/>
              </a:rPr>
              <a:t>Parent to Parent of GA – Georgia’s Parent Training Information Center </a:t>
            </a:r>
            <a:r>
              <a:rPr lang="en-US" dirty="0" smtClean="0">
                <a:hlinkClick r:id="rId11"/>
              </a:rPr>
              <a:t>(PTI)</a:t>
            </a:r>
            <a:r>
              <a:rPr lang="en-US" dirty="0" smtClean="0"/>
              <a:t> </a:t>
            </a:r>
            <a:endParaRPr lang="en-US" dirty="0"/>
          </a:p>
        </p:txBody>
      </p:sp>
      <p:pic>
        <p:nvPicPr>
          <p:cNvPr id="4" name="Picture 2" descr="Georgia Parent Mentor Partnership Log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599" y="446088"/>
            <a:ext cx="3505201" cy="138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35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b="1" dirty="0" smtClean="0"/>
              <a:t>Our Resources</a:t>
            </a:r>
            <a:endParaRPr lang="en-US" dirty="0"/>
          </a:p>
        </p:txBody>
      </p:sp>
      <p:sp>
        <p:nvSpPr>
          <p:cNvPr id="3" name="Content Placeholder 2"/>
          <p:cNvSpPr>
            <a:spLocks noGrp="1"/>
          </p:cNvSpPr>
          <p:nvPr>
            <p:ph idx="1"/>
          </p:nvPr>
        </p:nvSpPr>
        <p:spPr>
          <a:xfrm>
            <a:off x="228600" y="2209800"/>
            <a:ext cx="4572000" cy="4343400"/>
          </a:xfrm>
        </p:spPr>
        <p:txBody>
          <a:bodyPr>
            <a:normAutofit/>
          </a:bodyPr>
          <a:lstStyle/>
          <a:p>
            <a:r>
              <a:rPr lang="en-US" b="1" dirty="0" smtClean="0"/>
              <a:t>Community Resources</a:t>
            </a:r>
          </a:p>
          <a:p>
            <a:pPr lvl="1"/>
            <a:r>
              <a:rPr lang="en-US" b="1" dirty="0" smtClean="0"/>
              <a:t>State </a:t>
            </a:r>
          </a:p>
          <a:p>
            <a:pPr lvl="1"/>
            <a:r>
              <a:rPr lang="en-US" b="1" dirty="0" smtClean="0"/>
              <a:t>City </a:t>
            </a:r>
          </a:p>
          <a:p>
            <a:pPr lvl="2"/>
            <a:r>
              <a:rPr lang="en-US" b="1" dirty="0" smtClean="0"/>
              <a:t>NPU (Neighborhood Planning Unit)</a:t>
            </a:r>
          </a:p>
          <a:p>
            <a:pPr lvl="3"/>
            <a:r>
              <a:rPr lang="en-US" b="1" dirty="0" smtClean="0"/>
              <a:t>Neighborhood</a:t>
            </a:r>
          </a:p>
          <a:p>
            <a:pPr lvl="1"/>
            <a:r>
              <a:rPr lang="en-US" b="1" dirty="0" smtClean="0"/>
              <a:t>County</a:t>
            </a:r>
          </a:p>
          <a:p>
            <a:pPr lvl="1"/>
            <a:r>
              <a:rPr lang="en-US" b="1" dirty="0" smtClean="0"/>
              <a:t>Zip Code</a:t>
            </a:r>
          </a:p>
          <a:p>
            <a:pPr lvl="1"/>
            <a:endParaRPr lang="en-US" dirty="0"/>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46088"/>
            <a:ext cx="3505201" cy="13827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aadaqeelalzaroonimapping.files.wordpress.com/2011/04/picture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600200"/>
            <a:ext cx="6096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36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b="1" dirty="0" smtClean="0"/>
              <a:t>Our Resources</a:t>
            </a:r>
            <a:endParaRPr lang="en-US" dirty="0"/>
          </a:p>
        </p:txBody>
      </p:sp>
      <p:sp>
        <p:nvSpPr>
          <p:cNvPr id="3" name="Content Placeholder 2"/>
          <p:cNvSpPr>
            <a:spLocks noGrp="1"/>
          </p:cNvSpPr>
          <p:nvPr>
            <p:ph idx="1"/>
          </p:nvPr>
        </p:nvSpPr>
        <p:spPr>
          <a:xfrm>
            <a:off x="29308" y="1752600"/>
            <a:ext cx="7666892" cy="4640263"/>
          </a:xfrm>
        </p:spPr>
        <p:txBody>
          <a:bodyPr>
            <a:normAutofit fontScale="92500" lnSpcReduction="10000"/>
          </a:bodyPr>
          <a:lstStyle/>
          <a:p>
            <a:pPr marL="0" indent="0">
              <a:buNone/>
            </a:pPr>
            <a:r>
              <a:rPr lang="en-US" b="1" dirty="0" smtClean="0"/>
              <a:t>School Resources</a:t>
            </a:r>
          </a:p>
          <a:p>
            <a:r>
              <a:rPr lang="en-US" sz="2200" b="1" dirty="0" smtClean="0"/>
              <a:t>State</a:t>
            </a:r>
          </a:p>
          <a:p>
            <a:pPr lvl="1"/>
            <a:r>
              <a:rPr lang="en-US" sz="2200" dirty="0" smtClean="0"/>
              <a:t>quarterly publication for Georgia Special Education teachers.  To sign up for this free newsletter, send a blank email to join-specialeducation@list.doe.k12.ga.us</a:t>
            </a:r>
          </a:p>
          <a:p>
            <a:r>
              <a:rPr lang="en-US" sz="2200" b="1" dirty="0" smtClean="0"/>
              <a:t>District </a:t>
            </a:r>
          </a:p>
          <a:p>
            <a:pPr lvl="1"/>
            <a:r>
              <a:rPr lang="en-US" sz="2200" b="1" dirty="0" smtClean="0"/>
              <a:t>http://www.atlantapublicschools.us/page/179</a:t>
            </a:r>
          </a:p>
          <a:p>
            <a:r>
              <a:rPr lang="en-US" sz="2200" b="1" dirty="0" smtClean="0"/>
              <a:t>Cluster</a:t>
            </a:r>
          </a:p>
          <a:p>
            <a:pPr lvl="1"/>
            <a:r>
              <a:rPr lang="en-US" sz="2200" b="1" dirty="0" smtClean="0"/>
              <a:t>Title 1 Collaboration - http://www.atlanta.k12.ga.us/Page/33245</a:t>
            </a:r>
          </a:p>
          <a:p>
            <a:r>
              <a:rPr lang="en-US" sz="2200" b="1" dirty="0" smtClean="0"/>
              <a:t>School </a:t>
            </a:r>
          </a:p>
          <a:p>
            <a:pPr lvl="1"/>
            <a:r>
              <a:rPr lang="en-US" sz="2200" b="1" dirty="0" smtClean="0"/>
              <a:t>PTSA Special Needs Committee - https://pta.org/content.cfm?ItemNumber=2100</a:t>
            </a:r>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154"/>
            <a:ext cx="3505201" cy="138271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urbancollage.com/wp-content/gallery/aps-cll/beltline_schools_analysis-re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810000"/>
            <a:ext cx="2900523" cy="282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23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b="1" dirty="0" smtClean="0"/>
              <a:t>Our Resources</a:t>
            </a:r>
            <a:endParaRPr lang="en-US" dirty="0"/>
          </a:p>
        </p:txBody>
      </p:sp>
      <p:sp>
        <p:nvSpPr>
          <p:cNvPr id="3" name="Content Placeholder 2"/>
          <p:cNvSpPr>
            <a:spLocks noGrp="1"/>
          </p:cNvSpPr>
          <p:nvPr>
            <p:ph idx="1"/>
          </p:nvPr>
        </p:nvSpPr>
        <p:spPr>
          <a:xfrm>
            <a:off x="990600" y="1676400"/>
            <a:ext cx="7924800" cy="5181600"/>
          </a:xfrm>
        </p:spPr>
        <p:txBody>
          <a:bodyPr>
            <a:normAutofit fontScale="92500"/>
          </a:bodyPr>
          <a:lstStyle/>
          <a:p>
            <a:r>
              <a:rPr lang="en-US" b="1" dirty="0" smtClean="0"/>
              <a:t>Family Resources  - Circle of Support</a:t>
            </a:r>
          </a:p>
          <a:p>
            <a:pPr lvl="1"/>
            <a:r>
              <a:rPr lang="en-US" b="1" dirty="0" smtClean="0"/>
              <a:t>Identify person(s) with traits of a support person</a:t>
            </a:r>
          </a:p>
          <a:p>
            <a:pPr lvl="2"/>
            <a:r>
              <a:rPr lang="en-US" b="1" dirty="0" smtClean="0"/>
              <a:t>The Rock: A person(s) who will remain in your life during difficult times and continue to love you unconditionally.</a:t>
            </a:r>
          </a:p>
          <a:p>
            <a:pPr lvl="2"/>
            <a:r>
              <a:rPr lang="en-US" b="1" dirty="0" smtClean="0"/>
              <a:t>The Wise: A person(s) who will always tell the truth even when it is  not what you want to hear.</a:t>
            </a:r>
          </a:p>
          <a:p>
            <a:pPr lvl="2"/>
            <a:r>
              <a:rPr lang="en-US" b="1" dirty="0" smtClean="0"/>
              <a:t>The Passenger: A person(s) who will learn alongside of you.</a:t>
            </a:r>
          </a:p>
          <a:p>
            <a:pPr lvl="2"/>
            <a:r>
              <a:rPr lang="en-US" b="1" dirty="0" smtClean="0"/>
              <a:t>The Helping Hand: A person(s) who understands and is aware when you may need a break and steps in to assist.</a:t>
            </a:r>
          </a:p>
          <a:p>
            <a:pPr lvl="2"/>
            <a:r>
              <a:rPr lang="en-US" b="1" dirty="0" smtClean="0"/>
              <a:t>A person(s) who will always  stand </a:t>
            </a:r>
            <a:r>
              <a:rPr lang="en-US" b="1" dirty="0"/>
              <a:t> </a:t>
            </a:r>
            <a:r>
              <a:rPr lang="en-US" b="1" dirty="0" smtClean="0"/>
              <a:t>up for you and continue to support you.</a:t>
            </a:r>
          </a:p>
          <a:p>
            <a:pPr marL="914400" lvl="2" indent="0" algn="r">
              <a:buNone/>
            </a:pPr>
            <a:r>
              <a:rPr lang="en-US" sz="1900" b="1" dirty="0" smtClean="0"/>
              <a:t>Created by Heather Bench</a:t>
            </a:r>
          </a:p>
          <a:p>
            <a:endParaRPr lang="en-US" b="1" dirty="0" smtClean="0"/>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46088"/>
            <a:ext cx="3505201" cy="138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46088"/>
            <a:ext cx="4572000" cy="1143000"/>
          </a:xfrm>
        </p:spPr>
        <p:txBody>
          <a:bodyPr>
            <a:normAutofit/>
          </a:bodyPr>
          <a:lstStyle/>
          <a:p>
            <a:r>
              <a:rPr lang="en-US" dirty="0" smtClean="0"/>
              <a:t>Our Appreciation</a:t>
            </a:r>
            <a:endParaRPr lang="en-US" dirty="0"/>
          </a:p>
        </p:txBody>
      </p:sp>
      <p:sp>
        <p:nvSpPr>
          <p:cNvPr id="3" name="Content Placeholder 2"/>
          <p:cNvSpPr>
            <a:spLocks noGrp="1"/>
          </p:cNvSpPr>
          <p:nvPr>
            <p:ph idx="1"/>
          </p:nvPr>
        </p:nvSpPr>
        <p:spPr>
          <a:xfrm>
            <a:off x="990600" y="1676400"/>
            <a:ext cx="7924800" cy="5181600"/>
          </a:xfrm>
        </p:spPr>
        <p:txBody>
          <a:bodyPr>
            <a:normAutofit/>
          </a:bodyPr>
          <a:lstStyle/>
          <a:p>
            <a:pPr marL="0" indent="0">
              <a:buNone/>
            </a:pPr>
            <a:r>
              <a:rPr lang="en-US" b="1" dirty="0" smtClean="0"/>
              <a:t>Thank you!  We can be reached at :</a:t>
            </a:r>
          </a:p>
          <a:p>
            <a:pPr marL="0" indent="0">
              <a:buNone/>
            </a:pPr>
            <a:endParaRPr lang="en-US" b="1" dirty="0" smtClean="0"/>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446088"/>
            <a:ext cx="3505201" cy="1382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092" y="2244484"/>
            <a:ext cx="1019908"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67000" y="2550406"/>
            <a:ext cx="4572000" cy="923330"/>
          </a:xfrm>
          <a:prstGeom prst="rect">
            <a:avLst/>
          </a:prstGeom>
        </p:spPr>
        <p:txBody>
          <a:bodyPr>
            <a:spAutoFit/>
          </a:bodyPr>
          <a:lstStyle/>
          <a:p>
            <a:r>
              <a:rPr lang="en-US" b="1" dirty="0"/>
              <a:t>Edith </a:t>
            </a:r>
            <a:r>
              <a:rPr lang="en-US" b="1" dirty="0" err="1"/>
              <a:t>Abakare</a:t>
            </a:r>
            <a:endParaRPr lang="en-US" b="1" dirty="0"/>
          </a:p>
          <a:p>
            <a:r>
              <a:rPr lang="en-US" b="1" dirty="0"/>
              <a:t>Phone:  </a:t>
            </a:r>
            <a:r>
              <a:rPr lang="en-US" b="1" dirty="0">
                <a:hlinkClick r:id="rId6"/>
              </a:rPr>
              <a:t>404-802-3607 </a:t>
            </a:r>
            <a:endParaRPr lang="en-US" b="1" dirty="0"/>
          </a:p>
          <a:p>
            <a:r>
              <a:rPr lang="en-US" b="1" dirty="0"/>
              <a:t>Email:   </a:t>
            </a:r>
            <a:r>
              <a:rPr lang="en-US" b="1" dirty="0">
                <a:hlinkClick r:id="rId7"/>
              </a:rPr>
              <a:t>eabakare@atlanta.k12.ga.us </a:t>
            </a:r>
            <a:endParaRPr lang="en-US" b="1" dirty="0"/>
          </a:p>
        </p:txBody>
      </p:sp>
      <p:sp>
        <p:nvSpPr>
          <p:cNvPr id="8" name="Rectangle 7"/>
          <p:cNvSpPr/>
          <p:nvPr/>
        </p:nvSpPr>
        <p:spPr>
          <a:xfrm>
            <a:off x="2661138" y="4179277"/>
            <a:ext cx="4572000" cy="923330"/>
          </a:xfrm>
          <a:prstGeom prst="rect">
            <a:avLst/>
          </a:prstGeom>
        </p:spPr>
        <p:txBody>
          <a:bodyPr>
            <a:spAutoFit/>
          </a:bodyPr>
          <a:lstStyle/>
          <a:p>
            <a:r>
              <a:rPr lang="en-US" b="1" dirty="0"/>
              <a:t>Rose Calloway</a:t>
            </a:r>
          </a:p>
          <a:p>
            <a:r>
              <a:rPr lang="en-US" b="1" dirty="0"/>
              <a:t>Phone:  </a:t>
            </a:r>
            <a:r>
              <a:rPr lang="en-US" b="1" dirty="0">
                <a:hlinkClick r:id="rId8"/>
              </a:rPr>
              <a:t>404-802-2633 </a:t>
            </a:r>
            <a:endParaRPr lang="en-US" b="1" dirty="0"/>
          </a:p>
          <a:p>
            <a:r>
              <a:rPr lang="en-US" b="1" dirty="0"/>
              <a:t>Email:   </a:t>
            </a:r>
            <a:r>
              <a:rPr lang="en-US" b="1" dirty="0">
                <a:hlinkClick r:id="rId9"/>
              </a:rPr>
              <a:t>rcalloway@atlanta.k12.ga.us </a:t>
            </a:r>
            <a:endParaRPr lang="en-US" b="1" dirty="0"/>
          </a:p>
        </p:txBody>
      </p:sp>
      <p:pic>
        <p:nvPicPr>
          <p:cNvPr id="1028" name="Picture 4" descr="Picture of Mentor Rose Callow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4830" y="4048422"/>
            <a:ext cx="1107362" cy="166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26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1248</Words>
  <Application>Microsoft Office PowerPoint</Application>
  <PresentationFormat>On-screen Show (4:3)</PresentationFormat>
  <Paragraphs>125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Working to Connect Families, Schools and Communities</vt:lpstr>
      <vt:lpstr>Our Work </vt:lpstr>
      <vt:lpstr>PowerPoint Presentation</vt:lpstr>
      <vt:lpstr>Our Work </vt:lpstr>
      <vt:lpstr>Our Partners </vt:lpstr>
      <vt:lpstr>Our Resources</vt:lpstr>
      <vt:lpstr>Our Resources</vt:lpstr>
      <vt:lpstr>Our Resources</vt:lpstr>
      <vt:lpstr>Our Appreciation</vt:lpstr>
    </vt:vector>
  </TitlesOfParts>
  <Company>Atlanta Public Schools-.IT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 Connect Families, Schools and Communities</dc:title>
  <dc:creator>Calloway, Rosezetter</dc:creator>
  <cp:lastModifiedBy>Jane Grillo</cp:lastModifiedBy>
  <cp:revision>19</cp:revision>
  <dcterms:created xsi:type="dcterms:W3CDTF">2013-10-28T12:07:17Z</dcterms:created>
  <dcterms:modified xsi:type="dcterms:W3CDTF">2014-07-06T13:14:02Z</dcterms:modified>
</cp:coreProperties>
</file>