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287" r:id="rId3"/>
    <p:sldId id="388" r:id="rId4"/>
    <p:sldId id="311" r:id="rId5"/>
    <p:sldId id="353" r:id="rId6"/>
    <p:sldId id="387" r:id="rId7"/>
    <p:sldId id="393" r:id="rId8"/>
    <p:sldId id="391" r:id="rId9"/>
    <p:sldId id="354" r:id="rId10"/>
    <p:sldId id="355" r:id="rId11"/>
    <p:sldId id="357" r:id="rId12"/>
    <p:sldId id="358" r:id="rId13"/>
    <p:sldId id="359" r:id="rId14"/>
    <p:sldId id="360" r:id="rId15"/>
    <p:sldId id="361" r:id="rId16"/>
    <p:sldId id="390" r:id="rId17"/>
    <p:sldId id="356" r:id="rId18"/>
    <p:sldId id="363" r:id="rId19"/>
    <p:sldId id="365" r:id="rId20"/>
    <p:sldId id="392" r:id="rId21"/>
    <p:sldId id="351" r:id="rId22"/>
    <p:sldId id="366" r:id="rId23"/>
    <p:sldId id="367" r:id="rId24"/>
    <p:sldId id="368" r:id="rId25"/>
    <p:sldId id="369" r:id="rId26"/>
    <p:sldId id="370" r:id="rId27"/>
    <p:sldId id="394" r:id="rId28"/>
    <p:sldId id="371" r:id="rId29"/>
    <p:sldId id="372" r:id="rId30"/>
    <p:sldId id="395" r:id="rId31"/>
    <p:sldId id="373" r:id="rId32"/>
    <p:sldId id="374" r:id="rId33"/>
    <p:sldId id="386" r:id="rId34"/>
    <p:sldId id="396" r:id="rId35"/>
    <p:sldId id="397" r:id="rId36"/>
    <p:sldId id="376" r:id="rId37"/>
    <p:sldId id="399" r:id="rId38"/>
    <p:sldId id="378" r:id="rId39"/>
    <p:sldId id="400" r:id="rId40"/>
    <p:sldId id="405" r:id="rId41"/>
    <p:sldId id="403" r:id="rId42"/>
    <p:sldId id="406" r:id="rId43"/>
    <p:sldId id="409" r:id="rId44"/>
    <p:sldId id="384" r:id="rId45"/>
    <p:sldId id="385" r:id="rId46"/>
    <p:sldId id="293" r:id="rId4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4660"/>
  </p:normalViewPr>
  <p:slideViewPr>
    <p:cSldViewPr snapToGrid="0">
      <p:cViewPr>
        <p:scale>
          <a:sx n="77" d="100"/>
          <a:sy n="77" d="100"/>
        </p:scale>
        <p:origin x="-99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258" cy="462272"/>
          </a:xfrm>
          <a:prstGeom prst="rect">
            <a:avLst/>
          </a:prstGeom>
        </p:spPr>
        <p:txBody>
          <a:bodyPr vert="horz" lIns="90200" tIns="45100" rIns="90200" bIns="451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77" y="0"/>
            <a:ext cx="3038258" cy="462272"/>
          </a:xfrm>
          <a:prstGeom prst="rect">
            <a:avLst/>
          </a:prstGeom>
        </p:spPr>
        <p:txBody>
          <a:bodyPr vert="horz" lIns="90200" tIns="45100" rIns="90200" bIns="45100" rtlCol="0"/>
          <a:lstStyle>
            <a:lvl1pPr algn="r">
              <a:defRPr sz="1200"/>
            </a:lvl1pPr>
          </a:lstStyle>
          <a:p>
            <a:fld id="{CAB2FB67-C0F9-4960-9A6F-D1B6CA5559EF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3803"/>
            <a:ext cx="3038258" cy="462272"/>
          </a:xfrm>
          <a:prstGeom prst="rect">
            <a:avLst/>
          </a:prstGeom>
        </p:spPr>
        <p:txBody>
          <a:bodyPr vert="horz" lIns="90200" tIns="45100" rIns="90200" bIns="451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77" y="8773803"/>
            <a:ext cx="3038258" cy="462272"/>
          </a:xfrm>
          <a:prstGeom prst="rect">
            <a:avLst/>
          </a:prstGeom>
        </p:spPr>
        <p:txBody>
          <a:bodyPr vert="horz" lIns="90200" tIns="45100" rIns="90200" bIns="45100" rtlCol="0" anchor="b"/>
          <a:lstStyle>
            <a:lvl1pPr algn="r">
              <a:defRPr sz="1200"/>
            </a:lvl1pPr>
          </a:lstStyle>
          <a:p>
            <a:fld id="{A7203007-3355-4C92-9EC4-E4527D69E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804"/>
          </a:xfrm>
          <a:prstGeom prst="rect">
            <a:avLst/>
          </a:prstGeom>
        </p:spPr>
        <p:txBody>
          <a:bodyPr vert="horz" lIns="92950" tIns="46475" rIns="92950" bIns="464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2950" tIns="46475" rIns="92950" bIns="46475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0" tIns="46475" rIns="92950" bIns="464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950" tIns="46475" rIns="92950" bIns="464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8"/>
            <a:ext cx="3037840" cy="461804"/>
          </a:xfrm>
          <a:prstGeom prst="rect">
            <a:avLst/>
          </a:prstGeom>
        </p:spPr>
        <p:txBody>
          <a:bodyPr vert="horz" lIns="92950" tIns="46475" rIns="92950" bIns="464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8"/>
            <a:ext cx="3037840" cy="461804"/>
          </a:xfrm>
          <a:prstGeom prst="rect">
            <a:avLst/>
          </a:prstGeom>
        </p:spPr>
        <p:txBody>
          <a:bodyPr vert="horz" lIns="92950" tIns="46475" rIns="92950" bIns="46475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ccriss@pulaski.k12.ga.u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104364" y="2556769"/>
            <a:ext cx="6858000" cy="2221293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smtClean="0"/>
              <a:t>LEARNING TARGET LIST</a:t>
            </a:r>
          </a:p>
          <a:p>
            <a:r>
              <a:rPr lang="en-US" sz="3600" b="1" dirty="0" smtClean="0"/>
              <a:t>FOR </a:t>
            </a:r>
          </a:p>
          <a:p>
            <a:r>
              <a:rPr lang="en-US" sz="3600" b="1" dirty="0" smtClean="0"/>
              <a:t>EVIDENCE TO PRACTICE GUIDE</a:t>
            </a:r>
          </a:p>
          <a:p>
            <a:r>
              <a:rPr lang="en-US" sz="3600" b="1" dirty="0" smtClean="0"/>
              <a:t>VITAL BEHAVIORS</a:t>
            </a:r>
            <a:endParaRPr lang="en-US" sz="36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94CCCB8-5C83-404E-A3A7-8BF440FEC32E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K:\Parent-Mentors-Logo_final-01-300x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065" y="5399606"/>
            <a:ext cx="1888720" cy="635627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24623"/>
          </a:xfrm>
        </p:spPr>
        <p:txBody>
          <a:bodyPr/>
          <a:lstStyle/>
          <a:p>
            <a:r>
              <a:rPr lang="en-US" dirty="0" err="1" smtClean="0"/>
              <a:t>GaPMP</a:t>
            </a:r>
            <a:r>
              <a:rPr lang="en-US" dirty="0" smtClean="0"/>
              <a:t> FY18 Toolkit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02196" y="1503560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 </a:t>
            </a:r>
            <a:r>
              <a:rPr lang="en-US" sz="1400" b="1" dirty="0"/>
              <a:t>VITAL BEHAVIOR 2: EXERCISES TO PRACTICE AT HOME</a:t>
            </a:r>
          </a:p>
          <a:p>
            <a:pPr>
              <a:buNone/>
            </a:pPr>
            <a:r>
              <a:rPr lang="en-US" sz="1400" dirty="0"/>
              <a:t>I can select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educational games that my child can practice at home to develop his/her self-determination skills.  </a:t>
            </a:r>
          </a:p>
          <a:p>
            <a:pPr>
              <a:buNone/>
            </a:pPr>
            <a:r>
              <a:rPr lang="en-US" sz="1400" dirty="0" smtClean="0"/>
              <a:t>I can choose 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/>
              <a:t> or more self-determination skill building activities that my child can practice at home to improve his/her academic or post-secondary outcome(s).  </a:t>
            </a:r>
          </a:p>
          <a:p>
            <a:pPr>
              <a:buNone/>
            </a:pPr>
            <a:r>
              <a:rPr lang="en-US" sz="1400" dirty="0"/>
              <a:t>I can engage in a variety of </a:t>
            </a:r>
            <a:r>
              <a:rPr lang="en-US" sz="1400" dirty="0" smtClean="0"/>
              <a:t>activities </a:t>
            </a:r>
            <a:r>
              <a:rPr lang="en-US" sz="1400" b="1" dirty="0" smtClean="0">
                <a:solidFill>
                  <a:srgbClr val="FF0000"/>
                </a:solidFill>
              </a:rPr>
              <a:t>2 </a:t>
            </a:r>
            <a:r>
              <a:rPr lang="en-US" sz="1400" dirty="0" smtClean="0"/>
              <a:t>or more </a:t>
            </a:r>
            <a:r>
              <a:rPr lang="en-US" sz="1400" dirty="0"/>
              <a:t>with my child at home in order to develop, strengthen and cultivate </a:t>
            </a:r>
            <a:r>
              <a:rPr lang="en-US" sz="1400" dirty="0" smtClean="0"/>
              <a:t>his/her </a:t>
            </a:r>
            <a:r>
              <a:rPr lang="en-US" sz="1400" dirty="0"/>
              <a:t>acquisition of literacy skills.  </a:t>
            </a:r>
            <a:endParaRPr lang="en-US" sz="1400" dirty="0" smtClean="0"/>
          </a:p>
          <a:p>
            <a:pPr>
              <a:buNone/>
            </a:pPr>
            <a:r>
              <a:rPr lang="en-US" sz="1400" b="1" dirty="0" smtClean="0"/>
              <a:t>VITAL BEHAVIOR 3:  IEP CHECKLIST OR PLANNING TOOL</a:t>
            </a:r>
          </a:p>
          <a:p>
            <a:pPr>
              <a:buNone/>
            </a:pPr>
            <a:r>
              <a:rPr lang="en-US" sz="1400" dirty="0" smtClean="0"/>
              <a:t>I can identify </a:t>
            </a:r>
            <a:r>
              <a:rPr lang="en-US" sz="1400" b="1" dirty="0" smtClean="0">
                <a:solidFill>
                  <a:srgbClr val="FF0000"/>
                </a:solidFill>
              </a:rPr>
              <a:t>5</a:t>
            </a:r>
            <a:r>
              <a:rPr lang="en-US" sz="1400" dirty="0" smtClean="0"/>
              <a:t> items on an IEP that I need to ask questions about before my student’s IEP meeting. </a:t>
            </a:r>
          </a:p>
          <a:p>
            <a:pPr>
              <a:buNone/>
            </a:pPr>
            <a:r>
              <a:rPr lang="en-US" sz="1400" dirty="0" smtClean="0"/>
              <a:t>I can identify </a:t>
            </a:r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r>
              <a:rPr lang="en-US" sz="1400" dirty="0" smtClean="0"/>
              <a:t> sections on an IEP and explain how each effects my child’s school experience.   </a:t>
            </a:r>
          </a:p>
          <a:p>
            <a:pPr>
              <a:buNone/>
            </a:pPr>
            <a:r>
              <a:rPr lang="en-US" sz="1400" dirty="0"/>
              <a:t>I can describe </a:t>
            </a:r>
            <a:r>
              <a:rPr lang="en-US" sz="1400" b="1" dirty="0" smtClean="0">
                <a:solidFill>
                  <a:srgbClr val="FF0000"/>
                </a:solidFill>
              </a:rPr>
              <a:t>6 </a:t>
            </a:r>
            <a:r>
              <a:rPr lang="en-US" sz="1400" dirty="0" smtClean="0"/>
              <a:t>or more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dirty="0"/>
              <a:t>main components of an IEP document</a:t>
            </a:r>
            <a:r>
              <a:rPr lang="en-US" sz="1400" dirty="0" smtClean="0"/>
              <a:t>.</a:t>
            </a:r>
          </a:p>
          <a:p>
            <a:pPr>
              <a:buNone/>
            </a:pPr>
            <a:r>
              <a:rPr lang="en-US" sz="1400" dirty="0"/>
              <a:t>I can identify on an IEP each classroom and testing accommodation that my child receives.  </a:t>
            </a:r>
          </a:p>
          <a:p>
            <a:pPr>
              <a:buNone/>
            </a:pPr>
            <a:r>
              <a:rPr lang="en-US" sz="1400" dirty="0"/>
              <a:t>I can list </a:t>
            </a:r>
            <a:r>
              <a:rPr lang="en-US" sz="1400" b="1" dirty="0">
                <a:solidFill>
                  <a:srgbClr val="FF0000"/>
                </a:solidFill>
              </a:rPr>
              <a:t>2 </a:t>
            </a:r>
            <a:r>
              <a:rPr lang="en-US" sz="1400" dirty="0"/>
              <a:t>parental concerns that I have in regards to my child’s disability to prepare for his/her IEP meeting. </a:t>
            </a:r>
          </a:p>
          <a:p>
            <a:pPr>
              <a:buNone/>
            </a:pPr>
            <a:r>
              <a:rPr lang="en-US" sz="1400" dirty="0"/>
              <a:t>I can use an IEP checklist to identify sections of the IEP as I plan with my child. 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list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of my child’s strengths, challenges and interests and name each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 during his/her IEP meeting.  </a:t>
            </a:r>
          </a:p>
          <a:p>
            <a:pPr>
              <a:buNone/>
            </a:pPr>
            <a:r>
              <a:rPr lang="en-US" sz="1400" dirty="0"/>
              <a:t>I can list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of my child’s accommodations.  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8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58268" y="1513616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b="1" dirty="0" smtClean="0"/>
              <a:t>VITAL BEHAVIOR 3:  IEP CHECKLIST OR PLANNING TOOL</a:t>
            </a:r>
          </a:p>
          <a:p>
            <a:pPr>
              <a:buNone/>
            </a:pPr>
            <a:r>
              <a:rPr lang="en-US" sz="1500" dirty="0" smtClean="0"/>
              <a:t>I can name </a:t>
            </a:r>
            <a:r>
              <a:rPr lang="en-US" sz="1500" b="1" dirty="0" smtClean="0">
                <a:solidFill>
                  <a:srgbClr val="FF0000"/>
                </a:solidFill>
              </a:rPr>
              <a:t>2</a:t>
            </a:r>
            <a:r>
              <a:rPr lang="en-US" sz="1500" dirty="0" smtClean="0"/>
              <a:t> of my child’s accommodations.  </a:t>
            </a:r>
          </a:p>
          <a:p>
            <a:pPr marL="0" indent="0"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3</a:t>
            </a:r>
            <a:r>
              <a:rPr lang="en-US" sz="1500" dirty="0"/>
              <a:t> areas of IDEA </a:t>
            </a:r>
            <a:r>
              <a:rPr lang="en-US" sz="1500" dirty="0" smtClean="0"/>
              <a:t>that gives my child the right to obtain a </a:t>
            </a:r>
            <a:r>
              <a:rPr lang="en-US" sz="1500" dirty="0"/>
              <a:t>detailed understanding of his/her IEP.  </a:t>
            </a:r>
          </a:p>
          <a:p>
            <a:pPr marL="0" indent="0">
              <a:buNone/>
            </a:pPr>
            <a:r>
              <a:rPr lang="en-US" sz="1500" dirty="0"/>
              <a:t>I can name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dirty="0"/>
              <a:t> regulations </a:t>
            </a:r>
            <a:r>
              <a:rPr lang="en-US" sz="1500" dirty="0" smtClean="0"/>
              <a:t>of IDEA that gives my child the right to be more </a:t>
            </a:r>
            <a:r>
              <a:rPr lang="en-US" sz="1500" dirty="0"/>
              <a:t>involved in his/her IEP meeting</a:t>
            </a:r>
            <a:r>
              <a:rPr lang="en-US" sz="1500" dirty="0" smtClean="0"/>
              <a:t>.</a:t>
            </a:r>
          </a:p>
          <a:p>
            <a:pPr>
              <a:buNone/>
            </a:pPr>
            <a:r>
              <a:rPr lang="en-US" sz="1500" dirty="0"/>
              <a:t>I can select an IEP Planning Tool to use with my child to prepare for his/her IEP meeting. </a:t>
            </a:r>
          </a:p>
          <a:p>
            <a:pPr>
              <a:buNone/>
            </a:pPr>
            <a:r>
              <a:rPr lang="en-US" sz="1500" dirty="0"/>
              <a:t>I can select an IEP Planning Tool to use with my child to help </a:t>
            </a:r>
            <a:r>
              <a:rPr lang="en-US" sz="1500" dirty="0" smtClean="0"/>
              <a:t>him/her get </a:t>
            </a:r>
            <a:r>
              <a:rPr lang="en-US" sz="1500" dirty="0"/>
              <a:t>a better understanding of the IEP document.  </a:t>
            </a:r>
          </a:p>
          <a:p>
            <a:pPr>
              <a:buNone/>
            </a:pPr>
            <a:r>
              <a:rPr lang="en-US" sz="1500" dirty="0"/>
              <a:t>I can review my child’s IEP goals and list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dirty="0"/>
              <a:t> SMART Goals. </a:t>
            </a:r>
            <a:endParaRPr lang="en-US" sz="1500" dirty="0" smtClean="0"/>
          </a:p>
          <a:p>
            <a:pPr>
              <a:buNone/>
            </a:pPr>
            <a:r>
              <a:rPr lang="en-US" sz="1500" dirty="0" smtClean="0"/>
              <a:t>I </a:t>
            </a:r>
            <a:r>
              <a:rPr lang="en-US" sz="1500" dirty="0"/>
              <a:t>can use an IEP checklist to review and plan for conversations related to setting and meeting my child’s goals. </a:t>
            </a:r>
            <a:endParaRPr lang="en-US" sz="1500" dirty="0" smtClean="0"/>
          </a:p>
          <a:p>
            <a:pPr>
              <a:buNone/>
            </a:pPr>
            <a:r>
              <a:rPr lang="en-US" sz="1500" dirty="0"/>
              <a:t>I can use an IEP checklist to help my child prepare for his/her IEP meeting and support them in naming 1 or more strengths and weaknesses that impacts his/her learning.  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None/>
            </a:pP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 GUIDE VITAL BEHAVIOR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02195" y="1388146"/>
            <a:ext cx="8502107" cy="48216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VITAL BEHAVIOR 3:  IEP CHECKLIST OR PLANNING TOOL</a:t>
            </a:r>
          </a:p>
          <a:p>
            <a:pPr>
              <a:buNone/>
            </a:pPr>
            <a:r>
              <a:rPr lang="en-US" sz="1400" dirty="0" smtClean="0"/>
              <a:t>I </a:t>
            </a:r>
            <a:r>
              <a:rPr lang="en-US" sz="1400" dirty="0"/>
              <a:t>can identify</a:t>
            </a:r>
            <a:r>
              <a:rPr lang="en-US" sz="1400" b="1" dirty="0"/>
              <a:t>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b="1" dirty="0" smtClean="0"/>
              <a:t> </a:t>
            </a:r>
            <a:r>
              <a:rPr lang="en-US" sz="1400" dirty="0"/>
              <a:t>strength and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dirty="0"/>
              <a:t>challenge that impacts my child's learning. 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I can use the ASPIRE Parent Prep Guide to record my input in the “Parental Concerns” section of the IEP to prepare </a:t>
            </a:r>
            <a:r>
              <a:rPr lang="en-US" sz="1400" dirty="0"/>
              <a:t>for my child's </a:t>
            </a:r>
            <a:r>
              <a:rPr lang="en-US" sz="1400" dirty="0" smtClean="0"/>
              <a:t>IEP.</a:t>
            </a:r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areas of my child's </a:t>
            </a:r>
            <a:r>
              <a:rPr lang="en-US" sz="1400" dirty="0" smtClean="0"/>
              <a:t>IEP that I can use to support </a:t>
            </a:r>
            <a:r>
              <a:rPr lang="en-US" sz="1400" dirty="0"/>
              <a:t>him/her </a:t>
            </a:r>
            <a:r>
              <a:rPr lang="en-US" sz="1400" dirty="0" smtClean="0"/>
              <a:t>in preparing for the IEP meeting.</a:t>
            </a:r>
          </a:p>
          <a:p>
            <a:pPr>
              <a:buNone/>
            </a:pPr>
            <a:r>
              <a:rPr lang="en-US" sz="1400" dirty="0"/>
              <a:t>I can name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of my child’s strengths and weaknesses.  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I can name the accommodations that are stated in my child’s IEP.</a:t>
            </a:r>
          </a:p>
          <a:p>
            <a:pPr>
              <a:buNone/>
            </a:pPr>
            <a:r>
              <a:rPr lang="en-US" sz="1400" b="1" dirty="0"/>
              <a:t>VITAL BEHAVIOR 4:  TRANSITION ACTIVITY LIST</a:t>
            </a:r>
          </a:p>
          <a:p>
            <a:pPr>
              <a:buNone/>
            </a:pPr>
            <a:r>
              <a:rPr lang="en-US" sz="1400" dirty="0"/>
              <a:t>I can choose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transition activities that my child can complete by the end of the school year.  </a:t>
            </a:r>
          </a:p>
          <a:p>
            <a:pPr>
              <a:buNone/>
            </a:pPr>
            <a:r>
              <a:rPr lang="en-US" sz="1400" dirty="0"/>
              <a:t>I can select Transition Checklist activities that will support self-determination skill development and/or improvement. </a:t>
            </a:r>
          </a:p>
          <a:p>
            <a:pPr>
              <a:buNone/>
            </a:pPr>
            <a:r>
              <a:rPr lang="en-US" sz="1400" dirty="0"/>
              <a:t>I can identify</a:t>
            </a:r>
            <a:r>
              <a:rPr lang="en-US" sz="1400" b="1" dirty="0">
                <a:solidFill>
                  <a:srgbClr val="FF0000"/>
                </a:solidFill>
              </a:rPr>
              <a:t> 2 </a:t>
            </a:r>
            <a:r>
              <a:rPr lang="en-US" sz="1400" dirty="0"/>
              <a:t>transition activities that will help my child work towards self-determination. </a:t>
            </a:r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 or more agencies that can assist my child with post-secondary options after high school.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use a Transition Activity List and identify actions my child should complete 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in </a:t>
            </a:r>
            <a:r>
              <a:rPr lang="en-US" sz="1400" dirty="0"/>
              <a:t>order to prepare for his/her post-secondary transition.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700" dirty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endParaRPr lang="en-US" sz="2100" dirty="0" smtClean="0"/>
          </a:p>
          <a:p>
            <a:pPr>
              <a:buNone/>
            </a:pPr>
            <a:endParaRPr lang="en-US" sz="2600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8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02196" y="1411550"/>
            <a:ext cx="8360804" cy="47116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/>
              <a:t>VITAL BEHAVIOR 4:  TRANSITION ACTIVITY LIST</a:t>
            </a:r>
          </a:p>
          <a:p>
            <a:pPr>
              <a:buNone/>
            </a:pPr>
            <a:r>
              <a:rPr lang="en-US" sz="1300" dirty="0" smtClean="0"/>
              <a:t>I </a:t>
            </a:r>
            <a:r>
              <a:rPr lang="en-US" sz="1300" dirty="0"/>
              <a:t>can use a Transition Activity </a:t>
            </a:r>
            <a:r>
              <a:rPr lang="en-US" sz="1300" dirty="0" smtClean="0"/>
              <a:t>List </a:t>
            </a:r>
            <a:r>
              <a:rPr lang="en-US" sz="1300" dirty="0"/>
              <a:t>and identify steps that my child needs to take in order to plan for a successful post-secondary transition.  </a:t>
            </a:r>
            <a:endParaRPr lang="en-US" sz="1300" dirty="0" smtClean="0"/>
          </a:p>
          <a:p>
            <a:pPr>
              <a:buNone/>
            </a:pPr>
            <a:r>
              <a:rPr lang="en-US" sz="1300" dirty="0"/>
              <a:t>I can list </a:t>
            </a:r>
            <a:r>
              <a:rPr lang="en-US" sz="1300" b="1" dirty="0">
                <a:solidFill>
                  <a:srgbClr val="FF0000"/>
                </a:solidFill>
              </a:rPr>
              <a:t>3</a:t>
            </a:r>
            <a:r>
              <a:rPr lang="en-US" sz="1300" dirty="0"/>
              <a:t> supports my child needs to have in place to reach his/her hopes and dreams for the future</a:t>
            </a:r>
            <a:r>
              <a:rPr lang="en-US" sz="1300" dirty="0" smtClean="0"/>
              <a:t>.</a:t>
            </a:r>
          </a:p>
          <a:p>
            <a:pPr>
              <a:buNone/>
            </a:pPr>
            <a:r>
              <a:rPr lang="en-US" sz="1300" dirty="0"/>
              <a:t>I can use a Transition Checklist and identify elementary school transition activities that my child can complete to start planning for transition after high school.   </a:t>
            </a:r>
            <a:endParaRPr lang="en-US" sz="1300" dirty="0" smtClean="0"/>
          </a:p>
          <a:p>
            <a:pPr>
              <a:buNone/>
            </a:pPr>
            <a:r>
              <a:rPr lang="en-US" sz="1300" dirty="0" smtClean="0"/>
              <a:t>I can use a Transition Activity List and identify </a:t>
            </a:r>
            <a:r>
              <a:rPr lang="en-US" sz="1300" b="1" dirty="0" smtClean="0">
                <a:solidFill>
                  <a:srgbClr val="FF0000"/>
                </a:solidFill>
              </a:rPr>
              <a:t>2</a:t>
            </a:r>
            <a:r>
              <a:rPr lang="en-US" sz="1300" dirty="0" smtClean="0"/>
              <a:t> transition goals that my child needs to develop.  </a:t>
            </a:r>
          </a:p>
          <a:p>
            <a:pPr>
              <a:buNone/>
            </a:pPr>
            <a:r>
              <a:rPr lang="en-US" sz="1300" b="1" dirty="0"/>
              <a:t>VITAL BEHAVIOR </a:t>
            </a:r>
            <a:r>
              <a:rPr lang="en-US" sz="1300" b="1" dirty="0" smtClean="0"/>
              <a:t>5:  SELF-DETERMINATION CHECKLIST</a:t>
            </a:r>
          </a:p>
          <a:p>
            <a:pPr>
              <a:buNone/>
            </a:pPr>
            <a:r>
              <a:rPr lang="en-US" sz="1300" dirty="0" smtClean="0"/>
              <a:t>I can choose a self-determination checklist to complete with my child in order to identify skills he/she needs to improve on.</a:t>
            </a:r>
            <a:endParaRPr lang="en-US" sz="1300" dirty="0"/>
          </a:p>
          <a:p>
            <a:pPr>
              <a:buNone/>
            </a:pPr>
            <a:r>
              <a:rPr lang="en-US" sz="1300" dirty="0"/>
              <a:t>I can identify a “Parenting Action Model” that I can use with my child to help him/her make progress toward completing a specific transition activity.  </a:t>
            </a:r>
            <a:endParaRPr lang="en-US" sz="1300" dirty="0" smtClean="0"/>
          </a:p>
          <a:p>
            <a:pPr>
              <a:buNone/>
            </a:pPr>
            <a:r>
              <a:rPr lang="en-US" sz="1400" dirty="0"/>
              <a:t>I can explain what self-determination means and list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b="1" dirty="0"/>
              <a:t> </a:t>
            </a:r>
            <a:r>
              <a:rPr lang="en-US" sz="1400" dirty="0"/>
              <a:t>or more goals that my child can accomplish during the school year.  </a:t>
            </a:r>
          </a:p>
          <a:p>
            <a:pPr>
              <a:buNone/>
            </a:pPr>
            <a:r>
              <a:rPr lang="en-US" sz="1400" dirty="0"/>
              <a:t>I can identify</a:t>
            </a:r>
            <a:r>
              <a:rPr lang="en-US" sz="1400" b="1" dirty="0"/>
              <a:t> </a:t>
            </a:r>
            <a:r>
              <a:rPr lang="en-US" sz="1400" b="1" dirty="0">
                <a:solidFill>
                  <a:srgbClr val="FF0000"/>
                </a:solidFill>
              </a:rPr>
              <a:t>5 </a:t>
            </a:r>
            <a:r>
              <a:rPr lang="en-US" sz="1400" dirty="0"/>
              <a:t>tasks/behaviors on a self-determination checklist for my child to complete by the end of the school year. 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activities my child can work on at home to develop/improve his/her self-determination skills.  </a:t>
            </a:r>
            <a:endParaRPr lang="en-US" sz="1400" dirty="0" smtClean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300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52325" y="1439664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</a:t>
            </a:r>
            <a:r>
              <a:rPr lang="en-US" sz="1600" b="1" dirty="0"/>
              <a:t>BEHAVIOR </a:t>
            </a:r>
            <a:r>
              <a:rPr lang="en-US" sz="1600" b="1" dirty="0" smtClean="0"/>
              <a:t>5:  SELF-DETERMINATION CHECKLIST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activities that my child can complete to improve his/her self-determination skills.  </a:t>
            </a:r>
          </a:p>
          <a:p>
            <a:pPr>
              <a:buNone/>
            </a:pPr>
            <a:r>
              <a:rPr lang="en-US" sz="1600" dirty="0" smtClean="0"/>
              <a:t>I can identify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skills that my child can work on at home to improve his/her self determination skills and work toward becoming his/her own self advocate.  </a:t>
            </a:r>
          </a:p>
          <a:p>
            <a:pPr>
              <a:buNone/>
            </a:pPr>
            <a:r>
              <a:rPr lang="en-US" sz="1600" dirty="0"/>
              <a:t>I can use a Self Determination Checklist or another Self-Determination Skill Program to select</a:t>
            </a:r>
            <a:r>
              <a:rPr lang="en-US" sz="1600" b="1" dirty="0">
                <a:solidFill>
                  <a:srgbClr val="FF0000"/>
                </a:solidFill>
              </a:rPr>
              <a:t> 2 </a:t>
            </a:r>
            <a:r>
              <a:rPr lang="en-US" sz="1600" dirty="0"/>
              <a:t>skills that my child needs to work on to develop his/her self-determination skills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dirty="0"/>
              <a:t>I can name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</a:t>
            </a:r>
            <a:r>
              <a:rPr lang="en-US" sz="1600" dirty="0" smtClean="0"/>
              <a:t>reasons why my </a:t>
            </a:r>
            <a:r>
              <a:rPr lang="en-US" sz="1600" dirty="0"/>
              <a:t>child </a:t>
            </a:r>
            <a:r>
              <a:rPr lang="en-US" sz="1600" dirty="0" smtClean="0"/>
              <a:t>needs to </a:t>
            </a:r>
            <a:r>
              <a:rPr lang="en-US" sz="1600" dirty="0"/>
              <a:t>develop/improve </a:t>
            </a:r>
            <a:r>
              <a:rPr lang="en-US" sz="1600" dirty="0" smtClean="0"/>
              <a:t>his/her self-determination </a:t>
            </a:r>
            <a:r>
              <a:rPr lang="en-US" sz="1600" dirty="0"/>
              <a:t>skills.  </a:t>
            </a:r>
          </a:p>
          <a:p>
            <a:pPr>
              <a:buNone/>
            </a:pPr>
            <a:r>
              <a:rPr lang="en-US" sz="1600" dirty="0"/>
              <a:t>I can name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self-determination skills that my child needs to develop.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3</a:t>
            </a:r>
            <a:r>
              <a:rPr lang="en-US" sz="1600" dirty="0"/>
              <a:t> areas my child should practice to learn </a:t>
            </a:r>
            <a:r>
              <a:rPr lang="en-US" sz="1600" dirty="0" smtClean="0"/>
              <a:t>self-determination new </a:t>
            </a:r>
            <a:r>
              <a:rPr lang="en-US" sz="1600" dirty="0"/>
              <a:t>skills.  </a:t>
            </a:r>
          </a:p>
          <a:p>
            <a:pPr>
              <a:buNone/>
            </a:pPr>
            <a:r>
              <a:rPr lang="en-US" sz="1600" dirty="0"/>
              <a:t>I can describe what self-determination is.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areas my son/daughter needs to work on at home that will improve his/her self-determination skills.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 </a:t>
            </a:r>
            <a:r>
              <a:rPr lang="en-US" sz="1600" dirty="0"/>
              <a:t>practices associated with self-determination.  </a:t>
            </a:r>
            <a:r>
              <a:rPr lang="en-US" sz="1600" dirty="0" smtClean="0"/>
              <a:t>  </a:t>
            </a:r>
          </a:p>
          <a:p>
            <a:pPr lvl="0">
              <a:buNone/>
            </a:pPr>
            <a:r>
              <a:rPr lang="en-US" sz="1600" dirty="0"/>
              <a:t>I can use a self-determination checklist to identify tasks that my child needs to complete in order to meet his/her goals.   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700" dirty="0"/>
          </a:p>
          <a:p>
            <a:pPr>
              <a:buNone/>
            </a:pPr>
            <a:endParaRPr lang="en-US" sz="19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1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02196" y="1503560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b="1" dirty="0"/>
              <a:t>VITAL BEHAVIOR 6:  CONVERSATION STARTERS OR PROGRESS REPORTING</a:t>
            </a:r>
          </a:p>
          <a:p>
            <a:pPr marL="0" indent="0"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dirty="0"/>
              <a:t> methods that I can use to initiate positive communication on a regular basis with my child’s teacher.    </a:t>
            </a:r>
          </a:p>
          <a:p>
            <a:pPr marL="0" indent="0">
              <a:buNone/>
            </a:pPr>
            <a:r>
              <a:rPr lang="en-US" sz="1500" dirty="0"/>
              <a:t>I can identify at least </a:t>
            </a:r>
            <a:r>
              <a:rPr lang="en-US" sz="1500" b="1" dirty="0">
                <a:solidFill>
                  <a:srgbClr val="FF0000"/>
                </a:solidFill>
              </a:rPr>
              <a:t>4</a:t>
            </a:r>
            <a:r>
              <a:rPr lang="en-US" sz="1500" dirty="0"/>
              <a:t> ways to communicate with my child’s teacher or school staff.</a:t>
            </a:r>
          </a:p>
          <a:p>
            <a:pPr marL="0" indent="0">
              <a:buNone/>
            </a:pPr>
            <a:r>
              <a:rPr lang="en-US" sz="1500" dirty="0"/>
              <a:t>I can select a parent teacher contact log that I can use to record frequent communication </a:t>
            </a:r>
            <a:r>
              <a:rPr lang="en-US" sz="1500" dirty="0" smtClean="0"/>
              <a:t>with </a:t>
            </a:r>
            <a:r>
              <a:rPr lang="en-US" sz="1500" dirty="0"/>
              <a:t>my child’s teacher. </a:t>
            </a:r>
            <a:endParaRPr lang="en-US" sz="1500" dirty="0" smtClean="0"/>
          </a:p>
          <a:p>
            <a:pPr>
              <a:buNone/>
            </a:pPr>
            <a:r>
              <a:rPr lang="en-US" sz="1500" dirty="0"/>
              <a:t>I can list </a:t>
            </a:r>
            <a:r>
              <a:rPr lang="en-US" sz="1500" b="1" dirty="0">
                <a:solidFill>
                  <a:srgbClr val="FF0000"/>
                </a:solidFill>
              </a:rPr>
              <a:t>3 </a:t>
            </a:r>
            <a:r>
              <a:rPr lang="en-US" sz="1500" dirty="0"/>
              <a:t>conversation starters that I can use with my child to describe his or her IEP accommodations.  </a:t>
            </a:r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3 </a:t>
            </a:r>
            <a:r>
              <a:rPr lang="en-US" sz="1500" dirty="0"/>
              <a:t>conversations starters that I can use with my child to prepare for his/her IEP meeting.  </a:t>
            </a:r>
            <a:endParaRPr lang="en-US" sz="1500" dirty="0" smtClean="0"/>
          </a:p>
          <a:p>
            <a:pPr>
              <a:buNone/>
            </a:pPr>
            <a:r>
              <a:rPr lang="en-US" sz="1500" dirty="0"/>
              <a:t>I can name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dirty="0"/>
              <a:t> benefits of two-way communication and use them with my student to support his/her development of self-determination skills.  </a:t>
            </a:r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1</a:t>
            </a:r>
            <a:r>
              <a:rPr lang="en-US" sz="1500" dirty="0"/>
              <a:t> or more student data management tools that I can use to communicate with my child’s teachers. </a:t>
            </a:r>
            <a:endParaRPr lang="en-US" sz="1500" dirty="0" smtClean="0"/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dirty="0"/>
              <a:t> conversation starters that I will use to talk to my child about his/her behavior. </a:t>
            </a:r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b="1" dirty="0"/>
              <a:t> </a:t>
            </a:r>
            <a:r>
              <a:rPr lang="en-US" sz="1500" dirty="0"/>
              <a:t>communication starters that I will use to assist my child in discussing progress reports, attendance, and academic needs.</a:t>
            </a:r>
          </a:p>
          <a:p>
            <a:pPr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80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602" y="371512"/>
            <a:ext cx="5712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LEARNING OUTCOMES: 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LEARNING </a:t>
            </a:r>
            <a:r>
              <a:rPr lang="en-US" sz="3600" b="1" dirty="0"/>
              <a:t>TARGET DATA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565484" y="2228295"/>
            <a:ext cx="7886700" cy="30539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b="1" dirty="0" smtClean="0"/>
              <a:t>	</a:t>
            </a:r>
            <a:r>
              <a:rPr lang="en-US" sz="4000" b="1" dirty="0" smtClean="0"/>
              <a:t>EVIDENCE TO PRACTICE:  </a:t>
            </a:r>
          </a:p>
          <a:p>
            <a:pPr algn="ctr">
              <a:buNone/>
            </a:pPr>
            <a:r>
              <a:rPr lang="en-US" sz="4000" b="1" dirty="0" smtClean="0"/>
              <a:t>C.A.F.E. </a:t>
            </a:r>
          </a:p>
          <a:p>
            <a:pPr algn="ctr">
              <a:buNone/>
            </a:pPr>
            <a:r>
              <a:rPr lang="en-US" sz="4000" b="1" dirty="0" smtClean="0"/>
              <a:t>VITAL BEHAVIORS</a:t>
            </a:r>
          </a:p>
        </p:txBody>
      </p:sp>
    </p:spTree>
    <p:extLst>
      <p:ext uri="{BB962C8B-B14F-4D97-AF65-F5344CB8AC3E}">
        <p14:creationId xmlns:p14="http://schemas.microsoft.com/office/powerpoint/2010/main" val="4409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CAFÉ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652714" y="1513616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VITAL BEHAVIOR 1:  FAMILY OR COMMUNITY MENTOR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I can identify 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/>
              <a:t> community mentors that can assist my child in reaching his or her goals.  </a:t>
            </a:r>
            <a:endParaRPr lang="en-US" sz="1800" dirty="0"/>
          </a:p>
          <a:p>
            <a:pPr>
              <a:buNone/>
            </a:pPr>
            <a:r>
              <a:rPr lang="en-US" sz="1800" b="1" dirty="0" smtClean="0"/>
              <a:t>VITAL BEHAVIOR 2:  EXERCISES TO PRACTICE AT HOME </a:t>
            </a:r>
            <a:endParaRPr lang="en-US" sz="1800" b="1" dirty="0"/>
          </a:p>
          <a:p>
            <a:pPr>
              <a:buNone/>
            </a:pPr>
            <a:r>
              <a:rPr lang="en-US" sz="1800" dirty="0" smtClean="0"/>
              <a:t>I can choose 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/>
              <a:t> or more activities from a homework help guide provided by a collaborative agency and use to help my child develop, strengthen and cultivate his/her skills.  </a:t>
            </a:r>
          </a:p>
          <a:p>
            <a:pPr>
              <a:buNone/>
            </a:pPr>
            <a:r>
              <a:rPr lang="en-US" sz="1800" dirty="0"/>
              <a:t>I can engage in a variety of activities </a:t>
            </a:r>
            <a:r>
              <a:rPr lang="en-US" sz="1800" dirty="0" smtClean="0"/>
              <a:t>(</a:t>
            </a:r>
            <a:r>
              <a:rPr lang="en-US" sz="1800" b="1" dirty="0" smtClean="0">
                <a:solidFill>
                  <a:srgbClr val="FF0000"/>
                </a:solidFill>
              </a:rPr>
              <a:t>2 </a:t>
            </a:r>
            <a:r>
              <a:rPr lang="en-US" sz="1800" dirty="0"/>
              <a:t>or </a:t>
            </a:r>
            <a:r>
              <a:rPr lang="en-US" sz="1800" dirty="0" smtClean="0"/>
              <a:t>more) </a:t>
            </a:r>
            <a:r>
              <a:rPr lang="en-US" sz="1800" dirty="0"/>
              <a:t>with my child at home in order to develop, strengthen and cultivate </a:t>
            </a:r>
            <a:r>
              <a:rPr lang="en-US" sz="1800" dirty="0" smtClean="0"/>
              <a:t>his/her </a:t>
            </a:r>
            <a:r>
              <a:rPr lang="en-US" sz="1800" dirty="0"/>
              <a:t>acquisition of literacy skills.  </a:t>
            </a:r>
          </a:p>
          <a:p>
            <a:pPr>
              <a:buNone/>
            </a:pPr>
            <a:r>
              <a:rPr lang="en-US" sz="1800" b="1" dirty="0"/>
              <a:t>VITAL BEHAVIOR 3:  VISION SHEET </a:t>
            </a:r>
          </a:p>
          <a:p>
            <a:pPr>
              <a:buNone/>
            </a:pPr>
            <a:r>
              <a:rPr lang="en-US" sz="1800" dirty="0"/>
              <a:t>I can select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tasks each related to interests, strengths and challenges on a vision sheet that my child needs to complete by the end of the school year. </a:t>
            </a:r>
          </a:p>
          <a:p>
            <a:pPr>
              <a:buNone/>
            </a:pPr>
            <a:r>
              <a:rPr lang="en-US" sz="1800" dirty="0"/>
              <a:t>I can use a Vision Sheet to identify tasks related to interests, strengths and challenges that my child needs to complete.  </a:t>
            </a:r>
          </a:p>
          <a:p>
            <a:pPr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061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5911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3100" b="1" dirty="0" smtClean="0">
                <a:latin typeface="Arial Rounded MT Bold" panose="020F0704030504030204" pitchFamily="34" charset="0"/>
                <a:ea typeface="+mj-ea"/>
                <a:cs typeface="+mj-cs"/>
              </a:rPr>
              <a:t>CAFÉ EVIDENCE TO PRACTICE VITAL BEHAVIOR</a:t>
            </a:r>
            <a:r>
              <a:rPr kumimoji="0" lang="en-US" sz="31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3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5465" y="1411550"/>
            <a:ext cx="8424449" cy="48747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b="1" dirty="0"/>
              <a:t>VITAL BEHAVIOR 3:  VISION SHEET </a:t>
            </a:r>
          </a:p>
          <a:p>
            <a:pPr>
              <a:buNone/>
            </a:pPr>
            <a:r>
              <a:rPr lang="en-US" sz="1500" dirty="0" smtClean="0"/>
              <a:t>I </a:t>
            </a:r>
            <a:r>
              <a:rPr lang="en-US" sz="1500" dirty="0"/>
              <a:t>can use a Vision Sheet to identify my child’s strengths and weaknesses.  </a:t>
            </a:r>
            <a:endParaRPr lang="en-US" sz="1500" dirty="0" smtClean="0"/>
          </a:p>
          <a:p>
            <a:pPr marL="0" indent="0">
              <a:buNone/>
            </a:pPr>
            <a:r>
              <a:rPr lang="en-US" sz="1500" dirty="0"/>
              <a:t>I can use a V</a:t>
            </a:r>
            <a:r>
              <a:rPr lang="en-US" sz="1500" dirty="0" smtClean="0"/>
              <a:t>ision </a:t>
            </a:r>
            <a:r>
              <a:rPr lang="en-US" sz="1500" dirty="0"/>
              <a:t>S</a:t>
            </a:r>
            <a:r>
              <a:rPr lang="en-US" sz="1500" dirty="0" smtClean="0"/>
              <a:t>heet </a:t>
            </a:r>
            <a:r>
              <a:rPr lang="en-US" sz="1500" dirty="0"/>
              <a:t>to identify my child’s interests, </a:t>
            </a:r>
            <a:r>
              <a:rPr lang="en-US" sz="1500" dirty="0" smtClean="0"/>
              <a:t>strengths and challenges.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I can use my child’s vision sheet to identify post-secondary options such </a:t>
            </a:r>
            <a:r>
              <a:rPr lang="en-US" sz="1500" dirty="0" smtClean="0"/>
              <a:t>as work/career </a:t>
            </a:r>
            <a:r>
              <a:rPr lang="en-US" sz="1500" dirty="0"/>
              <a:t>goals, living arrangements, leisure activities and independent living skills that </a:t>
            </a:r>
            <a:r>
              <a:rPr lang="en-US" sz="1500" dirty="0" smtClean="0"/>
              <a:t>he/she </a:t>
            </a:r>
            <a:r>
              <a:rPr lang="en-US" sz="1500" dirty="0"/>
              <a:t>can explore after completing high school. </a:t>
            </a:r>
          </a:p>
          <a:p>
            <a:pPr>
              <a:buNone/>
            </a:pPr>
            <a:r>
              <a:rPr lang="en-US" sz="1500" b="1" dirty="0" smtClean="0"/>
              <a:t>VITAL BEHAVIOR 4:  CONVERSATION STARTERS OR COMMUNICATION GUIDE</a:t>
            </a:r>
          </a:p>
          <a:p>
            <a:pPr>
              <a:buNone/>
            </a:pPr>
            <a:r>
              <a:rPr lang="en-US" sz="1500" dirty="0"/>
              <a:t>I can use a communication guide to identify </a:t>
            </a:r>
            <a:r>
              <a:rPr lang="en-US" sz="1500" b="1" dirty="0">
                <a:solidFill>
                  <a:srgbClr val="FF0000"/>
                </a:solidFill>
              </a:rPr>
              <a:t>3</a:t>
            </a:r>
            <a:r>
              <a:rPr lang="en-US" sz="1500" dirty="0"/>
              <a:t> conversation starters that I can use to create ongoing conversations with my student or other partners</a:t>
            </a:r>
            <a:r>
              <a:rPr lang="en-US" sz="1500" dirty="0" smtClean="0"/>
              <a:t>.</a:t>
            </a:r>
          </a:p>
          <a:p>
            <a:pPr>
              <a:buNone/>
            </a:pPr>
            <a:r>
              <a:rPr lang="en-US" sz="1500" b="1" dirty="0"/>
              <a:t>VITAL BEHAVIOR 5:  SCHOOL-FAMILY-COMMUNITY TEAM </a:t>
            </a:r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1</a:t>
            </a:r>
            <a:r>
              <a:rPr lang="en-US" sz="1500" dirty="0"/>
              <a:t> community </a:t>
            </a:r>
            <a:r>
              <a:rPr lang="en-US" sz="1500" dirty="0" smtClean="0"/>
              <a:t>team member </a:t>
            </a:r>
            <a:r>
              <a:rPr lang="en-US" sz="1500" dirty="0"/>
              <a:t>that I can partner with to discuss and plan how to improve student outcomes. </a:t>
            </a:r>
            <a:endParaRPr lang="en-US" sz="1500" dirty="0" smtClean="0"/>
          </a:p>
          <a:p>
            <a:pPr>
              <a:buNone/>
            </a:pPr>
            <a:r>
              <a:rPr lang="en-US" sz="1500" b="1" dirty="0"/>
              <a:t>VITAL BEHAVIOR 6:  UTILIZE RESOURCES AND SUPPORTS</a:t>
            </a:r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2 </a:t>
            </a:r>
            <a:r>
              <a:rPr lang="en-US" sz="1500" dirty="0"/>
              <a:t>organizations that can help my child get a job when he/she graduates from high school.  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</a:t>
            </a:r>
            <a:endParaRPr lang="en-US" sz="1600" dirty="0"/>
          </a:p>
          <a:p>
            <a:pPr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632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CAFÉ EVIDENCE TO PRACTICE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316354" y="1513616"/>
            <a:ext cx="8479916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VITAL BEHAVIOR </a:t>
            </a:r>
            <a:r>
              <a:rPr lang="en-US" sz="1800" b="1" dirty="0"/>
              <a:t>6</a:t>
            </a:r>
            <a:r>
              <a:rPr lang="en-US" sz="1800" b="1" dirty="0" smtClean="0"/>
              <a:t>:  UTILIZE RESOURCES AND SUPPORTS</a:t>
            </a:r>
          </a:p>
          <a:p>
            <a:pPr>
              <a:buNone/>
            </a:pPr>
            <a:r>
              <a:rPr lang="en-US" sz="1800" dirty="0"/>
              <a:t>I can name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benefits of family engagement </a:t>
            </a:r>
            <a:r>
              <a:rPr lang="en-US" sz="1800" dirty="0" smtClean="0"/>
              <a:t>school activities </a:t>
            </a:r>
            <a:r>
              <a:rPr lang="en-US" sz="1800" dirty="0"/>
              <a:t>through my active participation in 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/>
              <a:t> </a:t>
            </a:r>
            <a:r>
              <a:rPr lang="en-US" sz="1800" dirty="0"/>
              <a:t>or more Warrior Wonder (SSIP) activity(s) this school year.</a:t>
            </a:r>
          </a:p>
          <a:p>
            <a:pPr>
              <a:buNone/>
            </a:pPr>
            <a:r>
              <a:rPr lang="en-US" sz="1800" dirty="0" smtClean="0"/>
              <a:t>I can identify </a:t>
            </a:r>
            <a:r>
              <a:rPr lang="en-US" sz="1800" b="1" dirty="0">
                <a:solidFill>
                  <a:srgbClr val="FF0000"/>
                </a:solidFill>
              </a:rPr>
              <a:t>1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after school program that can provide a tutor to work with my child to improve his/her Georgia Milestones Reading, Math and Language assessment scores.  </a:t>
            </a:r>
          </a:p>
          <a:p>
            <a:pPr>
              <a:buNone/>
            </a:pPr>
            <a:r>
              <a:rPr lang="en-US" sz="1800" dirty="0" smtClean="0"/>
              <a:t>I can identify 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/>
              <a:t> community businesses that can provide a work related internship for my child.  </a:t>
            </a:r>
          </a:p>
          <a:p>
            <a:pPr>
              <a:buNone/>
            </a:pPr>
            <a:r>
              <a:rPr lang="en-US" sz="1800" dirty="0" smtClean="0"/>
              <a:t>I can name 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/>
              <a:t> service providers that will provide 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/>
              <a:t> or more recreational connections for my child.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692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565484" y="2021307"/>
            <a:ext cx="7886700" cy="22017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latin typeface="Arial Rounded MT Bold" panose="020F0704030504030204" pitchFamily="34" charset="0"/>
              </a:rPr>
              <a:t>Question 8: </a:t>
            </a:r>
            <a:r>
              <a:rPr lang="en-US" sz="4000" b="1" dirty="0">
                <a:latin typeface="Arial Rounded MT Bold" panose="020F0704030504030204" pitchFamily="34" charset="0"/>
              </a:rPr>
              <a:t>List 2 things you expect parents to learn this year?  </a:t>
            </a:r>
            <a:endParaRPr lang="en-US" sz="5400" b="1" dirty="0">
              <a:latin typeface="Arial Rounded MT Bold" panose="020F0704030504030204" pitchFamily="34" charset="0"/>
            </a:endParaRPr>
          </a:p>
          <a:p>
            <a:pPr>
              <a:buNone/>
            </a:pPr>
            <a:endParaRPr lang="en-US" sz="25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65484" y="360947"/>
            <a:ext cx="6342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LEARNING OUTCOMES:  LEARNING TARGET DATA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316354" y="6387480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190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20172" y="6387480"/>
            <a:ext cx="82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7134" y="3029478"/>
            <a:ext cx="65664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dirty="0"/>
              <a:t>EVIDENCE TO PRACTICE:  </a:t>
            </a:r>
          </a:p>
          <a:p>
            <a:pPr algn="ctr">
              <a:buNone/>
            </a:pPr>
            <a:r>
              <a:rPr lang="en-US" sz="4000" b="1" dirty="0" smtClean="0"/>
              <a:t>GRADUATION </a:t>
            </a:r>
            <a:endParaRPr lang="en-US" sz="4000" b="1" dirty="0"/>
          </a:p>
          <a:p>
            <a:pPr algn="ctr">
              <a:buNone/>
            </a:pPr>
            <a:r>
              <a:rPr lang="en-US" sz="4000" b="1" dirty="0"/>
              <a:t>VITAL BEHAVIORS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94770" y="987205"/>
            <a:ext cx="5712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LEARNING OUTCOMES: 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LEARNING </a:t>
            </a:r>
            <a:r>
              <a:rPr lang="en-US" sz="3600" b="1" dirty="0"/>
              <a:t>TARGET DATA</a:t>
            </a:r>
          </a:p>
        </p:txBody>
      </p:sp>
    </p:spTree>
    <p:extLst>
      <p:ext uri="{BB962C8B-B14F-4D97-AF65-F5344CB8AC3E}">
        <p14:creationId xmlns:p14="http://schemas.microsoft.com/office/powerpoint/2010/main" val="12809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95901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16354" y="1383200"/>
            <a:ext cx="8552438" cy="497933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BEHAVIOR 1:  PERSON CENTERED PLANNING</a:t>
            </a:r>
          </a:p>
          <a:p>
            <a:pPr>
              <a:buNone/>
            </a:pPr>
            <a:r>
              <a:rPr lang="en-US" sz="1600" dirty="0"/>
              <a:t>I </a:t>
            </a:r>
            <a:r>
              <a:rPr lang="en-US" sz="1600" dirty="0" smtClean="0"/>
              <a:t>can use a Person Centered Plan with my child and identify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graduation plans and goals that he/she will accomplish by the end of the school year.</a:t>
            </a:r>
          </a:p>
          <a:p>
            <a:pPr>
              <a:buNone/>
            </a:pPr>
            <a:r>
              <a:rPr lang="en-US" sz="1600" dirty="0" smtClean="0"/>
              <a:t>I can use an Action Plan with my child and identify 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r>
              <a:rPr lang="en-US" sz="1600" b="1" dirty="0" smtClean="0"/>
              <a:t> </a:t>
            </a:r>
            <a:r>
              <a:rPr lang="en-US" sz="1600" dirty="0" smtClean="0"/>
              <a:t>or more college or career paths that he/she wants to explore after graduation.  </a:t>
            </a:r>
          </a:p>
          <a:p>
            <a:pPr lvl="0">
              <a:buNone/>
            </a:pPr>
            <a:r>
              <a:rPr lang="en-US" sz="1600" dirty="0"/>
              <a:t>I can identify goals in my child’s </a:t>
            </a:r>
            <a:r>
              <a:rPr lang="en-US" sz="1600" dirty="0" smtClean="0"/>
              <a:t>PATH (Planning Alternative Tomorrows With Hope) </a:t>
            </a:r>
            <a:r>
              <a:rPr lang="en-US" sz="1600" dirty="0"/>
              <a:t>and use the PATH to monitor his/her progress. </a:t>
            </a:r>
          </a:p>
          <a:p>
            <a:pPr lvl="0">
              <a:buNone/>
            </a:pPr>
            <a:r>
              <a:rPr lang="en-US" sz="1600" dirty="0"/>
              <a:t>I can name </a:t>
            </a:r>
            <a:r>
              <a:rPr lang="en-US" sz="1600" b="1" dirty="0">
                <a:solidFill>
                  <a:srgbClr val="FF0000"/>
                </a:solidFill>
              </a:rPr>
              <a:t>1 </a:t>
            </a:r>
            <a:r>
              <a:rPr lang="en-US" sz="1600" dirty="0"/>
              <a:t>contact person that can assist my child in getting services that will provide a smooth transition from high </a:t>
            </a:r>
            <a:r>
              <a:rPr lang="en-US" sz="1600" dirty="0" smtClean="0"/>
              <a:t>school graduation </a:t>
            </a:r>
            <a:r>
              <a:rPr lang="en-US" sz="1600" dirty="0"/>
              <a:t>to post-secondary options.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name </a:t>
            </a:r>
            <a:r>
              <a:rPr lang="en-US" sz="1600" b="1" dirty="0">
                <a:solidFill>
                  <a:srgbClr val="FF0000"/>
                </a:solidFill>
              </a:rPr>
              <a:t>1 </a:t>
            </a:r>
            <a:r>
              <a:rPr lang="en-US" sz="1600" dirty="0" smtClean="0"/>
              <a:t>service provider </a:t>
            </a:r>
            <a:r>
              <a:rPr lang="en-US" sz="1600" dirty="0"/>
              <a:t>that can assist my child in getting services that will provide a smooth transition from high school graduation to post-secondary options.  </a:t>
            </a:r>
            <a:endParaRPr lang="en-US" sz="1600" dirty="0" smtClean="0"/>
          </a:p>
          <a:p>
            <a:pPr lvl="0">
              <a:buNone/>
            </a:pPr>
            <a:r>
              <a:rPr lang="en-US" sz="1600" dirty="0"/>
              <a:t>I can name </a:t>
            </a:r>
            <a:r>
              <a:rPr lang="en-US" sz="1600" b="1" dirty="0">
                <a:solidFill>
                  <a:srgbClr val="FF0000"/>
                </a:solidFill>
              </a:rPr>
              <a:t>1</a:t>
            </a:r>
            <a:r>
              <a:rPr lang="en-US" sz="1600" dirty="0"/>
              <a:t> NOW/COMP waiver service provider that can support my child after he/she graduates from high </a:t>
            </a:r>
            <a:r>
              <a:rPr lang="en-US" sz="1600" dirty="0" smtClean="0"/>
              <a:t>school.</a:t>
            </a:r>
          </a:p>
          <a:p>
            <a:pPr marL="0" indent="0"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list </a:t>
            </a:r>
            <a:r>
              <a:rPr lang="en-US" sz="1600" b="1" dirty="0">
                <a:solidFill>
                  <a:srgbClr val="FF0000"/>
                </a:solidFill>
              </a:rPr>
              <a:t>2 </a:t>
            </a:r>
            <a:r>
              <a:rPr lang="en-US" sz="1600" dirty="0"/>
              <a:t>or more goals that my child can use for person centered planning tasks.  </a:t>
            </a:r>
          </a:p>
          <a:p>
            <a:pPr marL="0" indent="0"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identify </a:t>
            </a:r>
            <a:r>
              <a:rPr lang="en-US" sz="1600" b="1" dirty="0">
                <a:solidFill>
                  <a:srgbClr val="FF0000"/>
                </a:solidFill>
              </a:rPr>
              <a:t>2 </a:t>
            </a:r>
            <a:r>
              <a:rPr lang="en-US" sz="1600" dirty="0"/>
              <a:t>goal related tasks and use a person centered plan to outline each task. </a:t>
            </a: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8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6" y="1401436"/>
            <a:ext cx="8360804" cy="48848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BEHAVIOR 2: IEP CHECKLIST OR PLANNING TOOL  </a:t>
            </a:r>
          </a:p>
          <a:p>
            <a:pPr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identify</a:t>
            </a:r>
            <a:r>
              <a:rPr lang="en-US" sz="1600" b="1" dirty="0">
                <a:solidFill>
                  <a:srgbClr val="FF0000"/>
                </a:solidFill>
              </a:rPr>
              <a:t> 5 </a:t>
            </a:r>
            <a:r>
              <a:rPr lang="en-US" sz="1600" dirty="0"/>
              <a:t>items on an IEP that I need to ask questions about before my student’s IEP </a:t>
            </a:r>
          </a:p>
          <a:p>
            <a:pPr>
              <a:buNone/>
            </a:pPr>
            <a:r>
              <a:rPr lang="en-US" sz="1600" dirty="0"/>
              <a:t>meeting.  </a:t>
            </a:r>
          </a:p>
          <a:p>
            <a:pPr>
              <a:buNone/>
            </a:pPr>
            <a:r>
              <a:rPr lang="en-US" sz="1600" dirty="0" smtClean="0"/>
              <a:t>I can identify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4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sections on an IEP and explain how each affects my child’s school experience.  </a:t>
            </a:r>
          </a:p>
          <a:p>
            <a:pPr>
              <a:buNone/>
            </a:pPr>
            <a:r>
              <a:rPr lang="en-US" sz="1600" dirty="0" smtClean="0"/>
              <a:t>I can identify on an IEP each classroom and testing accommodation that my child receives.  </a:t>
            </a:r>
          </a:p>
          <a:p>
            <a:pPr>
              <a:buNone/>
            </a:pPr>
            <a:r>
              <a:rPr lang="en-US" sz="1600" dirty="0" smtClean="0"/>
              <a:t>I can list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parent concerns that I have in regards to my child’s disability to prepare for his/her IEP meeting.</a:t>
            </a:r>
          </a:p>
          <a:p>
            <a:pPr>
              <a:buNone/>
            </a:pPr>
            <a:r>
              <a:rPr lang="en-US" sz="1600" dirty="0" smtClean="0"/>
              <a:t>I can use an IEP checklist to identify sections of the IEP as I plan with my child.  </a:t>
            </a:r>
          </a:p>
          <a:p>
            <a:pPr>
              <a:buNone/>
            </a:pPr>
            <a:r>
              <a:rPr lang="en-US" sz="1600" dirty="0" smtClean="0"/>
              <a:t>I can list my child’s strengths, challenges and interests and name each one during my child’s IEP meeting.  </a:t>
            </a:r>
          </a:p>
          <a:p>
            <a:pPr>
              <a:buNone/>
            </a:pPr>
            <a:r>
              <a:rPr lang="en-US" sz="1600" dirty="0"/>
              <a:t>I can describe </a:t>
            </a:r>
            <a:r>
              <a:rPr lang="en-US" sz="1600" b="1" dirty="0">
                <a:solidFill>
                  <a:srgbClr val="FF0000"/>
                </a:solidFill>
              </a:rPr>
              <a:t>6 </a:t>
            </a:r>
            <a:r>
              <a:rPr lang="en-US" sz="1600" dirty="0"/>
              <a:t>or more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main components of an IEP document.</a:t>
            </a:r>
          </a:p>
          <a:p>
            <a:pPr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list</a:t>
            </a:r>
            <a:r>
              <a:rPr lang="en-US" sz="1600" b="1" dirty="0">
                <a:solidFill>
                  <a:srgbClr val="FF0000"/>
                </a:solidFill>
              </a:rPr>
              <a:t> 2 </a:t>
            </a:r>
            <a:r>
              <a:rPr lang="en-US" sz="1600" dirty="0"/>
              <a:t>of </a:t>
            </a:r>
            <a:r>
              <a:rPr lang="en-US" sz="1600" dirty="0" smtClean="0"/>
              <a:t>accommodations </a:t>
            </a:r>
            <a:r>
              <a:rPr lang="en-US" sz="1600" dirty="0"/>
              <a:t>that </a:t>
            </a:r>
            <a:r>
              <a:rPr lang="en-US" sz="1600" dirty="0" smtClean="0"/>
              <a:t>my child will </a:t>
            </a:r>
            <a:r>
              <a:rPr lang="en-US" sz="1600" dirty="0"/>
              <a:t>need to use </a:t>
            </a:r>
            <a:r>
              <a:rPr lang="en-US" sz="1600" dirty="0" smtClean="0"/>
              <a:t>in </a:t>
            </a:r>
            <a:r>
              <a:rPr lang="en-US" sz="1600" dirty="0"/>
              <a:t>college.  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select an IEP Planning Tool that I can use with my child after high school graduation. 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I can use an IEP checklist to review and plan for conversations related to setting and meeting my child’s goals.   </a:t>
            </a:r>
          </a:p>
          <a:p>
            <a:pPr>
              <a:buNone/>
            </a:pPr>
            <a:r>
              <a:rPr lang="en-US" sz="1700" dirty="0" smtClean="0"/>
              <a:t> </a:t>
            </a:r>
            <a:endParaRPr lang="en-US" sz="1700" dirty="0"/>
          </a:p>
          <a:p>
            <a:pPr>
              <a:buNone/>
            </a:pPr>
            <a:endParaRPr lang="en-US" sz="17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16354" y="1513617"/>
            <a:ext cx="8719362" cy="46961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BEHAVIOR 2: IEP CHECKLIST OR PLANNING TOOL  </a:t>
            </a:r>
          </a:p>
          <a:p>
            <a:pPr>
              <a:buNone/>
            </a:pPr>
            <a:r>
              <a:rPr lang="en-US" sz="1600" dirty="0" smtClean="0"/>
              <a:t>I can select an IEP Planning Tool that my child can use to prepare for his/her IEP meeting.</a:t>
            </a:r>
          </a:p>
          <a:p>
            <a:pPr>
              <a:buNone/>
            </a:pPr>
            <a:r>
              <a:rPr lang="en-US" sz="1600" dirty="0" smtClean="0"/>
              <a:t>I can list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of my child’s accommodations.</a:t>
            </a:r>
          </a:p>
          <a:p>
            <a:pPr>
              <a:buNone/>
            </a:pPr>
            <a:r>
              <a:rPr lang="en-US" sz="1600" dirty="0" smtClean="0"/>
              <a:t>I can name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of my child’s accommodations.   </a:t>
            </a:r>
          </a:p>
          <a:p>
            <a:pPr>
              <a:buNone/>
            </a:pPr>
            <a:r>
              <a:rPr lang="en-US" sz="1600" dirty="0"/>
              <a:t>I can review my child’s IEP and list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SMART Goals that he/she can complete to ensure </a:t>
            </a:r>
            <a:r>
              <a:rPr lang="en-US" sz="1600" dirty="0" smtClean="0"/>
              <a:t>that he/she </a:t>
            </a:r>
            <a:r>
              <a:rPr lang="en-US" sz="1600" dirty="0"/>
              <a:t>is on track to graduate.   </a:t>
            </a:r>
          </a:p>
          <a:p>
            <a:pPr>
              <a:buNone/>
            </a:pPr>
            <a:r>
              <a:rPr lang="en-US" sz="1600" dirty="0"/>
              <a:t>I can list </a:t>
            </a:r>
            <a:r>
              <a:rPr lang="en-US" sz="1600" b="1" dirty="0">
                <a:solidFill>
                  <a:srgbClr val="FF0000"/>
                </a:solidFill>
              </a:rPr>
              <a:t>1</a:t>
            </a:r>
            <a:r>
              <a:rPr lang="en-US" sz="1600" dirty="0"/>
              <a:t> IEP graduation goal that my child can complete by the end of the school year.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I can identify 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/>
              <a:t> strength and 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/>
              <a:t> challenge that impacts my child’s learning.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3</a:t>
            </a:r>
            <a:r>
              <a:rPr lang="en-US" sz="1600" dirty="0"/>
              <a:t> areas of my child's IEP that I can use to support him/her in preparing for the IEP meeting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dirty="0" smtClean="0"/>
              <a:t>I can name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dirty="0" smtClean="0"/>
              <a:t> of my child’s strengths and weaknesses. </a:t>
            </a:r>
          </a:p>
          <a:p>
            <a:pPr>
              <a:buNone/>
            </a:pPr>
            <a:r>
              <a:rPr lang="en-US" sz="1600" b="1" dirty="0" smtClean="0"/>
              <a:t>VITAL </a:t>
            </a:r>
            <a:r>
              <a:rPr lang="en-US" sz="1600" b="1" dirty="0"/>
              <a:t>BEHAVIOR </a:t>
            </a:r>
            <a:r>
              <a:rPr lang="en-US" sz="1600" b="1" dirty="0" smtClean="0"/>
              <a:t>3: BEHAVIOR STRATEGIES  </a:t>
            </a:r>
            <a:endParaRPr lang="en-US" sz="1600" b="1" dirty="0"/>
          </a:p>
          <a:p>
            <a:pPr>
              <a:buNone/>
            </a:pPr>
            <a:r>
              <a:rPr lang="en-US" sz="1600" dirty="0" smtClean="0"/>
              <a:t>I can select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behavior strategies that I can use with my child at home to guide conversations and activities.  </a:t>
            </a: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9018" y="5667469"/>
            <a:ext cx="1611389" cy="542295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6" y="1429305"/>
            <a:ext cx="8360804" cy="47804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b="1" dirty="0"/>
              <a:t>VITAL BEHAVIOR 3: BEHAVIOR STRATEGIES  </a:t>
            </a:r>
          </a:p>
          <a:p>
            <a:pPr>
              <a:buNone/>
            </a:pPr>
            <a:r>
              <a:rPr lang="en-US" sz="1500" dirty="0" smtClean="0"/>
              <a:t>I </a:t>
            </a:r>
            <a:r>
              <a:rPr lang="en-US" sz="1500" dirty="0"/>
              <a:t>can identify </a:t>
            </a:r>
            <a:r>
              <a:rPr lang="en-US" sz="1500" b="1" dirty="0">
                <a:solidFill>
                  <a:srgbClr val="FF0000"/>
                </a:solidFill>
              </a:rPr>
              <a:t>4</a:t>
            </a:r>
            <a:r>
              <a:rPr lang="en-US" sz="1500" dirty="0"/>
              <a:t> common functions of behavior.    </a:t>
            </a:r>
            <a:endParaRPr lang="en-US" sz="1500" dirty="0" smtClean="0"/>
          </a:p>
          <a:p>
            <a:pPr>
              <a:buNone/>
            </a:pPr>
            <a:r>
              <a:rPr lang="en-US" sz="1500" dirty="0"/>
              <a:t>I can identify</a:t>
            </a:r>
            <a:r>
              <a:rPr lang="en-US" sz="1500" b="1" dirty="0">
                <a:solidFill>
                  <a:srgbClr val="FF0000"/>
                </a:solidFill>
              </a:rPr>
              <a:t> 2 </a:t>
            </a:r>
            <a:r>
              <a:rPr lang="en-US" sz="1500" dirty="0"/>
              <a:t>behavior intervention strategies that I can share with my child’s IEP team  to improve his/her classroom conduct.  </a:t>
            </a:r>
            <a:endParaRPr lang="en-US" sz="1500" dirty="0" smtClean="0"/>
          </a:p>
          <a:p>
            <a:pPr>
              <a:buNone/>
            </a:pPr>
            <a:r>
              <a:rPr lang="en-US" sz="1500" b="1" dirty="0" smtClean="0"/>
              <a:t>VITAL BEHAVIOR 4: TRANSITION CHECKLIST </a:t>
            </a:r>
          </a:p>
          <a:p>
            <a:pPr>
              <a:buNone/>
            </a:pPr>
            <a:r>
              <a:rPr lang="en-US" sz="1500" dirty="0" smtClean="0"/>
              <a:t>I can state the purpose of a Transition worksheet in the planning of my student’s IEP.</a:t>
            </a:r>
          </a:p>
          <a:p>
            <a:pPr>
              <a:buNone/>
            </a:pPr>
            <a:r>
              <a:rPr lang="en-US" sz="1500" dirty="0" smtClean="0"/>
              <a:t>I can choose a Transition Preplanning worksheet to use to prepare for my child’s upcoming IEP meeting. </a:t>
            </a:r>
          </a:p>
          <a:p>
            <a:pPr>
              <a:buNone/>
            </a:pPr>
            <a:r>
              <a:rPr lang="en-US" sz="1500" dirty="0" smtClean="0"/>
              <a:t>I can identify </a:t>
            </a:r>
            <a:r>
              <a:rPr lang="en-US" sz="1500" b="1" dirty="0" smtClean="0">
                <a:solidFill>
                  <a:srgbClr val="FF0000"/>
                </a:solidFill>
              </a:rPr>
              <a:t>2</a:t>
            </a:r>
            <a:r>
              <a:rPr lang="en-US" sz="1500" dirty="0" smtClean="0"/>
              <a:t> Job Interest/Career Choices my child would like to pursue after high school graduation.</a:t>
            </a:r>
          </a:p>
          <a:p>
            <a:pPr>
              <a:buNone/>
            </a:pPr>
            <a:r>
              <a:rPr lang="en-US" sz="1500" dirty="0" smtClean="0"/>
              <a:t>I can identify </a:t>
            </a:r>
            <a:r>
              <a:rPr lang="en-US" sz="1500" b="1" dirty="0" smtClean="0">
                <a:solidFill>
                  <a:srgbClr val="FF0000"/>
                </a:solidFill>
              </a:rPr>
              <a:t>1</a:t>
            </a:r>
            <a:r>
              <a:rPr lang="en-US" sz="1500" dirty="0" smtClean="0"/>
              <a:t> activity that my child will need to complete to prepare for college.    </a:t>
            </a:r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>
                <a:solidFill>
                  <a:srgbClr val="FF0000"/>
                </a:solidFill>
              </a:rPr>
              <a:t>2</a:t>
            </a:r>
            <a:r>
              <a:rPr lang="en-US" sz="1500" dirty="0"/>
              <a:t> employment skills that my child needs to develop/improve </a:t>
            </a:r>
            <a:r>
              <a:rPr lang="en-US" sz="1500" dirty="0" smtClean="0"/>
              <a:t>in </a:t>
            </a:r>
            <a:r>
              <a:rPr lang="en-US" sz="1500" dirty="0"/>
              <a:t>order to become an employable adult after completing high school.  </a:t>
            </a:r>
            <a:endParaRPr lang="en-US" sz="1500" dirty="0" smtClean="0"/>
          </a:p>
          <a:p>
            <a:pPr>
              <a:buNone/>
            </a:pPr>
            <a:r>
              <a:rPr lang="en-US" sz="1500" dirty="0"/>
              <a:t>I can identify </a:t>
            </a:r>
            <a:r>
              <a:rPr lang="en-US" sz="1500" b="1" dirty="0" smtClean="0">
                <a:solidFill>
                  <a:srgbClr val="FF0000"/>
                </a:solidFill>
              </a:rPr>
              <a:t>1</a:t>
            </a:r>
            <a:r>
              <a:rPr lang="en-US" sz="1500" dirty="0" smtClean="0"/>
              <a:t> or more transition </a:t>
            </a:r>
            <a:r>
              <a:rPr lang="en-US" sz="1500" dirty="0"/>
              <a:t>activities that will assist my son/daughter in transitioning from high school</a:t>
            </a:r>
            <a:r>
              <a:rPr lang="en-US" sz="1500" dirty="0" smtClean="0"/>
              <a:t>.</a:t>
            </a:r>
          </a:p>
          <a:p>
            <a:pPr>
              <a:buNone/>
            </a:pPr>
            <a:r>
              <a:rPr lang="en-US" sz="1500" dirty="0"/>
              <a:t>I can use a Transition Checklist and identify elementary school transition activities that my child can complete to start planning for transition after high school.   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5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846446" cy="1211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16354" y="1273369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/>
              <a:t>VITAL BEHAVIOR 4: TRANSITION CHECKLIST </a:t>
            </a:r>
            <a:endParaRPr lang="en-US" sz="1400" b="1" dirty="0" smtClean="0"/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 or more agencies that can assist my child with transition after high school.   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list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post-secondary options that are available to my child after he/she graduates from high school.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use a Transition Checklist to evaluate my child’s progress toward High School Graduation and Adult Living. 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identify 3 transition activities listed in my child’s IEP that he/she is working on during the current school year</a:t>
            </a:r>
            <a:r>
              <a:rPr lang="en-US" sz="1400" dirty="0" smtClean="0"/>
              <a:t>.</a:t>
            </a:r>
          </a:p>
          <a:p>
            <a:pPr>
              <a:buNone/>
            </a:pPr>
            <a:r>
              <a:rPr lang="en-US" sz="1400" b="1" dirty="0" smtClean="0"/>
              <a:t>VITAL </a:t>
            </a:r>
            <a:r>
              <a:rPr lang="en-US" sz="1400" b="1" dirty="0"/>
              <a:t>BEHAVIOR </a:t>
            </a:r>
            <a:r>
              <a:rPr lang="en-US" sz="1400" b="1" dirty="0" smtClean="0"/>
              <a:t>5: GRADUATION TIMELINE  </a:t>
            </a:r>
            <a:endParaRPr lang="en-US" sz="1400" b="1" dirty="0"/>
          </a:p>
          <a:p>
            <a:pPr>
              <a:buNone/>
            </a:pPr>
            <a:r>
              <a:rPr lang="en-US" sz="1400" dirty="0" smtClean="0"/>
              <a:t>I can list 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/>
              <a:t> post-secondary options available for my child after high school.  </a:t>
            </a:r>
          </a:p>
          <a:p>
            <a:pPr>
              <a:buNone/>
            </a:pPr>
            <a:r>
              <a:rPr lang="en-US" sz="1400" dirty="0" smtClean="0"/>
              <a:t>I can list 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/>
              <a:t> graduation requirements that my child needs to pass in order to graduate on time.  </a:t>
            </a:r>
          </a:p>
          <a:p>
            <a:pPr>
              <a:buNone/>
            </a:pPr>
            <a:r>
              <a:rPr lang="en-US" sz="1400" dirty="0" smtClean="0"/>
              <a:t>I can use my child’s transcript to identify my child’s current grade point average.  </a:t>
            </a:r>
          </a:p>
          <a:p>
            <a:pPr>
              <a:buNone/>
            </a:pPr>
            <a:r>
              <a:rPr lang="en-US" sz="1400" dirty="0" smtClean="0"/>
              <a:t>I can use my child’s transcript to identify how many credits he/she has earned toward graduation.  </a:t>
            </a:r>
          </a:p>
          <a:p>
            <a:pPr>
              <a:buNone/>
            </a:pPr>
            <a:r>
              <a:rPr lang="en-US" sz="1400" dirty="0"/>
              <a:t>I can use a graduation timeline to identify what credits my child needs to complete to satisfy his/her graduation requirements.  </a:t>
            </a:r>
          </a:p>
          <a:p>
            <a:pPr>
              <a:buNone/>
            </a:pPr>
            <a:r>
              <a:rPr lang="en-US" sz="1400" dirty="0" smtClean="0"/>
              <a:t>I can identify 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/>
              <a:t> class that my child will need to take and pass to graduate on time.</a:t>
            </a:r>
          </a:p>
          <a:p>
            <a:pPr>
              <a:buNone/>
            </a:pPr>
            <a:r>
              <a:rPr lang="en-US" sz="1400" dirty="0"/>
              <a:t>I can name the classes that my child will need to pass to be promoted to the next grade.  </a:t>
            </a:r>
          </a:p>
          <a:p>
            <a:pPr>
              <a:buNone/>
            </a:pPr>
            <a:r>
              <a:rPr lang="en-US" sz="1400" dirty="0" smtClean="0"/>
              <a:t>     </a:t>
            </a:r>
          </a:p>
          <a:p>
            <a:pPr>
              <a:buNone/>
            </a:pPr>
            <a:endParaRPr lang="en-US" sz="1600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6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6" y="1394835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VITAL BEHAVIOR 5: GRADUATION TIMELINE 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dirty="0"/>
              <a:t>I can list</a:t>
            </a:r>
            <a:r>
              <a:rPr lang="en-US" sz="1600" b="1" dirty="0">
                <a:solidFill>
                  <a:srgbClr val="FF0000"/>
                </a:solidFill>
              </a:rPr>
              <a:t> 2 </a:t>
            </a:r>
            <a:r>
              <a:rPr lang="en-US" sz="1600" dirty="0"/>
              <a:t>important steps my child needs to complete during the academic year in order for him/her to be successful after graduation.  </a:t>
            </a:r>
            <a:endParaRPr lang="en-US" sz="1600" b="1" dirty="0"/>
          </a:p>
          <a:p>
            <a:pPr marL="0" indent="0"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use a Graduation Timeline and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activities my child needs to complete to graduate on time.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resources to that can help my child transition into post-secondary options after high school.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 can use a graduation requirement tracking tool to track my child’s progress towards graduation.  </a:t>
            </a:r>
          </a:p>
          <a:p>
            <a:pPr marL="0" indent="0">
              <a:buNone/>
            </a:pPr>
            <a:r>
              <a:rPr lang="en-US" sz="1600" dirty="0"/>
              <a:t> I can identify the courses/credits that my child needs to successfully complete </a:t>
            </a:r>
            <a:r>
              <a:rPr lang="en-US" sz="1600" dirty="0" smtClean="0"/>
              <a:t>for the </a:t>
            </a:r>
            <a:r>
              <a:rPr lang="en-US" sz="1600" dirty="0"/>
              <a:t>grade they are currently in with the focus on graduation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b="1" dirty="0"/>
              <a:t>VITAL BEHAVIOR 6: CONVERSATION STARTERS OR PROGRESS REPORTING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1</a:t>
            </a:r>
            <a:r>
              <a:rPr lang="en-US" sz="1600" dirty="0"/>
              <a:t> subject that my child has failed and used 3 conversation starters to find out why he/she received a failing grade.  </a:t>
            </a:r>
          </a:p>
          <a:p>
            <a:pPr>
              <a:buNone/>
            </a:pPr>
            <a:r>
              <a:rPr lang="en-US" sz="1600" dirty="0"/>
              <a:t>I can use a Conversation Starter List to identify </a:t>
            </a:r>
            <a:r>
              <a:rPr lang="en-US" sz="1600" b="1" dirty="0">
                <a:solidFill>
                  <a:srgbClr val="FF0000"/>
                </a:solidFill>
              </a:rPr>
              <a:t>3</a:t>
            </a:r>
            <a:r>
              <a:rPr lang="en-US" sz="1600" dirty="0"/>
              <a:t> conversation starters that I can use to talk to my child about his/her graduation and post secondary goals.  </a:t>
            </a:r>
          </a:p>
          <a:p>
            <a:pPr marL="0" indent="0">
              <a:buNone/>
            </a:pPr>
            <a:endParaRPr lang="en-US" sz="18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900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6" y="1394835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VITAL </a:t>
            </a:r>
            <a:r>
              <a:rPr lang="en-US" sz="1800" b="1" dirty="0"/>
              <a:t>BEHAVIOR </a:t>
            </a:r>
            <a:r>
              <a:rPr lang="en-US" sz="1800" b="1" dirty="0" smtClean="0"/>
              <a:t>6: CONVERSATION STARTERS OR PROGRESS REPORTING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 smtClean="0"/>
              <a:t>I </a:t>
            </a:r>
            <a:r>
              <a:rPr lang="en-US" sz="1800" dirty="0"/>
              <a:t>can identify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methods that I can use to initiate positive communication on a regular basis with my child’s teacher.    </a:t>
            </a:r>
          </a:p>
          <a:p>
            <a:pPr marL="0" indent="0">
              <a:buNone/>
            </a:pPr>
            <a:r>
              <a:rPr lang="en-US" sz="1800" dirty="0"/>
              <a:t>I can identify at least </a:t>
            </a:r>
            <a:r>
              <a:rPr lang="en-US" sz="1800" b="1" dirty="0">
                <a:solidFill>
                  <a:srgbClr val="FF0000"/>
                </a:solidFill>
              </a:rPr>
              <a:t>4</a:t>
            </a:r>
            <a:r>
              <a:rPr lang="en-US" sz="1800" dirty="0"/>
              <a:t> ways to communicate with my child’s </a:t>
            </a:r>
            <a:r>
              <a:rPr lang="en-US" sz="1800" dirty="0" smtClean="0"/>
              <a:t>teacher</a:t>
            </a:r>
            <a:r>
              <a:rPr lang="en-US" sz="1800" dirty="0"/>
              <a:t> </a:t>
            </a:r>
            <a:r>
              <a:rPr lang="en-US" sz="1800" dirty="0" smtClean="0"/>
              <a:t>or school staff.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I can select a parent teacher contact log that I can use to record frequent communication with my child’s teacher. </a:t>
            </a:r>
          </a:p>
          <a:p>
            <a:pPr>
              <a:buNone/>
            </a:pPr>
            <a:r>
              <a:rPr lang="en-US" sz="1800" dirty="0"/>
              <a:t>I can choose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conversation starters to foster ongoing communication with my son/daughter regarding attendance, behavior and academic needs.  </a:t>
            </a:r>
          </a:p>
          <a:p>
            <a:pPr marL="0" indent="0">
              <a:buNone/>
            </a:pPr>
            <a:r>
              <a:rPr lang="en-US" sz="1800" dirty="0"/>
              <a:t>I can identify the difference between a GAA track diploma and a Regular Education Diploma. 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I can list </a:t>
            </a:r>
            <a:r>
              <a:rPr lang="en-US" sz="1800" b="1" dirty="0">
                <a:solidFill>
                  <a:srgbClr val="FF0000"/>
                </a:solidFill>
              </a:rPr>
              <a:t>3</a:t>
            </a:r>
            <a:r>
              <a:rPr lang="en-US" sz="1800" dirty="0"/>
              <a:t> attendance, behaviors and academic progress rules and regulations that I can discuss with my child each grading period.  </a:t>
            </a:r>
          </a:p>
          <a:p>
            <a:pPr>
              <a:buNone/>
            </a:pPr>
            <a:r>
              <a:rPr lang="en-US" sz="1800" dirty="0"/>
              <a:t>I can name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benefits of two-way </a:t>
            </a:r>
            <a:r>
              <a:rPr lang="en-US" sz="1800" dirty="0" smtClean="0"/>
              <a:t>communication </a:t>
            </a:r>
            <a:r>
              <a:rPr lang="en-US" sz="1800" dirty="0"/>
              <a:t>and use them with my student as a guide to track his/her individual graduation activities.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900" dirty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9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7848" y="5597795"/>
            <a:ext cx="1818421" cy="611969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GRADUATION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02196" y="1377079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/>
              <a:t>VITAL BEHAVIOR </a:t>
            </a:r>
            <a:r>
              <a:rPr lang="en-US" sz="1800" b="1" dirty="0" smtClean="0"/>
              <a:t>6: CONVERSATION STARTERS OR PROGRESS REPORTING</a:t>
            </a:r>
            <a:endParaRPr lang="en-US" sz="1800" b="1" dirty="0"/>
          </a:p>
          <a:p>
            <a:pPr>
              <a:buNone/>
            </a:pPr>
            <a:r>
              <a:rPr lang="en-US" sz="1800" dirty="0" smtClean="0"/>
              <a:t>I can explain to my child 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/>
              <a:t> or more benefits of attending school regularly, demonstrating good behavior/attitude and putting forth his/her best efforts towards academics so that he/she can receive a high school diploma.</a:t>
            </a:r>
          </a:p>
          <a:p>
            <a:pPr>
              <a:buNone/>
            </a:pPr>
            <a:r>
              <a:rPr lang="en-US" sz="1800" dirty="0"/>
              <a:t>I can identify </a:t>
            </a:r>
            <a:r>
              <a:rPr lang="en-US" sz="1800" b="1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 or more student data management tools that I can use to communicate with my child’s teachers.  </a:t>
            </a:r>
          </a:p>
          <a:p>
            <a:pPr>
              <a:buNone/>
            </a:pPr>
            <a:r>
              <a:rPr lang="en-US" sz="1800" dirty="0"/>
              <a:t>I can identify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conversation starters that I will use to talk to my child about </a:t>
            </a:r>
            <a:r>
              <a:rPr lang="en-US" sz="1800" dirty="0" smtClean="0"/>
              <a:t>his/her behavior</a:t>
            </a:r>
            <a:r>
              <a:rPr lang="en-US" sz="1800" dirty="0"/>
              <a:t>. 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I can use a Conversation Starter List to identify </a:t>
            </a:r>
            <a:r>
              <a:rPr lang="en-US" sz="1800" b="1" dirty="0">
                <a:solidFill>
                  <a:srgbClr val="FF0000"/>
                </a:solidFill>
              </a:rPr>
              <a:t>3</a:t>
            </a:r>
            <a:r>
              <a:rPr lang="en-US" sz="1800" dirty="0"/>
              <a:t> conversation starters that I can use to talk to my child about his/her </a:t>
            </a:r>
            <a:r>
              <a:rPr lang="en-US" sz="1800" dirty="0" smtClean="0"/>
              <a:t>transition from high school to post secondary options.  </a:t>
            </a:r>
          </a:p>
          <a:p>
            <a:pPr>
              <a:buNone/>
            </a:pPr>
            <a:r>
              <a:rPr lang="en-US" sz="1800" dirty="0"/>
              <a:t>I can identify 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communication </a:t>
            </a:r>
            <a:r>
              <a:rPr lang="en-US" sz="1800" dirty="0"/>
              <a:t>starters that I will use to assist my child in discussing progress reports, attendance, and academic needs</a:t>
            </a:r>
            <a:r>
              <a:rPr lang="en-US" sz="1800" b="1" dirty="0"/>
              <a:t>.</a:t>
            </a:r>
            <a:endParaRPr lang="en-US" sz="1800" dirty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3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94770" y="987205"/>
            <a:ext cx="5712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LEARNING OUTCOMES: 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LEARNING </a:t>
            </a:r>
            <a:r>
              <a:rPr lang="en-US" sz="3600" b="1" dirty="0"/>
              <a:t>TARGET 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27134" y="3029478"/>
            <a:ext cx="65664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dirty="0"/>
              <a:t>EVIDENCE TO PRACTICE:  </a:t>
            </a:r>
          </a:p>
          <a:p>
            <a:pPr algn="ctr">
              <a:buNone/>
            </a:pPr>
            <a:r>
              <a:rPr lang="en-US" sz="4000" b="1" dirty="0" smtClean="0"/>
              <a:t>LITERACY</a:t>
            </a:r>
            <a:endParaRPr lang="en-US" sz="4000" b="1" dirty="0"/>
          </a:p>
          <a:p>
            <a:pPr algn="ctr">
              <a:buNone/>
            </a:pPr>
            <a:r>
              <a:rPr lang="en-US" sz="4000" b="1" dirty="0"/>
              <a:t>VITAL BEHAVIORS</a:t>
            </a:r>
          </a:p>
        </p:txBody>
      </p:sp>
    </p:spTree>
    <p:extLst>
      <p:ext uri="{BB962C8B-B14F-4D97-AF65-F5344CB8AC3E}">
        <p14:creationId xmlns:p14="http://schemas.microsoft.com/office/powerpoint/2010/main" val="325722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565484" y="2021306"/>
            <a:ext cx="7886700" cy="32609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	EVIDENCE TO PRACTICE:  </a:t>
            </a:r>
          </a:p>
          <a:p>
            <a:pPr algn="ctr">
              <a:buNone/>
            </a:pPr>
            <a:r>
              <a:rPr lang="en-US" sz="4000" b="1" dirty="0" smtClean="0"/>
              <a:t>ATTENDANCE, BEHAVIOR, ACADEMIC ACHIEVEMENT</a:t>
            </a:r>
          </a:p>
          <a:p>
            <a:pPr algn="ctr">
              <a:buNone/>
            </a:pPr>
            <a:r>
              <a:rPr lang="en-US" sz="4000" b="1" dirty="0" smtClean="0"/>
              <a:t>VITAL BEHAVIORS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5484" y="360947"/>
            <a:ext cx="6342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LEARNING OUTCOMES:  LEARNING TARGET DATA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316354" y="6387480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394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LITERACY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40512" y="1368202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VITAL BEHAVIOR 1</a:t>
            </a:r>
            <a:r>
              <a:rPr lang="en-US" sz="1600" b="1" dirty="0" smtClean="0"/>
              <a:t>: PROGRESS REPORT</a:t>
            </a:r>
            <a:endParaRPr lang="en-US" sz="1600" b="1" dirty="0"/>
          </a:p>
          <a:p>
            <a:pPr>
              <a:buNone/>
            </a:pPr>
            <a:r>
              <a:rPr lang="en-US" sz="1600" dirty="0"/>
              <a:t>I </a:t>
            </a:r>
            <a:r>
              <a:rPr lang="en-US" sz="1600" dirty="0" smtClean="0"/>
              <a:t>can name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dirty="0" smtClean="0"/>
              <a:t> teachers that I can talk to about my child’s progress to ensure he/she is on track to be promoted to the next grade.  </a:t>
            </a:r>
          </a:p>
          <a:p>
            <a:pPr>
              <a:buNone/>
            </a:pPr>
            <a:r>
              <a:rPr lang="en-US" sz="1600" dirty="0" smtClean="0"/>
              <a:t>I can name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dirty="0" smtClean="0"/>
              <a:t> teachers that I can talk to about my child’s progress to ensure he/she is on track to receive a high school diploma.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conversation starters to use to discuss my child’s progress report with his/her teacher.  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/>
              <a:t>I can describe </a:t>
            </a:r>
            <a:r>
              <a:rPr lang="en-US" sz="1600" b="1" dirty="0" smtClean="0">
                <a:solidFill>
                  <a:srgbClr val="FF0000"/>
                </a:solidFill>
              </a:rPr>
              <a:t>2 </a:t>
            </a:r>
            <a:r>
              <a:rPr lang="en-US" sz="1600" dirty="0" smtClean="0"/>
              <a:t>communication </a:t>
            </a:r>
            <a:r>
              <a:rPr lang="en-US" sz="1600" dirty="0"/>
              <a:t>methods that I will use to discuss my child's progress reports.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n-US" sz="1600" b="1" dirty="0"/>
              <a:t>VITAL BEHAVIOR </a:t>
            </a:r>
            <a:r>
              <a:rPr lang="en-US" sz="1600" b="1" dirty="0" smtClean="0"/>
              <a:t>2: EXERCISES TO PRACTICE AT HOME</a:t>
            </a:r>
          </a:p>
          <a:p>
            <a:pPr>
              <a:buNone/>
            </a:pPr>
            <a:r>
              <a:rPr lang="en-US" sz="1600" dirty="0" smtClean="0"/>
              <a:t>I can select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educational games that I can use at home to help my child improve his/her reading and math scores.</a:t>
            </a:r>
          </a:p>
          <a:p>
            <a:pPr>
              <a:buNone/>
            </a:pPr>
            <a:r>
              <a:rPr lang="en-US" sz="1600" dirty="0" smtClean="0"/>
              <a:t>I can choose 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/>
              <a:t> or more activities that I can engage in with my child at home in order to develop, strengthen and cultivate the acquisition of literacy skills.    </a:t>
            </a:r>
            <a:endParaRPr lang="en-US" sz="1600" dirty="0"/>
          </a:p>
          <a:p>
            <a:pPr>
              <a:buNone/>
            </a:pPr>
            <a:r>
              <a:rPr lang="en-US" sz="1600" dirty="0"/>
              <a:t>I can engage in a variety of activities </a:t>
            </a:r>
            <a:r>
              <a:rPr lang="en-US" sz="1600" dirty="0" smtClean="0"/>
              <a:t>(</a:t>
            </a:r>
            <a:r>
              <a:rPr lang="en-US" sz="1600" b="1" dirty="0" smtClean="0">
                <a:solidFill>
                  <a:srgbClr val="FF0000"/>
                </a:solidFill>
              </a:rPr>
              <a:t>2 </a:t>
            </a:r>
            <a:r>
              <a:rPr lang="en-US" sz="1600" dirty="0"/>
              <a:t>or </a:t>
            </a:r>
            <a:r>
              <a:rPr lang="en-US" sz="1600" dirty="0" smtClean="0"/>
              <a:t>more) </a:t>
            </a:r>
            <a:r>
              <a:rPr lang="en-US" sz="1600" dirty="0"/>
              <a:t>with my child at home in order to develop, strengthen and cultivate </a:t>
            </a:r>
            <a:r>
              <a:rPr lang="en-US" sz="1600" dirty="0" smtClean="0"/>
              <a:t>his/her </a:t>
            </a:r>
            <a:r>
              <a:rPr lang="en-US" sz="1600" dirty="0"/>
              <a:t>acquisition of literacy skills.  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endParaRPr lang="en-US" sz="25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LITERACY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6" y="1590143"/>
            <a:ext cx="8360804" cy="46196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700" b="1" dirty="0"/>
              <a:t>VITAL BEHAVIOR </a:t>
            </a:r>
            <a:r>
              <a:rPr lang="en-US" sz="1700" b="1" dirty="0" smtClean="0"/>
              <a:t>3: BEHAVIOR STRATEGIES</a:t>
            </a:r>
            <a:endParaRPr lang="en-US" sz="1700" b="1" dirty="0"/>
          </a:p>
          <a:p>
            <a:pPr>
              <a:buNone/>
            </a:pPr>
            <a:r>
              <a:rPr lang="en-US" sz="1700" dirty="0"/>
              <a:t>I </a:t>
            </a:r>
            <a:r>
              <a:rPr lang="en-US" sz="1700" dirty="0" smtClean="0"/>
              <a:t>can identify learned behavior intervention strategies to guide at home discussions with my child to improve his/her classroom conduct.  </a:t>
            </a:r>
          </a:p>
          <a:p>
            <a:pPr>
              <a:buNone/>
            </a:pPr>
            <a:r>
              <a:rPr lang="en-US" sz="1700" dirty="0"/>
              <a:t>I can identify </a:t>
            </a:r>
            <a:r>
              <a:rPr lang="en-US" sz="1700" b="1" dirty="0">
                <a:solidFill>
                  <a:srgbClr val="FF0000"/>
                </a:solidFill>
              </a:rPr>
              <a:t>2</a:t>
            </a:r>
            <a:r>
              <a:rPr lang="en-US" sz="1700" dirty="0"/>
              <a:t> behavior intervention strategies that I can share with my child’s IEP team  to improve his/her classroom conduct.  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I can identify </a:t>
            </a:r>
            <a:r>
              <a:rPr lang="en-US" sz="1700" b="1" dirty="0" smtClean="0">
                <a:solidFill>
                  <a:srgbClr val="FF0000"/>
                </a:solidFill>
              </a:rPr>
              <a:t>4</a:t>
            </a:r>
            <a:r>
              <a:rPr lang="en-US" sz="1700" dirty="0" smtClean="0"/>
              <a:t> common functions of behavior.</a:t>
            </a:r>
          </a:p>
          <a:p>
            <a:pPr>
              <a:buNone/>
            </a:pPr>
            <a:r>
              <a:rPr lang="en-US" sz="1700" b="1" dirty="0" smtClean="0"/>
              <a:t>VITAL </a:t>
            </a:r>
            <a:r>
              <a:rPr lang="en-US" sz="1700" b="1" dirty="0"/>
              <a:t>BEHAVIOR 4</a:t>
            </a:r>
            <a:r>
              <a:rPr lang="en-US" sz="1700" b="1" dirty="0" smtClean="0"/>
              <a:t>: VISION SHEET</a:t>
            </a:r>
          </a:p>
          <a:p>
            <a:pPr>
              <a:buNone/>
            </a:pPr>
            <a:r>
              <a:rPr lang="en-US" sz="1700" dirty="0" smtClean="0"/>
              <a:t>I can select </a:t>
            </a:r>
            <a:r>
              <a:rPr lang="en-US" sz="1700" b="1" dirty="0" smtClean="0">
                <a:solidFill>
                  <a:srgbClr val="FF0000"/>
                </a:solidFill>
              </a:rPr>
              <a:t>2</a:t>
            </a:r>
            <a:r>
              <a:rPr lang="en-US" sz="1700" dirty="0" smtClean="0"/>
              <a:t> tasks each related to interests, strengths and challenges on a vision sheet that my child needs to complete by the end of the school year.  </a:t>
            </a:r>
          </a:p>
          <a:p>
            <a:pPr>
              <a:buNone/>
            </a:pPr>
            <a:r>
              <a:rPr lang="en-US" sz="1700" dirty="0" smtClean="0"/>
              <a:t>I can use a Vision Sheet to identify tasks related to interests, strengths and challenges that my child needs to complete.  </a:t>
            </a:r>
          </a:p>
          <a:p>
            <a:pPr>
              <a:buNone/>
            </a:pPr>
            <a:r>
              <a:rPr lang="en-US" sz="1700" dirty="0" smtClean="0"/>
              <a:t>I can use a Vision Sheet to identify my child’s strengths and weaknesses.  </a:t>
            </a:r>
          </a:p>
          <a:p>
            <a:pPr>
              <a:buNone/>
            </a:pPr>
            <a:r>
              <a:rPr lang="en-US" sz="1700" dirty="0"/>
              <a:t>I can use my child’s vision sheet to identify post-secondary options such as work/career goals, living arrangements, leisure activities and independent living skills that he/she can explore after completing high school.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591196" cy="1212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LITERACY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5466" y="1292188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VITAL BEHAVIOR </a:t>
            </a:r>
            <a:r>
              <a:rPr lang="en-US" sz="1600" b="1" dirty="0" smtClean="0"/>
              <a:t>5: GRADUATION TIMELINE  </a:t>
            </a:r>
            <a:endParaRPr lang="en-US" sz="1600" b="1" dirty="0"/>
          </a:p>
          <a:p>
            <a:pPr>
              <a:buNone/>
            </a:pPr>
            <a:r>
              <a:rPr lang="en-US" sz="1600" dirty="0" smtClean="0"/>
              <a:t>I can list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post-secondary options available for my child after high school.  </a:t>
            </a:r>
          </a:p>
          <a:p>
            <a:pPr>
              <a:buNone/>
            </a:pPr>
            <a:r>
              <a:rPr lang="en-US" sz="1600" dirty="0" smtClean="0"/>
              <a:t>I can list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graduation requirements that my child needs to pass in order to graduate on time.  </a:t>
            </a:r>
          </a:p>
          <a:p>
            <a:pPr>
              <a:buNone/>
            </a:pPr>
            <a:r>
              <a:rPr lang="en-US" sz="1600" dirty="0" smtClean="0"/>
              <a:t>I can use my child’s transcript to identify his/her current grade point average.  </a:t>
            </a:r>
          </a:p>
          <a:p>
            <a:pPr>
              <a:buNone/>
            </a:pPr>
            <a:r>
              <a:rPr lang="en-US" sz="1600" dirty="0" smtClean="0"/>
              <a:t>I can use my child’s transcript to identify how many credits he/she has earned toward graduation.  </a:t>
            </a:r>
          </a:p>
          <a:p>
            <a:pPr>
              <a:buNone/>
            </a:pPr>
            <a:r>
              <a:rPr lang="en-US" sz="1600" dirty="0"/>
              <a:t>I can use a graduation timeline to identify what credits my child needs to complete to satisfy his/her graduation requirements. 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I can name the classes that my child will need to pass to be promoted to the next grade.  </a:t>
            </a:r>
          </a:p>
          <a:p>
            <a:pPr>
              <a:buNone/>
            </a:pPr>
            <a:r>
              <a:rPr lang="en-US" sz="1600" dirty="0"/>
              <a:t>I can list</a:t>
            </a:r>
            <a:r>
              <a:rPr lang="en-US" sz="1600" b="1" dirty="0">
                <a:solidFill>
                  <a:srgbClr val="FF0000"/>
                </a:solidFill>
              </a:rPr>
              <a:t> 2 </a:t>
            </a:r>
            <a:r>
              <a:rPr lang="en-US" sz="1600" dirty="0"/>
              <a:t>important steps my child needs to </a:t>
            </a:r>
            <a:r>
              <a:rPr lang="en-US" sz="1600" dirty="0" smtClean="0"/>
              <a:t>complete </a:t>
            </a:r>
            <a:r>
              <a:rPr lang="en-US" sz="1600" dirty="0"/>
              <a:t>during the academic year in order for him/her to be successful after graduation.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 I can identify the courses/credits that my child needs to successfully complete for the grade they are currently in with the focus on graduation</a:t>
            </a:r>
            <a:r>
              <a:rPr lang="en-US" sz="1600" dirty="0" smtClean="0"/>
              <a:t>.</a:t>
            </a:r>
            <a:endParaRPr lang="en-US" sz="1600" b="1" dirty="0"/>
          </a:p>
          <a:p>
            <a:pPr>
              <a:buNone/>
            </a:pPr>
            <a:r>
              <a:rPr lang="en-US" sz="1600" b="1" dirty="0"/>
              <a:t>VITAL BEHAVIOR 6: CONVERSATION STARTERS OR PROGRESS REPORTING 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</a:t>
            </a:r>
            <a:r>
              <a:rPr lang="en-US" sz="1600" dirty="0" smtClean="0"/>
              <a:t>select a </a:t>
            </a:r>
            <a:r>
              <a:rPr lang="en-US" sz="1600" dirty="0"/>
              <a:t>parent teacher contact log that I can use to record frequent communication with my child’s teacher. </a:t>
            </a:r>
          </a:p>
          <a:p>
            <a:pPr>
              <a:buNone/>
            </a:pPr>
            <a:r>
              <a:rPr lang="en-US" sz="1600" dirty="0"/>
              <a:t>I can identify at least </a:t>
            </a:r>
            <a:r>
              <a:rPr lang="en-US" sz="1600" b="1" dirty="0">
                <a:solidFill>
                  <a:srgbClr val="FF0000"/>
                </a:solidFill>
              </a:rPr>
              <a:t>4</a:t>
            </a:r>
            <a:r>
              <a:rPr lang="en-US" sz="1600" dirty="0"/>
              <a:t> ways to communicate with my child’s </a:t>
            </a:r>
            <a:r>
              <a:rPr lang="en-US" sz="1600" dirty="0" smtClean="0"/>
              <a:t>teacher</a:t>
            </a:r>
            <a:r>
              <a:rPr lang="en-US" sz="1600" dirty="0"/>
              <a:t> </a:t>
            </a:r>
            <a:r>
              <a:rPr lang="en-US" sz="1600" dirty="0" smtClean="0"/>
              <a:t>or school staff. </a:t>
            </a:r>
            <a:endParaRPr lang="en-US" sz="16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61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9415" y="1348967"/>
            <a:ext cx="7805136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VITAL BEHAVIOR 6: CONVERSATION STARTERS OR PROGRESS REPORTING  </a:t>
            </a:r>
          </a:p>
          <a:p>
            <a:pPr>
              <a:buNone/>
            </a:pPr>
            <a:r>
              <a:rPr lang="en-US" dirty="0" smtClean="0"/>
              <a:t>I </a:t>
            </a:r>
            <a:r>
              <a:rPr lang="en-US" dirty="0"/>
              <a:t>can name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benefits of two-way communication and use them with my student to as a guide to track his/her individual graduation activities.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</a:t>
            </a:r>
            <a:r>
              <a:rPr lang="en-US" dirty="0"/>
              <a:t>can identify at least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/>
              <a:t> conversation starters that I can use to discuss my child’s attendance, behavior and/or academic needs.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/>
              <a:t>I can identify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conversation starters that I can use to talk to </a:t>
            </a:r>
            <a:r>
              <a:rPr lang="en-US" dirty="0" smtClean="0"/>
              <a:t>my child </a:t>
            </a:r>
            <a:r>
              <a:rPr lang="en-US" dirty="0"/>
              <a:t>in regards to completing homework assignments.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</a:t>
            </a:r>
            <a:r>
              <a:rPr lang="en-US" dirty="0"/>
              <a:t>can identify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conversation starters that I can use to talk to my child about in regards to improving his/her behavior.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</a:t>
            </a:r>
            <a:r>
              <a:rPr lang="en-US" dirty="0"/>
              <a:t>can identify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 or more student data management tools that I can use to communicate with my child’s teachers.  </a:t>
            </a:r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628650" y="286307"/>
            <a:ext cx="6316630" cy="1062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LITERACY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2" name="Picture 2" descr="K:\Parent-Mentors-Logo_final-01-300x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315" y="5726097"/>
            <a:ext cx="1437182" cy="483667"/>
          </a:xfrm>
          <a:prstGeom prst="rect">
            <a:avLst/>
          </a:prstGeom>
          <a:noFill/>
        </p:spPr>
      </p:pic>
      <p:pic>
        <p:nvPicPr>
          <p:cNvPr id="13" name="Picture 2" descr="I:\Pictures for Mary Jane\GAPMP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5818" y="6320778"/>
            <a:ext cx="1305018" cy="46624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312023" y="6369236"/>
            <a:ext cx="59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3780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9415" y="1348967"/>
            <a:ext cx="7805136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/>
              <a:t>VITAL BEHAVIOR 6: CONVERSATION STARTERS OR PROGRESS REPORTING  </a:t>
            </a:r>
          </a:p>
          <a:p>
            <a:pPr>
              <a:buNone/>
            </a:pPr>
            <a:r>
              <a:rPr lang="en-US" dirty="0" smtClean="0"/>
              <a:t>I </a:t>
            </a:r>
            <a:r>
              <a:rPr lang="en-US" dirty="0"/>
              <a:t>can identify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conversation starters that I will use to talk to my child about his/her behavior.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can identify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methods that I can use to initiate positive communication on a regular basis with my child’s teacher.    </a:t>
            </a:r>
          </a:p>
          <a:p>
            <a:endParaRPr lang="en-US" dirty="0" smtClean="0"/>
          </a:p>
          <a:p>
            <a:r>
              <a:rPr lang="en-US" dirty="0"/>
              <a:t>I can identify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communication </a:t>
            </a:r>
            <a:r>
              <a:rPr lang="en-US" dirty="0"/>
              <a:t>starters that I will use to assist my child in discussing progress reports, attendance, and academic needs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I can use a Conversation Starter List to identify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/>
              <a:t> conversation starters that I can use to talk to my child about his/her </a:t>
            </a:r>
            <a:r>
              <a:rPr lang="en-US" dirty="0" smtClean="0"/>
              <a:t>academic goals</a:t>
            </a:r>
            <a:r>
              <a:rPr lang="en-US" dirty="0"/>
              <a:t>.  </a:t>
            </a:r>
          </a:p>
          <a:p>
            <a:pPr>
              <a:buNone/>
            </a:pPr>
            <a:endParaRPr lang="en-US" sz="13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628650" y="286307"/>
            <a:ext cx="6316630" cy="1062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LITERACY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2" name="Picture 2" descr="K:\Parent-Mentors-Logo_final-01-300x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315" y="5726097"/>
            <a:ext cx="1437182" cy="483667"/>
          </a:xfrm>
          <a:prstGeom prst="rect">
            <a:avLst/>
          </a:prstGeom>
          <a:noFill/>
        </p:spPr>
      </p:pic>
      <p:pic>
        <p:nvPicPr>
          <p:cNvPr id="13" name="Picture 2" descr="I:\Pictures for Mary Jane\GAPMP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5818" y="6320778"/>
            <a:ext cx="1305018" cy="46624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312023" y="6369236"/>
            <a:ext cx="59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289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12" name="Picture 2" descr="K:\Parent-Mentors-Logo_final-01-300x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315" y="5726097"/>
            <a:ext cx="1437182" cy="483667"/>
          </a:xfrm>
          <a:prstGeom prst="rect">
            <a:avLst/>
          </a:prstGeom>
          <a:noFill/>
        </p:spPr>
      </p:pic>
      <p:pic>
        <p:nvPicPr>
          <p:cNvPr id="13" name="Picture 2" descr="I:\Pictures for Mary Jane\GAPMP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5818" y="6320778"/>
            <a:ext cx="1305018" cy="46624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312023" y="6369236"/>
            <a:ext cx="59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94770" y="987205"/>
            <a:ext cx="5712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LEARNING OUTCOMES: 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LEARNING </a:t>
            </a:r>
            <a:r>
              <a:rPr lang="en-US" sz="3600" b="1" dirty="0"/>
              <a:t>TARGET DATA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27134" y="3029478"/>
            <a:ext cx="65664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dirty="0"/>
              <a:t>EVIDENCE TO PRACTICE:  </a:t>
            </a:r>
          </a:p>
          <a:p>
            <a:pPr algn="ctr">
              <a:buNone/>
            </a:pPr>
            <a:r>
              <a:rPr lang="en-US" sz="4000" b="1" dirty="0" smtClean="0"/>
              <a:t>PARTNERSHIPS</a:t>
            </a:r>
            <a:endParaRPr lang="en-US" sz="4000" b="1" dirty="0"/>
          </a:p>
          <a:p>
            <a:pPr algn="ctr">
              <a:buNone/>
            </a:pPr>
            <a:r>
              <a:rPr lang="en-US" sz="4000" b="1" dirty="0"/>
              <a:t>VITAL BEHAVIORS</a:t>
            </a:r>
          </a:p>
        </p:txBody>
      </p:sp>
    </p:spTree>
    <p:extLst>
      <p:ext uri="{BB962C8B-B14F-4D97-AF65-F5344CB8AC3E}">
        <p14:creationId xmlns:p14="http://schemas.microsoft.com/office/powerpoint/2010/main" val="39286434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noProof="0" dirty="0" smtClean="0">
                <a:latin typeface="Arial Rounded MT Bold" panose="020F0704030504030204" pitchFamily="34" charset="0"/>
                <a:ea typeface="+mj-ea"/>
                <a:cs typeface="+mj-cs"/>
              </a:rPr>
              <a:t>PARTNERSHIPS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4907" y="1368733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700" b="1" dirty="0"/>
              <a:t>VITAL BEHAVIOR 1: PROGRESS REPORT</a:t>
            </a:r>
          </a:p>
          <a:p>
            <a:pPr>
              <a:buNone/>
            </a:pPr>
            <a:r>
              <a:rPr lang="en-US" sz="1700" dirty="0"/>
              <a:t>I can name </a:t>
            </a:r>
            <a:r>
              <a:rPr lang="en-US" sz="1700" b="1" dirty="0">
                <a:solidFill>
                  <a:srgbClr val="FF0000"/>
                </a:solidFill>
              </a:rPr>
              <a:t>3</a:t>
            </a:r>
            <a:r>
              <a:rPr lang="en-US" sz="1700" dirty="0"/>
              <a:t> teachers that I can talk to about my child’s progress to ensure he/she is on track to be promoted to the next grade.  </a:t>
            </a:r>
          </a:p>
          <a:p>
            <a:pPr>
              <a:buNone/>
            </a:pPr>
            <a:r>
              <a:rPr lang="en-US" sz="1700" dirty="0"/>
              <a:t>I can name </a:t>
            </a:r>
            <a:r>
              <a:rPr lang="en-US" sz="1700" b="1" dirty="0">
                <a:solidFill>
                  <a:srgbClr val="FF0000"/>
                </a:solidFill>
              </a:rPr>
              <a:t>3</a:t>
            </a:r>
            <a:r>
              <a:rPr lang="en-US" sz="1700" dirty="0"/>
              <a:t> teachers that I can talk to about my child’s progress to ensure he/she is on track to receive a high school diploma.  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I can identify </a:t>
            </a:r>
            <a:r>
              <a:rPr lang="en-US" sz="1700" b="1" dirty="0" smtClean="0">
                <a:solidFill>
                  <a:srgbClr val="FF0000"/>
                </a:solidFill>
              </a:rPr>
              <a:t>2</a:t>
            </a:r>
            <a:r>
              <a:rPr lang="en-US" sz="1700" dirty="0" smtClean="0"/>
              <a:t> conversation starters to use to discuss my child’s progress report with his/her teacher.  </a:t>
            </a:r>
          </a:p>
          <a:p>
            <a:pPr>
              <a:buNone/>
            </a:pPr>
            <a:r>
              <a:rPr lang="en-US" sz="1700" dirty="0"/>
              <a:t>I can describe </a:t>
            </a:r>
            <a:r>
              <a:rPr lang="en-US" sz="1700" b="1" dirty="0">
                <a:solidFill>
                  <a:srgbClr val="FF0000"/>
                </a:solidFill>
              </a:rPr>
              <a:t>2 </a:t>
            </a:r>
            <a:r>
              <a:rPr lang="en-US" sz="1700" dirty="0"/>
              <a:t>communication methods that I will use to discuss my child's progress reports. </a:t>
            </a:r>
          </a:p>
          <a:p>
            <a:pPr>
              <a:buNone/>
            </a:pPr>
            <a:r>
              <a:rPr lang="en-US" sz="1700" dirty="0"/>
              <a:t> </a:t>
            </a:r>
            <a:r>
              <a:rPr lang="en-US" sz="1700" b="1" dirty="0"/>
              <a:t>VITAL BEHAVIOR 2: EXERCISES TO PRACTICE AT HOME</a:t>
            </a:r>
          </a:p>
          <a:p>
            <a:pPr>
              <a:buNone/>
            </a:pPr>
            <a:r>
              <a:rPr lang="en-US" sz="1700" dirty="0" smtClean="0"/>
              <a:t>I can list </a:t>
            </a:r>
            <a:r>
              <a:rPr lang="en-US" sz="1700" b="1" dirty="0" smtClean="0">
                <a:solidFill>
                  <a:srgbClr val="FF0000"/>
                </a:solidFill>
              </a:rPr>
              <a:t>3</a:t>
            </a:r>
            <a:r>
              <a:rPr lang="en-US" sz="1700" dirty="0" smtClean="0"/>
              <a:t> Behavior Intervention Strategies that I can use at home to minimize my child’s behavior problems.</a:t>
            </a:r>
          </a:p>
          <a:p>
            <a:pPr>
              <a:buNone/>
            </a:pPr>
            <a:r>
              <a:rPr lang="en-US" sz="1700" dirty="0" smtClean="0"/>
              <a:t>I can choose </a:t>
            </a:r>
            <a:r>
              <a:rPr lang="en-US" sz="1700" b="1" dirty="0" smtClean="0">
                <a:solidFill>
                  <a:srgbClr val="FF0000"/>
                </a:solidFill>
              </a:rPr>
              <a:t>1</a:t>
            </a:r>
            <a:r>
              <a:rPr lang="en-US" sz="1700" dirty="0" smtClean="0"/>
              <a:t> or more activities from a homework help guide or reading log provided by a collaborative agency in order to help my child develop, strengthen and cultivate his/her skills.  </a:t>
            </a:r>
          </a:p>
          <a:p>
            <a:pPr>
              <a:buNone/>
            </a:pPr>
            <a:r>
              <a:rPr lang="en-US" sz="1700" dirty="0"/>
              <a:t>I can engage in a variety of activities </a:t>
            </a:r>
            <a:r>
              <a:rPr lang="en-US" sz="1700" b="1" dirty="0">
                <a:solidFill>
                  <a:srgbClr val="FF0000"/>
                </a:solidFill>
              </a:rPr>
              <a:t>2 </a:t>
            </a:r>
            <a:r>
              <a:rPr lang="en-US" sz="1700" dirty="0"/>
              <a:t>or more with my child at home in order to develop, strengthen and cultivate </a:t>
            </a:r>
            <a:r>
              <a:rPr lang="en-US" sz="1700" dirty="0" smtClean="0"/>
              <a:t>his/her acquisition </a:t>
            </a:r>
            <a:r>
              <a:rPr lang="en-US" sz="1700" dirty="0"/>
              <a:t>of literacy skills.  </a:t>
            </a:r>
          </a:p>
          <a:p>
            <a:pPr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0921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noProof="0" dirty="0" smtClean="0">
                <a:latin typeface="Arial Rounded MT Bold" panose="020F0704030504030204" pitchFamily="34" charset="0"/>
                <a:ea typeface="+mj-ea"/>
                <a:cs typeface="+mj-cs"/>
              </a:rPr>
              <a:t>PARTNERSHIPS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34907" y="1368733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700" b="1" dirty="0"/>
              <a:t>VITAL BEHAVIOR </a:t>
            </a:r>
            <a:r>
              <a:rPr lang="en-US" sz="1700" b="1" dirty="0" smtClean="0"/>
              <a:t>3: REGULAR POSITIVE COMMUNICATION PLAN</a:t>
            </a:r>
            <a:endParaRPr lang="en-US" sz="1700" b="1" dirty="0"/>
          </a:p>
          <a:p>
            <a:pPr>
              <a:buNone/>
            </a:pPr>
            <a:r>
              <a:rPr lang="en-US" sz="1700" dirty="0" smtClean="0"/>
              <a:t>I can list </a:t>
            </a:r>
            <a:r>
              <a:rPr lang="en-US" sz="1700" b="1" dirty="0" smtClean="0">
                <a:solidFill>
                  <a:srgbClr val="FF0000"/>
                </a:solidFill>
              </a:rPr>
              <a:t>2</a:t>
            </a:r>
            <a:r>
              <a:rPr lang="en-US" sz="1700" dirty="0" smtClean="0"/>
              <a:t> positive communication methods that I can use on a regular basis to communicate with my child’s teacher.</a:t>
            </a:r>
          </a:p>
          <a:p>
            <a:pPr>
              <a:buNone/>
            </a:pPr>
            <a:r>
              <a:rPr lang="en-US" sz="1700" dirty="0" smtClean="0"/>
              <a:t>I can describe relevant communication skills and strategies.</a:t>
            </a:r>
          </a:p>
          <a:p>
            <a:pPr>
              <a:buNone/>
            </a:pPr>
            <a:r>
              <a:rPr lang="en-US" sz="1700" dirty="0" smtClean="0"/>
              <a:t>I can identify </a:t>
            </a:r>
            <a:r>
              <a:rPr lang="en-US" sz="1700" b="1" dirty="0" smtClean="0">
                <a:solidFill>
                  <a:srgbClr val="FF0000"/>
                </a:solidFill>
              </a:rPr>
              <a:t>4</a:t>
            </a:r>
            <a:r>
              <a:rPr lang="en-US" sz="1700" dirty="0" smtClean="0"/>
              <a:t> positive ways to communicate with my child’s teachers.  </a:t>
            </a:r>
          </a:p>
          <a:p>
            <a:pPr>
              <a:buNone/>
            </a:pPr>
            <a:r>
              <a:rPr lang="en-US" sz="1700" dirty="0"/>
              <a:t>I can identify </a:t>
            </a:r>
            <a:r>
              <a:rPr lang="en-US" sz="1700" b="1" dirty="0">
                <a:solidFill>
                  <a:srgbClr val="FF0000"/>
                </a:solidFill>
              </a:rPr>
              <a:t>1</a:t>
            </a:r>
            <a:r>
              <a:rPr lang="en-US" sz="1700" dirty="0"/>
              <a:t> or more student data management tools that I can use to communicate with my child’s teachers.  </a:t>
            </a:r>
            <a:endParaRPr lang="en-US" sz="1700" dirty="0" smtClean="0"/>
          </a:p>
          <a:p>
            <a:pPr>
              <a:buNone/>
            </a:pPr>
            <a:r>
              <a:rPr lang="en-US" sz="1700" dirty="0"/>
              <a:t>I can identify </a:t>
            </a:r>
            <a:r>
              <a:rPr lang="en-US" sz="1700" b="1" dirty="0">
                <a:solidFill>
                  <a:srgbClr val="FF0000"/>
                </a:solidFill>
              </a:rPr>
              <a:t>2</a:t>
            </a:r>
            <a:r>
              <a:rPr lang="en-US" sz="1700" dirty="0"/>
              <a:t> communication strategies that I can use with my child’s teachers to discuss his/her classroom conduct.   </a:t>
            </a:r>
            <a:endParaRPr lang="en-US" sz="1700" dirty="0" smtClean="0"/>
          </a:p>
          <a:p>
            <a:pPr>
              <a:buNone/>
            </a:pPr>
            <a:r>
              <a:rPr lang="en-US" sz="1700" b="1" dirty="0" smtClean="0"/>
              <a:t>VITAL </a:t>
            </a:r>
            <a:r>
              <a:rPr lang="en-US" sz="1700" b="1" dirty="0"/>
              <a:t>BEHAVIOR </a:t>
            </a:r>
            <a:r>
              <a:rPr lang="en-US" sz="1700" b="1" dirty="0" smtClean="0"/>
              <a:t>4: CONVERSATION STARTERS OR COMMUNICATION GUIDE</a:t>
            </a:r>
          </a:p>
          <a:p>
            <a:pPr>
              <a:buNone/>
            </a:pPr>
            <a:r>
              <a:rPr lang="en-US" sz="1700" dirty="0" smtClean="0"/>
              <a:t>I can use a communication guide to identify </a:t>
            </a:r>
            <a:r>
              <a:rPr lang="en-US" sz="1700" b="1" dirty="0" smtClean="0">
                <a:solidFill>
                  <a:srgbClr val="FF0000"/>
                </a:solidFill>
              </a:rPr>
              <a:t>3</a:t>
            </a:r>
            <a:r>
              <a:rPr lang="en-US" sz="1700" dirty="0" smtClean="0"/>
              <a:t> conversation starters that I can use to create ongoing conversations with my student or other partners.</a:t>
            </a:r>
          </a:p>
          <a:p>
            <a:pPr>
              <a:buNone/>
            </a:pPr>
            <a:r>
              <a:rPr lang="en-US" sz="1700" b="1" dirty="0" smtClean="0"/>
              <a:t>VITAL </a:t>
            </a:r>
            <a:r>
              <a:rPr lang="en-US" sz="1700" b="1" dirty="0"/>
              <a:t>BEHAVIOR </a:t>
            </a:r>
            <a:r>
              <a:rPr lang="en-US" sz="1700" b="1" dirty="0" smtClean="0"/>
              <a:t>5: SCHOOL FAMILY-COMMUNITY TEAM</a:t>
            </a:r>
          </a:p>
          <a:p>
            <a:pPr>
              <a:buNone/>
            </a:pPr>
            <a:r>
              <a:rPr lang="en-US" sz="1700" dirty="0" smtClean="0"/>
              <a:t>I </a:t>
            </a:r>
            <a:r>
              <a:rPr lang="en-US" sz="1700" dirty="0"/>
              <a:t>can identify </a:t>
            </a:r>
            <a:r>
              <a:rPr lang="en-US" sz="1700" b="1" dirty="0">
                <a:solidFill>
                  <a:srgbClr val="FF0000"/>
                </a:solidFill>
              </a:rPr>
              <a:t>1</a:t>
            </a:r>
            <a:r>
              <a:rPr lang="en-US" sz="1700" dirty="0"/>
              <a:t> community team that I can partner with to discuss and plan how to improve student outcomes. </a:t>
            </a:r>
            <a:endParaRPr lang="en-US" sz="1900" b="1" dirty="0"/>
          </a:p>
          <a:p>
            <a:pPr>
              <a:buNone/>
            </a:pPr>
            <a:endParaRPr lang="en-US" sz="1900" dirty="0"/>
          </a:p>
          <a:p>
            <a:pPr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5552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noProof="0" dirty="0" smtClean="0">
                <a:latin typeface="Arial Rounded MT Bold" panose="020F0704030504030204" pitchFamily="34" charset="0"/>
                <a:ea typeface="+mj-ea"/>
                <a:cs typeface="+mj-cs"/>
              </a:rPr>
              <a:t>PARTNERSHIPS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4907" y="1368733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/>
              <a:t>VITAL BEHAVIOR 6</a:t>
            </a:r>
            <a:r>
              <a:rPr lang="en-US" sz="2000" b="1" dirty="0" smtClean="0"/>
              <a:t>: UTILIZE RESOURCES AND SUPPORTS</a:t>
            </a:r>
            <a:endParaRPr lang="en-US" sz="2000" b="1" dirty="0"/>
          </a:p>
          <a:p>
            <a:pPr>
              <a:buNone/>
            </a:pPr>
            <a:r>
              <a:rPr lang="en-US" sz="2000" dirty="0" smtClean="0"/>
              <a:t>I can name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/>
              <a:t> agencies that can assist my son/daughter with transitioning after high school.  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I can identify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/>
              <a:t> resources and supports that can assist my child in making connections to improve post-secondary outcomes.</a:t>
            </a:r>
          </a:p>
          <a:p>
            <a:pPr>
              <a:buNone/>
            </a:pPr>
            <a:r>
              <a:rPr lang="en-US" sz="2000" dirty="0" smtClean="0"/>
              <a:t>I can identify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/>
              <a:t> agencies that will use the NOW/COMP waiver to improve post secondary outcomes for my child.</a:t>
            </a:r>
          </a:p>
          <a:p>
            <a:pPr>
              <a:buNone/>
            </a:pPr>
            <a:r>
              <a:rPr lang="en-US" sz="2000" dirty="0" smtClean="0"/>
              <a:t>I can identify</a:t>
            </a:r>
            <a:r>
              <a:rPr lang="en-US" sz="2000" b="1" dirty="0" smtClean="0">
                <a:solidFill>
                  <a:srgbClr val="FF0000"/>
                </a:solidFill>
              </a:rPr>
              <a:t> 2 </a:t>
            </a:r>
            <a:r>
              <a:rPr lang="en-US" sz="2000" dirty="0" smtClean="0"/>
              <a:t>organizations that can help my child get a job when he/she graduates from high school.</a:t>
            </a:r>
          </a:p>
          <a:p>
            <a:pPr>
              <a:buNone/>
            </a:pPr>
            <a:r>
              <a:rPr lang="en-US" sz="2000" dirty="0" smtClean="0"/>
              <a:t>I can identify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/>
              <a:t> resources that will assist my child with post-secondary education.    </a:t>
            </a:r>
          </a:p>
        </p:txBody>
      </p:sp>
    </p:spTree>
    <p:extLst>
      <p:ext uri="{BB962C8B-B14F-4D97-AF65-F5344CB8AC3E}">
        <p14:creationId xmlns:p14="http://schemas.microsoft.com/office/powerpoint/2010/main" val="154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134" y="3029478"/>
            <a:ext cx="65664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dirty="0"/>
              <a:t>EVIDENCE TO PRACTICE:  </a:t>
            </a:r>
          </a:p>
          <a:p>
            <a:pPr algn="ctr">
              <a:buNone/>
            </a:pPr>
            <a:r>
              <a:rPr lang="en-US" sz="4000" b="1" dirty="0" smtClean="0"/>
              <a:t>POST SECONDARY</a:t>
            </a:r>
            <a:endParaRPr lang="en-US" sz="4000" b="1" dirty="0"/>
          </a:p>
          <a:p>
            <a:pPr algn="ctr">
              <a:buNone/>
            </a:pPr>
            <a:r>
              <a:rPr lang="en-US" sz="4000" b="1" dirty="0"/>
              <a:t>VITAL BEHAVIORS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94770" y="987205"/>
            <a:ext cx="5712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LEARNING OUTCOMES: 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LEARNING </a:t>
            </a:r>
            <a:r>
              <a:rPr lang="en-US" sz="3600" b="1" dirty="0"/>
              <a:t>TARGET DATA</a:t>
            </a:r>
          </a:p>
        </p:txBody>
      </p:sp>
    </p:spTree>
    <p:extLst>
      <p:ext uri="{BB962C8B-B14F-4D97-AF65-F5344CB8AC3E}">
        <p14:creationId xmlns:p14="http://schemas.microsoft.com/office/powerpoint/2010/main" val="7763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71550" y="176022"/>
            <a:ext cx="6316630" cy="1702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ATTENDANCE,</a:t>
            </a:r>
            <a:r>
              <a:rPr kumimoji="0" lang="en-US" sz="25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BEHAVIOR, ACADEMIC ACHIEVEMENT EVIDENCE TO PRACTICE GUIDE VITAL BEHAVIOR 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7" y="1780811"/>
            <a:ext cx="8360804" cy="42580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VITAL BEHAVIOR 1:  FAMILY OR COMMUNITY MENTOR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I can identify 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/>
              <a:t> community mentors that can assist my child in reaching his/her goals.  </a:t>
            </a:r>
            <a:endParaRPr lang="en-US" sz="1800" dirty="0"/>
          </a:p>
          <a:p>
            <a:pPr>
              <a:buNone/>
            </a:pPr>
            <a:r>
              <a:rPr lang="en-US" sz="1800" b="1" dirty="0" smtClean="0"/>
              <a:t>VITAL BEHAVIOR 2:  EXERCISES TO PRACTICE AT HOME 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I </a:t>
            </a:r>
            <a:r>
              <a:rPr lang="en-US" sz="1800" dirty="0" smtClean="0"/>
              <a:t>can use an intervention tool to identify 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/>
              <a:t> or more learning challenges that my child can improve by practicing classroom instruction reinforcement modules at home.  </a:t>
            </a:r>
          </a:p>
          <a:p>
            <a:pPr>
              <a:buNone/>
            </a:pPr>
            <a:r>
              <a:rPr lang="en-US" sz="1800" dirty="0"/>
              <a:t>I can use an intervention tool to identify </a:t>
            </a:r>
            <a:r>
              <a:rPr lang="en-US" sz="1800" b="1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 or more strategies that my child can use at home to improve his/her behavior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/>
              <a:t>I can engage in a variety of activities </a:t>
            </a:r>
            <a:r>
              <a:rPr lang="en-US" sz="1800" dirty="0" smtClean="0"/>
              <a:t>(</a:t>
            </a:r>
            <a:r>
              <a:rPr lang="en-US" sz="1800" b="1" dirty="0" smtClean="0">
                <a:solidFill>
                  <a:srgbClr val="FF0000"/>
                </a:solidFill>
              </a:rPr>
              <a:t>2 </a:t>
            </a:r>
            <a:r>
              <a:rPr lang="en-US" sz="1800" dirty="0"/>
              <a:t>or </a:t>
            </a:r>
            <a:r>
              <a:rPr lang="en-US" sz="1800" dirty="0" smtClean="0"/>
              <a:t>more) </a:t>
            </a:r>
            <a:r>
              <a:rPr lang="en-US" sz="1800" dirty="0"/>
              <a:t>with my child at home in order to develop, strengthen and cultivate </a:t>
            </a:r>
            <a:r>
              <a:rPr lang="en-US" sz="1800" dirty="0" smtClean="0"/>
              <a:t>his/her </a:t>
            </a:r>
            <a:r>
              <a:rPr lang="en-US" sz="1800" dirty="0"/>
              <a:t>acquisition of literacy skills.  </a:t>
            </a:r>
          </a:p>
          <a:p>
            <a:pPr>
              <a:buNone/>
            </a:pPr>
            <a:r>
              <a:rPr lang="en-US" sz="1800" b="1" dirty="0"/>
              <a:t>VITAL BEHAVIOR 3:  VISION SHEET </a:t>
            </a:r>
          </a:p>
          <a:p>
            <a:pPr>
              <a:buNone/>
            </a:pPr>
            <a:r>
              <a:rPr lang="en-US" sz="1800" dirty="0"/>
              <a:t>I can select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tasks each related to interests, strengths and challenges on a vision sheet that my child needs to complete by the end of </a:t>
            </a:r>
            <a:r>
              <a:rPr lang="en-US" sz="1800" dirty="0" smtClean="0"/>
              <a:t>the </a:t>
            </a:r>
            <a:r>
              <a:rPr lang="en-US" sz="1800" dirty="0"/>
              <a:t>school year. </a:t>
            </a:r>
          </a:p>
          <a:p>
            <a:pPr>
              <a:buNone/>
            </a:pPr>
            <a:r>
              <a:rPr lang="en-US" sz="2000" dirty="0" smtClean="0"/>
              <a:t> 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663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POST SECONDARY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4907" y="1368733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VITAL BEHAVIOR </a:t>
            </a:r>
            <a:r>
              <a:rPr lang="en-US" sz="1600" b="1" dirty="0" smtClean="0"/>
              <a:t>1: FAMILY OR COMMUNITY MENTOR</a:t>
            </a:r>
            <a:endParaRPr lang="en-US" sz="1600" b="1" dirty="0"/>
          </a:p>
          <a:p>
            <a:pPr>
              <a:buNone/>
            </a:pPr>
            <a:r>
              <a:rPr lang="en-US" sz="1600" dirty="0" smtClean="0"/>
              <a:t>I can identify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community mentors that can assist my child in reaching his/her goals. </a:t>
            </a:r>
            <a:endParaRPr lang="en-US" sz="1600" dirty="0"/>
          </a:p>
          <a:p>
            <a:pPr>
              <a:buNone/>
            </a:pPr>
            <a:r>
              <a:rPr lang="en-US" sz="1600" b="1" dirty="0"/>
              <a:t>VITAL BEHAVIOR </a:t>
            </a:r>
            <a:r>
              <a:rPr lang="en-US" sz="1600" b="1" dirty="0" smtClean="0"/>
              <a:t>2: TRANSITION ACTIVITY LIST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I can identify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transition activities that will help my child work towards graduation. </a:t>
            </a:r>
          </a:p>
          <a:p>
            <a:pPr>
              <a:buNone/>
            </a:pPr>
            <a:r>
              <a:rPr lang="en-US" sz="1600" dirty="0" smtClean="0"/>
              <a:t>I can select Transition List Activities that support student post-graduation plans.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1</a:t>
            </a:r>
            <a:r>
              <a:rPr lang="en-US" sz="1600" dirty="0"/>
              <a:t> or more agencies that can assist my child with post-secondary options after high school. </a:t>
            </a:r>
            <a:r>
              <a:rPr lang="en-US" sz="1600" dirty="0" smtClean="0"/>
              <a:t>  </a:t>
            </a:r>
          </a:p>
          <a:p>
            <a:pPr>
              <a:buNone/>
            </a:pPr>
            <a:r>
              <a:rPr lang="en-US" sz="1600" dirty="0"/>
              <a:t>I can identify a “Parenting Action Model” that I can use with my child to help him/her make progress toward completing a specific transition activity.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use a Transition Activity </a:t>
            </a:r>
            <a:r>
              <a:rPr lang="en-US" sz="1600" dirty="0" smtClean="0"/>
              <a:t>List </a:t>
            </a:r>
            <a:r>
              <a:rPr lang="en-US" sz="1600" dirty="0"/>
              <a:t>and identify actions my child should complete in order to prepare for his/her post-secondary transition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dirty="0"/>
              <a:t>I can use a Transition Activity </a:t>
            </a:r>
            <a:r>
              <a:rPr lang="en-US" sz="1600" dirty="0" smtClean="0"/>
              <a:t>List </a:t>
            </a:r>
            <a:r>
              <a:rPr lang="en-US" sz="1600" dirty="0"/>
              <a:t>and identify steps that my child needs to take in order to plan for a successful post-secondary transition.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careers my child might like to pursue after he/she graduates from high school.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use a Transition Activity List and identify 2 transition goals that my child needs to develop.  </a:t>
            </a: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7823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POST SECONDARY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4907" y="1273197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VITAL </a:t>
            </a:r>
            <a:r>
              <a:rPr lang="en-US" sz="1400" b="1" dirty="0"/>
              <a:t>BEHAVIOR </a:t>
            </a:r>
            <a:r>
              <a:rPr lang="en-US" sz="1400" b="1" dirty="0" smtClean="0"/>
              <a:t>3:  GRADUATION TIMELINE</a:t>
            </a:r>
          </a:p>
          <a:p>
            <a:pPr marL="0" indent="0">
              <a:buNone/>
            </a:pPr>
            <a:r>
              <a:rPr lang="en-US" sz="1400" dirty="0" smtClean="0"/>
              <a:t>I can list </a:t>
            </a:r>
            <a:r>
              <a:rPr lang="en-US" sz="1400" b="1" dirty="0" smtClean="0">
                <a:solidFill>
                  <a:srgbClr val="FF0000"/>
                </a:solidFill>
              </a:rPr>
              <a:t>2 </a:t>
            </a:r>
            <a:r>
              <a:rPr lang="en-US" sz="1400" dirty="0" smtClean="0"/>
              <a:t>post-secondary options available for my child after high school.</a:t>
            </a:r>
          </a:p>
          <a:p>
            <a:pPr marL="0" indent="0">
              <a:buNone/>
            </a:pPr>
            <a:r>
              <a:rPr lang="en-US" sz="1400" dirty="0" smtClean="0"/>
              <a:t>I can list 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/>
              <a:t> graduation requirements that my child needs to pass in order to graduate on time.</a:t>
            </a:r>
          </a:p>
          <a:p>
            <a:pPr marL="0" indent="0">
              <a:buNone/>
            </a:pPr>
            <a:r>
              <a:rPr lang="en-US" sz="1400" dirty="0" smtClean="0"/>
              <a:t>I can use my child’s transcript to identify my child’s current grade point average.  </a:t>
            </a:r>
          </a:p>
          <a:p>
            <a:pPr marL="0" indent="0">
              <a:buNone/>
            </a:pPr>
            <a:r>
              <a:rPr lang="en-US" sz="1400" dirty="0" smtClean="0"/>
              <a:t>I can identify 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/>
              <a:t> outside resources that will assist my child with post-secondary transition.  </a:t>
            </a:r>
          </a:p>
          <a:p>
            <a:pPr marL="0" indent="0">
              <a:buNone/>
            </a:pPr>
            <a:r>
              <a:rPr lang="en-US" sz="1400" dirty="0" smtClean="0"/>
              <a:t>I can identify the difference between a GAA track diploma and a Regular Education Diploma. </a:t>
            </a:r>
          </a:p>
          <a:p>
            <a:pPr marL="0" indent="0">
              <a:buNone/>
            </a:pPr>
            <a:r>
              <a:rPr lang="en-US" sz="1400" dirty="0" smtClean="0"/>
              <a:t>I </a:t>
            </a:r>
            <a:r>
              <a:rPr lang="en-US" sz="1400" dirty="0"/>
              <a:t>can use a graduation timeline to identify what classes and testing my child needs to complete to satisfy his/her graduation requirements. 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I can use my child’s transcript to identify how many credits he/she has earned toward graduation.  </a:t>
            </a:r>
          </a:p>
          <a:p>
            <a:pPr marL="0" indent="0">
              <a:buNone/>
            </a:pPr>
            <a:r>
              <a:rPr lang="en-US" sz="1400" dirty="0" smtClean="0"/>
              <a:t>I can identify 1 class that my child will need to take to graduate on time.  </a:t>
            </a:r>
          </a:p>
          <a:p>
            <a:pPr marL="0" indent="0">
              <a:buNone/>
            </a:pPr>
            <a:r>
              <a:rPr lang="en-US" sz="1400" dirty="0"/>
              <a:t>I can list</a:t>
            </a:r>
            <a:r>
              <a:rPr lang="en-US" sz="1400" b="1" dirty="0">
                <a:solidFill>
                  <a:srgbClr val="FF0000"/>
                </a:solidFill>
              </a:rPr>
              <a:t> 2 </a:t>
            </a:r>
            <a:r>
              <a:rPr lang="en-US" sz="1400" dirty="0"/>
              <a:t>important steps my child needs to </a:t>
            </a:r>
            <a:r>
              <a:rPr lang="en-US" sz="1400" dirty="0" smtClean="0"/>
              <a:t>complete </a:t>
            </a:r>
            <a:r>
              <a:rPr lang="en-US" sz="1400" dirty="0"/>
              <a:t>during the academic year in order for him/her to be successful after graduation. 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I can identify 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/>
              <a:t> tools that my child can use during the academic year that will help him/her be successful after graduation.  </a:t>
            </a:r>
          </a:p>
          <a:p>
            <a:pPr marL="0" indent="0"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resources to that can help my child transition into post-secondary options after high school. 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 I can identify the courses/credits that my child needs to successfully complete for the grade they are currently in with the focus on graduation.</a:t>
            </a:r>
          </a:p>
          <a:p>
            <a:pPr marL="0" indent="0">
              <a:buNone/>
            </a:pPr>
            <a:endParaRPr lang="en-US" sz="1400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POST SECONDARY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4907" y="1273197"/>
            <a:ext cx="8361363" cy="4619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</a:t>
            </a:r>
            <a:r>
              <a:rPr lang="en-US" sz="1600" b="1" dirty="0"/>
              <a:t>BEHAVIOR </a:t>
            </a:r>
            <a:r>
              <a:rPr lang="en-US" sz="1600" b="1" dirty="0" smtClean="0"/>
              <a:t>4:  TRANSITION CHECKLIST</a:t>
            </a:r>
            <a:endParaRPr lang="en-US" sz="1600" b="1" dirty="0"/>
          </a:p>
          <a:p>
            <a:pPr>
              <a:buNone/>
            </a:pPr>
            <a:r>
              <a:rPr lang="en-US" sz="1600" dirty="0"/>
              <a:t>I can state the purpose of a Transition worksheet in the planning of my student’s IEP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Job Interest/Career Choices my child would like to pursue after high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school </a:t>
            </a:r>
            <a:r>
              <a:rPr lang="en-US" sz="1600" dirty="0"/>
              <a:t>graduation</a:t>
            </a:r>
            <a:r>
              <a:rPr lang="en-US" sz="1600" dirty="0" smtClean="0"/>
              <a:t>.</a:t>
            </a:r>
          </a:p>
          <a:p>
            <a:pPr>
              <a:buNone/>
            </a:pPr>
            <a:r>
              <a:rPr lang="en-US" sz="1600" dirty="0"/>
              <a:t>I can use a Transition Checklist and identify elementary school transition activities that my child can complete to start planning for transition after high school. 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1 </a:t>
            </a:r>
            <a:r>
              <a:rPr lang="en-US" sz="1600" dirty="0"/>
              <a:t>activity that my child will need to complete to prepare for college.  </a:t>
            </a:r>
          </a:p>
          <a:p>
            <a:pPr>
              <a:buNone/>
            </a:pPr>
            <a:r>
              <a:rPr lang="en-US" sz="1600" dirty="0"/>
              <a:t>I can identify transition activities that will assist my son/daughter in transitioning from high school.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1</a:t>
            </a:r>
            <a:r>
              <a:rPr lang="en-US" sz="1600" dirty="0"/>
              <a:t> or more agencies that can assist my child with transition after high school.   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employment skills that my child needs to develop/improve in order to become an employable adult after completing high school.  </a:t>
            </a:r>
          </a:p>
          <a:p>
            <a:pPr>
              <a:buNone/>
            </a:pPr>
            <a:r>
              <a:rPr lang="en-US" sz="1600" dirty="0"/>
              <a:t>I can list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post-secondary options that are available to my child after he/she graduates from high school.  </a:t>
            </a:r>
          </a:p>
          <a:p>
            <a:pPr>
              <a:buNone/>
            </a:pPr>
            <a:r>
              <a:rPr lang="en-US" sz="1600" dirty="0"/>
              <a:t>I can use a Transition Checklist to evaluate my child’s progress toward High School Graduation and Adult Living.  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POST SECONDARY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309" y="6391923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249216" y="1277653"/>
            <a:ext cx="8513784" cy="49175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VITAL BEHAVIOR 4:  TRANSITION CHECKLIST</a:t>
            </a:r>
          </a:p>
          <a:p>
            <a:pPr>
              <a:buNone/>
            </a:pPr>
            <a:r>
              <a:rPr lang="en-US" sz="1400" dirty="0"/>
              <a:t>I can list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supports my child needs to have in place to reach his/her hopes and dreams for the future.  </a:t>
            </a:r>
          </a:p>
          <a:p>
            <a:pPr>
              <a:buNone/>
            </a:pPr>
            <a:r>
              <a:rPr lang="en-US" sz="1400" dirty="0"/>
              <a:t>I can use a Transition Checklist and identify elementary school transition activities that my child can complete to start planning for transition after high school. 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identify 3 transition activities listed in my child’s IEP that he/she is working on during the current school year</a:t>
            </a:r>
            <a:r>
              <a:rPr lang="en-US" sz="1400" dirty="0" smtClean="0"/>
              <a:t>. </a:t>
            </a:r>
          </a:p>
          <a:p>
            <a:pPr>
              <a:buNone/>
            </a:pPr>
            <a:r>
              <a:rPr lang="en-US" sz="1400" b="1" dirty="0" smtClean="0"/>
              <a:t>VITAL </a:t>
            </a:r>
            <a:r>
              <a:rPr lang="en-US" sz="1400" b="1" dirty="0"/>
              <a:t>BEHAVIOR 5:  VISION SHEET</a:t>
            </a:r>
          </a:p>
          <a:p>
            <a:pPr>
              <a:buNone/>
            </a:pPr>
            <a:r>
              <a:rPr lang="en-US" sz="1400" dirty="0"/>
              <a:t>I can select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tasks each related to interests, strengths and challenges on a vision sheet that my child needs to complete by the end of the school year.  </a:t>
            </a:r>
          </a:p>
          <a:p>
            <a:pPr>
              <a:buNone/>
            </a:pPr>
            <a:r>
              <a:rPr lang="en-US" sz="1400" dirty="0"/>
              <a:t>I can use a Vision Sheet to identify tasks related to interests, strengths and challenges that my child needs to complete.  </a:t>
            </a:r>
            <a:endParaRPr lang="en-US" sz="1400" dirty="0" smtClean="0"/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ways to address my child’s interests, strengths and </a:t>
            </a:r>
            <a:r>
              <a:rPr lang="en-US" sz="1400" dirty="0" smtClean="0"/>
              <a:t>challenges </a:t>
            </a:r>
            <a:r>
              <a:rPr lang="en-US" sz="1400" dirty="0"/>
              <a:t>as a vision for his/her success towards graduation.  </a:t>
            </a:r>
            <a:endParaRPr lang="en-US" sz="1400" dirty="0" smtClean="0"/>
          </a:p>
          <a:p>
            <a:pPr>
              <a:buNone/>
            </a:pPr>
            <a:r>
              <a:rPr lang="en-US" sz="1400" b="1" dirty="0"/>
              <a:t>VITAL BEHAVIOR 6:  SELF-DETERMINIATION CHECKLIST</a:t>
            </a:r>
          </a:p>
          <a:p>
            <a:pPr>
              <a:buNone/>
            </a:pPr>
            <a:r>
              <a:rPr lang="en-US" sz="1400" dirty="0"/>
              <a:t>I can choose a self-determination checklist to complete with my child in order to identify skills he/she needs to improve in.  </a:t>
            </a:r>
          </a:p>
          <a:p>
            <a:pPr>
              <a:buNone/>
            </a:pPr>
            <a:r>
              <a:rPr lang="en-US" sz="1400" dirty="0"/>
              <a:t>I can explain what self-determination means and list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 or more goals for the school year that my child can accomplish.  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261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POST SECONDARY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257452" y="1296140"/>
            <a:ext cx="8673484" cy="48294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</a:t>
            </a:r>
            <a:r>
              <a:rPr lang="en-US" sz="1600" b="1" dirty="0"/>
              <a:t>BEHAVIOR </a:t>
            </a:r>
            <a:r>
              <a:rPr lang="en-US" sz="1600" b="1" dirty="0" smtClean="0"/>
              <a:t>6:  SELF-DETERMINIATION CHECKLIST</a:t>
            </a:r>
          </a:p>
          <a:p>
            <a:pPr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identify </a:t>
            </a:r>
            <a:r>
              <a:rPr lang="en-US" sz="1600" b="1" dirty="0">
                <a:solidFill>
                  <a:srgbClr val="FF0000"/>
                </a:solidFill>
              </a:rPr>
              <a:t>5</a:t>
            </a:r>
            <a:r>
              <a:rPr lang="en-US" sz="1600" dirty="0"/>
              <a:t> tasks/behaviors on a self-determination checklist for my child to complete by the end of the school year.  </a:t>
            </a:r>
          </a:p>
          <a:p>
            <a:pPr>
              <a:buNone/>
            </a:pPr>
            <a:r>
              <a:rPr lang="en-US" sz="1600" dirty="0" smtClean="0"/>
              <a:t>I </a:t>
            </a:r>
            <a:r>
              <a:rPr lang="en-US" sz="1600" dirty="0"/>
              <a:t>can identify activities my child can work on at home to develop/improve his/her self-determination skills.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activities my child can complete to improve his/her self-determination skills.  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I can name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self-determination skills that my child needs to develop.  </a:t>
            </a:r>
          </a:p>
          <a:p>
            <a:pPr>
              <a:buNone/>
            </a:pPr>
            <a:r>
              <a:rPr lang="en-US" sz="1600" dirty="0"/>
              <a:t>I can </a:t>
            </a:r>
            <a:r>
              <a:rPr lang="en-US" sz="1600" dirty="0" smtClean="0"/>
              <a:t>name </a:t>
            </a:r>
            <a:r>
              <a:rPr lang="en-US" sz="1600" b="1" dirty="0">
                <a:solidFill>
                  <a:srgbClr val="FF0000"/>
                </a:solidFill>
              </a:rPr>
              <a:t>3</a:t>
            </a:r>
            <a:r>
              <a:rPr lang="en-US" sz="1600" dirty="0"/>
              <a:t> </a:t>
            </a:r>
            <a:r>
              <a:rPr lang="en-US" sz="1600" dirty="0" smtClean="0"/>
              <a:t>areas on a self-determination checklist that I can use to identify new skills that my child can practice at home that will develop/improve his/her self determination skills. </a:t>
            </a:r>
          </a:p>
          <a:p>
            <a:pPr>
              <a:buNone/>
            </a:pPr>
            <a:r>
              <a:rPr lang="en-US" sz="1600" dirty="0"/>
              <a:t>I can use a Self Determination Checklist or another Self-Determination Skill Program to select </a:t>
            </a:r>
            <a:r>
              <a:rPr lang="en-US" sz="1600" b="1" dirty="0">
                <a:solidFill>
                  <a:srgbClr val="FF0000"/>
                </a:solidFill>
              </a:rPr>
              <a:t>2 </a:t>
            </a:r>
            <a:r>
              <a:rPr lang="en-US" sz="1600" dirty="0"/>
              <a:t>skills that my child needs to work on to develop his/her self-determination skills. </a:t>
            </a:r>
          </a:p>
          <a:p>
            <a:pPr>
              <a:buNone/>
            </a:pPr>
            <a:r>
              <a:rPr lang="en-US" sz="1600" dirty="0"/>
              <a:t>I can describe what self-determination is.  </a:t>
            </a:r>
          </a:p>
          <a:p>
            <a:pPr>
              <a:buNone/>
            </a:pPr>
            <a:r>
              <a:rPr lang="en-US" sz="1600" dirty="0"/>
              <a:t>I can identify 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en-US" sz="1600" dirty="0"/>
              <a:t> areas my son/daughter needs to work on at home that </a:t>
            </a:r>
            <a:r>
              <a:rPr lang="en-US" sz="1600" dirty="0" smtClean="0"/>
              <a:t>will </a:t>
            </a:r>
            <a:r>
              <a:rPr lang="en-US" sz="1600" dirty="0"/>
              <a:t>improve his/her self-determination skills.  </a:t>
            </a:r>
            <a:endParaRPr lang="en-US" sz="1600" dirty="0" smtClean="0"/>
          </a:p>
          <a:p>
            <a:pPr lvl="0">
              <a:buNone/>
            </a:pPr>
            <a:r>
              <a:rPr lang="en-US" sz="1600" dirty="0"/>
              <a:t>I can use a self-determination checklist to identify tasks that my child needs to complete in order to meet his/her goals.   </a:t>
            </a:r>
          </a:p>
          <a:p>
            <a:pPr>
              <a:buNone/>
            </a:pPr>
            <a:endParaRPr lang="en-US" sz="1700" dirty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endParaRPr lang="en-US" sz="1700" dirty="0"/>
          </a:p>
          <a:p>
            <a:pPr>
              <a:buNone/>
            </a:pPr>
            <a:endParaRPr lang="en-US" sz="1700" dirty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21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25907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noProof="0" dirty="0" smtClean="0">
                <a:latin typeface="Arial Rounded MT Bold" panose="020F0704030504030204" pitchFamily="34" charset="0"/>
                <a:ea typeface="+mj-ea"/>
                <a:cs typeface="+mj-cs"/>
              </a:rPr>
              <a:t>OTHER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EVIDENCE TO PRACTICE GUIDE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VITAL BEHAVIOR 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34907" y="1287262"/>
            <a:ext cx="8361363" cy="47538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VITAL BEHAVIOR: TRANSITION CHECKLIST TOOL SHEET</a:t>
            </a:r>
          </a:p>
          <a:p>
            <a:pPr>
              <a:buNone/>
            </a:pPr>
            <a:r>
              <a:rPr lang="en-US" sz="1600" b="1" dirty="0" smtClean="0"/>
              <a:t>Family and student will use a transition checklist tool sheet  as a guide to identify tools they can use at home to help prepare student for a successful post-secondary transition after high school graduation.  </a:t>
            </a:r>
          </a:p>
          <a:p>
            <a:pPr>
              <a:buNone/>
            </a:pPr>
            <a:r>
              <a:rPr lang="en-US" sz="1600" b="1" dirty="0" smtClean="0"/>
              <a:t>Tool:  The Dream Building Sheet</a:t>
            </a:r>
          </a:p>
          <a:p>
            <a:pPr>
              <a:buNone/>
            </a:pPr>
            <a:r>
              <a:rPr lang="en-US" sz="1600" dirty="0" smtClean="0"/>
              <a:t>I can identify</a:t>
            </a:r>
            <a:r>
              <a:rPr lang="en-US" sz="1600" b="1" dirty="0" smtClean="0">
                <a:solidFill>
                  <a:srgbClr val="FF0000"/>
                </a:solidFill>
              </a:rPr>
              <a:t> 2 </a:t>
            </a:r>
            <a:r>
              <a:rPr lang="en-US" sz="1600" dirty="0" smtClean="0"/>
              <a:t>tools that my child can use during the academic year to prepare him/her for a successful post-secondary transition after high school graduation.  </a:t>
            </a:r>
          </a:p>
          <a:p>
            <a:pPr>
              <a:buNone/>
            </a:pPr>
            <a:r>
              <a:rPr lang="en-US" sz="1600" b="1" dirty="0" smtClean="0"/>
              <a:t>VITAL BEHAVIOR:  ASPEN Family Portal</a:t>
            </a:r>
          </a:p>
          <a:p>
            <a:pPr>
              <a:buNone/>
            </a:pPr>
            <a:r>
              <a:rPr lang="en-US" sz="1600" b="1" dirty="0" smtClean="0"/>
              <a:t>Family </a:t>
            </a:r>
            <a:r>
              <a:rPr lang="en-US" sz="1600" b="1" dirty="0"/>
              <a:t>and student will </a:t>
            </a:r>
            <a:r>
              <a:rPr lang="en-US" sz="1600" b="1" dirty="0" smtClean="0"/>
              <a:t>regularly check the ASPEN family portal to check grades and attendance.  Parents will them communicate via email, phone or text with child’s teacher on a monthly basis.  </a:t>
            </a:r>
          </a:p>
          <a:p>
            <a:pPr>
              <a:buNone/>
            </a:pPr>
            <a:r>
              <a:rPr lang="en-US" sz="1600" dirty="0" smtClean="0"/>
              <a:t>I can identify</a:t>
            </a:r>
          </a:p>
          <a:p>
            <a:pPr>
              <a:buNone/>
            </a:pPr>
            <a:r>
              <a:rPr lang="en-US" sz="1600" b="1" dirty="0" smtClean="0"/>
              <a:t>VITAL BEHAVIOR:  EXCERISES TO PRACTICE AT HOME</a:t>
            </a:r>
          </a:p>
          <a:p>
            <a:pPr>
              <a:buNone/>
            </a:pPr>
            <a:r>
              <a:rPr lang="en-US" sz="1600" b="1" dirty="0" smtClean="0"/>
              <a:t>Family and student will use provided materials to teach and encourage their child to practice life skills at home on a regular basis to promote self-determination and independence skills.  </a:t>
            </a:r>
            <a:endParaRPr lang="en-US" sz="1600" b="1" dirty="0"/>
          </a:p>
          <a:p>
            <a:pPr>
              <a:buNone/>
            </a:pPr>
            <a:endParaRPr lang="en-US" sz="19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5670723" y="635196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87366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THANK YOU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CYNTHIA CRISS</a:t>
            </a:r>
          </a:p>
          <a:p>
            <a:pPr algn="ctr"/>
            <a:r>
              <a:rPr lang="en-US" sz="3200" dirty="0" err="1" smtClean="0"/>
              <a:t>GaPMP</a:t>
            </a:r>
            <a:r>
              <a:rPr lang="en-US" sz="3200" dirty="0" smtClean="0"/>
              <a:t> DATA COACH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>
                <a:hlinkClick r:id="rId2"/>
              </a:rPr>
              <a:t>ccriss@pulaski.k12.ga.us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478 783-7487 office</a:t>
            </a:r>
          </a:p>
          <a:p>
            <a:pPr algn="ctr"/>
            <a:r>
              <a:rPr lang="en-US" sz="3200" dirty="0" smtClean="0"/>
              <a:t>229 313-2538 personal cell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300" y="5641178"/>
            <a:ext cx="1527699" cy="514130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3" y="188053"/>
            <a:ext cx="6771501" cy="1365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ATTENDANCE,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BEHAVIOR, ACADEMIC ACHIEVEMENT EVIDENCE TO PRACTICE GUIDE VITAL BEHAVIOR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65" y="1553592"/>
            <a:ext cx="82172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VITAL BEHAVIOR 3:  VISION SHEET </a:t>
            </a:r>
            <a:endParaRPr lang="en-US" sz="1400" b="1" dirty="0" smtClean="0"/>
          </a:p>
          <a:p>
            <a:r>
              <a:rPr lang="en-US" sz="1400" dirty="0"/>
              <a:t>I can use a Vision Sheet to identify tasks related to interests, strengths and challenges that my child needs to complete.  </a:t>
            </a:r>
          </a:p>
          <a:p>
            <a:pPr>
              <a:buNone/>
            </a:pPr>
            <a:r>
              <a:rPr lang="en-US" sz="1400" dirty="0"/>
              <a:t>I can use a Vision Sheet to identify my child’s strengths and weaknesses.  </a:t>
            </a:r>
          </a:p>
          <a:p>
            <a:r>
              <a:rPr lang="en-US" sz="1400" dirty="0"/>
              <a:t>I can use a Vision Sheet to identify my child’s interests, strengths and challenges.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VITAL </a:t>
            </a:r>
            <a:r>
              <a:rPr lang="en-US" sz="1400" b="1" dirty="0"/>
              <a:t>BEHAVIOR 4:  CONVERSATION STARTERS OR COMMUNICATION GUIDE</a:t>
            </a:r>
          </a:p>
          <a:p>
            <a:pPr>
              <a:buNone/>
            </a:pPr>
            <a:r>
              <a:rPr lang="en-US" sz="1400" dirty="0"/>
              <a:t>I can use a communication guide to identify </a:t>
            </a:r>
            <a:r>
              <a:rPr lang="en-US" sz="1400" b="1" dirty="0">
                <a:solidFill>
                  <a:srgbClr val="FF0000"/>
                </a:solidFill>
              </a:rPr>
              <a:t>3</a:t>
            </a:r>
            <a:r>
              <a:rPr lang="en-US" sz="1400" dirty="0"/>
              <a:t> conversation starters that I can use to create ongoing conversations with </a:t>
            </a:r>
            <a:r>
              <a:rPr lang="en-US" sz="1400" dirty="0" smtClean="0"/>
              <a:t>my child’s teachers, school administrators or staff. </a:t>
            </a:r>
            <a:endParaRPr lang="en-US" sz="14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1</a:t>
            </a:r>
            <a:r>
              <a:rPr lang="en-US" sz="1400" dirty="0"/>
              <a:t> or more student data management tools that I can use to communicate with my child’s teachers.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conversation starters that I will use to talk to my child about his/her behavior.   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I can identify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conversation starters that I will use to talk to my child about </a:t>
            </a:r>
            <a:r>
              <a:rPr lang="en-US" sz="1400" dirty="0" smtClean="0"/>
              <a:t>his/her homework </a:t>
            </a:r>
            <a:r>
              <a:rPr lang="en-US" sz="1400" dirty="0"/>
              <a:t>assignments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 smtClean="0"/>
              <a:t>I </a:t>
            </a:r>
            <a:r>
              <a:rPr lang="en-US" sz="1400" dirty="0"/>
              <a:t>can identify </a:t>
            </a:r>
            <a:r>
              <a:rPr lang="en-US" sz="1400" b="1" dirty="0">
                <a:solidFill>
                  <a:srgbClr val="FF0000"/>
                </a:solidFill>
              </a:rPr>
              <a:t>2</a:t>
            </a:r>
            <a:r>
              <a:rPr lang="en-US" sz="1400" dirty="0"/>
              <a:t> conversation starters that I will use to </a:t>
            </a:r>
            <a:r>
              <a:rPr lang="en-US" sz="1400" dirty="0" smtClean="0"/>
              <a:t>discuss with my child the importance of attending school regularly, demonstrating good behavior/attitude and putting forth his/her best efforts toward </a:t>
            </a:r>
          </a:p>
          <a:p>
            <a:r>
              <a:rPr lang="en-US" sz="1400" dirty="0" smtClean="0"/>
              <a:t>academics.  </a:t>
            </a:r>
            <a:endParaRPr lang="en-US" sz="1400" dirty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51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300" y="5641178"/>
            <a:ext cx="1527699" cy="514130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3" y="188053"/>
            <a:ext cx="6771501" cy="1365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ATTENDANCE,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BEHAVIOR, ACADEMIC ACHIEVEMENT EVIDENCE TO PRACTICE GUIDE VITAL BEHAVIOR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16353" y="1269507"/>
            <a:ext cx="8570194" cy="49512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VITAL BEHAVIOR 5:  BEHAVIOR STRATEGIES</a:t>
            </a:r>
          </a:p>
          <a:p>
            <a:pPr>
              <a:buNone/>
            </a:pPr>
            <a:r>
              <a:rPr lang="en-US" sz="1800" dirty="0" smtClean="0"/>
              <a:t>I can select </a:t>
            </a:r>
            <a:r>
              <a:rPr lang="en-US" sz="1800" b="1" dirty="0" smtClean="0">
                <a:solidFill>
                  <a:srgbClr val="FF0000"/>
                </a:solidFill>
              </a:rPr>
              <a:t>2</a:t>
            </a:r>
            <a:r>
              <a:rPr lang="en-US" sz="1800" dirty="0"/>
              <a:t> </a:t>
            </a:r>
            <a:r>
              <a:rPr lang="en-US" sz="1800" dirty="0" smtClean="0"/>
              <a:t>behavior strategies that I can use with my child to guide conversations and activities.  </a:t>
            </a:r>
          </a:p>
          <a:p>
            <a:pPr>
              <a:buNone/>
            </a:pPr>
            <a:r>
              <a:rPr lang="en-US" sz="1800" dirty="0" smtClean="0"/>
              <a:t>I can identify the </a:t>
            </a:r>
            <a:r>
              <a:rPr lang="en-US" sz="1800" b="1" dirty="0" smtClean="0">
                <a:solidFill>
                  <a:srgbClr val="FF0000"/>
                </a:solidFill>
              </a:rPr>
              <a:t>4</a:t>
            </a:r>
            <a:r>
              <a:rPr lang="en-US" sz="1800" dirty="0" smtClean="0"/>
              <a:t> common functions of behavior.</a:t>
            </a:r>
          </a:p>
          <a:p>
            <a:pPr>
              <a:buNone/>
            </a:pPr>
            <a:r>
              <a:rPr lang="en-US" sz="1800" dirty="0" smtClean="0"/>
              <a:t>I can identify learned behavior intervention strategies to guide at home discussions with my child to improve his/her classroom conduct.  </a:t>
            </a:r>
          </a:p>
          <a:p>
            <a:pPr>
              <a:buNone/>
            </a:pPr>
            <a:r>
              <a:rPr lang="en-US" sz="1800" dirty="0"/>
              <a:t>I can identify </a:t>
            </a:r>
            <a:r>
              <a:rPr lang="en-US" sz="1800" b="1" dirty="0">
                <a:solidFill>
                  <a:srgbClr val="FF0000"/>
                </a:solidFill>
              </a:rPr>
              <a:t>2</a:t>
            </a:r>
            <a:r>
              <a:rPr lang="en-US" sz="1800" dirty="0"/>
              <a:t> behavior intervention strategies that I can share with my child’s IEP team  to improve his/her classroom conduct.  </a:t>
            </a:r>
          </a:p>
          <a:p>
            <a:pPr>
              <a:buNone/>
            </a:pPr>
            <a:r>
              <a:rPr lang="en-US" sz="1800" b="1" dirty="0" smtClean="0"/>
              <a:t>VITAL BEHAVIOR 6: UTILIZE RESOURCES AND SUPPORTS</a:t>
            </a:r>
          </a:p>
          <a:p>
            <a:pPr marL="0" indent="0">
              <a:buNone/>
            </a:pPr>
            <a:r>
              <a:rPr lang="en-US" sz="1800" dirty="0" smtClean="0"/>
              <a:t>I can use the Infinite Campus Parent Portal website to identify my child’s grades, attendance, schedule, missing assignments and assignment details. </a:t>
            </a:r>
          </a:p>
          <a:p>
            <a:pPr marL="0" indent="0">
              <a:buNone/>
            </a:pPr>
            <a:r>
              <a:rPr lang="en-US" sz="1800" dirty="0" smtClean="0"/>
              <a:t>I </a:t>
            </a:r>
            <a:r>
              <a:rPr lang="en-US" sz="1800" dirty="0"/>
              <a:t>can identify </a:t>
            </a:r>
            <a:r>
              <a:rPr lang="en-US" sz="1800" b="1" dirty="0">
                <a:solidFill>
                  <a:srgbClr val="FF0000"/>
                </a:solidFill>
              </a:rPr>
              <a:t>1</a:t>
            </a:r>
            <a:r>
              <a:rPr lang="en-US" sz="1800" dirty="0"/>
              <a:t> or more student data management tools that I can use to communicate with my child’s teachers. 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I can use the Infinite Campus Parent Portal website to check my child’s grades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   </a:t>
            </a:r>
            <a:endParaRPr lang="en-US" sz="1800" dirty="0"/>
          </a:p>
          <a:p>
            <a:pPr>
              <a:buNone/>
            </a:pPr>
            <a:endParaRPr lang="en-US" sz="15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2785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300" y="5641178"/>
            <a:ext cx="1527699" cy="514130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3" y="188053"/>
            <a:ext cx="6771501" cy="1365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ATTENDANCE,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BEHAVIOR, ACADEMIC ACHIEVEMENT EVIDENCE TO PRACTICE GUIDE VITAL BEHAVIOR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316353" y="1269507"/>
            <a:ext cx="8570194" cy="49512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VITAL BEHAVIOR 6: UTILIZE RESOURCES AND SUPPORTS</a:t>
            </a:r>
          </a:p>
          <a:p>
            <a:pPr marL="0" indent="0">
              <a:buNone/>
            </a:pPr>
            <a:r>
              <a:rPr lang="en-US" sz="2000" dirty="0" smtClean="0"/>
              <a:t>I can identify 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/>
              <a:t> after school program that can provide a tutor to work with my child to improve his/her Georgia Milestones Reading, Math and Language assessment scores.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I can identify a behavior that my child has and name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r>
              <a:rPr lang="en-US" sz="2000" dirty="0"/>
              <a:t> strategies that I can use to help </a:t>
            </a:r>
            <a:r>
              <a:rPr lang="en-US" sz="2000" dirty="0" smtClean="0"/>
              <a:t>him/her </a:t>
            </a:r>
            <a:r>
              <a:rPr lang="en-US" sz="2000" dirty="0"/>
              <a:t>minimize the behavior. 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I can identify 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n-US" sz="2000" dirty="0"/>
              <a:t> online school resources that I can use to check my child’s attendance and progress.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   </a:t>
            </a:r>
            <a:endParaRPr lang="en-US" sz="1800" dirty="0"/>
          </a:p>
          <a:p>
            <a:pPr>
              <a:buNone/>
            </a:pPr>
            <a:endParaRPr lang="en-US" sz="15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1421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300" y="5641178"/>
            <a:ext cx="1527699" cy="51413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565484" y="2236076"/>
            <a:ext cx="7886700" cy="32609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	EVIDENCE TO PRACTICE:  </a:t>
            </a:r>
          </a:p>
          <a:p>
            <a:pPr algn="ctr">
              <a:buNone/>
            </a:pPr>
            <a:r>
              <a:rPr lang="en-US" sz="4000" b="1" dirty="0" smtClean="0"/>
              <a:t>ASPIRE</a:t>
            </a:r>
          </a:p>
          <a:p>
            <a:pPr algn="ctr">
              <a:buNone/>
            </a:pPr>
            <a:r>
              <a:rPr lang="en-US" sz="4000" b="1" dirty="0" smtClean="0"/>
              <a:t>VITAL BEHAVIORS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5484" y="360947"/>
            <a:ext cx="6342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LEARNING OUTCOMES:  LEARNING TARGET DATA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099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550" y="5574137"/>
            <a:ext cx="1888720" cy="635627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72641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Arial Rounded MT Bold" panose="020F0704030504030204" pitchFamily="34" charset="0"/>
                <a:ea typeface="+mj-ea"/>
                <a:cs typeface="+mj-cs"/>
              </a:rPr>
              <a:t>ASPIRE EVIDENCE TO PRACTICE GUIDE VITAL BEHAVIOR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LEARNING TARGETS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35466" y="1180729"/>
            <a:ext cx="8360804" cy="47140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300" b="1" dirty="0" smtClean="0"/>
              <a:t>VITAL BEHAVIOR 1:  PERSON CENTERED PLANNING</a:t>
            </a:r>
          </a:p>
          <a:p>
            <a:pPr>
              <a:buNone/>
            </a:pPr>
            <a:r>
              <a:rPr lang="en-US" sz="1300" dirty="0" smtClean="0"/>
              <a:t>I can use an Action Plan to identify </a:t>
            </a:r>
            <a:r>
              <a:rPr lang="en-US" sz="1300" b="1" dirty="0" smtClean="0">
                <a:solidFill>
                  <a:srgbClr val="FF0000"/>
                </a:solidFill>
              </a:rPr>
              <a:t>2 </a:t>
            </a:r>
            <a:r>
              <a:rPr lang="en-US" sz="1300" dirty="0" smtClean="0"/>
              <a:t>transition planning and goal setting tasks that my child needs to complete by the end of the school year.</a:t>
            </a:r>
          </a:p>
          <a:p>
            <a:pPr>
              <a:buNone/>
            </a:pPr>
            <a:r>
              <a:rPr lang="en-US" sz="1300" dirty="0" smtClean="0"/>
              <a:t>I can use a Person Centered Plan to identify agencies that can assist my child with post-secondary transition planning.  </a:t>
            </a:r>
          </a:p>
          <a:p>
            <a:pPr lvl="0">
              <a:buNone/>
            </a:pPr>
            <a:r>
              <a:rPr lang="en-US" sz="1300" dirty="0"/>
              <a:t>I can identify goals in my child’s </a:t>
            </a:r>
            <a:r>
              <a:rPr lang="en-US" sz="1300" dirty="0" smtClean="0"/>
              <a:t>PATH (Planning Alternative Tomorrows With Hope) </a:t>
            </a:r>
            <a:r>
              <a:rPr lang="en-US" sz="1300" dirty="0"/>
              <a:t>and use the PATH to monitor his/her progress. </a:t>
            </a:r>
            <a:endParaRPr lang="en-US" sz="1300" dirty="0" smtClean="0"/>
          </a:p>
          <a:p>
            <a:pPr lvl="0">
              <a:buNone/>
            </a:pPr>
            <a:r>
              <a:rPr lang="en-US" sz="1300" dirty="0" smtClean="0"/>
              <a:t>I can use a MAPS (Making Action Plan) to identify agencies that can assist my child with post-secondary transition planning.</a:t>
            </a:r>
            <a:endParaRPr lang="en-US" sz="1300" dirty="0"/>
          </a:p>
          <a:p>
            <a:pPr lvl="0">
              <a:buNone/>
            </a:pPr>
            <a:r>
              <a:rPr lang="en-US" sz="1300" dirty="0"/>
              <a:t>I can name </a:t>
            </a:r>
            <a:r>
              <a:rPr lang="en-US" sz="1300" b="1" dirty="0">
                <a:solidFill>
                  <a:srgbClr val="FF0000"/>
                </a:solidFill>
              </a:rPr>
              <a:t>1</a:t>
            </a:r>
            <a:r>
              <a:rPr lang="en-US" sz="1300" dirty="0"/>
              <a:t> contact person that can assist my child in getting services that will provide a smooth transition from high school graduation to post-secondary options.  </a:t>
            </a:r>
            <a:endParaRPr lang="en-US" sz="1300" dirty="0" smtClean="0"/>
          </a:p>
          <a:p>
            <a:pPr>
              <a:buNone/>
            </a:pPr>
            <a:r>
              <a:rPr lang="en-US" sz="1300" dirty="0"/>
              <a:t>I can identify  </a:t>
            </a:r>
            <a:r>
              <a:rPr lang="en-US" sz="1300" b="1" dirty="0">
                <a:solidFill>
                  <a:srgbClr val="FF0000"/>
                </a:solidFill>
              </a:rPr>
              <a:t>1</a:t>
            </a:r>
            <a:r>
              <a:rPr lang="en-US" sz="1300" dirty="0"/>
              <a:t> or more family goal(s) my child is working on and name the steps that will be taken to achieve the goal.  </a:t>
            </a:r>
            <a:endParaRPr lang="en-US" sz="1300" dirty="0" smtClean="0"/>
          </a:p>
          <a:p>
            <a:pPr lvl="0">
              <a:buNone/>
            </a:pPr>
            <a:r>
              <a:rPr lang="en-US" sz="1300" dirty="0"/>
              <a:t>I can name </a:t>
            </a:r>
            <a:r>
              <a:rPr lang="en-US" sz="1300" b="1" dirty="0">
                <a:solidFill>
                  <a:srgbClr val="FF0000"/>
                </a:solidFill>
              </a:rPr>
              <a:t>1</a:t>
            </a:r>
            <a:r>
              <a:rPr lang="en-US" sz="1300" dirty="0"/>
              <a:t> </a:t>
            </a:r>
            <a:r>
              <a:rPr lang="en-US" sz="1300" dirty="0" smtClean="0"/>
              <a:t>service provider </a:t>
            </a:r>
            <a:r>
              <a:rPr lang="en-US" sz="1300" dirty="0"/>
              <a:t>that can assist my child in getting services that will provide a smooth transition from high school graduation to post-secondary options. </a:t>
            </a:r>
            <a:endParaRPr lang="en-US" sz="1300" dirty="0" smtClean="0"/>
          </a:p>
          <a:p>
            <a:pPr lvl="0">
              <a:buNone/>
            </a:pPr>
            <a:r>
              <a:rPr lang="en-US" sz="1300" dirty="0"/>
              <a:t>I can name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b="1" dirty="0">
                <a:solidFill>
                  <a:srgbClr val="FF0000"/>
                </a:solidFill>
              </a:rPr>
              <a:t>1</a:t>
            </a:r>
            <a:r>
              <a:rPr lang="en-US" sz="1300" dirty="0"/>
              <a:t> NOW/COMP waiver service provider that can support my child after he/she graduates from high </a:t>
            </a:r>
            <a:r>
              <a:rPr lang="en-US" sz="1300" dirty="0" smtClean="0"/>
              <a:t>school</a:t>
            </a:r>
            <a:r>
              <a:rPr lang="en-US" sz="1300" dirty="0"/>
              <a:t>.</a:t>
            </a:r>
            <a:endParaRPr lang="en-US" sz="1300" dirty="0" smtClean="0"/>
          </a:p>
          <a:p>
            <a:pPr lvl="0">
              <a:buNone/>
            </a:pPr>
            <a:r>
              <a:rPr lang="en-US" sz="1300" dirty="0" smtClean="0"/>
              <a:t>I </a:t>
            </a:r>
            <a:r>
              <a:rPr lang="en-US" sz="1300" dirty="0"/>
              <a:t>can list</a:t>
            </a:r>
            <a:r>
              <a:rPr lang="en-US" sz="1300" b="1" dirty="0">
                <a:solidFill>
                  <a:srgbClr val="FF0000"/>
                </a:solidFill>
              </a:rPr>
              <a:t> 2 </a:t>
            </a:r>
            <a:r>
              <a:rPr lang="en-US" sz="1300" dirty="0"/>
              <a:t>or more goals that my child can use for person centered planning tasks.  </a:t>
            </a:r>
          </a:p>
          <a:p>
            <a:pPr lvl="0">
              <a:buNone/>
            </a:pPr>
            <a:r>
              <a:rPr lang="en-US" sz="1300" dirty="0" smtClean="0"/>
              <a:t>I </a:t>
            </a:r>
            <a:r>
              <a:rPr lang="en-US" sz="1300" dirty="0"/>
              <a:t>can identify </a:t>
            </a:r>
            <a:r>
              <a:rPr lang="en-US" sz="1300" b="1" dirty="0">
                <a:solidFill>
                  <a:srgbClr val="FF0000"/>
                </a:solidFill>
              </a:rPr>
              <a:t>2 </a:t>
            </a:r>
            <a:r>
              <a:rPr lang="en-US" sz="1300" dirty="0"/>
              <a:t>goal related tasks and use a person centered plan to outline each task. </a:t>
            </a:r>
          </a:p>
          <a:p>
            <a:pPr>
              <a:buNone/>
            </a:pPr>
            <a:r>
              <a:rPr lang="en-US" sz="1300" dirty="0"/>
              <a:t>I can use an individual time-line to identify </a:t>
            </a:r>
            <a:r>
              <a:rPr lang="en-US" sz="1300" dirty="0" smtClean="0"/>
              <a:t>1 or more scheduled </a:t>
            </a:r>
            <a:r>
              <a:rPr lang="en-US" sz="1300" dirty="0"/>
              <a:t>activities that my child will participate in during the year for the Ambassador program.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35466" y="62862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604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DOE-PowerPoint-White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</Template>
  <TotalTime>7491</TotalTime>
  <Words>6480</Words>
  <Application>Microsoft Office PowerPoint</Application>
  <PresentationFormat>On-screen Show (4:3)</PresentationFormat>
  <Paragraphs>574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GaDOE-PowerPoint-WhiteTemplate</vt:lpstr>
      <vt:lpstr>GaPMP FY18 Toolkit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It Together with Learning Targets  Three Parent Mentor Scenarios as Examples</dc:title>
  <dc:creator>April Lee</dc:creator>
  <cp:lastModifiedBy>Jane Grillo</cp:lastModifiedBy>
  <cp:revision>252</cp:revision>
  <cp:lastPrinted>2017-12-06T15:31:21Z</cp:lastPrinted>
  <dcterms:created xsi:type="dcterms:W3CDTF">2016-11-28T17:27:32Z</dcterms:created>
  <dcterms:modified xsi:type="dcterms:W3CDTF">2018-01-11T18:48:55Z</dcterms:modified>
</cp:coreProperties>
</file>