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81" r:id="rId23"/>
    <p:sldId id="282" r:id="rId24"/>
    <p:sldId id="279" r:id="rId25"/>
    <p:sldId id="280" r:id="rId2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739" autoAdjust="0"/>
  </p:normalViewPr>
  <p:slideViewPr>
    <p:cSldViewPr>
      <p:cViewPr>
        <p:scale>
          <a:sx n="90" d="100"/>
          <a:sy n="90" d="100"/>
        </p:scale>
        <p:origin x="-1002"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D54AC22-17DD-45B7-A061-7A1A99B420DB}" type="datetimeFigureOut">
              <a:rPr lang="en-US" smtClean="0"/>
              <a:pPr/>
              <a:t>9/10/2013</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7103461-707B-40C4-B518-E799CF0123F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0DB5D64-3DAF-4ED3-873C-8CFFFA8D9457}" type="datetimeFigureOut">
              <a:rPr lang="en-US" smtClean="0"/>
              <a:pPr/>
              <a:t>9/10/2013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E1690EAA-D232-4FB1-BF0C-83A7ED65A2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 introduction</a:t>
            </a:r>
            <a:r>
              <a:rPr lang="en-US" baseline="0" dirty="0" smtClean="0"/>
              <a:t> with April recording their answer to this question: As a teacher I feel self-determination skills are vital for every student. I feel one skill that is extremely important for my students to learn is: ______________________________ and Why.</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April will talk about Person</a:t>
            </a:r>
            <a:r>
              <a:rPr lang="en-US" baseline="0" dirty="0" smtClean="0"/>
              <a:t> Centered Planning and the MAPS tool.</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April will talk about</a:t>
            </a:r>
            <a:r>
              <a:rPr lang="en-US" baseline="0" dirty="0" smtClean="0"/>
              <a:t> relating gift contributions and gift discovery to leadership, communication practice, and community building.</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 Brinson will discuss</a:t>
            </a:r>
            <a:r>
              <a:rPr lang="en-US" baseline="0" dirty="0" smtClean="0"/>
              <a:t> the community engagement plan of the school to include mentoring and the benefits of mentoring related to school attendance and </a:t>
            </a:r>
            <a:r>
              <a:rPr lang="en-US" baseline="0" dirty="0" err="1" smtClean="0"/>
              <a:t>acheivement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 Brinson: Will discuss the creation of the CAFÉ, its efforts,</a:t>
            </a:r>
            <a:r>
              <a:rPr lang="en-US" baseline="0" dirty="0" smtClean="0"/>
              <a:t> and the importance of partnering with families and community for student success.</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 video</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April:</a:t>
            </a:r>
            <a:r>
              <a:rPr lang="en-US" baseline="0" dirty="0" smtClean="0"/>
              <a:t> will highlight what the YIC Summit was all about</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690EAA-D232-4FB1-BF0C-83A7ED65A2E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briefly</a:t>
            </a:r>
            <a:r>
              <a:rPr lang="en-US" baseline="0" dirty="0" smtClean="0"/>
              <a:t> each activity.</a:t>
            </a:r>
          </a:p>
          <a:p>
            <a:r>
              <a:rPr lang="en-US" baseline="0" dirty="0" smtClean="0"/>
              <a:t>On the tables will be 3 copies of each of the 5 lesson plans.</a:t>
            </a:r>
          </a:p>
          <a:p>
            <a:r>
              <a:rPr lang="en-US" baseline="0" dirty="0" smtClean="0"/>
              <a:t>These lesson plans with tools and scenarios will be available online with presentation.</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a:t>
            </a:r>
            <a:r>
              <a:rPr lang="en-US" baseline="0" dirty="0" smtClean="0"/>
              <a:t> permitting we will lead this lesson regarding Goal Setting.</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of what has happened</a:t>
            </a:r>
            <a:r>
              <a:rPr lang="en-US" baseline="0" dirty="0" smtClean="0"/>
              <a:t> since YIC Summit and our hope for next year.</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definition… </a:t>
            </a:r>
          </a:p>
          <a:p>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based outcomes of self-determined individuals.</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is always</a:t>
            </a:r>
            <a:r>
              <a:rPr lang="en-US" baseline="0" dirty="0" smtClean="0"/>
              <a:t> occurring; while in Elementary, Middle, High Schools, or Beyond.  In school we are preparing them for the Beyond part of life; seeking the very best outcomes for each student based on their strengths, supports, and skills.</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handout.</a:t>
            </a:r>
          </a:p>
          <a:p>
            <a:r>
              <a:rPr lang="en-US" dirty="0" smtClean="0"/>
              <a:t>These</a:t>
            </a:r>
            <a:r>
              <a:rPr lang="en-US" baseline="0" dirty="0" smtClean="0"/>
              <a:t> are areas of self-determination we considered when working with students this year and preparing them for leadership roles.</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690EAA-D232-4FB1-BF0C-83A7ED65A2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may ask…”When is it possible to teach these skills in a classroom setting?”</a:t>
            </a:r>
          </a:p>
          <a:p>
            <a:r>
              <a:rPr lang="en-US" dirty="0" smtClean="0"/>
              <a:t>Jay…</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program and how</a:t>
            </a:r>
            <a:r>
              <a:rPr lang="en-US" baseline="0" dirty="0" smtClean="0"/>
              <a:t> each step was a building block for the next leadership opportunity.</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describe each of the activities.  A handout for each one will be at each table for participants to share.</a:t>
            </a:r>
          </a:p>
          <a:p>
            <a:endParaRPr lang="en-US" baseline="0" dirty="0" smtClean="0"/>
          </a:p>
          <a:p>
            <a:r>
              <a:rPr lang="en-US" baseline="0" dirty="0" smtClean="0"/>
              <a:t>We will then do the Coping with Anger activity as 3 groups as there are 3 scenarios on the worksheet.</a:t>
            </a:r>
            <a:endParaRPr lang="en-US" dirty="0"/>
          </a:p>
        </p:txBody>
      </p:sp>
      <p:sp>
        <p:nvSpPr>
          <p:cNvPr id="4" name="Slide Number Placeholder 3"/>
          <p:cNvSpPr>
            <a:spLocks noGrp="1"/>
          </p:cNvSpPr>
          <p:nvPr>
            <p:ph type="sldNum" sz="quarter" idx="10"/>
          </p:nvPr>
        </p:nvSpPr>
        <p:spPr/>
        <p:txBody>
          <a:bodyPr/>
          <a:lstStyle/>
          <a:p>
            <a:fld id="{E1690EAA-D232-4FB1-BF0C-83A7ED65A2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6291491-5659-459E-92FE-4BF31A12B893}" type="datetimeFigureOut">
              <a:rPr lang="en-US" smtClean="0"/>
              <a:pPr/>
              <a:t>9/10/2013</a:t>
            </a:fld>
            <a:endParaRPr lang="en-US"/>
          </a:p>
        </p:txBody>
      </p:sp>
      <p:sp>
        <p:nvSpPr>
          <p:cNvPr id="8" name="Slide Number Placeholder 7"/>
          <p:cNvSpPr>
            <a:spLocks noGrp="1"/>
          </p:cNvSpPr>
          <p:nvPr>
            <p:ph type="sldNum" sz="quarter" idx="11"/>
          </p:nvPr>
        </p:nvSpPr>
        <p:spPr/>
        <p:txBody>
          <a:bodyPr/>
          <a:lstStyle/>
          <a:p>
            <a:fld id="{F0F54211-E42D-4BEA-89F8-793AF86E90D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91491-5659-459E-92FE-4BF31A12B893}"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91491-5659-459E-92FE-4BF31A12B893}"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6291491-5659-459E-92FE-4BF31A12B893}"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91491-5659-459E-92FE-4BF31A12B893}"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4211-E42D-4BEA-89F8-793AF86E90DF}"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6291491-5659-459E-92FE-4BF31A12B893}"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4211-E42D-4BEA-89F8-793AF86E90DF}"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6291491-5659-459E-92FE-4BF31A12B893}"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54211-E42D-4BEA-89F8-793AF86E90DF}"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291491-5659-459E-92FE-4BF31A12B893}"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91491-5659-459E-92FE-4BF31A12B893}"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91491-5659-459E-92FE-4BF31A12B893}"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91491-5659-459E-92FE-4BF31A12B893}"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4211-E42D-4BEA-89F8-793AF86E90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6291491-5659-459E-92FE-4BF31A12B893}" type="datetimeFigureOut">
              <a:rPr lang="en-US" smtClean="0"/>
              <a:pPr/>
              <a:t>9/10/2013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0F54211-E42D-4BEA-89F8-793AF86E90DF}"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cset.org/publications/viewdesc.asp?id=96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990600"/>
            <a:ext cx="8534400" cy="3934857"/>
          </a:xfrm>
        </p:spPr>
        <p:txBody>
          <a:bodyPr/>
          <a:lstStyle/>
          <a:p>
            <a:pPr marL="182880" indent="0" algn="ctr">
              <a:buNone/>
            </a:pPr>
            <a:r>
              <a:rPr lang="en-U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Youth Self Determination and Leadership : </a:t>
            </a:r>
            <a:br>
              <a:rPr lang="en-U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Plan. Lead. Succeed. </a:t>
            </a:r>
            <a:endPar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Subtitle 2"/>
          <p:cNvSpPr>
            <a:spLocks noGrp="1"/>
          </p:cNvSpPr>
          <p:nvPr>
            <p:ph type="subTitle" idx="1"/>
          </p:nvPr>
        </p:nvSpPr>
        <p:spPr>
          <a:xfrm>
            <a:off x="1066800" y="5410200"/>
            <a:ext cx="7315200" cy="882119"/>
          </a:xfrm>
        </p:spPr>
        <p:txBody>
          <a:bodyPr>
            <a:normAutofit/>
          </a:bodyPr>
          <a:lstStyle/>
          <a:p>
            <a:r>
              <a:rPr lang="en-US" dirty="0" smtClean="0"/>
              <a:t>April </a:t>
            </a:r>
            <a:r>
              <a:rPr lang="en-US" dirty="0" smtClean="0"/>
              <a:t>Lee, Wayne County Parent Mentor</a:t>
            </a:r>
            <a:endParaRPr lang="en-US" dirty="0"/>
          </a:p>
        </p:txBody>
      </p:sp>
    </p:spTree>
    <p:extLst>
      <p:ext uri="{BB962C8B-B14F-4D97-AF65-F5344CB8AC3E}">
        <p14:creationId xmlns="" xmlns:p14="http://schemas.microsoft.com/office/powerpoint/2010/main" val="49935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Personal MAPS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85800" y="1289205"/>
            <a:ext cx="7696200" cy="5097483"/>
          </a:xfrm>
        </p:spPr>
      </p:pic>
      <p:pic>
        <p:nvPicPr>
          <p:cNvPr id="1026" name="Picture 2" descr="C:\Users\April\Pictures\2013-04-29 001\hnShelle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86600" y="2133600"/>
            <a:ext cx="1676400" cy="3488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847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Building/Experiences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04800" y="1752600"/>
            <a:ext cx="3352800" cy="2220686"/>
          </a:xfrm>
        </p:spPr>
      </p:pic>
      <p:pic>
        <p:nvPicPr>
          <p:cNvPr id="2050" name="Picture 2" descr="C:\Users\April\Pictures\2013-03-24 001\roving 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99114" y="1752600"/>
            <a:ext cx="3200400" cy="2119732"/>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pril\Pictures\2013-03-24 001\roving 1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4075648"/>
            <a:ext cx="3733800" cy="2473021"/>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April\Pictures\2013-03-24 001\dharge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00800" y="3352800"/>
            <a:ext cx="2362200" cy="3217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2817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for Success - Mentoring</a:t>
            </a:r>
            <a:endParaRPr lang="en-US" dirty="0"/>
          </a:p>
        </p:txBody>
      </p:sp>
      <p:pic>
        <p:nvPicPr>
          <p:cNvPr id="3074" name="Picture 2" descr="C:\Users\April\Pictures\DSC_0490 (2).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4444324"/>
            <a:ext cx="3429000" cy="2271157"/>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April\Pictures\DSC_0478 (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1676400"/>
            <a:ext cx="3799114" cy="251628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April\Pictures\2012-12-06 001\DSC_027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515" y="1748499"/>
            <a:ext cx="3581400" cy="2372081"/>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April\Pictures\2012-12-06 001\DSC_0275.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02628" y="4343400"/>
            <a:ext cx="3581400" cy="23720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489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e\Documents\alee\Dropout\2x2 sign compass.JPG"/>
          <p:cNvPicPr>
            <a:picLocks noChangeAspect="1" noChangeArrowheads="1"/>
          </p:cNvPicPr>
          <p:nvPr/>
        </p:nvPicPr>
        <p:blipFill>
          <a:blip r:embed="rId3" cstate="print"/>
          <a:srcRect/>
          <a:stretch>
            <a:fillRect/>
          </a:stretch>
        </p:blipFill>
        <p:spPr bwMode="auto">
          <a:xfrm>
            <a:off x="4191000" y="685800"/>
            <a:ext cx="4953000" cy="3960337"/>
          </a:xfrm>
          <a:prstGeom prst="rect">
            <a:avLst/>
          </a:prstGeom>
          <a:noFill/>
        </p:spPr>
      </p:pic>
      <p:sp>
        <p:nvSpPr>
          <p:cNvPr id="2" name="Title 1"/>
          <p:cNvSpPr>
            <a:spLocks noGrp="1"/>
          </p:cNvSpPr>
          <p:nvPr>
            <p:ph type="title"/>
          </p:nvPr>
        </p:nvSpPr>
        <p:spPr/>
        <p:txBody>
          <a:bodyPr/>
          <a:lstStyle/>
          <a:p>
            <a:r>
              <a:rPr lang="en-US" dirty="0" smtClean="0"/>
              <a:t>Partnerships for Success – C.A.F.E.</a:t>
            </a:r>
            <a:endParaRPr lang="en-US" dirty="0"/>
          </a:p>
        </p:txBody>
      </p:sp>
      <p:pic>
        <p:nvPicPr>
          <p:cNvPr id="4098" name="Picture 2" descr="C:\Users\April\Pictures\2012-12-06 001\DSC_0257.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617280"/>
            <a:ext cx="3721458" cy="2464863"/>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April\Pictures\2012-12-06 001\DSC_025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76800" y="4160450"/>
            <a:ext cx="3942782" cy="261143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April\Pictures\2012-12-06 001\DSC_026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600" y="4147457"/>
            <a:ext cx="3962399" cy="2624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695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View by Video</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1524000"/>
            <a:ext cx="4038600" cy="4910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09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 Community Summit 2013</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Student-led Workshops</a:t>
            </a:r>
          </a:p>
          <a:p>
            <a:r>
              <a:rPr lang="en-US" dirty="0" smtClean="0"/>
              <a:t>Five Skills Taught</a:t>
            </a:r>
          </a:p>
          <a:p>
            <a:pPr lvl="1"/>
            <a:r>
              <a:rPr lang="en-US" dirty="0" smtClean="0"/>
              <a:t>Goal Setting</a:t>
            </a:r>
          </a:p>
          <a:p>
            <a:pPr lvl="1"/>
            <a:r>
              <a:rPr lang="en-US" dirty="0" smtClean="0"/>
              <a:t>Decision Making</a:t>
            </a:r>
          </a:p>
          <a:p>
            <a:pPr lvl="1"/>
            <a:r>
              <a:rPr lang="en-US" dirty="0" smtClean="0"/>
              <a:t>Problem Solving</a:t>
            </a:r>
          </a:p>
          <a:p>
            <a:pPr lvl="1"/>
            <a:r>
              <a:rPr lang="en-US" dirty="0" smtClean="0"/>
              <a:t>Gift Identification/Community Building</a:t>
            </a:r>
          </a:p>
          <a:p>
            <a:pPr lvl="1"/>
            <a:r>
              <a:rPr lang="en-US" dirty="0" smtClean="0"/>
              <a:t>Dreaming Graphically</a:t>
            </a:r>
          </a:p>
          <a:p>
            <a:pPr lvl="1"/>
            <a:endParaRPr lang="en-US" dirty="0"/>
          </a:p>
          <a:p>
            <a:r>
              <a:rPr lang="en-US" dirty="0" smtClean="0"/>
              <a:t>Conversation Topics</a:t>
            </a:r>
          </a:p>
          <a:p>
            <a:pPr lvl="1"/>
            <a:r>
              <a:rPr lang="en-US" dirty="0" smtClean="0"/>
              <a:t>Drug/Alcohol Abuse</a:t>
            </a:r>
          </a:p>
          <a:p>
            <a:pPr lvl="1"/>
            <a:r>
              <a:rPr lang="en-US" dirty="0" smtClean="0"/>
              <a:t>School Environment</a:t>
            </a:r>
          </a:p>
          <a:p>
            <a:pPr lvl="1"/>
            <a:r>
              <a:rPr lang="en-US" dirty="0" smtClean="0"/>
              <a:t>Bullying</a:t>
            </a:r>
          </a:p>
          <a:p>
            <a:pPr lvl="1"/>
            <a:r>
              <a:rPr lang="en-US" dirty="0" smtClean="0"/>
              <a:t>Homelessness</a:t>
            </a:r>
          </a:p>
          <a:p>
            <a:pPr lvl="1"/>
            <a:r>
              <a:rPr lang="en-US" dirty="0" smtClean="0"/>
              <a:t>Work and College Readiness</a:t>
            </a:r>
          </a:p>
          <a:p>
            <a:pPr lvl="1"/>
            <a:r>
              <a:rPr lang="en-US" dirty="0" smtClean="0"/>
              <a:t>Financial Planning</a:t>
            </a:r>
          </a:p>
          <a:p>
            <a:pPr lvl="1"/>
            <a:endParaRPr lang="en-US" dirty="0"/>
          </a:p>
        </p:txBody>
      </p:sp>
    </p:spTree>
    <p:extLst>
      <p:ext uri="{BB962C8B-B14F-4D97-AF65-F5344CB8AC3E}">
        <p14:creationId xmlns="" xmlns:p14="http://schemas.microsoft.com/office/powerpoint/2010/main" val="111967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 Community Summit 2013</a:t>
            </a:r>
            <a:endParaRPr lang="en-US" dirty="0"/>
          </a:p>
        </p:txBody>
      </p:sp>
      <p:sp>
        <p:nvSpPr>
          <p:cNvPr id="3" name="Text Placeholder 2"/>
          <p:cNvSpPr>
            <a:spLocks noGrp="1"/>
          </p:cNvSpPr>
          <p:nvPr>
            <p:ph type="body" idx="1"/>
          </p:nvPr>
        </p:nvSpPr>
        <p:spPr>
          <a:xfrm>
            <a:off x="457200" y="1600200"/>
            <a:ext cx="8229600" cy="838200"/>
          </a:xfrm>
        </p:spPr>
        <p:txBody>
          <a:bodyPr/>
          <a:lstStyle/>
          <a:p>
            <a:r>
              <a:rPr lang="en-US" dirty="0" smtClean="0"/>
              <a:t>Youth Lead Conversations Empowering Peers to Use Leadership Skills</a:t>
            </a:r>
            <a:endParaRPr lang="en-US" dirty="0"/>
          </a:p>
        </p:txBody>
      </p:sp>
      <p:pic>
        <p:nvPicPr>
          <p:cNvPr id="7" name="Content Placeholder 6"/>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228600" y="2590800"/>
            <a:ext cx="3318763" cy="2198141"/>
          </a:xfrm>
        </p:spPr>
      </p:pic>
      <p:pic>
        <p:nvPicPr>
          <p:cNvPr id="8" name="Content Placeholder 7"/>
          <p:cNvPicPr>
            <a:picLocks noGrp="1" noChangeAspect="1"/>
          </p:cNvPicPr>
          <p:nvPr>
            <p:ph sz="quarter" idx="14"/>
          </p:nvPr>
        </p:nvPicPr>
        <p:blipFill>
          <a:blip r:embed="rId4" cstate="print">
            <a:extLst>
              <a:ext uri="{28A0092B-C50C-407E-A947-70E740481C1C}">
                <a14:useLocalDpi xmlns="" xmlns:a14="http://schemas.microsoft.com/office/drawing/2010/main" val="0"/>
              </a:ext>
            </a:extLst>
          </a:blip>
          <a:stretch>
            <a:fillRect/>
          </a:stretch>
        </p:blipFill>
        <p:spPr>
          <a:xfrm>
            <a:off x="5486400" y="2514600"/>
            <a:ext cx="3455988" cy="2289030"/>
          </a:xfrm>
        </p:spPr>
      </p:pic>
      <p:pic>
        <p:nvPicPr>
          <p:cNvPr id="7171" name="Picture 3" descr="C:\Users\April\Pictures\YIC news 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62200" y="4267200"/>
            <a:ext cx="4191000" cy="2775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1688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YIC Summit Sessions</a:t>
            </a:r>
            <a:endParaRPr lang="en-US" dirty="0"/>
          </a:p>
        </p:txBody>
      </p:sp>
      <p:pic>
        <p:nvPicPr>
          <p:cNvPr id="1026" name="Picture 2" descr="C:\Users\April\Pictures\DSC_1250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9289" y="1752600"/>
            <a:ext cx="4341906" cy="2875808"/>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April\Pictures\DSC_126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477" y="3657600"/>
            <a:ext cx="4111812" cy="27234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77477" y="1752600"/>
            <a:ext cx="4111812" cy="1754326"/>
          </a:xfrm>
          <a:prstGeom prst="rect">
            <a:avLst/>
          </a:prstGeom>
          <a:noFill/>
          <a:ln>
            <a:solidFill>
              <a:srgbClr val="00B0F0"/>
            </a:solidFill>
          </a:ln>
        </p:spPr>
        <p:txBody>
          <a:bodyPr wrap="square" rtlCol="0">
            <a:spAutoFit/>
          </a:bodyPr>
          <a:lstStyle/>
          <a:p>
            <a:r>
              <a:rPr lang="en-US" dirty="0" smtClean="0"/>
              <a:t>Discover  gifts you and your neighbor should contribute  to make your community better!</a:t>
            </a:r>
          </a:p>
          <a:p>
            <a:r>
              <a:rPr lang="en-US" dirty="0" smtClean="0"/>
              <a:t>Students worked independently and with a peer to look for gifts and talents meant to share.</a:t>
            </a:r>
            <a:endParaRPr lang="en-US" dirty="0"/>
          </a:p>
        </p:txBody>
      </p:sp>
      <p:sp>
        <p:nvSpPr>
          <p:cNvPr id="8" name="TextBox 7"/>
          <p:cNvSpPr txBox="1"/>
          <p:nvPr/>
        </p:nvSpPr>
        <p:spPr>
          <a:xfrm>
            <a:off x="4724400" y="4800600"/>
            <a:ext cx="4233851" cy="1754326"/>
          </a:xfrm>
          <a:prstGeom prst="rect">
            <a:avLst/>
          </a:prstGeom>
          <a:noFill/>
          <a:ln>
            <a:solidFill>
              <a:srgbClr val="00B0F0"/>
            </a:solidFill>
          </a:ln>
        </p:spPr>
        <p:txBody>
          <a:bodyPr wrap="none" rtlCol="0">
            <a:spAutoFit/>
          </a:bodyPr>
          <a:lstStyle/>
          <a:p>
            <a:r>
              <a:rPr lang="en-US" dirty="0" smtClean="0"/>
              <a:t>Learning steps to making decisions, </a:t>
            </a:r>
          </a:p>
          <a:p>
            <a:r>
              <a:rPr lang="en-US" dirty="0" smtClean="0"/>
              <a:t>thinking about the end and all the steps</a:t>
            </a:r>
          </a:p>
          <a:p>
            <a:r>
              <a:rPr lang="en-US" dirty="0"/>
              <a:t>i</a:t>
            </a:r>
            <a:r>
              <a:rPr lang="en-US" dirty="0" smtClean="0"/>
              <a:t>n-between. Topics and scenarios were</a:t>
            </a:r>
          </a:p>
          <a:p>
            <a:r>
              <a:rPr lang="en-US" dirty="0"/>
              <a:t>r</a:t>
            </a:r>
            <a:r>
              <a:rPr lang="en-US" dirty="0" smtClean="0"/>
              <a:t>elated to</a:t>
            </a:r>
            <a:r>
              <a:rPr lang="en-US" dirty="0"/>
              <a:t> </a:t>
            </a:r>
            <a:r>
              <a:rPr lang="en-US" dirty="0" smtClean="0"/>
              <a:t>drug and alcohol abuse and </a:t>
            </a:r>
          </a:p>
          <a:p>
            <a:r>
              <a:rPr lang="en-US" dirty="0"/>
              <a:t>h</a:t>
            </a:r>
            <a:r>
              <a:rPr lang="en-US" dirty="0" smtClean="0"/>
              <a:t>ow this impacts decision making and</a:t>
            </a:r>
          </a:p>
          <a:p>
            <a:r>
              <a:rPr lang="en-US" dirty="0"/>
              <a:t>f</a:t>
            </a:r>
            <a:r>
              <a:rPr lang="en-US" dirty="0" smtClean="0"/>
              <a:t>uture decisions.</a:t>
            </a:r>
          </a:p>
        </p:txBody>
      </p:sp>
    </p:spTree>
    <p:extLst>
      <p:ext uri="{BB962C8B-B14F-4D97-AF65-F5344CB8AC3E}">
        <p14:creationId xmlns="" xmlns:p14="http://schemas.microsoft.com/office/powerpoint/2010/main" val="243390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YIC Summit Sessions</a:t>
            </a:r>
            <a:endParaRPr lang="en-US" dirty="0"/>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13"/>
          </p:nvPr>
        </p:nvSpPr>
        <p:spPr>
          <a:xfrm>
            <a:off x="457200" y="1569275"/>
            <a:ext cx="4041648" cy="2012125"/>
          </a:xfrm>
          <a:ln>
            <a:solidFill>
              <a:srgbClr val="00B0F0"/>
            </a:solidFill>
          </a:ln>
        </p:spPr>
        <p:txBody>
          <a:bodyPr>
            <a:normAutofit fontScale="92500" lnSpcReduction="10000"/>
          </a:bodyPr>
          <a:lstStyle/>
          <a:p>
            <a:pPr marL="0" indent="0">
              <a:buNone/>
            </a:pPr>
            <a:r>
              <a:rPr lang="en-US" sz="2000" dirty="0" smtClean="0"/>
              <a:t>Problem solving using the Solution Circle.  Students worked as a support network discussing a problem related to bullying and school atmosphere issues for real solutions that students could get involved in. </a:t>
            </a:r>
            <a:endParaRPr lang="en-US" sz="2000" dirty="0"/>
          </a:p>
        </p:txBody>
      </p:sp>
      <p:sp>
        <p:nvSpPr>
          <p:cNvPr id="6" name="Content Placeholder 5"/>
          <p:cNvSpPr>
            <a:spLocks noGrp="1"/>
          </p:cNvSpPr>
          <p:nvPr>
            <p:ph sz="quarter" idx="14"/>
          </p:nvPr>
        </p:nvSpPr>
        <p:spPr>
          <a:xfrm>
            <a:off x="4672584" y="4267200"/>
            <a:ext cx="4041648" cy="1981200"/>
          </a:xfrm>
          <a:ln>
            <a:solidFill>
              <a:srgbClr val="00B0F0"/>
            </a:solidFill>
          </a:ln>
        </p:spPr>
        <p:txBody>
          <a:bodyPr/>
          <a:lstStyle/>
          <a:p>
            <a:pPr marL="0" indent="0">
              <a:buNone/>
            </a:pPr>
            <a:r>
              <a:rPr lang="en-US" dirty="0" smtClean="0"/>
              <a:t>Graphically recording your dream… What will your life look like when you have met your goals?</a:t>
            </a:r>
            <a:endParaRPr lang="en-US" dirty="0"/>
          </a:p>
        </p:txBody>
      </p:sp>
      <p:pic>
        <p:nvPicPr>
          <p:cNvPr id="2050" name="Picture 2" descr="C:\Users\April\Pictures\DSC_1293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657600"/>
            <a:ext cx="4038600" cy="2674917"/>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pril\Pictures\DSC_135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569275"/>
            <a:ext cx="3962400" cy="26244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786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YIC Summit Session</a:t>
            </a:r>
            <a:endParaRPr lang="en-US" dirty="0"/>
          </a:p>
        </p:txBody>
      </p:sp>
      <p:sp>
        <p:nvSpPr>
          <p:cNvPr id="8" name="Content Placeholder 7"/>
          <p:cNvSpPr>
            <a:spLocks noGrp="1"/>
          </p:cNvSpPr>
          <p:nvPr>
            <p:ph idx="1"/>
          </p:nvPr>
        </p:nvSpPr>
        <p:spPr/>
        <p:txBody>
          <a:bodyPr/>
          <a:lstStyle/>
          <a:p>
            <a:pPr marL="0" indent="0">
              <a:buNone/>
            </a:pPr>
            <a:r>
              <a:rPr lang="en-US" dirty="0" smtClean="0"/>
              <a:t>Let’s practice Goal Setting…</a:t>
            </a:r>
            <a:endParaRPr lang="en-US" dirty="0"/>
          </a:p>
        </p:txBody>
      </p:sp>
      <p:pic>
        <p:nvPicPr>
          <p:cNvPr id="3074" name="Picture 2" descr="C:\Users\April\Pictures\DSC_13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2383258"/>
            <a:ext cx="5722471" cy="379020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rot="20683473">
            <a:off x="381000" y="3124200"/>
            <a:ext cx="2702984" cy="2308324"/>
          </a:xfrm>
          <a:prstGeom prst="rect">
            <a:avLst/>
          </a:prstGeom>
          <a:noFill/>
        </p:spPr>
        <p:txBody>
          <a:bodyPr wrap="none" rtlCol="0">
            <a:spAutoFit/>
          </a:bodyPr>
          <a:lstStyle/>
          <a:p>
            <a:r>
              <a:rPr lang="en-US" dirty="0" smtClean="0"/>
              <a:t>Work Readiness</a:t>
            </a:r>
          </a:p>
          <a:p>
            <a:endParaRPr lang="en-US" dirty="0" smtClean="0"/>
          </a:p>
          <a:p>
            <a:r>
              <a:rPr lang="en-US" dirty="0" smtClean="0"/>
              <a:t>Financial Planning</a:t>
            </a:r>
          </a:p>
          <a:p>
            <a:endParaRPr lang="en-US" dirty="0" smtClean="0"/>
          </a:p>
          <a:p>
            <a:r>
              <a:rPr lang="en-US" dirty="0" smtClean="0"/>
              <a:t>Education</a:t>
            </a:r>
          </a:p>
          <a:p>
            <a:endParaRPr lang="en-US" dirty="0" smtClean="0"/>
          </a:p>
          <a:p>
            <a:r>
              <a:rPr lang="en-US" dirty="0" smtClean="0"/>
              <a:t>Exploring Opportunities</a:t>
            </a:r>
          </a:p>
          <a:p>
            <a:endParaRPr lang="en-US" dirty="0"/>
          </a:p>
        </p:txBody>
      </p:sp>
    </p:spTree>
    <p:extLst>
      <p:ext uri="{BB962C8B-B14F-4D97-AF65-F5344CB8AC3E}">
        <p14:creationId xmlns="" xmlns:p14="http://schemas.microsoft.com/office/powerpoint/2010/main" val="260069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Self-Determination</a:t>
            </a:r>
            <a:endParaRPr lang="en-US" dirty="0"/>
          </a:p>
        </p:txBody>
      </p:sp>
      <p:sp>
        <p:nvSpPr>
          <p:cNvPr id="5" name="Content Placeholder 4"/>
          <p:cNvSpPr>
            <a:spLocks noGrp="1"/>
          </p:cNvSpPr>
          <p:nvPr>
            <p:ph idx="1"/>
          </p:nvPr>
        </p:nvSpPr>
        <p:spPr/>
        <p:txBody>
          <a:bodyPr/>
          <a:lstStyle/>
          <a:p>
            <a:pPr marL="45720" indent="0">
              <a:buNone/>
            </a:pPr>
            <a:endParaRPr lang="en-US" dirty="0" smtClean="0"/>
          </a:p>
          <a:p>
            <a:r>
              <a:rPr lang="en-US" sz="2800" dirty="0" smtClean="0"/>
              <a:t>All individuals </a:t>
            </a:r>
            <a:r>
              <a:rPr lang="en-US" sz="2800" dirty="0"/>
              <a:t>have the right to direct their own </a:t>
            </a:r>
            <a:r>
              <a:rPr lang="en-US" sz="2800" dirty="0" smtClean="0"/>
              <a:t>lives</a:t>
            </a:r>
          </a:p>
          <a:p>
            <a:r>
              <a:rPr lang="en-US" sz="2800" dirty="0" smtClean="0"/>
              <a:t>Increases successfulness of transition </a:t>
            </a:r>
            <a:r>
              <a:rPr lang="en-US" sz="2800" dirty="0"/>
              <a:t>to adulthood, including employment and </a:t>
            </a:r>
            <a:r>
              <a:rPr lang="en-US" sz="2800" dirty="0" smtClean="0"/>
              <a:t>independence</a:t>
            </a:r>
          </a:p>
          <a:p>
            <a:r>
              <a:rPr lang="en-US" sz="2800" dirty="0"/>
              <a:t>B</a:t>
            </a:r>
            <a:r>
              <a:rPr lang="en-US" sz="2800" dirty="0" smtClean="0"/>
              <a:t>ased </a:t>
            </a:r>
            <a:r>
              <a:rPr lang="en-US" sz="2800" dirty="0"/>
              <a:t>on student needs and take into account student interests and </a:t>
            </a:r>
            <a:r>
              <a:rPr lang="en-US" sz="2800" dirty="0" smtClean="0"/>
              <a:t>preferences</a:t>
            </a:r>
          </a:p>
          <a:p>
            <a:pPr marL="0" indent="0">
              <a:buNone/>
            </a:pPr>
            <a:endParaRPr lang="en-US" sz="2800" dirty="0" smtClean="0"/>
          </a:p>
          <a:p>
            <a:pPr marL="0" indent="0">
              <a:buNone/>
            </a:pPr>
            <a:r>
              <a:rPr lang="en-US" sz="1000" dirty="0" smtClean="0"/>
              <a:t>NCSET</a:t>
            </a:r>
            <a:endParaRPr lang="en-US" sz="1000" dirty="0"/>
          </a:p>
        </p:txBody>
      </p:sp>
    </p:spTree>
    <p:extLst>
      <p:ext uri="{BB962C8B-B14F-4D97-AF65-F5344CB8AC3E}">
        <p14:creationId xmlns="" xmlns:p14="http://schemas.microsoft.com/office/powerpoint/2010/main" val="266490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C.A.F.E. partners met to review student’s work from YIC Summit</a:t>
            </a:r>
          </a:p>
          <a:p>
            <a:r>
              <a:rPr lang="en-US" dirty="0" smtClean="0"/>
              <a:t>Action steps created</a:t>
            </a:r>
          </a:p>
          <a:p>
            <a:pPr lvl="1"/>
            <a:r>
              <a:rPr lang="en-US" dirty="0" smtClean="0"/>
              <a:t>Engaging student, family, and community in action next school year</a:t>
            </a:r>
          </a:p>
          <a:p>
            <a:pPr lvl="1"/>
            <a:endParaRPr lang="en-US" dirty="0" smtClean="0"/>
          </a:p>
          <a:p>
            <a:pPr lvl="1"/>
            <a:r>
              <a:rPr lang="en-US" sz="2000" dirty="0" smtClean="0"/>
              <a:t>Example: If students felt a step in eliminating bullying at the high school would be to have an early education program at an elementary or middle school, how could the community be involved in supporting them accomplish that program creation and implementation?</a:t>
            </a:r>
          </a:p>
          <a:p>
            <a:r>
              <a:rPr lang="en-US" dirty="0" smtClean="0"/>
              <a:t>Students will review suggestions at beginning of next school year.</a:t>
            </a:r>
          </a:p>
          <a:p>
            <a:r>
              <a:rPr lang="en-US" sz="2800" dirty="0" smtClean="0"/>
              <a:t>There will be a Youth in Community Summit 2014!!!</a:t>
            </a:r>
            <a:endParaRPr lang="en-US" sz="2800" dirty="0"/>
          </a:p>
        </p:txBody>
      </p:sp>
    </p:spTree>
    <p:extLst>
      <p:ext uri="{BB962C8B-B14F-4D97-AF65-F5344CB8AC3E}">
        <p14:creationId xmlns="" xmlns:p14="http://schemas.microsoft.com/office/powerpoint/2010/main" val="26664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3" name="Content Placeholder 2"/>
          <p:cNvSpPr>
            <a:spLocks noGrp="1"/>
          </p:cNvSpPr>
          <p:nvPr>
            <p:ph idx="1"/>
          </p:nvPr>
        </p:nvSpPr>
        <p:spPr/>
        <p:txBody>
          <a:bodyPr/>
          <a:lstStyle/>
          <a:p>
            <a:r>
              <a:rPr lang="en-US" dirty="0" smtClean="0"/>
              <a:t>Students said:</a:t>
            </a:r>
          </a:p>
          <a:p>
            <a:pPr lvl="1"/>
            <a:r>
              <a:rPr lang="en-US" sz="1800" dirty="0" smtClean="0"/>
              <a:t>“I found future planning activity helpful as it showed me a different way to look at my goals”.</a:t>
            </a:r>
          </a:p>
          <a:p>
            <a:pPr lvl="1"/>
            <a:r>
              <a:rPr lang="en-US" sz="1800" dirty="0" smtClean="0"/>
              <a:t>“Next year I would like to work on something related to helping students not turn to drug and alcohol abuse to fill voids”.</a:t>
            </a:r>
          </a:p>
          <a:p>
            <a:pPr lvl="1"/>
            <a:r>
              <a:rPr lang="en-US" sz="1800" dirty="0" smtClean="0"/>
              <a:t>“I think planning for your future and learning more about work is worth doing more about”.</a:t>
            </a:r>
          </a:p>
          <a:p>
            <a:pPr lvl="1"/>
            <a:r>
              <a:rPr lang="en-US" sz="1800" dirty="0" smtClean="0"/>
              <a:t>“Goal setting is important because I have plans I want to reach”.</a:t>
            </a:r>
          </a:p>
          <a:p>
            <a:pPr lvl="1"/>
            <a:r>
              <a:rPr lang="en-US" sz="1800" dirty="0" smtClean="0"/>
              <a:t>“Decision making is helpful skill to learn because I sometimes let my words/emotions get the best of me”.</a:t>
            </a:r>
          </a:p>
          <a:p>
            <a:pPr lvl="1"/>
            <a:r>
              <a:rPr lang="en-US" sz="1800" dirty="0" smtClean="0"/>
              <a:t>“When I did the gift identification activity it made me realize who I am”.</a:t>
            </a:r>
            <a:endParaRPr lang="en-US" sz="1800" dirty="0"/>
          </a:p>
        </p:txBody>
      </p:sp>
    </p:spTree>
    <p:extLst>
      <p:ext uri="{BB962C8B-B14F-4D97-AF65-F5344CB8AC3E}">
        <p14:creationId xmlns="" xmlns:p14="http://schemas.microsoft.com/office/powerpoint/2010/main" val="167115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3" name="Content Placeholder 2"/>
          <p:cNvSpPr>
            <a:spLocks noGrp="1"/>
          </p:cNvSpPr>
          <p:nvPr>
            <p:ph idx="1"/>
          </p:nvPr>
        </p:nvSpPr>
        <p:spPr/>
        <p:txBody>
          <a:bodyPr/>
          <a:lstStyle/>
          <a:p>
            <a:r>
              <a:rPr lang="en-US" dirty="0" smtClean="0"/>
              <a:t>Parents said:</a:t>
            </a:r>
          </a:p>
          <a:p>
            <a:pPr lvl="1"/>
            <a:r>
              <a:rPr lang="en-US" dirty="0" smtClean="0"/>
              <a:t>“I see more confidence in him for himself”.</a:t>
            </a:r>
          </a:p>
          <a:p>
            <a:pPr lvl="1"/>
            <a:r>
              <a:rPr lang="en-US" dirty="0" smtClean="0"/>
              <a:t>“I have seen amazing progress”.</a:t>
            </a:r>
          </a:p>
          <a:p>
            <a:pPr lvl="1"/>
            <a:r>
              <a:rPr lang="en-US" dirty="0" smtClean="0"/>
              <a:t>“He has been more respectful and not as confrontational”.</a:t>
            </a:r>
          </a:p>
          <a:p>
            <a:pPr lvl="1"/>
            <a:r>
              <a:rPr lang="en-US" dirty="0" smtClean="0"/>
              <a:t>“He has a will to fight for what is right and maintain a great grade point average. He finally learned how to respect himself”.</a:t>
            </a:r>
          </a:p>
          <a:p>
            <a:pPr lvl="1"/>
            <a:r>
              <a:rPr lang="en-US" dirty="0" smtClean="0"/>
              <a:t>“My child has expressed goals he would like to accomplish”.</a:t>
            </a:r>
          </a:p>
          <a:p>
            <a:pPr lvl="1"/>
            <a:r>
              <a:rPr lang="en-US" dirty="0" smtClean="0"/>
              <a:t>“My child is more focused on his future”.</a:t>
            </a:r>
          </a:p>
          <a:p>
            <a:pPr lvl="1"/>
            <a:r>
              <a:rPr lang="en-US" dirty="0" smtClean="0"/>
              <a:t>“I have seen behavior changes”.</a:t>
            </a:r>
          </a:p>
          <a:p>
            <a:pPr lvl="1"/>
            <a:r>
              <a:rPr lang="en-US" dirty="0" smtClean="0"/>
              <a:t>“He believes in himself.  Started off not interested and angry, now he is more respectful and determined”.</a:t>
            </a:r>
          </a:p>
          <a:p>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3" name="Content Placeholder 2"/>
          <p:cNvSpPr>
            <a:spLocks noGrp="1"/>
          </p:cNvSpPr>
          <p:nvPr>
            <p:ph idx="1"/>
          </p:nvPr>
        </p:nvSpPr>
        <p:spPr/>
        <p:txBody>
          <a:bodyPr/>
          <a:lstStyle/>
          <a:p>
            <a:r>
              <a:rPr lang="en-US" dirty="0" smtClean="0"/>
              <a:t>Community Members said:</a:t>
            </a:r>
          </a:p>
          <a:p>
            <a:pPr lvl="1"/>
            <a:r>
              <a:rPr lang="en-US" dirty="0" smtClean="0"/>
              <a:t>My student enjoyed hearing what others saw in her that she did not recognize as a gift”.</a:t>
            </a:r>
          </a:p>
          <a:p>
            <a:pPr lvl="1"/>
            <a:r>
              <a:rPr lang="en-US" dirty="0" smtClean="0"/>
              <a:t>“He was able to explain why he has the goals/dreams that he has for his future”.</a:t>
            </a:r>
          </a:p>
          <a:p>
            <a:pPr lvl="1"/>
            <a:r>
              <a:rPr lang="en-US" dirty="0" smtClean="0"/>
              <a:t>“Is using critical thinking skills to think beyond his current environment”.</a:t>
            </a:r>
          </a:p>
          <a:p>
            <a:pPr lvl="1"/>
            <a:r>
              <a:rPr lang="en-US" dirty="0" smtClean="0"/>
              <a:t>“She identified her goals and wants to pursue them”.</a:t>
            </a:r>
          </a:p>
          <a:p>
            <a:pPr lvl="1"/>
            <a:r>
              <a:rPr lang="en-US" dirty="0" smtClean="0"/>
              <a:t>“She not only was able to create a plan for her future but was able to identify who could support her along the way”.</a:t>
            </a:r>
          </a:p>
          <a:p>
            <a:pPr lvl="1"/>
            <a:r>
              <a:rPr lang="en-US" dirty="0" smtClean="0"/>
              <a:t>“This student is a ‘born leader’ and she doesn’t realize it… but look at her with her peers, she is great!”</a:t>
            </a:r>
          </a:p>
          <a:p>
            <a:pPr lvl="1"/>
            <a:r>
              <a:rPr lang="en-US" dirty="0" smtClean="0"/>
              <a:t>“Student stepped up on his own to lead his peers to the outcome we were looking for”.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1630326"/>
            <a:ext cx="4648200" cy="4504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749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The National Center on Secondary Education and Transition (NCSET</a:t>
            </a:r>
            <a:r>
              <a:rPr lang="en-US" dirty="0" smtClean="0"/>
              <a:t>). Self-Determination</a:t>
            </a:r>
            <a:r>
              <a:rPr lang="en-US" dirty="0"/>
              <a:t>: Supporting Successful Transition</a:t>
            </a:r>
          </a:p>
          <a:p>
            <a:pPr marL="0" indent="0">
              <a:buNone/>
            </a:pPr>
            <a:r>
              <a:rPr lang="en-US" dirty="0" smtClean="0">
                <a:hlinkClick r:id="rId2"/>
              </a:rPr>
              <a:t>http</a:t>
            </a:r>
            <a:r>
              <a:rPr lang="en-US" dirty="0">
                <a:hlinkClick r:id="rId2"/>
              </a:rPr>
              <a:t>://</a:t>
            </a:r>
            <a:r>
              <a:rPr lang="en-US" dirty="0" smtClean="0">
                <a:hlinkClick r:id="rId2"/>
              </a:rPr>
              <a:t>www.ncset.org/publications/viewdesc.asp?id=962</a:t>
            </a:r>
            <a:endParaRPr lang="en-US" dirty="0" smtClean="0"/>
          </a:p>
          <a:p>
            <a:r>
              <a:rPr lang="en-US" dirty="0" smtClean="0"/>
              <a:t>Impact Curriculum (1993) – </a:t>
            </a:r>
            <a:r>
              <a:rPr lang="en-US" dirty="0" err="1" smtClean="0"/>
              <a:t>Innerchoice</a:t>
            </a:r>
            <a:r>
              <a:rPr lang="en-US" dirty="0" smtClean="0"/>
              <a:t> Publishing, PO Box 1185, Torrance, CA. 800-662-9662</a:t>
            </a:r>
          </a:p>
          <a:p>
            <a:r>
              <a:rPr lang="en-US" dirty="0" smtClean="0"/>
              <a:t>Leadership 2000 (1994) – </a:t>
            </a:r>
            <a:r>
              <a:rPr lang="en-US" dirty="0" err="1" smtClean="0"/>
              <a:t>Proed</a:t>
            </a:r>
            <a:r>
              <a:rPr lang="en-US" dirty="0" smtClean="0"/>
              <a:t> </a:t>
            </a:r>
            <a:r>
              <a:rPr lang="en-US" dirty="0" err="1" smtClean="0"/>
              <a:t>Publishishing</a:t>
            </a:r>
            <a:r>
              <a:rPr lang="en-US" dirty="0" smtClean="0"/>
              <a:t>, 8700 Shoal Creek Blvd, Austin TX. </a:t>
            </a:r>
            <a:r>
              <a:rPr lang="en-US" smtClean="0"/>
              <a:t>800-897-3202</a:t>
            </a:r>
            <a:endParaRPr lang="en-US" dirty="0" smtClean="0"/>
          </a:p>
          <a:p>
            <a:endParaRPr lang="en-US" dirty="0" smtClean="0"/>
          </a:p>
          <a:p>
            <a:endParaRPr lang="en-US" dirty="0"/>
          </a:p>
        </p:txBody>
      </p:sp>
    </p:spTree>
    <p:extLst>
      <p:ext uri="{BB962C8B-B14F-4D97-AF65-F5344CB8AC3E}">
        <p14:creationId xmlns="" xmlns:p14="http://schemas.microsoft.com/office/powerpoint/2010/main" val="95733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IT’S Accomplished</a:t>
            </a:r>
            <a:endParaRPr lang="en-US" dirty="0"/>
          </a:p>
        </p:txBody>
      </p:sp>
      <p:sp>
        <p:nvSpPr>
          <p:cNvPr id="3" name="Content Placeholder 2"/>
          <p:cNvSpPr>
            <a:spLocks noGrp="1"/>
          </p:cNvSpPr>
          <p:nvPr>
            <p:ph idx="1"/>
          </p:nvPr>
        </p:nvSpPr>
        <p:spPr/>
        <p:txBody>
          <a:bodyPr>
            <a:normAutofit/>
          </a:bodyPr>
          <a:lstStyle/>
          <a:p>
            <a:r>
              <a:rPr lang="en-US" dirty="0"/>
              <a:t>person acts autonomously, regulates his or her own behavior, initiates and responds to events in a manner indicating psychological empowerment, and behaves in a manner that is self-realizing. </a:t>
            </a:r>
            <a:endParaRPr lang="en-US" dirty="0" smtClean="0"/>
          </a:p>
          <a:p>
            <a:r>
              <a:rPr lang="en-US" dirty="0" smtClean="0"/>
              <a:t>person </a:t>
            </a:r>
            <a:r>
              <a:rPr lang="en-US" dirty="0"/>
              <a:t>acts in ways that make positive use of knowledge and understanding about his or her own characteristics, strengths, and </a:t>
            </a:r>
            <a:r>
              <a:rPr lang="en-US" dirty="0" smtClean="0"/>
              <a:t>limitations.</a:t>
            </a:r>
          </a:p>
          <a:p>
            <a:r>
              <a:rPr lang="en-US" dirty="0" smtClean="0"/>
              <a:t>person </a:t>
            </a:r>
            <a:r>
              <a:rPr lang="en-US" dirty="0"/>
              <a:t>is one who sets goals, makes decisions, sees options, solves problems, speaks up for himself or herself, understands what supports are needed for success, and knows how to evaluate </a:t>
            </a:r>
            <a:r>
              <a:rPr lang="en-US" dirty="0" smtClean="0"/>
              <a:t>outcomes.</a:t>
            </a:r>
          </a:p>
          <a:p>
            <a:pPr marL="0" indent="0">
              <a:buNone/>
            </a:pPr>
            <a:r>
              <a:rPr lang="en-US" sz="1050" dirty="0"/>
              <a:t>NCSET</a:t>
            </a:r>
          </a:p>
          <a:p>
            <a:pPr marL="0" indent="0">
              <a:buNone/>
            </a:pPr>
            <a:endParaRPr lang="en-US" dirty="0"/>
          </a:p>
        </p:txBody>
      </p:sp>
    </p:spTree>
    <p:extLst>
      <p:ext uri="{BB962C8B-B14F-4D97-AF65-F5344CB8AC3E}">
        <p14:creationId xmlns="" xmlns:p14="http://schemas.microsoft.com/office/powerpoint/2010/main" val="288938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Important</a:t>
            </a:r>
            <a:endParaRPr lang="en-US" dirty="0"/>
          </a:p>
        </p:txBody>
      </p:sp>
      <p:sp>
        <p:nvSpPr>
          <p:cNvPr id="3" name="Content Placeholder 2"/>
          <p:cNvSpPr>
            <a:spLocks noGrp="1"/>
          </p:cNvSpPr>
          <p:nvPr>
            <p:ph idx="1"/>
          </p:nvPr>
        </p:nvSpPr>
        <p:spPr>
          <a:xfrm>
            <a:off x="457200" y="1828800"/>
            <a:ext cx="8229600" cy="4297363"/>
          </a:xfrm>
        </p:spPr>
        <p:txBody>
          <a:bodyPr/>
          <a:lstStyle/>
          <a:p>
            <a:r>
              <a:rPr lang="en-US" sz="2800" dirty="0"/>
              <a:t>R</a:t>
            </a:r>
            <a:r>
              <a:rPr lang="en-US" sz="2800" dirty="0" smtClean="0"/>
              <a:t>elated </a:t>
            </a:r>
            <a:r>
              <a:rPr lang="en-US" sz="2800" dirty="0"/>
              <a:t>to positive transition </a:t>
            </a:r>
            <a:r>
              <a:rPr lang="en-US" sz="2800" dirty="0" smtClean="0"/>
              <a:t>outcomes</a:t>
            </a:r>
          </a:p>
          <a:p>
            <a:pPr lvl="1"/>
            <a:r>
              <a:rPr lang="en-US" sz="2400" dirty="0"/>
              <a:t>greater number of positive adult </a:t>
            </a:r>
            <a:r>
              <a:rPr lang="en-US" sz="2400" dirty="0" smtClean="0"/>
              <a:t>outcomes</a:t>
            </a:r>
          </a:p>
          <a:p>
            <a:pPr lvl="1"/>
            <a:r>
              <a:rPr lang="en-US" sz="2400" dirty="0" smtClean="0"/>
              <a:t>expressed </a:t>
            </a:r>
            <a:r>
              <a:rPr lang="en-US" sz="2400" dirty="0"/>
              <a:t>a preference to live outside the family home, have a savings or checking account, and be employed for </a:t>
            </a:r>
            <a:r>
              <a:rPr lang="en-US" sz="2400" dirty="0" smtClean="0"/>
              <a:t>pay</a:t>
            </a:r>
          </a:p>
          <a:p>
            <a:pPr lvl="1"/>
            <a:r>
              <a:rPr lang="en-US" sz="2400" dirty="0" smtClean="0"/>
              <a:t>higher </a:t>
            </a:r>
            <a:r>
              <a:rPr lang="en-US" sz="2400" dirty="0"/>
              <a:t>likelihood of being employed and earning more per </a:t>
            </a:r>
            <a:r>
              <a:rPr lang="en-US" sz="2400" dirty="0" smtClean="0"/>
              <a:t>hour</a:t>
            </a:r>
          </a:p>
          <a:p>
            <a:pPr lvl="1"/>
            <a:endParaRPr lang="en-US" sz="2400" dirty="0"/>
          </a:p>
          <a:p>
            <a:pPr lvl="1"/>
            <a:endParaRPr lang="en-US" sz="2400" dirty="0" smtClean="0"/>
          </a:p>
          <a:p>
            <a:pPr marL="0" indent="0">
              <a:buNone/>
            </a:pPr>
            <a:r>
              <a:rPr lang="en-US" sz="1050" dirty="0"/>
              <a:t>NCSET</a:t>
            </a:r>
          </a:p>
          <a:p>
            <a:pPr marL="0" indent="0">
              <a:buNone/>
            </a:pPr>
            <a:endParaRPr lang="en-US" sz="1050" dirty="0"/>
          </a:p>
        </p:txBody>
      </p:sp>
    </p:spTree>
    <p:extLst>
      <p:ext uri="{BB962C8B-B14F-4D97-AF65-F5344CB8AC3E}">
        <p14:creationId xmlns="" xmlns:p14="http://schemas.microsoft.com/office/powerpoint/2010/main" val="387437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at All Ages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Choice making</a:t>
            </a:r>
          </a:p>
          <a:p>
            <a:pPr lvl="1"/>
            <a:r>
              <a:rPr lang="en-US" sz="1800" dirty="0" smtClean="0"/>
              <a:t>Identify strengths, interest, and learning styles</a:t>
            </a:r>
          </a:p>
          <a:p>
            <a:pPr lvl="1"/>
            <a:r>
              <a:rPr lang="en-US" sz="1800" dirty="0" smtClean="0"/>
              <a:t>Teach youth about their disability</a:t>
            </a:r>
          </a:p>
          <a:p>
            <a:pPr lvl="1"/>
            <a:r>
              <a:rPr lang="en-US" sz="1800" dirty="0" smtClean="0"/>
              <a:t>Listen often to children and youth</a:t>
            </a:r>
          </a:p>
          <a:p>
            <a:pPr lvl="1"/>
            <a:endParaRPr lang="en-US" sz="1800" dirty="0" smtClean="0"/>
          </a:p>
          <a:p>
            <a:r>
              <a:rPr lang="en-US" sz="2800" dirty="0" smtClean="0"/>
              <a:t>Exploration of Possibilities</a:t>
            </a:r>
          </a:p>
          <a:p>
            <a:pPr lvl="1"/>
            <a:r>
              <a:rPr lang="en-US" sz="1800" dirty="0" smtClean="0"/>
              <a:t>Talk about future jobs, hobbies, and family lifestyles</a:t>
            </a:r>
          </a:p>
          <a:p>
            <a:pPr lvl="1"/>
            <a:r>
              <a:rPr lang="en-US" sz="1800" dirty="0" smtClean="0"/>
              <a:t>Involve children and youth in service learning</a:t>
            </a:r>
          </a:p>
          <a:p>
            <a:pPr lvl="1"/>
            <a:endParaRPr lang="en-US" sz="1800" dirty="0"/>
          </a:p>
          <a:p>
            <a:r>
              <a:rPr lang="en-US" sz="2800" dirty="0" smtClean="0"/>
              <a:t>Problem Solving</a:t>
            </a:r>
          </a:p>
          <a:p>
            <a:pPr lvl="1"/>
            <a:r>
              <a:rPr lang="en-US" sz="1800" dirty="0" smtClean="0"/>
              <a:t>Teach problem solving skills</a:t>
            </a:r>
          </a:p>
          <a:p>
            <a:pPr lvl="1"/>
            <a:r>
              <a:rPr lang="en-US" sz="1800" dirty="0" smtClean="0"/>
              <a:t>Hold class meetings to identify school and community problems</a:t>
            </a:r>
            <a:endParaRPr lang="en-US" dirty="0"/>
          </a:p>
          <a:p>
            <a:pPr marL="0" indent="0">
              <a:buNone/>
            </a:pPr>
            <a:r>
              <a:rPr lang="en-US" sz="1100" dirty="0"/>
              <a:t>NCSET</a:t>
            </a:r>
          </a:p>
          <a:p>
            <a:pPr marL="0" indent="0">
              <a:buNone/>
            </a:pPr>
            <a:endParaRPr lang="en-US" sz="2600" dirty="0" smtClean="0"/>
          </a:p>
        </p:txBody>
      </p:sp>
    </p:spTree>
    <p:extLst>
      <p:ext uri="{BB962C8B-B14F-4D97-AF65-F5344CB8AC3E}">
        <p14:creationId xmlns="" xmlns:p14="http://schemas.microsoft.com/office/powerpoint/2010/main" val="12616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at All Ages</a:t>
            </a:r>
            <a:endParaRPr lang="en-US" dirty="0"/>
          </a:p>
        </p:txBody>
      </p:sp>
      <p:sp>
        <p:nvSpPr>
          <p:cNvPr id="3" name="Content Placeholder 2"/>
          <p:cNvSpPr>
            <a:spLocks noGrp="1"/>
          </p:cNvSpPr>
          <p:nvPr>
            <p:ph idx="1"/>
          </p:nvPr>
        </p:nvSpPr>
        <p:spPr>
          <a:xfrm>
            <a:off x="457200" y="1905000"/>
            <a:ext cx="8229600" cy="4648200"/>
          </a:xfrm>
        </p:spPr>
        <p:txBody>
          <a:bodyPr>
            <a:normAutofit fontScale="92500" lnSpcReduction="10000"/>
          </a:bodyPr>
          <a:lstStyle/>
          <a:p>
            <a:r>
              <a:rPr lang="en-US" sz="3200" dirty="0" smtClean="0"/>
              <a:t>Self-Advocacy</a:t>
            </a:r>
          </a:p>
          <a:p>
            <a:pPr lvl="1"/>
            <a:r>
              <a:rPr lang="en-US" sz="2000" dirty="0" smtClean="0"/>
              <a:t>Encourage communication</a:t>
            </a:r>
          </a:p>
          <a:p>
            <a:pPr lvl="1"/>
            <a:r>
              <a:rPr lang="en-US" sz="2000" dirty="0" smtClean="0"/>
              <a:t>Develop opportunities for self-advocacy</a:t>
            </a:r>
          </a:p>
          <a:p>
            <a:pPr lvl="1"/>
            <a:r>
              <a:rPr lang="en-US" sz="2000" dirty="0" smtClean="0"/>
              <a:t>Provide opportunities for leadership</a:t>
            </a:r>
          </a:p>
          <a:p>
            <a:pPr lvl="1"/>
            <a:endParaRPr lang="en-US" sz="2000" dirty="0"/>
          </a:p>
          <a:p>
            <a:r>
              <a:rPr lang="en-US" sz="3200" dirty="0" smtClean="0"/>
              <a:t>Self-Esteem</a:t>
            </a:r>
          </a:p>
          <a:p>
            <a:pPr lvl="1"/>
            <a:r>
              <a:rPr lang="en-US" sz="2000" dirty="0" smtClean="0"/>
              <a:t>Sense of belonging in school and community</a:t>
            </a:r>
          </a:p>
          <a:p>
            <a:pPr lvl="1"/>
            <a:r>
              <a:rPr lang="en-US" sz="2000" dirty="0" smtClean="0"/>
              <a:t>Provide experiences for youth to use talents and gifts</a:t>
            </a:r>
          </a:p>
          <a:p>
            <a:pPr lvl="1"/>
            <a:r>
              <a:rPr lang="en-US" sz="2000" dirty="0" smtClean="0"/>
              <a:t>Provide opportunities for contributing to school and community</a:t>
            </a:r>
          </a:p>
          <a:p>
            <a:pPr lvl="1"/>
            <a:r>
              <a:rPr lang="en-US" sz="2000" dirty="0" smtClean="0"/>
              <a:t>Identify caring adult mentors</a:t>
            </a:r>
          </a:p>
          <a:p>
            <a:pPr lvl="1"/>
            <a:endParaRPr lang="en-US" sz="2000" dirty="0"/>
          </a:p>
          <a:p>
            <a:pPr marL="0" indent="0">
              <a:buNone/>
            </a:pPr>
            <a:r>
              <a:rPr lang="en-US" sz="1100" dirty="0"/>
              <a:t>NCSET</a:t>
            </a:r>
          </a:p>
          <a:p>
            <a:pPr marL="0" indent="0">
              <a:buNone/>
            </a:pPr>
            <a:endParaRPr lang="en-US" dirty="0"/>
          </a:p>
          <a:p>
            <a:endParaRPr lang="en-US" dirty="0"/>
          </a:p>
        </p:txBody>
      </p:sp>
    </p:spTree>
    <p:extLst>
      <p:ext uri="{BB962C8B-B14F-4D97-AF65-F5344CB8AC3E}">
        <p14:creationId xmlns="" xmlns:p14="http://schemas.microsoft.com/office/powerpoint/2010/main" val="372573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at All Ages</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sz="3200" dirty="0"/>
              <a:t>Goal Setting and Planning</a:t>
            </a:r>
          </a:p>
          <a:p>
            <a:pPr lvl="1"/>
            <a:r>
              <a:rPr lang="en-US" sz="2000" dirty="0" smtClean="0"/>
              <a:t>Teach family values, priorities, and goals</a:t>
            </a:r>
          </a:p>
          <a:p>
            <a:pPr lvl="1"/>
            <a:r>
              <a:rPr lang="en-US" sz="2000" dirty="0" smtClean="0"/>
              <a:t>Demonstrate the steps of reaching goals</a:t>
            </a:r>
          </a:p>
          <a:p>
            <a:pPr lvl="1"/>
            <a:r>
              <a:rPr lang="en-US" sz="2000" dirty="0" smtClean="0"/>
              <a:t>Show road map including short term and long term goals</a:t>
            </a:r>
          </a:p>
          <a:p>
            <a:pPr lvl="1"/>
            <a:endParaRPr lang="en-US" sz="2000" dirty="0"/>
          </a:p>
          <a:p>
            <a:r>
              <a:rPr lang="en-US" sz="3200" dirty="0" smtClean="0"/>
              <a:t>Understanding Abilities and Disabilities</a:t>
            </a:r>
          </a:p>
          <a:p>
            <a:pPr lvl="1"/>
            <a:r>
              <a:rPr lang="en-US" sz="2000" dirty="0" smtClean="0"/>
              <a:t>Self-identity </a:t>
            </a:r>
            <a:endParaRPr lang="en-US" sz="2000" dirty="0"/>
          </a:p>
          <a:p>
            <a:pPr lvl="1"/>
            <a:r>
              <a:rPr lang="en-US" sz="2000" dirty="0" smtClean="0"/>
              <a:t>Identify unique abilities, gifts, and talents</a:t>
            </a:r>
          </a:p>
          <a:p>
            <a:pPr lvl="1"/>
            <a:r>
              <a:rPr lang="en-US" sz="2000" dirty="0" smtClean="0"/>
              <a:t>Explore support systems</a:t>
            </a:r>
          </a:p>
          <a:p>
            <a:pPr lvl="1"/>
            <a:endParaRPr lang="en-US" dirty="0" smtClean="0"/>
          </a:p>
          <a:p>
            <a:pPr lvl="1"/>
            <a:endParaRPr lang="en-US" dirty="0"/>
          </a:p>
          <a:p>
            <a:pPr marL="0" indent="0">
              <a:buNone/>
            </a:pPr>
            <a:r>
              <a:rPr lang="en-US" sz="1100" dirty="0"/>
              <a:t>NCSET</a:t>
            </a:r>
          </a:p>
          <a:p>
            <a:pPr marL="0" indent="0">
              <a:buNone/>
            </a:pPr>
            <a:endParaRPr lang="en-US" dirty="0"/>
          </a:p>
        </p:txBody>
      </p:sp>
    </p:spTree>
    <p:extLst>
      <p:ext uri="{BB962C8B-B14F-4D97-AF65-F5344CB8AC3E}">
        <p14:creationId xmlns="" xmlns:p14="http://schemas.microsoft.com/office/powerpoint/2010/main" val="1830260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Positive Future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Inclusive Student Leadership Program</a:t>
            </a:r>
          </a:p>
          <a:p>
            <a:r>
              <a:rPr lang="en-US" sz="2800" dirty="0" smtClean="0"/>
              <a:t>Student, Family, and Community Engagement</a:t>
            </a:r>
          </a:p>
          <a:p>
            <a:pPr lvl="1"/>
            <a:r>
              <a:rPr lang="en-US" sz="1800" dirty="0" smtClean="0"/>
              <a:t>Mentoring</a:t>
            </a:r>
          </a:p>
          <a:p>
            <a:pPr lvl="1"/>
            <a:r>
              <a:rPr lang="en-US" sz="1800" dirty="0" smtClean="0"/>
              <a:t>C.A.F.E (Circle of Adults Focusing on Education)</a:t>
            </a:r>
          </a:p>
          <a:p>
            <a:r>
              <a:rPr lang="en-US" sz="2800" dirty="0" smtClean="0"/>
              <a:t>Leadership/Self-determination Activities</a:t>
            </a:r>
          </a:p>
          <a:p>
            <a:pPr lvl="1"/>
            <a:r>
              <a:rPr lang="en-US" sz="1800" dirty="0" smtClean="0"/>
              <a:t>Impact: Youth Leadership</a:t>
            </a:r>
          </a:p>
          <a:p>
            <a:r>
              <a:rPr lang="en-US" sz="2800" dirty="0" smtClean="0"/>
              <a:t>Person Centered Planning</a:t>
            </a:r>
          </a:p>
          <a:p>
            <a:pPr lvl="1"/>
            <a:r>
              <a:rPr lang="en-US" sz="1800" dirty="0" smtClean="0"/>
              <a:t>Personal MAPS Developed</a:t>
            </a:r>
          </a:p>
          <a:p>
            <a:r>
              <a:rPr lang="en-US" sz="2600" dirty="0" smtClean="0"/>
              <a:t>Community Building with Roving</a:t>
            </a:r>
          </a:p>
          <a:p>
            <a:r>
              <a:rPr lang="en-US" sz="2800" dirty="0" smtClean="0"/>
              <a:t>Youth in Community Summit 2013</a:t>
            </a:r>
          </a:p>
        </p:txBody>
      </p:sp>
    </p:spTree>
    <p:extLst>
      <p:ext uri="{BB962C8B-B14F-4D97-AF65-F5344CB8AC3E}">
        <p14:creationId xmlns="" xmlns:p14="http://schemas.microsoft.com/office/powerpoint/2010/main" val="314331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Activities</a:t>
            </a:r>
            <a:endParaRPr lang="en-US" dirty="0"/>
          </a:p>
        </p:txBody>
      </p:sp>
      <p:sp>
        <p:nvSpPr>
          <p:cNvPr id="3" name="Content Placeholder 2"/>
          <p:cNvSpPr>
            <a:spLocks noGrp="1"/>
          </p:cNvSpPr>
          <p:nvPr>
            <p:ph idx="1"/>
          </p:nvPr>
        </p:nvSpPr>
        <p:spPr/>
        <p:txBody>
          <a:bodyPr>
            <a:normAutofit/>
          </a:bodyPr>
          <a:lstStyle/>
          <a:p>
            <a:r>
              <a:rPr lang="en-US" dirty="0" smtClean="0"/>
              <a:t>Identifying Blocks to Communication </a:t>
            </a:r>
            <a:r>
              <a:rPr lang="en-US" sz="1600" dirty="0" smtClean="0"/>
              <a:t>pg 23</a:t>
            </a:r>
            <a:endParaRPr lang="en-US" dirty="0" smtClean="0"/>
          </a:p>
          <a:p>
            <a:r>
              <a:rPr lang="en-US" dirty="0" smtClean="0"/>
              <a:t>Building a Reasonable Expectation </a:t>
            </a:r>
            <a:r>
              <a:rPr lang="en-US" sz="1600" dirty="0" smtClean="0"/>
              <a:t>pg 29</a:t>
            </a:r>
            <a:endParaRPr lang="en-US" dirty="0" smtClean="0"/>
          </a:p>
          <a:p>
            <a:r>
              <a:rPr lang="en-US" dirty="0" smtClean="0"/>
              <a:t>Stress and Conflict </a:t>
            </a:r>
            <a:r>
              <a:rPr lang="en-US" sz="1600" dirty="0" smtClean="0"/>
              <a:t>pg 43</a:t>
            </a:r>
            <a:endParaRPr lang="en-US" dirty="0" smtClean="0"/>
          </a:p>
          <a:p>
            <a:r>
              <a:rPr lang="en-US" dirty="0" smtClean="0"/>
              <a:t>When the Easy Way Out Made Things Worse </a:t>
            </a:r>
            <a:r>
              <a:rPr lang="en-US" sz="1600" dirty="0" smtClean="0"/>
              <a:t>pg 51</a:t>
            </a:r>
            <a:endParaRPr lang="en-US" dirty="0" smtClean="0"/>
          </a:p>
          <a:p>
            <a:r>
              <a:rPr lang="en-US" dirty="0" smtClean="0"/>
              <a:t>Gifts Identification </a:t>
            </a:r>
            <a:r>
              <a:rPr lang="en-US" sz="1600" dirty="0" smtClean="0"/>
              <a:t>pg 52</a:t>
            </a:r>
            <a:endParaRPr lang="en-US" dirty="0" smtClean="0"/>
          </a:p>
          <a:p>
            <a:r>
              <a:rPr lang="en-US" dirty="0" smtClean="0"/>
              <a:t>Something I Did I am Proud Of </a:t>
            </a:r>
            <a:r>
              <a:rPr lang="en-US" sz="1600" dirty="0" smtClean="0"/>
              <a:t>pg 54</a:t>
            </a:r>
            <a:endParaRPr lang="en-US" dirty="0" smtClean="0"/>
          </a:p>
          <a:p>
            <a:pPr>
              <a:spcAft>
                <a:spcPts val="1200"/>
              </a:spcAft>
            </a:pPr>
            <a:r>
              <a:rPr lang="en-US" dirty="0" smtClean="0"/>
              <a:t>Solution Circle </a:t>
            </a:r>
            <a:r>
              <a:rPr lang="en-US" sz="1600" dirty="0" smtClean="0"/>
              <a:t>pg 70</a:t>
            </a:r>
            <a:endParaRPr lang="en-US" dirty="0"/>
          </a:p>
          <a:p>
            <a:pPr marL="457200" lvl="1" indent="0" algn="ctr">
              <a:buNone/>
            </a:pPr>
            <a:r>
              <a:rPr lang="en-US" sz="2800" dirty="0" smtClean="0"/>
              <a:t>Let’s Do One Together!</a:t>
            </a:r>
          </a:p>
          <a:p>
            <a:r>
              <a:rPr lang="en-US" dirty="0"/>
              <a:t>Coping with </a:t>
            </a:r>
            <a:r>
              <a:rPr lang="en-US" dirty="0" smtClean="0"/>
              <a:t>Anger</a:t>
            </a:r>
            <a:r>
              <a:rPr lang="en-US" dirty="0"/>
              <a:t> </a:t>
            </a:r>
            <a:r>
              <a:rPr lang="en-US" sz="1600" dirty="0" smtClean="0"/>
              <a:t>pg 13</a:t>
            </a:r>
            <a:endParaRPr lang="en-US" dirty="0"/>
          </a:p>
        </p:txBody>
      </p:sp>
    </p:spTree>
    <p:extLst>
      <p:ext uri="{BB962C8B-B14F-4D97-AF65-F5344CB8AC3E}">
        <p14:creationId xmlns="" xmlns:p14="http://schemas.microsoft.com/office/powerpoint/2010/main" val="261831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775</TotalTime>
  <Words>1554</Words>
  <Application>Microsoft Office PowerPoint</Application>
  <PresentationFormat>On-screen Show (4:3)</PresentationFormat>
  <Paragraphs>211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Youth Self Determination and Leadership :   Plan. Lead. Succeed. </vt:lpstr>
      <vt:lpstr>Self-Determination</vt:lpstr>
      <vt:lpstr>When IT’S Accomplished</vt:lpstr>
      <vt:lpstr>Why IT’S Important</vt:lpstr>
      <vt:lpstr>Self-determination at All Ages</vt:lpstr>
      <vt:lpstr>Self-determination at All Ages</vt:lpstr>
      <vt:lpstr>Self-determination at All Ages</vt:lpstr>
      <vt:lpstr>Mapping a Positive Future</vt:lpstr>
      <vt:lpstr>Leadership Activities</vt:lpstr>
      <vt:lpstr>Personal MAPS</vt:lpstr>
      <vt:lpstr>Community Building/Experiences</vt:lpstr>
      <vt:lpstr>Partnerships for Success - Mentoring</vt:lpstr>
      <vt:lpstr>Partnerships for Success – C.A.F.E.</vt:lpstr>
      <vt:lpstr>A View by Video</vt:lpstr>
      <vt:lpstr>Youth in Community Summit 2013</vt:lpstr>
      <vt:lpstr>Youth in Community Summit 2013</vt:lpstr>
      <vt:lpstr>YIC Summit Sessions</vt:lpstr>
      <vt:lpstr>YIC Summit Sessions</vt:lpstr>
      <vt:lpstr>YIC Summit Session</vt:lpstr>
      <vt:lpstr>Continuing Action</vt:lpstr>
      <vt:lpstr>Testimonials</vt:lpstr>
      <vt:lpstr>Testimonials</vt:lpstr>
      <vt:lpstr>Testimonials</vt:lpstr>
      <vt:lpstr>Questions</vt:lpstr>
      <vt:lpstr>Resources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Self Determination and Leadership :   Plan. Lead. Succeed.</dc:title>
  <dc:creator>April</dc:creator>
  <cp:lastModifiedBy>April Lee</cp:lastModifiedBy>
  <cp:revision>29</cp:revision>
  <dcterms:created xsi:type="dcterms:W3CDTF">2013-05-21T11:26:45Z</dcterms:created>
  <dcterms:modified xsi:type="dcterms:W3CDTF">2013-09-10T17:02:44Z</dcterms:modified>
</cp:coreProperties>
</file>