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1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75" r:id="rId4"/>
    <p:sldId id="291" r:id="rId5"/>
    <p:sldId id="276" r:id="rId6"/>
    <p:sldId id="284" r:id="rId7"/>
    <p:sldId id="281" r:id="rId8"/>
    <p:sldId id="280" r:id="rId9"/>
    <p:sldId id="279" r:id="rId10"/>
    <p:sldId id="289" r:id="rId11"/>
    <p:sldId id="288" r:id="rId12"/>
    <p:sldId id="290" r:id="rId13"/>
    <p:sldId id="285" r:id="rId14"/>
    <p:sldId id="283" r:id="rId15"/>
    <p:sldId id="286" r:id="rId16"/>
    <p:sldId id="282" r:id="rId17"/>
    <p:sldId id="278" r:id="rId18"/>
    <p:sldId id="273" r:id="rId19"/>
    <p:sldId id="287" r:id="rId2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3961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2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in Australia in 2001 under</a:t>
            </a:r>
            <a:r>
              <a:rPr lang="en-US" baseline="0" dirty="0" smtClean="0"/>
              <a:t> the auspices of the University of Melbourne. The National Council brought it to the US in 2008 – chose it because of the research behind it. There have been several research studies in the US and it is on the National Registry of Evidence-based Programs and Practices.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YMHFA was established because symptoms of the same mental disorders can look different in children and adults.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ADD, ODD, CD, and other disruptive</a:t>
            </a:r>
            <a:r>
              <a:rPr lang="en-US" baseline="0" dirty="0" smtClean="0"/>
              <a:t> behavior disorders are likely to be more prevalent in children and young adults.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As many as 5% of children and 8% of adolescents in the US have depression.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Anxiety disorders are among the most common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mental health challenges that occur in children and adolescents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AD/HD affects an estimated 4.1% of youth ages 9-17.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Approximately 3@ of adolescents in the US have eating disorders, including anorexia and bulimia.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2010 Census – 1/3 of the US population reported race and ethnicity as something other than non-Hispanic White (i.e., minority)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 – More likely to use the emergency room for Mental Health care, more likely than Whites to receive inpatient care</a:t>
            </a:r>
          </a:p>
          <a:p>
            <a:r>
              <a:rPr lang="en-US" dirty="0" smtClean="0"/>
              <a:t>Asians – less likely to receive Inpatient</a:t>
            </a:r>
            <a:r>
              <a:rPr lang="en-US" baseline="0" dirty="0" smtClean="0"/>
              <a:t> care – more likely to be misdiagnosed as problem free</a:t>
            </a:r>
          </a:p>
          <a:p>
            <a:r>
              <a:rPr lang="en-US" baseline="0" dirty="0" err="1" smtClean="0"/>
              <a:t>Aindians</a:t>
            </a:r>
            <a:r>
              <a:rPr lang="en-US" baseline="0" dirty="0" smtClean="0"/>
              <a:t> – Overly represented in </a:t>
            </a:r>
            <a:r>
              <a:rPr lang="en-US" baseline="0" dirty="0" err="1" smtClean="0"/>
              <a:t>inpatiend</a:t>
            </a:r>
            <a:r>
              <a:rPr lang="en-US" baseline="0" dirty="0" smtClean="0"/>
              <a:t> care compared with non-Indians and non-Natives, but not in private </a:t>
            </a:r>
            <a:r>
              <a:rPr lang="en-US" baseline="0" smtClean="0"/>
              <a:t>psychiatric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National Technical Assistance Center at Georgetown</a:t>
            </a:r>
            <a:r>
              <a:rPr lang="en-US" baseline="0" dirty="0" smtClean="0"/>
              <a:t> in 2011 - </a:t>
            </a:r>
            <a:r>
              <a:rPr lang="en-US" dirty="0" smtClean="0"/>
              <a:t>Adaptation of the Mental Health First Aid manual and curriculum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common than heart disease, lung disease, and cancer combined.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6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/>
            <a:fld id="{8F67D422-08A8-451B-9A67-21962FC4B660}" type="datetimeFigureOut">
              <a:rPr lang="en-US" sz="1100" smtClean="0"/>
              <a:pPr algn="r"/>
              <a:t>9/16/2013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5" r:id="rId12"/>
    <p:sldLayoutId id="2147483730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pAE12hdQ9ok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healthfirstaid.org/cs/youth-mental-health-first-aid" TargetMode="External"/><Relationship Id="rId7" Type="http://schemas.openxmlformats.org/officeDocument/2006/relationships/hyperlink" Target="http://dbhdd.georgia.gov/substance-abuse-prevention" TargetMode="External"/><Relationship Id="rId2" Type="http://schemas.openxmlformats.org/officeDocument/2006/relationships/hyperlink" Target="mailto:cheryl.benefield@haralson.k12.ga.us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bhdd.georgia.gov/suicide-prevention" TargetMode="External"/><Relationship Id="rId5" Type="http://schemas.openxmlformats.org/officeDocument/2006/relationships/hyperlink" Target="http://dbhdd.georgia.gov/children-adolescents" TargetMode="External"/><Relationship Id="rId4" Type="http://schemas.openxmlformats.org/officeDocument/2006/relationships/hyperlink" Target="http://www.mentalhealthfirstaid.org/c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1409700" y="1905000"/>
            <a:ext cx="6400800" cy="1295400"/>
          </a:xfrm>
        </p:spPr>
        <p:txBody>
          <a:bodyPr>
            <a:normAutofit/>
          </a:bodyPr>
          <a:lstStyle>
            <a:extLst/>
          </a:lstStyle>
          <a:p>
            <a:r>
              <a:rPr lang="en-US" sz="1800" dirty="0" smtClean="0">
                <a:latin typeface="Comic Sans MS" pitchFamily="66" charset="0"/>
              </a:rPr>
              <a:t>Cheryl </a:t>
            </a:r>
            <a:r>
              <a:rPr lang="en-US" sz="1800" dirty="0" err="1" smtClean="0">
                <a:latin typeface="Comic Sans MS" pitchFamily="66" charset="0"/>
              </a:rPr>
              <a:t>Benefield</a:t>
            </a: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Parent Mentor</a:t>
            </a:r>
          </a:p>
          <a:p>
            <a:r>
              <a:rPr lang="en-US" sz="1800" dirty="0" smtClean="0">
                <a:latin typeface="Comic Sans MS" pitchFamily="66" charset="0"/>
              </a:rPr>
              <a:t>Haralson County Schools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9" name="Rectangle 6"/>
          <p:cNvSpPr txBox="1">
            <a:spLocks/>
          </p:cNvSpPr>
          <p:nvPr/>
        </p:nvSpPr>
        <p:spPr>
          <a:xfrm>
            <a:off x="495300" y="457200"/>
            <a:ext cx="8229600" cy="12954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When a </a:t>
            </a:r>
            <a:r>
              <a:rPr lang="en-US" sz="3300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Band-aid</a:t>
            </a:r>
            <a:r>
              <a:rPr lang="en-US" sz="33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Isn’t </a:t>
            </a:r>
            <a:r>
              <a:rPr lang="en-US" sz="3300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</a:t>
            </a:r>
            <a:r>
              <a:rPr lang="en-US" sz="33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nough: </a:t>
            </a:r>
          </a:p>
          <a:p>
            <a:r>
              <a:rPr lang="en-US" sz="25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Responding to Youth in Crisis</a:t>
            </a:r>
            <a:endParaRPr lang="en-US" sz="25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5"/>
                    </a14:imgEffect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47001"/>
            <a:ext cx="5105400" cy="3519631"/>
          </a:xfrm>
          <a:prstGeom prst="rect">
            <a:avLst/>
          </a:prstGeom>
          <a:effectLst>
            <a:softEdge rad="381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600" dirty="0" smtClean="0"/>
              <a:t>Diversities and Differences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2000 – 86.9 million	race and ethnicity other than</a:t>
            </a:r>
          </a:p>
          <a:p>
            <a:r>
              <a:rPr lang="en-US" u="sng" dirty="0" smtClean="0"/>
              <a:t>2010 – 111.9 million</a:t>
            </a:r>
            <a:r>
              <a:rPr lang="en-US" dirty="0" smtClean="0"/>
              <a:t>       non-</a:t>
            </a:r>
            <a:r>
              <a:rPr lang="en-US" dirty="0" err="1" smtClean="0"/>
              <a:t>hispanic</a:t>
            </a:r>
            <a:r>
              <a:rPr lang="en-US" dirty="0" smtClean="0"/>
              <a:t> white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		=29% growth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78% Christian – including Protestants, Catholics, and Jehovah’s Witnesses</a:t>
            </a:r>
          </a:p>
          <a:p>
            <a:r>
              <a:rPr lang="en-US" dirty="0" smtClean="0"/>
              <a:t>4.7% Other – Judaism, Buddhism, Muslim, and Hinduism</a:t>
            </a:r>
          </a:p>
          <a:p>
            <a:r>
              <a:rPr lang="en-US" dirty="0" smtClean="0"/>
              <a:t>16% not affiliated with any religious tradition</a:t>
            </a:r>
          </a:p>
          <a:p>
            <a:endParaRPr lang="en-US" dirty="0" smtClean="0"/>
          </a:p>
          <a:p>
            <a:r>
              <a:rPr lang="en-US" dirty="0" smtClean="0"/>
              <a:t>Differences within groups – income, age, sexual orientation, beliefs, traditions, practices</a:t>
            </a:r>
          </a:p>
          <a:p>
            <a:r>
              <a:rPr lang="en-US" dirty="0" smtClean="0"/>
              <a:t>Is it the s</a:t>
            </a:r>
            <a:r>
              <a:rPr lang="en-US" dirty="0" smtClean="0"/>
              <a:t>ource </a:t>
            </a:r>
            <a:r>
              <a:rPr lang="en-US" dirty="0" smtClean="0"/>
              <a:t>of strength or </a:t>
            </a:r>
            <a:r>
              <a:rPr lang="en-US" dirty="0" smtClean="0"/>
              <a:t>the origin of the emotional </a:t>
            </a:r>
            <a:r>
              <a:rPr lang="en-US" dirty="0" smtClean="0"/>
              <a:t>distress?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600" dirty="0" smtClean="0"/>
              <a:t>Disparities and </a:t>
            </a:r>
            <a:r>
              <a:rPr lang="en-US" sz="3600" dirty="0" err="1" smtClean="0"/>
              <a:t>Disproportionalities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 Americans – more likely to experience a mental disorder, less likely to seek treatment</a:t>
            </a:r>
          </a:p>
          <a:p>
            <a:r>
              <a:rPr lang="en-US" dirty="0" smtClean="0"/>
              <a:t>Asian Americans/Pacific Islanders – 25% as likely as Whites, 50% as likely as African Americans and Hispanics to seek Outpatient Care</a:t>
            </a:r>
          </a:p>
          <a:p>
            <a:r>
              <a:rPr lang="en-US" dirty="0" smtClean="0"/>
              <a:t>American Indians/Alaska Natives – more depression and substance abuse</a:t>
            </a:r>
          </a:p>
          <a:p>
            <a:r>
              <a:rPr lang="en-US" dirty="0" smtClean="0"/>
              <a:t>Youth – grades 7-12 who identify as lesbians, gay, or bisexual are more than twice as likely to have attempted suicide than their heterosexual peers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104900"/>
          </a:xfrm>
        </p:spPr>
        <p:txBody>
          <a:bodyPr/>
          <a:lstStyle/>
          <a:p>
            <a:r>
              <a:rPr lang="en-US" dirty="0" smtClean="0"/>
              <a:t>Scenarios and Role Play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4811536" cy="3962982"/>
          </a:xfrm>
          <a:effectLst>
            <a:glow>
              <a:schemeClr val="tx2">
                <a:lumMod val="60000"/>
                <a:lumOff val="40000"/>
                <a:alpha val="83000"/>
              </a:schemeClr>
            </a:glow>
            <a:softEdge rad="4699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1828800"/>
            <a:ext cx="3008313" cy="4297363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Teacher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Coach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Youth group leader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Parent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School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Practice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Church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Scene 1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Scene 2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Scene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225" y="762000"/>
            <a:ext cx="8610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hlinkClick r:id="rId2"/>
              </a:rPr>
              <a:t>Jordan Burnham "Unbreakable"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91254"/>
            <a:ext cx="5209450" cy="40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Get Real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41775" cy="32765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71322"/>
            <a:ext cx="3684588" cy="3278658"/>
          </a:xfrm>
        </p:spPr>
      </p:pic>
    </p:spTree>
    <p:extLst>
      <p:ext uri="{BB962C8B-B14F-4D97-AF65-F5344CB8AC3E}">
        <p14:creationId xmlns:p14="http://schemas.microsoft.com/office/powerpoint/2010/main" val="22600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Youth Mental Health First Aid?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“If more people were prepared when I went into a crisis it would never have been called a crisis. It would have been a meaningful conversation about what my needs were in that moment and how the people who were closest could support me through it.”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- Brianne </a:t>
            </a:r>
            <a:r>
              <a:rPr lang="en-US" dirty="0" err="1" smtClean="0"/>
              <a:t>Masselli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Youth M.O.V.E. 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Mental health problems are more common than heart disease.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22" y="3248889"/>
            <a:ext cx="2287882" cy="30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Youth Mental Health First Aid will train you to diagnose mental health issues in youth and young adults.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cheryl.benefield@haralson.k12.ga.us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Youth Mental Health First Aid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Mental Health First Aid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DBHDD Children and Adolescents Community Mental Health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DBHDD Suicide Prevention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7"/>
              </a:rPr>
              <a:t>DBHDD Substance Abuse Prevention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1315720"/>
            <a:ext cx="5181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i="1" dirty="0"/>
              <a:t>A Collaborative Partnership</a:t>
            </a:r>
            <a:endParaRPr lang="en-US" dirty="0"/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NATIONAL COUNCIL</a:t>
            </a:r>
          </a:p>
          <a:p>
            <a:pPr marL="137160" indent="0">
              <a:buNone/>
            </a:pPr>
            <a:r>
              <a:rPr lang="en-US" dirty="0"/>
              <a:t>for Community Behavioral Healthcare 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Maryland State Department of Health and Mental Hygiene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Missouri Department of Mental Health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762000"/>
            <a:ext cx="3200400" cy="5562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Completing Youth Mental Health First Aid training provides you with the certification necessary to diagnose mental health issues in youth ages 12-18.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ヒラギノ角ゴ Pro W3"/>
              </a:rPr>
              <a:t>What Is Mental Health First Aid?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5638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cs typeface="ヒラギノ角ゴ Pro W3"/>
              </a:rPr>
              <a:t>The </a:t>
            </a:r>
            <a:r>
              <a:rPr lang="en-US" sz="3600" dirty="0">
                <a:cs typeface="ヒラギノ角ゴ Pro W3"/>
              </a:rPr>
              <a:t>help provided to a person developing a mental health problem or experiencing a crisis until professional treatment is received or the crisis resolves.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136775" cy="2328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6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600200"/>
          </a:xfrm>
        </p:spPr>
        <p:txBody>
          <a:bodyPr/>
          <a:lstStyle/>
          <a:p>
            <a:r>
              <a:rPr lang="en-US" dirty="0" smtClean="0"/>
              <a:t>ALGEE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352800"/>
          </a:xfrm>
        </p:spPr>
        <p:txBody>
          <a:bodyPr>
            <a:normAutofit/>
          </a:bodyPr>
          <a:lstStyle/>
          <a:p>
            <a:r>
              <a:rPr lang="en-US" sz="2800" dirty="0"/>
              <a:t>Assess for risk of suicide or harm</a:t>
            </a:r>
          </a:p>
          <a:p>
            <a:r>
              <a:rPr lang="en-US" sz="2800" dirty="0"/>
              <a:t>Listen nonjudgmentally</a:t>
            </a:r>
          </a:p>
          <a:p>
            <a:r>
              <a:rPr lang="en-US" sz="2800" dirty="0"/>
              <a:t>Give reassurance and information</a:t>
            </a:r>
          </a:p>
          <a:p>
            <a:r>
              <a:rPr lang="en-US" sz="2800" dirty="0"/>
              <a:t>Encourage appropriate professional help</a:t>
            </a:r>
          </a:p>
          <a:p>
            <a:r>
              <a:rPr lang="en-US" sz="2800" dirty="0"/>
              <a:t>Encourage self-help and other support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20013"/>
          <a:stretch/>
        </p:blipFill>
        <p:spPr>
          <a:xfrm>
            <a:off x="6553200" y="325582"/>
            <a:ext cx="1981200" cy="2085474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9505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YMHFA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understand the prevalence of various mental health disorders impacting youth and the need for reduced stigma in communities</a:t>
            </a:r>
          </a:p>
          <a:p>
            <a:r>
              <a:rPr lang="en-US" dirty="0"/>
              <a:t>To recognize the warning signs of mental health problems that may impact youth, primarily those ages 12-18</a:t>
            </a:r>
          </a:p>
          <a:p>
            <a:r>
              <a:rPr lang="en-US" dirty="0"/>
              <a:t>To understand the risk and protective factors that can impact a youth’s mental health and resiliency</a:t>
            </a:r>
          </a:p>
          <a:p>
            <a:r>
              <a:rPr lang="en-US" dirty="0"/>
              <a:t>To apply a 5-step action plan encompassing the skills, resources and knowledge to assess the situation, to select and implement appropriate interventions, and to help the youth in crisis connect with appropriate evidence-based treatment and supports</a:t>
            </a:r>
          </a:p>
          <a:p>
            <a:r>
              <a:rPr lang="en-US" dirty="0"/>
              <a:t>Identify and access the community resources available to support youth and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31186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Youth and young adults face and experience mental health challenges the same as adults.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59" y="3043707"/>
            <a:ext cx="2974041" cy="34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Mental health challenges are more prevalent in adults.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3507509" cy="26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1447800"/>
          </a:xfrm>
        </p:spPr>
        <p:txBody>
          <a:bodyPr rIns="132080"/>
          <a:lstStyle/>
          <a:p>
            <a:pPr indent="0">
              <a:lnSpc>
                <a:spcPts val="4000"/>
              </a:lnSpc>
            </a:pPr>
            <a:r>
              <a:rPr lang="en-US" sz="2800" dirty="0" smtClean="0"/>
              <a:t>U.S. Youth with a Mental Disorder during Adolescence (Age 13-18)</a:t>
            </a:r>
            <a:endParaRPr lang="en-US" sz="2800" dirty="0" smtClean="0">
              <a:ea typeface="ヒラギノ角ゴ Pro W6"/>
              <a:cs typeface="ヒラギノ角ゴ Pro W6"/>
            </a:endParaRPr>
          </a:p>
        </p:txBody>
      </p:sp>
      <p:sp>
        <p:nvSpPr>
          <p:cNvPr id="14339" name="Rectangle 63"/>
          <p:cNvSpPr>
            <a:spLocks/>
          </p:cNvSpPr>
          <p:nvPr/>
        </p:nvSpPr>
        <p:spPr bwMode="auto">
          <a:xfrm>
            <a:off x="10271125" y="312896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cs typeface="ヒラギノ角ゴ Pro W3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752601"/>
          <a:ext cx="7086600" cy="44250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3300"/>
                <a:gridCol w="1875711"/>
                <a:gridCol w="1667589"/>
              </a:tblGrid>
              <a:tr h="90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  <a:latin typeface="GillSans"/>
                        <a:ea typeface="Times New Roman"/>
                        <a:cs typeface="GillSan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Prevalence (%)</a:t>
                      </a:r>
                      <a:endParaRPr lang="en-US" sz="2400" b="1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With severe impact (%)</a:t>
                      </a:r>
                      <a:endParaRPr lang="en-US" sz="2400" b="1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4E4"/>
                    </a:solidFill>
                  </a:tcPr>
                </a:tc>
              </a:tr>
              <a:tr h="698125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Anxiety disorders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31.9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8.3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25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Behavior disorders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19.1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9.6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25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Mood disorders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14.3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11.2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25"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Substance use disorders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11.4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11.4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051">
                <a:tc>
                  <a:txBody>
                    <a:bodyPr/>
                    <a:lstStyle/>
                    <a:p>
                      <a:pPr marL="11588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Overall </a:t>
                      </a:r>
                      <a:r>
                        <a:rPr lang="en-US" sz="1600" b="1" dirty="0" smtClean="0"/>
                        <a:t>prevalence (with severe impact)</a:t>
                      </a:r>
                      <a:endParaRPr lang="en-US" sz="2400" b="1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 </a:t>
                      </a:r>
                      <a:endParaRPr lang="en-US" sz="2400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27.6</a:t>
                      </a:r>
                      <a:endParaRPr lang="en-US" sz="2400" b="1" dirty="0">
                        <a:latin typeface="Gil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B6B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37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3938" y="6535738"/>
            <a:ext cx="3302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ヒラギノ角ゴ Pro W3" charset="-128"/>
                <a:cs typeface="+mn-cs"/>
                <a:sym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iz 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805</Words>
  <Application>Microsoft Office PowerPoint</Application>
  <PresentationFormat>On-screen Show (4:3)</PresentationFormat>
  <Paragraphs>118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Quiz Show</vt:lpstr>
      <vt:lpstr>Executive</vt:lpstr>
      <vt:lpstr>PowerPoint Presentation</vt:lpstr>
      <vt:lpstr>PowerPoint Presentation</vt:lpstr>
      <vt:lpstr>Completing Youth Mental Health First Aid training provides you with the certification necessary to diagnose mental health issues in youth ages 12-18.</vt:lpstr>
      <vt:lpstr>What Is Mental Health First Aid?</vt:lpstr>
      <vt:lpstr>ALGEE</vt:lpstr>
      <vt:lpstr>YMHFA Objectives</vt:lpstr>
      <vt:lpstr>Youth and young adults face and experience mental health challenges the same as adults.</vt:lpstr>
      <vt:lpstr>Mental health challenges are more prevalent in adults. </vt:lpstr>
      <vt:lpstr>U.S. Youth with a Mental Disorder during Adolescence (Age 13-18)</vt:lpstr>
      <vt:lpstr>Diversities and Differences</vt:lpstr>
      <vt:lpstr>Disparities and Disproportionalities</vt:lpstr>
      <vt:lpstr>Scenarios and Role Play</vt:lpstr>
      <vt:lpstr>PowerPoint Presentation</vt:lpstr>
      <vt:lpstr>We Get Real</vt:lpstr>
      <vt:lpstr>What Is Youth Mental Health First Aid?</vt:lpstr>
      <vt:lpstr>Mental health problems are more common than heart disease.</vt:lpstr>
      <vt:lpstr>Youth Mental Health First Aid will train you to diagnose mental health issues in youth and young adults.</vt:lpstr>
      <vt:lpstr>For More Information…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2013-09-07T16:56:11Z</dcterms:created>
  <dcterms:modified xsi:type="dcterms:W3CDTF">2013-09-16T09:28:23Z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