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44" autoAdjust="0"/>
  </p:normalViewPr>
  <p:slideViewPr>
    <p:cSldViewPr>
      <p:cViewPr>
        <p:scale>
          <a:sx n="80" d="100"/>
          <a:sy n="80" d="100"/>
        </p:scale>
        <p:origin x="-127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2D5C2C3-8659-4D32-9C04-5CF1218300FE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011F641A-0675-46E3-A252-F840495025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5C80-5BF4-41EA-8194-756AC5DEF665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A884-8941-4847-B12D-0DCF82E55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5C80-5BF4-41EA-8194-756AC5DEF665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A884-8941-4847-B12D-0DCF82E55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5C80-5BF4-41EA-8194-756AC5DEF665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A884-8941-4847-B12D-0DCF82E55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5C80-5BF4-41EA-8194-756AC5DEF665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A884-8941-4847-B12D-0DCF82E55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5C80-5BF4-41EA-8194-756AC5DEF665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A884-8941-4847-B12D-0DCF82E55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5C80-5BF4-41EA-8194-756AC5DEF665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A884-8941-4847-B12D-0DCF82E55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5C80-5BF4-41EA-8194-756AC5DEF665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A884-8941-4847-B12D-0DCF82E55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5C80-5BF4-41EA-8194-756AC5DEF665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A884-8941-4847-B12D-0DCF82E55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5C80-5BF4-41EA-8194-756AC5DEF665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A884-8941-4847-B12D-0DCF82E55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5C80-5BF4-41EA-8194-756AC5DEF665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A884-8941-4847-B12D-0DCF82E55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5C80-5BF4-41EA-8194-756AC5DEF665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FA884-8941-4847-B12D-0DCF82E55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25C80-5BF4-41EA-8194-756AC5DEF665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FA884-8941-4847-B12D-0DCF82E55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erc.carleton.edu/NAGTWorkshops/affective/motivation.html" TargetMode="External"/><Relationship Id="rId2" Type="http://schemas.openxmlformats.org/officeDocument/2006/relationships/hyperlink" Target="http://www.columbusparent.com/content/stories/2008/08/30/cp_rs_education_edg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adingrockets.org/article/19308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305800" cy="2609851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What a Family </a:t>
            </a:r>
            <a:br>
              <a:rPr lang="en-US" sz="6000" dirty="0" smtClean="0"/>
            </a:br>
            <a:r>
              <a:rPr lang="en-US" sz="6000" i="1" dirty="0" smtClean="0"/>
              <a:t>Really</a:t>
            </a:r>
            <a:r>
              <a:rPr lang="en-US" sz="6000" dirty="0" smtClean="0"/>
              <a:t> Wants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8001000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Family Engagement for Success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April Lee – Wayne County Parent Mentor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gfx9.com/images/p/s/psd-camera-film-reel-icon-38779313948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169966">
            <a:off x="174268" y="329068"/>
            <a:ext cx="1824787" cy="137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2.gstatic.com/images?q=tbn:ANd9GcREX8RDKqzA-H3thQot-dy68sRoQMdHZR1ARrZwCzmmR3tF_cZ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52527">
            <a:off x="6905575" y="5271299"/>
            <a:ext cx="2037745" cy="122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Awareness </a:t>
            </a:r>
            <a:r>
              <a:rPr lang="en-US" dirty="0" smtClean="0"/>
              <a:t>of Needs and Resources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2590800"/>
            <a:ext cx="2743200" cy="175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1" y="1828800"/>
            <a:ext cx="487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culturally aware of families.</a:t>
            </a:r>
          </a:p>
          <a:p>
            <a:endParaRPr lang="en-US" dirty="0"/>
          </a:p>
          <a:p>
            <a:r>
              <a:rPr lang="en-US" dirty="0" smtClean="0"/>
              <a:t>Build relationships with families and students to identify needs and supports.</a:t>
            </a:r>
          </a:p>
          <a:p>
            <a:endParaRPr lang="en-US" dirty="0"/>
          </a:p>
          <a:p>
            <a:r>
              <a:rPr lang="en-US" dirty="0" smtClean="0"/>
              <a:t>Parents are part of the solution, not part of the problem.</a:t>
            </a:r>
          </a:p>
          <a:p>
            <a:endParaRPr lang="en-US" dirty="0"/>
          </a:p>
          <a:p>
            <a:r>
              <a:rPr lang="en-US" dirty="0" smtClean="0"/>
              <a:t>Move away from deficit based thinking toward asset based thinking.</a:t>
            </a:r>
          </a:p>
          <a:p>
            <a:endParaRPr lang="en-US" dirty="0" smtClean="0"/>
          </a:p>
          <a:p>
            <a:r>
              <a:rPr lang="en-US" dirty="0" smtClean="0"/>
              <a:t>Share resources and make connections that will support success.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Go for the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Participation</a:t>
            </a:r>
          </a:p>
          <a:p>
            <a:pPr lvl="1"/>
            <a:r>
              <a:rPr lang="en-US" dirty="0" smtClean="0"/>
              <a:t>Find common ground with success of child as goal</a:t>
            </a:r>
          </a:p>
          <a:p>
            <a:r>
              <a:rPr lang="en-US" dirty="0" smtClean="0"/>
              <a:t>Positive Contacts</a:t>
            </a:r>
          </a:p>
          <a:p>
            <a:pPr lvl="1"/>
            <a:r>
              <a:rPr lang="en-US" dirty="0" smtClean="0"/>
              <a:t>Not just a phone call but purposeful connections</a:t>
            </a:r>
          </a:p>
          <a:p>
            <a:r>
              <a:rPr lang="en-US" dirty="0" smtClean="0"/>
              <a:t>Share Feedback</a:t>
            </a:r>
          </a:p>
          <a:p>
            <a:pPr lvl="1"/>
            <a:r>
              <a:rPr lang="en-US" dirty="0" smtClean="0"/>
              <a:t>Expectations, resources, and checkpoints</a:t>
            </a:r>
          </a:p>
          <a:p>
            <a:r>
              <a:rPr lang="en-US" dirty="0" smtClean="0"/>
              <a:t>Share Understanding</a:t>
            </a:r>
          </a:p>
          <a:p>
            <a:pPr lvl="1"/>
            <a:r>
              <a:rPr lang="en-US" dirty="0" smtClean="0"/>
              <a:t>What is new and how it may apply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Parents 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dirty="0" smtClean="0"/>
              <a:t>About Mapping a Positive Future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I see more confidence in him for himself”.</a:t>
            </a:r>
          </a:p>
          <a:p>
            <a:pPr lvl="1"/>
            <a:r>
              <a:rPr lang="en-US" dirty="0"/>
              <a:t>“I have seen amazing progress”.</a:t>
            </a:r>
          </a:p>
          <a:p>
            <a:pPr lvl="1"/>
            <a:r>
              <a:rPr lang="en-US" dirty="0"/>
              <a:t>“He has been more respectful and not as confrontational”.</a:t>
            </a:r>
          </a:p>
          <a:p>
            <a:pPr lvl="1"/>
            <a:r>
              <a:rPr lang="en-US" dirty="0"/>
              <a:t>“He has a will to fight for what is right and maintain a great grade point average. He finally learned how to respect himself”.</a:t>
            </a:r>
          </a:p>
          <a:p>
            <a:pPr lvl="1"/>
            <a:r>
              <a:rPr lang="en-US" dirty="0"/>
              <a:t>“My child has expressed goals he would like to accomplish”.</a:t>
            </a:r>
          </a:p>
          <a:p>
            <a:pPr lvl="1"/>
            <a:r>
              <a:rPr lang="en-US" dirty="0"/>
              <a:t>“My child is more focused on his future”.</a:t>
            </a:r>
          </a:p>
          <a:p>
            <a:pPr lvl="1"/>
            <a:r>
              <a:rPr lang="en-US" dirty="0"/>
              <a:t>“I have seen behavior changes”.</a:t>
            </a:r>
          </a:p>
          <a:p>
            <a:pPr lvl="1"/>
            <a:r>
              <a:rPr lang="en-US" dirty="0"/>
              <a:t>“He believes in himself.  Started off not interested and angry, now he is more respectful and determined”.</a:t>
            </a:r>
          </a:p>
          <a:p>
            <a:endParaRPr lang="en-US" dirty="0"/>
          </a:p>
        </p:txBody>
      </p:sp>
      <p:pic>
        <p:nvPicPr>
          <p:cNvPr id="2050" name="Picture 2" descr="https://encrypted-tbn1.gstatic.com/images?q=tbn:ANd9GcQoFSoN0d0hj2MSMAI2BR09xBLpvT3rq-VOn5HILwK4cSe_L9K0c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2713" y="1828800"/>
            <a:ext cx="2014287" cy="117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482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Columbus Parent: Parents share hopes, dreams for children @ </a:t>
            </a:r>
            <a:r>
              <a:rPr lang="en-US" sz="1800" dirty="0">
                <a:hlinkClick r:id="rId2"/>
              </a:rPr>
              <a:t>http://www.columbusparent.com/content/stories/2008/08/30/cp_rs_education_edge.html</a:t>
            </a:r>
            <a:endParaRPr lang="en-US" sz="1800" dirty="0"/>
          </a:p>
          <a:p>
            <a:r>
              <a:rPr lang="en-US" sz="1800" dirty="0" smtClean="0"/>
              <a:t>Student </a:t>
            </a:r>
            <a:r>
              <a:rPr lang="en-US" sz="1800" dirty="0"/>
              <a:t>Motivations and </a:t>
            </a:r>
            <a:r>
              <a:rPr lang="en-US" sz="1800" dirty="0" smtClean="0"/>
              <a:t>Attitudes by Karin Kirk @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serc.carleton.edu/NAGTWorkshops/affective/motivation.html</a:t>
            </a:r>
            <a:endParaRPr lang="en-US" sz="1800" dirty="0" smtClean="0"/>
          </a:p>
          <a:p>
            <a:pPr fontAlgn="base"/>
            <a:r>
              <a:rPr lang="en-US" sz="1800" dirty="0" smtClean="0"/>
              <a:t>Building </a:t>
            </a:r>
            <a:r>
              <a:rPr lang="en-US" sz="1800" dirty="0"/>
              <a:t>Parent-Teacher </a:t>
            </a:r>
            <a:r>
              <a:rPr lang="en-US" sz="1800" dirty="0" smtClean="0"/>
              <a:t>Relationships by American </a:t>
            </a:r>
            <a:r>
              <a:rPr lang="en-US" sz="1800" dirty="0"/>
              <a:t>Federation of </a:t>
            </a:r>
            <a:r>
              <a:rPr lang="en-US" sz="1800" dirty="0" smtClean="0"/>
              <a:t>Teachers @ </a:t>
            </a:r>
            <a:r>
              <a:rPr lang="en-US" sz="1800" dirty="0">
                <a:hlinkClick r:id="rId4"/>
              </a:rPr>
              <a:t>http://www.readingrockets.org/article/19308/</a:t>
            </a:r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559760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April Lee</a:t>
            </a:r>
            <a:br>
              <a:rPr lang="en-US" sz="2800" dirty="0" smtClean="0"/>
            </a:br>
            <a:r>
              <a:rPr lang="en-US" sz="2800" dirty="0" smtClean="0"/>
              <a:t>Wayne County Parent Mentor</a:t>
            </a:r>
            <a:br>
              <a:rPr lang="en-US" sz="2800" dirty="0" smtClean="0"/>
            </a:br>
            <a:r>
              <a:rPr lang="en-US" sz="2800" dirty="0" smtClean="0"/>
              <a:t>alee@wayne.k12.ga.us</a:t>
            </a:r>
            <a:endParaRPr lang="en-US" sz="2800" dirty="0"/>
          </a:p>
        </p:txBody>
      </p:sp>
      <p:pic>
        <p:nvPicPr>
          <p:cNvPr id="1026" name="Picture 2" descr="http://ak.picdn.net/shutterstock/videos/2996368/preview/stock-footage-winning-runner-reaching-finish-line-concept-anim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52800"/>
            <a:ext cx="38100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707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Family…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447800"/>
            <a:ext cx="2238375" cy="204787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4800600"/>
            <a:ext cx="2562225" cy="1714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24200" y="1447800"/>
            <a:ext cx="5562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Every family wants their child to </a:t>
            </a:r>
            <a:r>
              <a:rPr lang="en-US" dirty="0" smtClean="0"/>
              <a:t>be healthy, </a:t>
            </a:r>
            <a:endParaRPr lang="en-US" dirty="0" smtClean="0"/>
          </a:p>
          <a:p>
            <a:r>
              <a:rPr lang="en-US" dirty="0" smtClean="0"/>
              <a:t>Happy with opportunities for success!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When a baby is born there </a:t>
            </a:r>
            <a:r>
              <a:rPr lang="en-US" dirty="0" smtClean="0"/>
              <a:t>are both </a:t>
            </a:r>
            <a:r>
              <a:rPr lang="en-US" dirty="0" smtClean="0"/>
              <a:t>expectations and possible disappointments.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Every family wants life to be what they see in </a:t>
            </a:r>
            <a:r>
              <a:rPr lang="en-US" dirty="0" smtClean="0"/>
              <a:t>friends, families, or in the movies.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4572000"/>
            <a:ext cx="472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Both joy and fear revolve around tasks and duties of the day.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Same as all parents – “Have fun, be safe, and grow up to be somebody.”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Families’ </a:t>
            </a:r>
            <a:r>
              <a:rPr lang="en-US" dirty="0" smtClean="0"/>
              <a:t>Hopes and Dreams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5257800"/>
            <a:ext cx="2819400" cy="12954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2799" y="1447800"/>
            <a:ext cx="1981201" cy="13620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9906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be successful at whatever he chooses to do in life.</a:t>
            </a:r>
          </a:p>
          <a:p>
            <a:r>
              <a:rPr lang="en-US" b="1" dirty="0" smtClean="0"/>
              <a:t>I want her to overcome any obstacle that comes her way.</a:t>
            </a:r>
          </a:p>
          <a:p>
            <a:r>
              <a:rPr lang="en-US" dirty="0" smtClean="0"/>
              <a:t>To be able to speak so that her wants and needs can be voiced.</a:t>
            </a:r>
          </a:p>
          <a:p>
            <a:r>
              <a:rPr lang="en-US" b="1" dirty="0" smtClean="0"/>
              <a:t>To know that she is loved.</a:t>
            </a:r>
          </a:p>
          <a:p>
            <a:r>
              <a:rPr lang="en-US" dirty="0" smtClean="0"/>
              <a:t>To gain independence and confidence to be all she can be.</a:t>
            </a:r>
          </a:p>
          <a:p>
            <a:r>
              <a:rPr lang="en-US" b="1" dirty="0" smtClean="0"/>
              <a:t>To live life to its fullest. </a:t>
            </a:r>
          </a:p>
          <a:p>
            <a:r>
              <a:rPr lang="en-US" dirty="0" smtClean="0"/>
              <a:t>Enjoy a profession and excel. </a:t>
            </a:r>
          </a:p>
          <a:p>
            <a:r>
              <a:rPr lang="en-US" b="1" dirty="0" smtClean="0"/>
              <a:t>To concentrate on herself yet be respectful and tolerate others.</a:t>
            </a:r>
          </a:p>
          <a:p>
            <a:r>
              <a:rPr lang="en-US" dirty="0" smtClean="0"/>
              <a:t>To live her life to improve the world around her.</a:t>
            </a:r>
          </a:p>
          <a:p>
            <a:r>
              <a:rPr lang="en-US" b="1" dirty="0" smtClean="0"/>
              <a:t>To make changes as well as to gracefully accept changes.</a:t>
            </a:r>
          </a:p>
          <a:p>
            <a:r>
              <a:rPr lang="en-US" dirty="0" smtClean="0"/>
              <a:t>To develop her skills and use them accordingly.</a:t>
            </a:r>
          </a:p>
          <a:p>
            <a:r>
              <a:rPr lang="en-US" b="1" dirty="0" smtClean="0"/>
              <a:t>To understand that with God all things are possible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don't want her to say "I can't" until she's given her best effort.</a:t>
            </a:r>
          </a:p>
          <a:p>
            <a:r>
              <a:rPr lang="en-US" b="1" dirty="0" smtClean="0"/>
              <a:t>That she'll have more joys than sorrows.</a:t>
            </a:r>
          </a:p>
          <a:p>
            <a:r>
              <a:rPr lang="en-US" dirty="0" smtClean="0"/>
              <a:t>May she be fortunate enough to have sincere friendship in her life.</a:t>
            </a:r>
          </a:p>
          <a:p>
            <a:r>
              <a:rPr lang="en-US" b="1" dirty="0" smtClean="0"/>
              <a:t>To not be limited by what others say.</a:t>
            </a:r>
          </a:p>
          <a:p>
            <a:r>
              <a:rPr lang="en-US" dirty="0" smtClean="0"/>
              <a:t>To be tolerant and compassionate.</a:t>
            </a:r>
          </a:p>
          <a:p>
            <a:r>
              <a:rPr lang="en-US" b="1" dirty="0" smtClean="0"/>
              <a:t>To love and be loved by others.</a:t>
            </a:r>
          </a:p>
          <a:p>
            <a:endParaRPr lang="en-US" b="1" dirty="0"/>
          </a:p>
          <a:p>
            <a:r>
              <a:rPr lang="en-US" b="1" dirty="0" smtClean="0"/>
              <a:t>Parent’s Hopes and Dreams Wall – Columbus Ohio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Families on Education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3276600"/>
            <a:ext cx="2905125" cy="15716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4724400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1524000"/>
            <a:ext cx="2438400" cy="182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1295400"/>
            <a:ext cx="411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Some families share our value of education and others....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about those that do not?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If that is true for the family, what about the student?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Falling Through the Cracks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1828800"/>
            <a:ext cx="4876800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304800"/>
            <a:ext cx="80772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371600"/>
            <a:ext cx="7010400" cy="42672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408373">
            <a:off x="5375508" y="2082463"/>
            <a:ext cx="2422285" cy="153732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785873">
            <a:off x="1708836" y="2242303"/>
            <a:ext cx="2447925" cy="1866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Set for Success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0300" y="4267200"/>
            <a:ext cx="2933700" cy="2004219"/>
          </a:xfrm>
          <a:prstGeom prst="rect">
            <a:avLst/>
          </a:prstGeom>
        </p:spPr>
      </p:pic>
      <p:pic>
        <p:nvPicPr>
          <p:cNvPr id="5122" name="Picture 2" descr="http://ts2.mm.bing.net/th?id=H.4547581254895465&amp;pid=15.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76400"/>
            <a:ext cx="1295400" cy="19368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1295400"/>
            <a:ext cx="4876801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Students need: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100" dirty="0" smtClean="0"/>
              <a:t>Relevancy: leadership, social skills, work ethics, and collaboration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100" dirty="0" smtClean="0"/>
              <a:t>Choices: motivated by having a voice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100" dirty="0" smtClean="0"/>
              <a:t>Set the bar: expect more than they think they have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100" dirty="0" smtClean="0"/>
              <a:t>Role models: mentoring, peer support, and real connections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100" dirty="0" smtClean="0"/>
              <a:t>Opportunities for success: “feel of victory”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100" dirty="0" smtClean="0"/>
              <a:t>Part of a whole: belonging and </a:t>
            </a:r>
            <a:r>
              <a:rPr lang="en-US" sz="2100" dirty="0" smtClean="0"/>
              <a:t>service to others</a:t>
            </a:r>
            <a:endParaRPr lang="en-US" sz="21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100" dirty="0" smtClean="0"/>
              <a:t>Teach how to learn: individual and group activities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Communication</a:t>
            </a:r>
            <a:endParaRPr lang="en-US" dirty="0"/>
          </a:p>
        </p:txBody>
      </p:sp>
      <p:pic>
        <p:nvPicPr>
          <p:cNvPr id="3074" name="Picture 2" descr="http://cdn.sheknows.com/articles/2013/01/Kori/parent-teacher-confere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191000"/>
            <a:ext cx="3698240" cy="2476500"/>
          </a:xfrm>
          <a:prstGeom prst="rect">
            <a:avLst/>
          </a:prstGeom>
          <a:noFill/>
        </p:spPr>
      </p:pic>
      <p:pic>
        <p:nvPicPr>
          <p:cNvPr id="3076" name="Picture 4" descr="http://scm-l3.technorati.com/11/10/18/54143/collaboration.jpeg?t=201110181510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599" y="1524000"/>
            <a:ext cx="1524000" cy="1143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" y="1066798"/>
            <a:ext cx="65532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More negative than positive leads to the opposite involvement.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Get ideas for at home conversations and support.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Building confidence and appreciation for education.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Students motivated to learn, improved behavior and attendance, and positive attitudes.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Teachers learn about needs and home for better support.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4191000"/>
            <a:ext cx="230223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With:</a:t>
            </a:r>
          </a:p>
          <a:p>
            <a:r>
              <a:rPr lang="en-US" sz="2000" dirty="0" smtClean="0"/>
              <a:t>Home Visits</a:t>
            </a:r>
          </a:p>
          <a:p>
            <a:r>
              <a:rPr lang="en-US" sz="2000" dirty="0" smtClean="0"/>
              <a:t>Homework Helps</a:t>
            </a:r>
          </a:p>
          <a:p>
            <a:r>
              <a:rPr lang="en-US" sz="2000" dirty="0" smtClean="0"/>
              <a:t>Workshops </a:t>
            </a:r>
          </a:p>
          <a:p>
            <a:r>
              <a:rPr lang="en-US" sz="2000" dirty="0" smtClean="0"/>
              <a:t>Website Helps</a:t>
            </a:r>
          </a:p>
          <a:p>
            <a:r>
              <a:rPr lang="en-US" sz="2000" dirty="0" smtClean="0"/>
              <a:t>Newsletters</a:t>
            </a:r>
          </a:p>
          <a:p>
            <a:r>
              <a:rPr lang="en-US" sz="2000" dirty="0" smtClean="0"/>
              <a:t>Resource Share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723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What a Family  Really Wants</vt:lpstr>
      <vt:lpstr>A Family…</vt:lpstr>
      <vt:lpstr>Families’ Hopes and Dreams</vt:lpstr>
      <vt:lpstr>Families on Education</vt:lpstr>
      <vt:lpstr>Falling Through the Cracks</vt:lpstr>
      <vt:lpstr>Slide 6</vt:lpstr>
      <vt:lpstr>Slide 7</vt:lpstr>
      <vt:lpstr>Get Set for Success</vt:lpstr>
      <vt:lpstr>Improved Communication</vt:lpstr>
      <vt:lpstr>Awareness of Needs and Resources</vt:lpstr>
      <vt:lpstr>Go for the Supports</vt:lpstr>
      <vt:lpstr>What Parents Say</vt:lpstr>
      <vt:lpstr>Resources</vt:lpstr>
      <vt:lpstr>April Lee Wayne County Parent Mentor alee@wayne.k12.ga.us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 Family  Really Wants</dc:title>
  <dc:creator>April Lee</dc:creator>
  <cp:lastModifiedBy>April Lee</cp:lastModifiedBy>
  <cp:revision>19</cp:revision>
  <dcterms:created xsi:type="dcterms:W3CDTF">2013-09-09T17:02:42Z</dcterms:created>
  <dcterms:modified xsi:type="dcterms:W3CDTF">2013-09-10T17:00:00Z</dcterms:modified>
</cp:coreProperties>
</file>