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1"/>
  </p:sldMasterIdLst>
  <p:notesMasterIdLst>
    <p:notesMasterId r:id="rId26"/>
  </p:notesMasterIdLst>
  <p:sldIdLst>
    <p:sldId id="335" r:id="rId2"/>
    <p:sldId id="332" r:id="rId3"/>
    <p:sldId id="333" r:id="rId4"/>
    <p:sldId id="334" r:id="rId5"/>
    <p:sldId id="291" r:id="rId6"/>
    <p:sldId id="295" r:id="rId7"/>
    <p:sldId id="259" r:id="rId8"/>
    <p:sldId id="301" r:id="rId9"/>
    <p:sldId id="292" r:id="rId10"/>
    <p:sldId id="294" r:id="rId11"/>
    <p:sldId id="336" r:id="rId12"/>
    <p:sldId id="327" r:id="rId13"/>
    <p:sldId id="328" r:id="rId14"/>
    <p:sldId id="337" r:id="rId15"/>
    <p:sldId id="330" r:id="rId16"/>
    <p:sldId id="331" r:id="rId17"/>
    <p:sldId id="338" r:id="rId18"/>
    <p:sldId id="339" r:id="rId19"/>
    <p:sldId id="324" r:id="rId20"/>
    <p:sldId id="325" r:id="rId21"/>
    <p:sldId id="326" r:id="rId22"/>
    <p:sldId id="321" r:id="rId23"/>
    <p:sldId id="340" r:id="rId24"/>
    <p:sldId id="323" r:id="rId25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685" autoAdjust="0"/>
    <p:restoredTop sz="97086" autoAdjust="0"/>
  </p:normalViewPr>
  <p:slideViewPr>
    <p:cSldViewPr snapToGrid="0" snapToObjects="1">
      <p:cViewPr varScale="1">
        <p:scale>
          <a:sx n="87" d="100"/>
          <a:sy n="87" d="100"/>
        </p:scale>
        <p:origin x="-6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8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730E94-EB07-CD4C-A75D-CCB06CC8C9F5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B316F3-C356-284B-A48A-E38958E01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785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i="1" smtClean="0">
                <a:ea typeface="ＭＳ Ｐゴシック" pitchFamily="34" charset="-128"/>
              </a:rPr>
              <a:t>Welcome everyone to Day 1 of PBIS training. The next couple of days will be packed with information and activities. We hope you enjoy the beginning of the journey.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ACC255E-9B8C-4F71-B32F-405FF734E68E}" type="slidenum">
              <a:rPr lang="en-US" smtClean="0">
                <a:latin typeface="Calibri" pitchFamily="34" charset="0"/>
              </a:rPr>
              <a:pPr eaLnBrk="1" hangingPunct="1"/>
              <a:t>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Gladden Middle School in Murray County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4CFCE0-1CCF-4C36-8C14-420C7CF48E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41170AB-28A7-42E1-AF6A-D199B950E15F}" type="slidenum">
              <a:rPr lang="en-US" smtClean="0">
                <a:latin typeface="Calibri" pitchFamily="34" charset="0"/>
              </a:rPr>
              <a:pPr eaLnBrk="1" hangingPunct="1"/>
              <a:t>16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Example of a behavior matrix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3A52A66-0C10-4D78-B7CB-49F37F29CC32}" type="slidenum">
              <a:rPr lang="en-US" smtClean="0">
                <a:ea typeface="ＭＳ Ｐゴシック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This is what we train our schools to do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A1C64E6-7567-44BA-9364-3C7447C894C7}" type="slidenum">
              <a:rPr lang="en-US" smtClean="0">
                <a:latin typeface="Calibri" pitchFamily="34" charset="0"/>
              </a:rPr>
              <a:pPr eaLnBrk="1" hangingPunct="1"/>
              <a:t>19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Use this slide to clarify what parents can expect as a result of Tier 1 PBS implementation. 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Note: you may need to refresh parents on what Tier 1 PBS implementation includes (</a:t>
            </a:r>
            <a:r>
              <a:rPr lang="en-US" i="1" smtClean="0">
                <a:ea typeface="ＭＳ Ｐゴシック" pitchFamily="34" charset="-128"/>
              </a:rPr>
              <a:t>all </a:t>
            </a:r>
            <a:r>
              <a:rPr lang="en-US" smtClean="0">
                <a:ea typeface="ＭＳ Ｐゴシック" pitchFamily="34" charset="-128"/>
              </a:rPr>
              <a:t>students, staff, and families;  </a:t>
            </a:r>
            <a:r>
              <a:rPr lang="en-US" i="1" smtClean="0">
                <a:ea typeface="ＭＳ Ｐゴシック" pitchFamily="34" charset="-128"/>
              </a:rPr>
              <a:t>all </a:t>
            </a:r>
            <a:r>
              <a:rPr lang="en-US" smtClean="0">
                <a:ea typeface="ＭＳ Ｐゴシック" pitchFamily="34" charset="-128"/>
              </a:rPr>
              <a:t>settings; expectations and rules; preventing problematic behaviors and teaching and reinforcing appropriate behaviors).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E9F269D-4D5D-41A3-83C9-BDAF104A0BAC}" type="slidenum">
              <a:rPr lang="en-US" b="1" smtClean="0">
                <a:latin typeface="Calibri" pitchFamily="34" charset="0"/>
              </a:rPr>
              <a:pPr eaLnBrk="1" hangingPunct="1"/>
              <a:t>20</a:t>
            </a:fld>
            <a:endParaRPr lang="en-US" b="1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***Be sure these practices align with your school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s vision for family engagement in PBS** Add or edit family engagement behaviors listed to reflect your school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1B6FBAB-47CB-4012-8AC2-6B7F09F6C4DF}" type="slidenum">
              <a:rPr lang="en-US" b="1" smtClean="0">
                <a:latin typeface="Calibri" pitchFamily="34" charset="0"/>
              </a:rPr>
              <a:pPr eaLnBrk="1" hangingPunct="1"/>
              <a:t>21</a:t>
            </a:fld>
            <a:endParaRPr lang="en-US" b="1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 txBox="1">
            <a:spLocks noGrp="1" noChangeArrowheads="1"/>
          </p:cNvSpPr>
          <p:nvPr/>
        </p:nvSpPr>
        <p:spPr bwMode="auto">
          <a:xfrm>
            <a:off x="3884755" y="8830313"/>
            <a:ext cx="2971697" cy="46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16" tIns="47459" rIns="94916" bIns="47459" anchor="b"/>
          <a:lstStyle>
            <a:lvl1pPr eaLnBrk="0" hangingPunct="0">
              <a:defRPr sz="2800" b="1">
                <a:solidFill>
                  <a:srgbClr val="8CC63F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800" b="1">
                <a:solidFill>
                  <a:srgbClr val="8CC63F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800" b="1">
                <a:solidFill>
                  <a:srgbClr val="8CC63F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800" b="1">
                <a:solidFill>
                  <a:srgbClr val="8CC63F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800" b="1">
                <a:solidFill>
                  <a:srgbClr val="8CC63F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rgbClr val="8CC63F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rgbClr val="8CC63F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rgbClr val="8CC63F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rgbClr val="8CC63F"/>
                </a:solidFill>
                <a:latin typeface="Century Gothic" pitchFamily="34" charset="0"/>
              </a:defRPr>
            </a:lvl9pPr>
          </a:lstStyle>
          <a:p>
            <a:pPr algn="r" eaLnBrk="1" hangingPunct="1"/>
            <a:fld id="{8F71A308-934E-4C05-B6F1-477C8BCF9B17}" type="slidenum">
              <a:rPr lang="en-US" sz="1200">
                <a:solidFill>
                  <a:schemeClr val="tx1"/>
                </a:solidFill>
                <a:latin typeface="Arial" charset="0"/>
              </a:rPr>
              <a:pPr algn="r" eaLnBrk="1" hangingPunct="1"/>
              <a:t>5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9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9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911" tIns="47457" rIns="94911" bIns="4745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9989" name="Slide Number Placeholder 3"/>
          <p:cNvSpPr txBox="1">
            <a:spLocks noGrp="1"/>
          </p:cNvSpPr>
          <p:nvPr/>
        </p:nvSpPr>
        <p:spPr bwMode="auto">
          <a:xfrm>
            <a:off x="3884755" y="8830313"/>
            <a:ext cx="2971697" cy="46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11" tIns="47457" rIns="94911" bIns="47457" anchor="b"/>
          <a:lstStyle>
            <a:lvl1pPr defTabSz="896938" eaLnBrk="0" hangingPunct="0">
              <a:defRPr sz="2800" b="1">
                <a:solidFill>
                  <a:srgbClr val="8CC63F"/>
                </a:solidFill>
                <a:latin typeface="Century Gothic" pitchFamily="34" charset="0"/>
              </a:defRPr>
            </a:lvl1pPr>
            <a:lvl2pPr marL="742950" indent="-285750" defTabSz="896938" eaLnBrk="0" hangingPunct="0">
              <a:defRPr sz="2800" b="1">
                <a:solidFill>
                  <a:srgbClr val="8CC63F"/>
                </a:solidFill>
                <a:latin typeface="Century Gothic" pitchFamily="34" charset="0"/>
              </a:defRPr>
            </a:lvl2pPr>
            <a:lvl3pPr marL="1143000" indent="-228600" defTabSz="896938" eaLnBrk="0" hangingPunct="0">
              <a:defRPr sz="2800" b="1">
                <a:solidFill>
                  <a:srgbClr val="8CC63F"/>
                </a:solidFill>
                <a:latin typeface="Century Gothic" pitchFamily="34" charset="0"/>
              </a:defRPr>
            </a:lvl3pPr>
            <a:lvl4pPr marL="1600200" indent="-228600" defTabSz="896938" eaLnBrk="0" hangingPunct="0">
              <a:defRPr sz="2800" b="1">
                <a:solidFill>
                  <a:srgbClr val="8CC63F"/>
                </a:solidFill>
                <a:latin typeface="Century Gothic" pitchFamily="34" charset="0"/>
              </a:defRPr>
            </a:lvl4pPr>
            <a:lvl5pPr marL="2057400" indent="-228600" defTabSz="896938" eaLnBrk="0" hangingPunct="0">
              <a:defRPr sz="2800" b="1">
                <a:solidFill>
                  <a:srgbClr val="8CC63F"/>
                </a:solidFill>
                <a:latin typeface="Century Gothic" pitchFamily="34" charset="0"/>
              </a:defRPr>
            </a:lvl5pPr>
            <a:lvl6pPr marL="2514600" indent="-228600" algn="ctr" defTabSz="896938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rgbClr val="8CC63F"/>
                </a:solidFill>
                <a:latin typeface="Century Gothic" pitchFamily="34" charset="0"/>
              </a:defRPr>
            </a:lvl6pPr>
            <a:lvl7pPr marL="2971800" indent="-228600" algn="ctr" defTabSz="896938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rgbClr val="8CC63F"/>
                </a:solidFill>
                <a:latin typeface="Century Gothic" pitchFamily="34" charset="0"/>
              </a:defRPr>
            </a:lvl7pPr>
            <a:lvl8pPr marL="3429000" indent="-228600" algn="ctr" defTabSz="896938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rgbClr val="8CC63F"/>
                </a:solidFill>
                <a:latin typeface="Century Gothic" pitchFamily="34" charset="0"/>
              </a:defRPr>
            </a:lvl8pPr>
            <a:lvl9pPr marL="3886200" indent="-228600" algn="ctr" defTabSz="896938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rgbClr val="8CC63F"/>
                </a:solidFill>
                <a:latin typeface="Century Gothic" pitchFamily="34" charset="0"/>
              </a:defRPr>
            </a:lvl9pPr>
          </a:lstStyle>
          <a:p>
            <a:pPr algn="r" eaLnBrk="1" hangingPunct="1"/>
            <a:fld id="{E061D00B-2F0E-4395-AC36-608E27CBBAC5}" type="slidenum">
              <a:rPr lang="en-US"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pPr algn="r" eaLnBrk="1" hangingPunct="1"/>
              <a:t>5</a:t>
            </a:fld>
            <a:endParaRPr lang="en-US" sz="120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What is PBS, anyway? It</a:t>
            </a:r>
            <a:r>
              <a:rPr lang="ja-JP" altLang="en-US"/>
              <a:t>’</a:t>
            </a:r>
            <a:r>
              <a:rPr lang="en-US"/>
              <a:t>s not a program, it</a:t>
            </a:r>
            <a:r>
              <a:rPr lang="ja-JP" altLang="en-US"/>
              <a:t>’</a:t>
            </a:r>
            <a:r>
              <a:rPr lang="en-US"/>
              <a:t>s a </a:t>
            </a:r>
            <a:r>
              <a:rPr lang="en-US" b="1" u="sng"/>
              <a:t>process</a:t>
            </a:r>
            <a:r>
              <a:rPr lang="en-US"/>
              <a:t> that relies on science, values, and vision. There is no </a:t>
            </a:r>
            <a:r>
              <a:rPr lang="ja-JP" altLang="en-US"/>
              <a:t>“</a:t>
            </a:r>
            <a:r>
              <a:rPr lang="en-US"/>
              <a:t>ONE intervention;</a:t>
            </a:r>
            <a:r>
              <a:rPr lang="ja-JP" altLang="en-US"/>
              <a:t>”</a:t>
            </a:r>
            <a:r>
              <a:rPr lang="en-US"/>
              <a:t> it</a:t>
            </a:r>
            <a:r>
              <a:rPr lang="ja-JP" altLang="en-US"/>
              <a:t>’</a:t>
            </a:r>
            <a:r>
              <a:rPr lang="en-US"/>
              <a:t>s how school personnel approach student behavior and citizenship.</a:t>
            </a:r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77" eaLnBrk="0" hangingPunct="0">
              <a:defRPr sz="2800" b="1">
                <a:solidFill>
                  <a:srgbClr val="8CC63F"/>
                </a:solidFill>
                <a:latin typeface="Century Gothic" charset="0"/>
                <a:ea typeface="ＭＳ Ｐゴシック" charset="0"/>
              </a:defRPr>
            </a:lvl1pPr>
            <a:lvl2pPr marL="741697" indent="-285268" defTabSz="931877" eaLnBrk="0" hangingPunct="0">
              <a:defRPr sz="2800" b="1">
                <a:solidFill>
                  <a:srgbClr val="8CC63F"/>
                </a:solidFill>
                <a:latin typeface="Century Gothic" charset="0"/>
                <a:ea typeface="ＭＳ Ｐゴシック" charset="0"/>
              </a:defRPr>
            </a:lvl2pPr>
            <a:lvl3pPr marL="1141073" indent="-228214" defTabSz="931877" eaLnBrk="0" hangingPunct="0">
              <a:defRPr sz="2800" b="1">
                <a:solidFill>
                  <a:srgbClr val="8CC63F"/>
                </a:solidFill>
                <a:latin typeface="Century Gothic" charset="0"/>
                <a:ea typeface="ＭＳ Ｐゴシック" charset="0"/>
              </a:defRPr>
            </a:lvl3pPr>
            <a:lvl4pPr marL="1597503" indent="-228214" defTabSz="931877" eaLnBrk="0" hangingPunct="0">
              <a:defRPr sz="2800" b="1">
                <a:solidFill>
                  <a:srgbClr val="8CC63F"/>
                </a:solidFill>
                <a:latin typeface="Century Gothic" charset="0"/>
                <a:ea typeface="ＭＳ Ｐゴシック" charset="0"/>
              </a:defRPr>
            </a:lvl4pPr>
            <a:lvl5pPr marL="2053932" indent="-228214" defTabSz="931877" eaLnBrk="0" hangingPunct="0">
              <a:defRPr sz="2800" b="1">
                <a:solidFill>
                  <a:srgbClr val="8CC63F"/>
                </a:solidFill>
                <a:latin typeface="Century Gothic" charset="0"/>
                <a:ea typeface="ＭＳ Ｐゴシック" charset="0"/>
              </a:defRPr>
            </a:lvl5pPr>
            <a:lvl6pPr marL="2510362" indent="-228214" defTabSz="931877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CC63F"/>
                </a:solidFill>
                <a:latin typeface="Century Gothic" charset="0"/>
                <a:ea typeface="ＭＳ Ｐゴシック" charset="0"/>
              </a:defRPr>
            </a:lvl6pPr>
            <a:lvl7pPr marL="2966790" indent="-228214" defTabSz="931877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CC63F"/>
                </a:solidFill>
                <a:latin typeface="Century Gothic" charset="0"/>
                <a:ea typeface="ＭＳ Ｐゴシック" charset="0"/>
              </a:defRPr>
            </a:lvl7pPr>
            <a:lvl8pPr marL="3423219" indent="-228214" defTabSz="931877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CC63F"/>
                </a:solidFill>
                <a:latin typeface="Century Gothic" charset="0"/>
                <a:ea typeface="ＭＳ Ｐゴシック" charset="0"/>
              </a:defRPr>
            </a:lvl8pPr>
            <a:lvl9pPr marL="3879649" indent="-228214" defTabSz="931877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CC63F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fld id="{9CC9BD5C-EB53-024E-99E1-9A9F6C182ACA}" type="slidenum">
              <a:rPr lang="en-US" sz="1200" b="0">
                <a:solidFill>
                  <a:schemeClr val="tx1"/>
                </a:solidFill>
                <a:latin typeface="Arial" charset="0"/>
              </a:rPr>
              <a:pPr eaLnBrk="1" hangingPunct="1"/>
              <a:t>6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1904">
              <a:defRPr/>
            </a:pPr>
            <a:fld id="{BFB065EF-6889-1D4F-AF25-AD637573D83F}" type="slidenum">
              <a:rPr lang="en-US" smtClean="0"/>
              <a:pPr defTabSz="931904">
                <a:defRPr/>
              </a:pPr>
              <a:t>7</a:t>
            </a:fld>
            <a:endParaRPr lang="en-US" smtClean="0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701" rIns="91400" bIns="4570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Calibri" charset="0"/>
              </a:rPr>
              <a:t>PBIS is not..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quick</a:t>
            </a:r>
            <a:r>
              <a:rPr lang="en-US" dirty="0" smtClean="0"/>
              <a:t> fix to complex problems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packaged </a:t>
            </a:r>
            <a:r>
              <a:rPr lang="en-US" dirty="0" smtClean="0">
                <a:solidFill>
                  <a:srgbClr val="FF0000"/>
                </a:solidFill>
              </a:rPr>
              <a:t>program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reinforcement</a:t>
            </a:r>
            <a:r>
              <a:rPr lang="en-US" dirty="0" smtClean="0"/>
              <a:t> system only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Discipline that does not include consequences for misbehavior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Classroom management only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New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Unique to Georgia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7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1407" indent="-296695" defTabSz="94777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6781" indent="-237356" defTabSz="94777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61494" indent="-237356" defTabSz="94777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6206" indent="-237356" defTabSz="94777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10918" indent="-237356" defTabSz="9477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5630" indent="-237356" defTabSz="9477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60342" indent="-237356" defTabSz="9477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35056" indent="-237356" defTabSz="9477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6F42CE99-B836-4480-910B-740A61386280}" type="slidenum">
              <a:rPr lang="en-US">
                <a:solidFill>
                  <a:prstClr val="black"/>
                </a:solidFill>
              </a:rPr>
              <a:pPr eaLnBrk="1" hangingPunct="1"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77" eaLnBrk="0" hangingPunct="0">
              <a:defRPr sz="2800" b="1">
                <a:solidFill>
                  <a:srgbClr val="8CC63F"/>
                </a:solidFill>
                <a:latin typeface="Century Gothic" charset="0"/>
                <a:ea typeface="ＭＳ Ｐゴシック" charset="0"/>
              </a:defRPr>
            </a:lvl1pPr>
            <a:lvl2pPr marL="741697" indent="-285268" defTabSz="931877" eaLnBrk="0" hangingPunct="0">
              <a:defRPr sz="2800" b="1">
                <a:solidFill>
                  <a:srgbClr val="8CC63F"/>
                </a:solidFill>
                <a:latin typeface="Century Gothic" charset="0"/>
                <a:ea typeface="ＭＳ Ｐゴシック" charset="0"/>
              </a:defRPr>
            </a:lvl2pPr>
            <a:lvl3pPr marL="1141073" indent="-228214" defTabSz="931877" eaLnBrk="0" hangingPunct="0">
              <a:defRPr sz="2800" b="1">
                <a:solidFill>
                  <a:srgbClr val="8CC63F"/>
                </a:solidFill>
                <a:latin typeface="Century Gothic" charset="0"/>
                <a:ea typeface="ＭＳ Ｐゴシック" charset="0"/>
              </a:defRPr>
            </a:lvl3pPr>
            <a:lvl4pPr marL="1597503" indent="-228214" defTabSz="931877" eaLnBrk="0" hangingPunct="0">
              <a:defRPr sz="2800" b="1">
                <a:solidFill>
                  <a:srgbClr val="8CC63F"/>
                </a:solidFill>
                <a:latin typeface="Century Gothic" charset="0"/>
                <a:ea typeface="ＭＳ Ｐゴシック" charset="0"/>
              </a:defRPr>
            </a:lvl4pPr>
            <a:lvl5pPr marL="2053932" indent="-228214" defTabSz="931877" eaLnBrk="0" hangingPunct="0">
              <a:defRPr sz="2800" b="1">
                <a:solidFill>
                  <a:srgbClr val="8CC63F"/>
                </a:solidFill>
                <a:latin typeface="Century Gothic" charset="0"/>
                <a:ea typeface="ＭＳ Ｐゴシック" charset="0"/>
              </a:defRPr>
            </a:lvl5pPr>
            <a:lvl6pPr marL="2510362" indent="-228214" defTabSz="931877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CC63F"/>
                </a:solidFill>
                <a:latin typeface="Century Gothic" charset="0"/>
                <a:ea typeface="ＭＳ Ｐゴシック" charset="0"/>
              </a:defRPr>
            </a:lvl6pPr>
            <a:lvl7pPr marL="2966790" indent="-228214" defTabSz="931877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CC63F"/>
                </a:solidFill>
                <a:latin typeface="Century Gothic" charset="0"/>
                <a:ea typeface="ＭＳ Ｐゴシック" charset="0"/>
              </a:defRPr>
            </a:lvl7pPr>
            <a:lvl8pPr marL="3423219" indent="-228214" defTabSz="931877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CC63F"/>
                </a:solidFill>
                <a:latin typeface="Century Gothic" charset="0"/>
                <a:ea typeface="ＭＳ Ｐゴシック" charset="0"/>
              </a:defRPr>
            </a:lvl8pPr>
            <a:lvl9pPr marL="3879649" indent="-228214" defTabSz="931877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CC63F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fld id="{A7690FB7-336A-6E43-A920-470D565E63F4}" type="slidenum">
              <a:rPr lang="en-US" sz="1200" b="0">
                <a:solidFill>
                  <a:schemeClr val="tx1"/>
                </a:solidFill>
                <a:latin typeface="Arial" charset="0"/>
              </a:rPr>
              <a:pPr eaLnBrk="1" hangingPunct="1"/>
              <a:t>10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700" rIns="91397" bIns="45700"/>
          <a:lstStyle/>
          <a:p>
            <a:pPr eaLnBrk="1" hangingPunct="1"/>
            <a:r>
              <a:rPr lang="en-US" dirty="0"/>
              <a:t>This slide answers the question: Why tier 1 PBS and not something else?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53D507-2529-47A3-BAB4-8DBF6E3CB843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i="1" smtClean="0">
                <a:ea typeface="ＭＳ Ｐゴシック" pitchFamily="34" charset="-128"/>
              </a:rPr>
              <a:t>If the school-wide setting becomes more positive, predictable, preventive,…that is, a positive school-wide climate is established, the likelihood of achieving these outcomes is high.</a:t>
            </a:r>
          </a:p>
          <a:p>
            <a:pPr>
              <a:lnSpc>
                <a:spcPct val="90000"/>
              </a:lnSpc>
            </a:pPr>
            <a:r>
              <a:rPr lang="en-US" i="1" smtClean="0">
                <a:ea typeface="ＭＳ Ｐゴシック" pitchFamily="34" charset="-128"/>
              </a:rPr>
              <a:t>Of course, the real question is how to create durable school environments that enable a positive school climate that maximizes achievement of these features?</a:t>
            </a:r>
          </a:p>
          <a:p>
            <a:pPr>
              <a:lnSpc>
                <a:spcPct val="90000"/>
              </a:lnSpc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We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</a:rPr>
              <a:t>ve talked about district level commitment but here is what PBIS actually looks like in the individual schools.  Some people have tried to describe PBIS as merely rewarding students for 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</a:rPr>
              <a:t>“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</a:rPr>
              <a:t>doing what they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</a:rPr>
              <a:t>re expected to do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</a:rPr>
              <a:t>”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</a:rPr>
              <a:t>.  Notice that consequences are a part of PBS and it is the consistency among all students and staff that is different.</a:t>
            </a:r>
          </a:p>
          <a:p>
            <a:pPr>
              <a:lnSpc>
                <a:spcPct val="90000"/>
              </a:lnSpc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i="1" smtClean="0">
                <a:latin typeface="Arial" pitchFamily="34" charset="0"/>
                <a:ea typeface="ＭＳ Ｐゴシック" pitchFamily="34" charset="-128"/>
              </a:rPr>
              <a:t>Also discuss the fact that change does not occur within a vacuum. Change takes time, and the critical elements of PBIS will help develop a more positive and proactive environment but it is not a </a:t>
            </a:r>
            <a:r>
              <a:rPr lang="en-US" altLang="en-US" i="1" smtClean="0">
                <a:latin typeface="Arial" pitchFamily="34" charset="0"/>
                <a:ea typeface="ＭＳ Ｐゴシック" pitchFamily="34" charset="-128"/>
              </a:rPr>
              <a:t>“</a:t>
            </a:r>
            <a:r>
              <a:rPr lang="en-US" i="1" smtClean="0">
                <a:latin typeface="Arial" pitchFamily="34" charset="0"/>
                <a:ea typeface="ＭＳ Ｐゴシック" pitchFamily="34" charset="-128"/>
              </a:rPr>
              <a:t>magical pill.</a:t>
            </a:r>
            <a:r>
              <a:rPr lang="en-US" altLang="en-US" i="1" smtClean="0">
                <a:latin typeface="Arial" pitchFamily="34" charset="0"/>
                <a:ea typeface="ＭＳ Ｐゴシック" pitchFamily="34" charset="-128"/>
              </a:rPr>
              <a:t>”</a:t>
            </a:r>
            <a:r>
              <a:rPr lang="en-US" i="1" smtClean="0">
                <a:latin typeface="Arial" pitchFamily="34" charset="0"/>
                <a:ea typeface="ＭＳ Ｐゴシック" pitchFamily="34" charset="-128"/>
              </a:rPr>
              <a:t> Change takes the effort of all school stakeholders, who place emphasis </a:t>
            </a:r>
            <a:r>
              <a:rPr lang="en-US" i="1" smtClean="0">
                <a:ea typeface="ＭＳ Ｐゴシック" pitchFamily="34" charset="-128"/>
              </a:rPr>
              <a:t>on the importance of data-based decision-making, evidence based practices, and on-going staff development and support to support the needs of all students.</a:t>
            </a:r>
          </a:p>
          <a:p>
            <a:pPr>
              <a:lnSpc>
                <a:spcPct val="90000"/>
              </a:lnSpc>
            </a:pPr>
            <a:endParaRPr lang="en-US" i="1" smtClean="0"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i="1" smtClean="0">
                <a:latin typeface="Arial" pitchFamily="34" charset="0"/>
                <a:ea typeface="ＭＳ Ｐゴシック" pitchFamily="34" charset="-128"/>
              </a:rPr>
              <a:t>Another important element to discuss is the administrative support. </a:t>
            </a:r>
            <a:r>
              <a:rPr lang="en-US" i="1" smtClean="0">
                <a:ea typeface="ＭＳ Ｐゴシック" pitchFamily="34" charset="-128"/>
              </a:rPr>
              <a:t>Educational leaders must strive to lead and support development of sustainable and positive school climates.</a:t>
            </a:r>
          </a:p>
          <a:p>
            <a:pPr>
              <a:lnSpc>
                <a:spcPct val="90000"/>
              </a:lnSpc>
            </a:pPr>
            <a:endParaRPr lang="en-US" i="1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0F95E37-2199-45A1-8BB7-B27686B9F4F4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i="1" smtClean="0">
                <a:ea typeface="ＭＳ Ｐゴシック" pitchFamily="34" charset="-128"/>
              </a:rPr>
              <a:t>If the school-wide setting becomes more positive, predictable, preventive,…that is, a positive school-wide climate is established, the likelihood of achieving these outcomes is high.</a:t>
            </a:r>
          </a:p>
          <a:p>
            <a:pPr>
              <a:lnSpc>
                <a:spcPct val="90000"/>
              </a:lnSpc>
            </a:pPr>
            <a:r>
              <a:rPr lang="en-US" i="1" smtClean="0">
                <a:ea typeface="ＭＳ Ｐゴシック" pitchFamily="34" charset="-128"/>
              </a:rPr>
              <a:t>Of course, the real question is how to create durable school environments that enable a positive school climate that maximizes achievement of these features?</a:t>
            </a:r>
          </a:p>
          <a:p>
            <a:pPr>
              <a:lnSpc>
                <a:spcPct val="90000"/>
              </a:lnSpc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We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</a:rPr>
              <a:t>ve talked about district level commitment but here is what PBIS actually looks like in the individual schools.  Some people have tried to describe PBIS as merely rewarding students for 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</a:rPr>
              <a:t>“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</a:rPr>
              <a:t>doing what they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</a:rPr>
              <a:t>re expected to do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</a:rPr>
              <a:t>”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</a:rPr>
              <a:t>.  Notice that consequences are a part of PBS and it is the consistency among all students and staff that is different.</a:t>
            </a:r>
          </a:p>
          <a:p>
            <a:pPr>
              <a:lnSpc>
                <a:spcPct val="90000"/>
              </a:lnSpc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i="1" smtClean="0">
                <a:latin typeface="Arial" pitchFamily="34" charset="0"/>
                <a:ea typeface="ＭＳ Ｐゴシック" pitchFamily="34" charset="-128"/>
              </a:rPr>
              <a:t>Also discuss the fact that change does not occur within a vacuum. Change takes time, and the critical elements of PBIS will help develop a more positive and proactive environment but it is not a </a:t>
            </a:r>
            <a:r>
              <a:rPr lang="en-US" altLang="en-US" i="1" smtClean="0">
                <a:latin typeface="Arial" pitchFamily="34" charset="0"/>
                <a:ea typeface="ＭＳ Ｐゴシック" pitchFamily="34" charset="-128"/>
              </a:rPr>
              <a:t>“</a:t>
            </a:r>
            <a:r>
              <a:rPr lang="en-US" i="1" smtClean="0">
                <a:latin typeface="Arial" pitchFamily="34" charset="0"/>
                <a:ea typeface="ＭＳ Ｐゴシック" pitchFamily="34" charset="-128"/>
              </a:rPr>
              <a:t>magical pill.</a:t>
            </a:r>
            <a:r>
              <a:rPr lang="en-US" altLang="en-US" i="1" smtClean="0">
                <a:latin typeface="Arial" pitchFamily="34" charset="0"/>
                <a:ea typeface="ＭＳ Ｐゴシック" pitchFamily="34" charset="-128"/>
              </a:rPr>
              <a:t>”</a:t>
            </a:r>
            <a:r>
              <a:rPr lang="en-US" i="1" smtClean="0">
                <a:latin typeface="Arial" pitchFamily="34" charset="0"/>
                <a:ea typeface="ＭＳ Ｐゴシック" pitchFamily="34" charset="-128"/>
              </a:rPr>
              <a:t> Change takes the effort of all school stakeholders, who place emphasis </a:t>
            </a:r>
            <a:r>
              <a:rPr lang="en-US" i="1" smtClean="0">
                <a:ea typeface="ＭＳ Ｐゴシック" pitchFamily="34" charset="-128"/>
              </a:rPr>
              <a:t>on the importance of data-based decision-making, evidence based practices, and on-going staff development and support to support the needs of all students.</a:t>
            </a:r>
          </a:p>
          <a:p>
            <a:pPr>
              <a:lnSpc>
                <a:spcPct val="90000"/>
              </a:lnSpc>
            </a:pPr>
            <a:endParaRPr lang="en-US" i="1" smtClean="0"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i="1" smtClean="0">
                <a:latin typeface="Arial" pitchFamily="34" charset="0"/>
                <a:ea typeface="ＭＳ Ｐゴシック" pitchFamily="34" charset="-128"/>
              </a:rPr>
              <a:t>Another important element to discuss is the administrative support. </a:t>
            </a:r>
            <a:r>
              <a:rPr lang="en-US" i="1" smtClean="0">
                <a:ea typeface="ＭＳ Ｐゴシック" pitchFamily="34" charset="-128"/>
              </a:rPr>
              <a:t>Educational leaders must strive to lead and support development of sustainable and positive school climates.</a:t>
            </a:r>
          </a:p>
          <a:p>
            <a:pPr>
              <a:lnSpc>
                <a:spcPct val="90000"/>
              </a:lnSpc>
            </a:pPr>
            <a:endParaRPr lang="en-US" i="1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2586D0E-D5E8-4DDD-883D-221770B54CE3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6B4E-4D14-F24E-AE4B-70BD2F524764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EC85CA-F43C-3D48-91CD-5DF5890C2E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6B4E-4D14-F24E-AE4B-70BD2F524764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85CA-F43C-3D48-91CD-5DF5890C2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6B4E-4D14-F24E-AE4B-70BD2F524764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85CA-F43C-3D48-91CD-5DF5890C2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85CA-F43C-3D48-91CD-5DF5890C2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6B4E-4D14-F24E-AE4B-70BD2F524764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85CA-F43C-3D48-91CD-5DF5890C2E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6B4E-4D14-F24E-AE4B-70BD2F524764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85CA-F43C-3D48-91CD-5DF5890C2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6B4E-4D14-F24E-AE4B-70BD2F524764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85CA-F43C-3D48-91CD-5DF5890C2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6B4E-4D14-F24E-AE4B-70BD2F524764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85CA-F43C-3D48-91CD-5DF5890C2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6B4E-4D14-F24E-AE4B-70BD2F524764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85CA-F43C-3D48-91CD-5DF5890C2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6B4E-4D14-F24E-AE4B-70BD2F524764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85CA-F43C-3D48-91CD-5DF5890C2E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6B4E-4D14-F24E-AE4B-70BD2F524764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85CA-F43C-3D48-91CD-5DF5890C2E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A696B4E-4D14-F24E-AE4B-70BD2F524764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EEC85CA-F43C-3D48-91CD-5DF5890C2E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408372"/>
            <a:ext cx="8595360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b="1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pbis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delprogram.com/" TargetMode="External"/><Relationship Id="rId2" Type="http://schemas.openxmlformats.org/officeDocument/2006/relationships/hyperlink" Target="http://www.pbi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hallengingbehavior.org/" TargetMode="External"/><Relationship Id="rId4" Type="http://schemas.openxmlformats.org/officeDocument/2006/relationships/hyperlink" Target="http://www.flpbs.fmhi.usf.ed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074A46D-F414-4F8E-B7E3-13154949C1B6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Presented by: Shannon </a:t>
            </a:r>
            <a:r>
              <a:rPr lang="en-US" dirty="0" err="1" smtClean="0"/>
              <a:t>hammond</a:t>
            </a:r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736456" y="2666949"/>
            <a:ext cx="7772400" cy="1625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200" b="1" i="1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3200" b="1" i="1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3200" b="1" i="1" dirty="0" smtClean="0">
                <a:latin typeface="+mj-lt"/>
                <a:ea typeface="+mj-ea"/>
                <a:cs typeface="+mj-cs"/>
              </a:rPr>
              <a:t>Embracing Positive Behavioral </a:t>
            </a:r>
            <a:r>
              <a:rPr lang="en-US" sz="3200" b="1" i="1" dirty="0">
                <a:latin typeface="+mj-lt"/>
                <a:ea typeface="+mj-ea"/>
                <a:cs typeface="+mj-cs"/>
              </a:rPr>
              <a:t>Interventions and Support (PBIS</a:t>
            </a:r>
            <a:r>
              <a:rPr lang="en-US" sz="3200" b="1" i="1" dirty="0" smtClean="0">
                <a:latin typeface="+mj-lt"/>
                <a:ea typeface="+mj-ea"/>
                <a:cs typeface="+mj-cs"/>
              </a:rPr>
              <a:t>)</a:t>
            </a:r>
            <a:endParaRPr lang="en-US" sz="3200" b="1" i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13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  <a:latin typeface="Century Gothic" charset="0"/>
              </a:rPr>
              <a:t>Why </a:t>
            </a:r>
            <a:r>
              <a:rPr lang="en-US" sz="4000" dirty="0" err="1" smtClean="0">
                <a:solidFill>
                  <a:schemeClr val="tx1"/>
                </a:solidFill>
                <a:latin typeface="Century Gothic" charset="0"/>
              </a:rPr>
              <a:t>PBiS</a:t>
            </a:r>
            <a:r>
              <a:rPr lang="en-US" sz="4000" dirty="0">
                <a:solidFill>
                  <a:schemeClr val="tx1"/>
                </a:solidFill>
                <a:latin typeface="Century Gothic" charset="0"/>
              </a:rPr>
              <a:t>?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274319" y="1752600"/>
            <a:ext cx="8751147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>
                <a:latin typeface="Century Gothic" charset="0"/>
              </a:rPr>
              <a:t>Over </a:t>
            </a:r>
            <a:r>
              <a:rPr lang="en-US" dirty="0" smtClean="0">
                <a:latin typeface="Century Gothic" charset="0"/>
              </a:rPr>
              <a:t>19,000 </a:t>
            </a:r>
            <a:r>
              <a:rPr lang="en-US" dirty="0">
                <a:latin typeface="Century Gothic" charset="0"/>
              </a:rPr>
              <a:t>schools across the country and </a:t>
            </a:r>
            <a:r>
              <a:rPr lang="en-US" dirty="0" smtClean="0">
                <a:latin typeface="Century Gothic" charset="0"/>
              </a:rPr>
              <a:t>almost 400 </a:t>
            </a:r>
            <a:r>
              <a:rPr lang="en-US" dirty="0">
                <a:latin typeface="Century Gothic" charset="0"/>
              </a:rPr>
              <a:t>in </a:t>
            </a:r>
            <a:r>
              <a:rPr lang="en-US" dirty="0" smtClean="0">
                <a:latin typeface="Century Gothic" charset="0"/>
              </a:rPr>
              <a:t>Georgia </a:t>
            </a:r>
            <a:r>
              <a:rPr lang="en-US" dirty="0">
                <a:latin typeface="Century Gothic" charset="0"/>
              </a:rPr>
              <a:t>are implementing </a:t>
            </a:r>
            <a:r>
              <a:rPr lang="en-US" dirty="0" smtClean="0">
                <a:latin typeface="Century Gothic" charset="0"/>
              </a:rPr>
              <a:t>PBIS </a:t>
            </a:r>
            <a:r>
              <a:rPr lang="en-US" dirty="0">
                <a:latin typeface="Century Gothic" charset="0"/>
              </a:rPr>
              <a:t>because:</a:t>
            </a:r>
            <a:endParaRPr lang="en-US" sz="800" dirty="0">
              <a:latin typeface="Century Gothic" charset="0"/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2800" dirty="0" smtClean="0"/>
              <a:t>It </a:t>
            </a:r>
            <a:r>
              <a:rPr lang="en-US" sz="2800" dirty="0"/>
              <a:t>can be </a:t>
            </a:r>
            <a:r>
              <a:rPr lang="en-US" sz="2800" dirty="0">
                <a:solidFill>
                  <a:srgbClr val="C00000"/>
                </a:solidFill>
              </a:rPr>
              <a:t>adapted </a:t>
            </a:r>
            <a:r>
              <a:rPr lang="en-US" sz="2800" dirty="0"/>
              <a:t>to fit your particular school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2800" dirty="0"/>
              <a:t>It can </a:t>
            </a:r>
            <a:r>
              <a:rPr lang="en-US" sz="2800" dirty="0">
                <a:solidFill>
                  <a:srgbClr val="C00000"/>
                </a:solidFill>
              </a:rPr>
              <a:t>coexist</a:t>
            </a:r>
            <a:r>
              <a:rPr lang="en-US" sz="2800" dirty="0"/>
              <a:t> with most school-wide programs (Character Counts, etc.)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2800" dirty="0"/>
              <a:t>It is consistent with </a:t>
            </a:r>
            <a:r>
              <a:rPr lang="en-US" sz="2800" dirty="0">
                <a:solidFill>
                  <a:srgbClr val="C00000"/>
                </a:solidFill>
              </a:rPr>
              <a:t>research-based</a:t>
            </a:r>
            <a:r>
              <a:rPr lang="en-US" sz="2800" dirty="0"/>
              <a:t> principles of behavior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2800" dirty="0"/>
              <a:t>It is the </a:t>
            </a:r>
            <a:r>
              <a:rPr lang="en-US" sz="2800" dirty="0">
                <a:solidFill>
                  <a:srgbClr val="C00000"/>
                </a:solidFill>
              </a:rPr>
              <a:t>intervention of choice in federal legislation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4185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Box 2"/>
          <p:cNvSpPr txBox="1">
            <a:spLocks noChangeArrowheads="1"/>
          </p:cNvSpPr>
          <p:nvPr/>
        </p:nvSpPr>
        <p:spPr bwMode="auto">
          <a:xfrm>
            <a:off x="5171039" y="381000"/>
            <a:ext cx="3581400" cy="3539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Since 2008, 29% of Georgia’s LEA’s,  including 400 schools/programs, have been trained by the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GaDOE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PBIS Unit in School-wide Positive Behavior Supports.</a:t>
            </a:r>
          </a:p>
        </p:txBody>
      </p:sp>
      <p:sp>
        <p:nvSpPr>
          <p:cNvPr id="17203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23100" y="6492879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964F791-D2E8-474F-9D7B-3CD87CA726D1}" type="slidenum">
              <a:rPr lang="en-US" smtClean="0">
                <a:solidFill>
                  <a:srgbClr val="898989"/>
                </a:solidFill>
              </a:rPr>
              <a:pPr eaLnBrk="1" hangingPunct="1"/>
              <a:t>11</a:t>
            </a:fld>
            <a:endParaRPr lang="en-US" smtClean="0">
              <a:solidFill>
                <a:srgbClr val="898989"/>
              </a:solidFill>
            </a:endParaRPr>
          </a:p>
        </p:txBody>
      </p:sp>
      <p:pic>
        <p:nvPicPr>
          <p:cNvPr id="1720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82" r="26782"/>
          <a:stretch>
            <a:fillRect/>
          </a:stretch>
        </p:blipFill>
        <p:spPr bwMode="auto">
          <a:xfrm>
            <a:off x="1" y="20638"/>
            <a:ext cx="4572000" cy="683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60" r="15742" b="11412"/>
          <a:stretch/>
        </p:blipFill>
        <p:spPr bwMode="auto">
          <a:xfrm>
            <a:off x="5567680" y="4038604"/>
            <a:ext cx="2707661" cy="2438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Oval 1"/>
          <p:cNvSpPr/>
          <p:nvPr/>
        </p:nvSpPr>
        <p:spPr>
          <a:xfrm>
            <a:off x="6344111" y="3924304"/>
            <a:ext cx="171495" cy="22860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19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What will you see in a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PBIS school?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a typeface="+mn-ea"/>
                <a:cs typeface="+mn-cs"/>
              </a:rPr>
              <a:t>The school develops and uses school-wide </a:t>
            </a:r>
            <a:r>
              <a:rPr lang="en-US" sz="2400" b="1" dirty="0" smtClean="0">
                <a:solidFill>
                  <a:srgbClr val="05377C"/>
                </a:solidFill>
                <a:ea typeface="+mn-ea"/>
                <a:cs typeface="+mn-cs"/>
              </a:rPr>
              <a:t>Expectations &amp; Rules </a:t>
            </a:r>
            <a:r>
              <a:rPr lang="en-US" sz="2400" dirty="0" smtClean="0">
                <a:ea typeface="+mn-ea"/>
                <a:cs typeface="+mn-cs"/>
              </a:rPr>
              <a:t>in settings across campus to teach students appropriate behavior.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ea typeface="+mn-ea"/>
                <a:cs typeface="+mn-cs"/>
              </a:rPr>
              <a:t>Discipline referral </a:t>
            </a:r>
            <a:r>
              <a:rPr lang="en-US" sz="2400" b="1" dirty="0" smtClean="0">
                <a:solidFill>
                  <a:srgbClr val="05377C"/>
                </a:solidFill>
                <a:ea typeface="+mn-ea"/>
                <a:cs typeface="+mn-cs"/>
              </a:rPr>
              <a:t>Processes &amp; Procedures </a:t>
            </a:r>
            <a:r>
              <a:rPr lang="en-US" sz="2400" dirty="0" smtClean="0">
                <a:ea typeface="+mn-ea"/>
                <a:cs typeface="+mn-cs"/>
              </a:rPr>
              <a:t>are consistent throughout the school.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05377C"/>
                </a:solidFill>
                <a:ea typeface="+mn-ea"/>
                <a:cs typeface="+mn-cs"/>
              </a:rPr>
              <a:t>Data</a:t>
            </a:r>
            <a:r>
              <a:rPr lang="en-US" sz="2400" dirty="0" smtClean="0">
                <a:ea typeface="+mn-ea"/>
                <a:cs typeface="+mn-cs"/>
              </a:rPr>
              <a:t> are used to help track progress and identify areas to target for intervention.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2860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fld id="{3F74D8C2-39B2-4E13-B002-AA8F2BB78D84}" type="slidenum">
              <a:rPr lang="en-US" smtClean="0"/>
              <a:pPr algn="l" eaLnBrk="1" hangingPunct="1"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809703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What will you see in a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PBIS school?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a typeface="+mn-ea"/>
                <a:cs typeface="+mn-cs"/>
              </a:rPr>
              <a:t>An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Acknowledgement</a:t>
            </a:r>
            <a:r>
              <a:rPr lang="en-US" sz="2400" b="1" dirty="0" smtClean="0">
                <a:solidFill>
                  <a:srgbClr val="05377C"/>
                </a:solidFill>
                <a:ea typeface="+mn-ea"/>
                <a:cs typeface="+mn-cs"/>
              </a:rPr>
              <a:t> System </a:t>
            </a:r>
            <a:r>
              <a:rPr lang="en-US" sz="2400" dirty="0" smtClean="0">
                <a:ea typeface="+mn-ea"/>
                <a:cs typeface="+mn-cs"/>
              </a:rPr>
              <a:t>is used to encourage and model appropriate behavior.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2400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b="1" dirty="0" smtClean="0">
                <a:solidFill>
                  <a:srgbClr val="05377C"/>
                </a:solidFill>
                <a:ea typeface="+mn-ea"/>
                <a:cs typeface="+mn-cs"/>
              </a:rPr>
              <a:t>Effective Consequences</a:t>
            </a:r>
            <a:r>
              <a:rPr lang="en-US" sz="2400" dirty="0" smtClean="0">
                <a:ea typeface="+mn-ea"/>
                <a:cs typeface="+mn-cs"/>
              </a:rPr>
              <a:t> are developed and used to discourage inappropriate behavior.</a:t>
            </a:r>
          </a:p>
          <a:p>
            <a:pPr eaLnBrk="1" hangingPunct="1"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2"/>
                </a:solidFill>
                <a:ea typeface="+mn-ea"/>
                <a:cs typeface="+mn-cs"/>
              </a:rPr>
              <a:t>Teaching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</a:rPr>
              <a:t>of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</a:rPr>
              <a:t>appropriate behavior.</a:t>
            </a:r>
            <a:endParaRPr lang="en-US" sz="2400" dirty="0" smtClean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2860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fld id="{CDDA85AC-C64C-416B-BCEE-4AF83C80CA6E}" type="slidenum">
              <a:rPr lang="en-US" smtClean="0"/>
              <a:pPr algn="l" eaLnBrk="1" hangingPunct="1"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484638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371537" y="6477000"/>
            <a:ext cx="5602157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C905F66-846F-45FB-AA27-C1310FE93268}" type="slidenum">
              <a:rPr lang="en-US" smtClean="0"/>
              <a:pPr algn="r" eaLnBrk="1" hangingPunct="1"/>
              <a:t>14</a:t>
            </a:fld>
            <a:endParaRPr lang="en-US" dirty="0" smtClean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085" y="381000"/>
            <a:ext cx="5373499" cy="6052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8393" y="6433268"/>
            <a:ext cx="397296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/>
              <a:t>Grace Snell Middle-Gwinnett County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67745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25" t="21875" r="12500" b="6250"/>
          <a:stretch>
            <a:fillRect/>
          </a:stretch>
        </p:blipFill>
        <p:spPr bwMode="auto">
          <a:xfrm>
            <a:off x="304800" y="304800"/>
            <a:ext cx="8153400" cy="525780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43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-4763" y="-71913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-4763" y="-71913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1219200" y="152400"/>
            <a:ext cx="7118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latin typeface="Book Antiqua" pitchFamily="18" charset="0"/>
                <a:ea typeface="Times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</a:t>
            </a:r>
            <a:endParaRPr lang="en-US">
              <a:ea typeface="Times" charset="0"/>
              <a:cs typeface="Times New Roman" pitchFamily="18" charset="0"/>
            </a:endParaRPr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3124200" y="762000"/>
            <a:ext cx="2927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latin typeface="Book Antiqua" pitchFamily="18" charset="0"/>
                <a:ea typeface="Times" charset="0"/>
                <a:cs typeface="Times New Roman" pitchFamily="18" charset="0"/>
              </a:rPr>
              <a:t>			</a:t>
            </a:r>
            <a:endParaRPr lang="en-US">
              <a:ea typeface="Times" charset="0"/>
              <a:cs typeface="Times New Roman" pitchFamily="18" charset="0"/>
            </a:endParaRPr>
          </a:p>
        </p:txBody>
      </p:sp>
      <p:sp>
        <p:nvSpPr>
          <p:cNvPr id="22534" name="Rectangle 74"/>
          <p:cNvSpPr>
            <a:spLocks noChangeArrowheads="1"/>
          </p:cNvSpPr>
          <p:nvPr/>
        </p:nvSpPr>
        <p:spPr bwMode="auto">
          <a:xfrm>
            <a:off x="-4763" y="757555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5435526"/>
              </p:ext>
            </p:extLst>
          </p:nvPr>
        </p:nvGraphicFramePr>
        <p:xfrm>
          <a:off x="381000" y="1300480"/>
          <a:ext cx="8229599" cy="526795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77225"/>
                <a:gridCol w="2219372"/>
                <a:gridCol w="2317016"/>
                <a:gridCol w="2115986"/>
              </a:tblGrid>
              <a:tr h="3291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Expectations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I am Respectful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I am Responsible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I care about Others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96" marR="57696" marT="0" marB="0"/>
                </a:tc>
              </a:tr>
              <a:tr h="10240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Classroom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 dirty="0">
                          <a:effectLst/>
                        </a:rPr>
                        <a:t>I use kind language and quiet voice tone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 dirty="0">
                          <a:effectLst/>
                        </a:rPr>
                        <a:t>I wear my school uniform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 dirty="0">
                          <a:effectLst/>
                        </a:rPr>
                        <a:t>I follow classroom procedures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</a:rPr>
                        <a:t>I follow directions given by adults</a:t>
                      </a:r>
                      <a:endParaRPr lang="en-US" sz="10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</a:rPr>
                        <a:t>I complete assignments</a:t>
                      </a:r>
                      <a:endParaRPr lang="en-US" sz="10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</a:rPr>
                        <a:t>I use materials properly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</a:rPr>
                        <a:t>I work cooperatively with others</a:t>
                      </a:r>
                      <a:endParaRPr lang="en-US" sz="10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</a:rPr>
                        <a:t>I help my peers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96" marR="57696" marT="0" marB="0"/>
                </a:tc>
              </a:tr>
              <a:tr h="8259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Hallway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 dirty="0">
                          <a:effectLst/>
                        </a:rPr>
                        <a:t>I am quiet in the hall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 dirty="0">
                          <a:effectLst/>
                        </a:rPr>
                        <a:t>I keep hands and feet to myself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 dirty="0">
                          <a:effectLst/>
                        </a:rPr>
                        <a:t>I admire hallway displays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</a:rPr>
                        <a:t>I stay in my assigned area</a:t>
                      </a:r>
                      <a:endParaRPr lang="en-US" sz="10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</a:rPr>
                        <a:t>I walk on the right side of hall</a:t>
                      </a:r>
                      <a:endParaRPr lang="en-US" sz="10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</a:rPr>
                        <a:t>I keep hallways neat and clean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96" marR="57696" marT="0" marB="0"/>
                </a:tc>
              </a:tr>
              <a:tr h="8259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Restroom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 dirty="0">
                          <a:effectLst/>
                        </a:rPr>
                        <a:t>I keep the restroom clean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 dirty="0">
                          <a:effectLst/>
                        </a:rPr>
                        <a:t>I keep my hands to myself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</a:rPr>
                        <a:t>I use toilets/urinals correctly</a:t>
                      </a:r>
                      <a:endParaRPr lang="en-US" sz="10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</a:rPr>
                        <a:t>I flush </a:t>
                      </a:r>
                      <a:r>
                        <a:rPr lang="en-US" sz="900">
                          <a:effectLst/>
                          <a:sym typeface="Wingdings"/>
                        </a:rPr>
                        <a:t></a:t>
                      </a:r>
                      <a:endParaRPr lang="en-US" sz="10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</a:rPr>
                        <a:t>I adjust my uniform to dress code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</a:rPr>
                        <a:t>I give others privacy</a:t>
                      </a:r>
                      <a:endParaRPr lang="en-US" sz="10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</a:rPr>
                        <a:t>I wash and dry my hands after use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96" marR="57696" marT="0" marB="0"/>
                </a:tc>
              </a:tr>
              <a:tr h="10240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Lunchroom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 dirty="0">
                          <a:effectLst/>
                        </a:rPr>
                        <a:t>I stand quietly in line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 dirty="0">
                          <a:effectLst/>
                        </a:rPr>
                        <a:t>I speak in a soft voice when seated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 dirty="0">
                          <a:effectLst/>
                        </a:rPr>
                        <a:t>I use good manners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</a:rPr>
                        <a:t>I clean up my area</a:t>
                      </a:r>
                      <a:endParaRPr lang="en-US" sz="10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</a:rPr>
                        <a:t>I bring all items and money needed for lunch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 dirty="0">
                          <a:effectLst/>
                        </a:rPr>
                        <a:t>I keep my hands and feet to myself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96" marR="57696" marT="0" marB="0"/>
                </a:tc>
              </a:tr>
              <a:tr h="1238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Recess/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Outside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</a:rPr>
                        <a:t>I use encouraging and kind words</a:t>
                      </a:r>
                      <a:endParaRPr lang="en-US" sz="10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</a:rPr>
                        <a:t>I accept feedback without arguing or complaining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</a:rPr>
                        <a:t>I follow directions given by adults</a:t>
                      </a:r>
                      <a:endParaRPr lang="en-US" sz="10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</a:rPr>
                        <a:t>I share and use equipment appropriately</a:t>
                      </a:r>
                      <a:endParaRPr lang="en-US" sz="10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</a:rPr>
                        <a:t>I stay in my designated area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 dirty="0">
                          <a:effectLst/>
                        </a:rPr>
                        <a:t>I take turns and cooperate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 dirty="0">
                          <a:effectLst/>
                        </a:rPr>
                        <a:t>I play fairly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 dirty="0">
                          <a:effectLst/>
                        </a:rPr>
                        <a:t>I include others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/>
                        <a:buChar char=""/>
                        <a:tabLst>
                          <a:tab pos="457200" algn="l"/>
                        </a:tabLst>
                      </a:pPr>
                      <a:r>
                        <a:rPr lang="en-US" sz="900" dirty="0">
                          <a:effectLst/>
                        </a:rPr>
                        <a:t>I use my hands and feet appropriately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96" marR="57696" marT="0" marB="0"/>
                </a:tc>
              </a:tr>
            </a:tbl>
          </a:graphicData>
        </a:graphic>
      </p:graphicFrame>
      <p:sp>
        <p:nvSpPr>
          <p:cNvPr id="22572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GNETS of Oconee</a:t>
            </a:r>
          </a:p>
        </p:txBody>
      </p:sp>
    </p:spTree>
    <p:extLst>
      <p:ext uri="{BB962C8B-B14F-4D97-AF65-F5344CB8AC3E}">
        <p14:creationId xmlns:p14="http://schemas.microsoft.com/office/powerpoint/2010/main" xmlns="" val="36516444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619500" y="6477000"/>
            <a:ext cx="1905000" cy="228600"/>
          </a:xfrm>
        </p:spPr>
        <p:txBody>
          <a:bodyPr/>
          <a:lstStyle/>
          <a:p>
            <a:pPr>
              <a:defRPr/>
            </a:pPr>
            <a:fld id="{5AA80D0A-2AB9-4B8B-8A4E-EE03D009BFBE}" type="slidenum">
              <a:rPr lang="en-US" smtClean="0">
                <a:latin typeface="Arial" pitchFamily="34" charset="0"/>
                <a:ea typeface="ＭＳ Ｐゴシック" pitchFamily="80" charset="-128"/>
              </a:rPr>
              <a:pPr>
                <a:defRPr/>
              </a:pPr>
              <a:t>17</a:t>
            </a:fld>
            <a:endParaRPr lang="en-US" smtClean="0">
              <a:latin typeface="Arial" pitchFamily="34" charset="0"/>
              <a:ea typeface="ＭＳ Ｐゴシック" pitchFamily="80" charset="-128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8077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latin typeface="Calibri" pitchFamily="34" charset="0"/>
                <a:cs typeface="Calibri" pitchFamily="34" charset="0"/>
              </a:rPr>
              <a:t>Acknowledging Appropriate Behavior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6128" y="1828800"/>
            <a:ext cx="6859786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Calibri" pitchFamily="34" charset="0"/>
                <a:cs typeface="Calibri" pitchFamily="34" charset="0"/>
              </a:rPr>
              <a:t>Tied to specific behaviors</a:t>
            </a:r>
          </a:p>
          <a:p>
            <a:r>
              <a:rPr lang="en-US" sz="4000" dirty="0" smtClean="0">
                <a:latin typeface="Calibri" pitchFamily="34" charset="0"/>
                <a:cs typeface="Calibri" pitchFamily="34" charset="0"/>
              </a:rPr>
              <a:t>Delivered soon after the behavior</a:t>
            </a:r>
          </a:p>
          <a:p>
            <a:r>
              <a:rPr lang="en-US" sz="4000" dirty="0" smtClean="0">
                <a:latin typeface="Calibri" pitchFamily="34" charset="0"/>
                <a:cs typeface="Calibri" pitchFamily="34" charset="0"/>
              </a:rPr>
              <a:t>Age appropriate (actually valued               by student)</a:t>
            </a:r>
          </a:p>
          <a:p>
            <a:r>
              <a:rPr lang="en-US" sz="4000" dirty="0" smtClean="0">
                <a:latin typeface="Calibri" pitchFamily="34" charset="0"/>
                <a:cs typeface="Calibri" pitchFamily="34" charset="0"/>
              </a:rPr>
              <a:t>Delivered frequently</a:t>
            </a:r>
          </a:p>
          <a:p>
            <a:r>
              <a:rPr lang="en-US" sz="4000" dirty="0" smtClean="0">
                <a:latin typeface="Calibri" pitchFamily="34" charset="0"/>
                <a:cs typeface="Calibri" pitchFamily="34" charset="0"/>
              </a:rPr>
              <a:t>Gradually faded away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8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02" t="6395" r="13323"/>
          <a:stretch/>
        </p:blipFill>
        <p:spPr bwMode="auto">
          <a:xfrm>
            <a:off x="6172616" y="1524000"/>
            <a:ext cx="2515255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9388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2" t="385" r="2128" b="2126"/>
          <a:stretch/>
        </p:blipFill>
        <p:spPr bwMode="auto">
          <a:xfrm>
            <a:off x="1" y="0"/>
            <a:ext cx="56009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00967" y="20472"/>
            <a:ext cx="343385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Effective Discipline Procedures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Consistent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definitions of specific behaviors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Classroom-managed vs. office-managed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Alternatives to exclusion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Effective consequences and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interventions (considering function)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Develop a process to build consistent responses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74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ea typeface="ＭＳ Ｐゴシック" pitchFamily="34" charset="-128"/>
              </a:rPr>
              <a:t>How does a PBIS school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 engage families?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8100" y="1600200"/>
            <a:ext cx="9105900" cy="5257800"/>
          </a:xfrm>
        </p:spPr>
        <p:txBody>
          <a:bodyPr/>
          <a:lstStyle/>
          <a:p>
            <a:r>
              <a:rPr lang="en-US" sz="2000" smtClean="0">
                <a:ea typeface="ＭＳ Ｐゴシック" pitchFamily="34" charset="-128"/>
              </a:rPr>
              <a:t>Provide PBIS information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Open house, registration, brochures, web-sites, PBIS newsletter, new parent orientation </a:t>
            </a:r>
          </a:p>
          <a:p>
            <a:r>
              <a:rPr lang="en-US" sz="2000" smtClean="0">
                <a:ea typeface="ＭＳ Ｐゴシック" pitchFamily="34" charset="-128"/>
              </a:rPr>
              <a:t>Share PBIS principles and strategies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Develop PBIS videos for parents, PTA meetings, parent conferences</a:t>
            </a:r>
          </a:p>
          <a:p>
            <a:r>
              <a:rPr lang="en-US" sz="2000" smtClean="0">
                <a:ea typeface="ＭＳ Ｐゴシック" pitchFamily="34" charset="-128"/>
              </a:rPr>
              <a:t>Provide parent education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Extending PBIS expectations into the home</a:t>
            </a:r>
          </a:p>
          <a:p>
            <a:r>
              <a:rPr lang="en-US" sz="2000" smtClean="0">
                <a:ea typeface="ＭＳ Ｐゴシック" pitchFamily="34" charset="-128"/>
              </a:rPr>
              <a:t>Decision Making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Invite parents to join PBIS Team, Local School Council, PTA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0"/>
            <a:ext cx="60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E1696BD-57F7-4FC6-BA52-F0F1BAE8F430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89023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Welcome!	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830387"/>
            <a:ext cx="8229600" cy="4525963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Who is here?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Parent Mentors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Administrators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Counselors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School Psychologists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Teachers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Speech Language Pathologists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0"/>
            <a:ext cx="60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804588C-8F69-40CA-AD0A-3082EF46E386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9936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What should families expect from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School-wide PBIS?</a:t>
            </a:r>
            <a:endParaRPr lang="en-US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1910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Opportunities to provide feedback and input 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School-wide PBIS practices (e.g., expectations, reward system, discipline procedures)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Information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updates 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School-wide behavior data </a:t>
            </a:r>
          </a:p>
          <a:p>
            <a:pPr marL="0" indent="0" eaLnBrk="1" hangingPunct="1">
              <a:defRPr/>
            </a:pPr>
            <a:endParaRPr lang="en-US" sz="900" dirty="0">
              <a:latin typeface="Arial" pitchFamily="34" charset="0"/>
              <a:ea typeface="MS PGothic" charset="0"/>
              <a:cs typeface="Arial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 smtClean="0">
                <a:latin typeface="Arial" pitchFamily="34" charset="0"/>
                <a:ea typeface="MS PGothic" charset="0"/>
                <a:cs typeface="Arial" pitchFamily="34" charset="0"/>
              </a:rPr>
              <a:t>Clearly stated and defined expectations and rules that are taught to all students</a:t>
            </a:r>
          </a:p>
          <a:p>
            <a:pPr marL="0" indent="0" eaLnBrk="1" hangingPunct="1">
              <a:defRPr/>
            </a:pPr>
            <a:endParaRPr lang="en-US" sz="900" dirty="0">
              <a:latin typeface="Arial" pitchFamily="34" charset="0"/>
              <a:ea typeface="MS PGothic" charset="0"/>
              <a:cs typeface="Arial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 smtClean="0">
                <a:latin typeface="Arial" pitchFamily="34" charset="0"/>
                <a:ea typeface="MS PGothic" charset="0"/>
                <a:cs typeface="Arial" pitchFamily="34" charset="0"/>
              </a:rPr>
              <a:t>Administration (Principal, AP) participation </a:t>
            </a:r>
            <a:r>
              <a:rPr lang="en-US" sz="2000" dirty="0">
                <a:latin typeface="Arial" pitchFamily="34" charset="0"/>
                <a:ea typeface="MS PGothic" charset="0"/>
                <a:cs typeface="Arial" pitchFamily="34" charset="0"/>
              </a:rPr>
              <a:t>in </a:t>
            </a:r>
            <a:r>
              <a:rPr lang="en-US" sz="2000" dirty="0" smtClean="0">
                <a:latin typeface="Arial" pitchFamily="34" charset="0"/>
                <a:ea typeface="MS PGothic" charset="0"/>
                <a:cs typeface="Arial" pitchFamily="34" charset="0"/>
              </a:rPr>
              <a:t>PBIS </a:t>
            </a:r>
            <a:r>
              <a:rPr lang="en-US" sz="2000" dirty="0">
                <a:latin typeface="Arial" pitchFamily="34" charset="0"/>
                <a:ea typeface="MS PGothic" charset="0"/>
                <a:cs typeface="Arial" pitchFamily="34" charset="0"/>
              </a:rPr>
              <a:t>implementation and </a:t>
            </a:r>
            <a:r>
              <a:rPr lang="en-US" sz="2000" dirty="0" smtClean="0">
                <a:latin typeface="Arial" pitchFamily="34" charset="0"/>
                <a:ea typeface="MS PGothic" charset="0"/>
                <a:cs typeface="Arial" pitchFamily="34" charset="0"/>
              </a:rPr>
              <a:t>encouragement for family and community </a:t>
            </a:r>
            <a:r>
              <a:rPr lang="en-US" sz="2000" dirty="0">
                <a:latin typeface="Arial" pitchFamily="34" charset="0"/>
                <a:ea typeface="MS PGothic" charset="0"/>
                <a:cs typeface="Arial" pitchFamily="34" charset="0"/>
              </a:rPr>
              <a:t>member </a:t>
            </a:r>
            <a:r>
              <a:rPr lang="en-US" sz="2000" dirty="0" smtClean="0">
                <a:latin typeface="Arial" pitchFamily="34" charset="0"/>
                <a:ea typeface="MS PGothic" charset="0"/>
                <a:cs typeface="Arial" pitchFamily="34" charset="0"/>
              </a:rPr>
              <a:t>participation</a:t>
            </a:r>
            <a:endParaRPr lang="en-US" sz="2000" dirty="0">
              <a:latin typeface="Arial" pitchFamily="34" charset="0"/>
              <a:ea typeface="MS PGothic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2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can families engage in  </a:t>
            </a:r>
            <a:br>
              <a:rPr lang="en-US" dirty="0" smtClean="0"/>
            </a:br>
            <a:r>
              <a:rPr lang="en-US" dirty="0" smtClean="0"/>
              <a:t>School-wide PBIS….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534400" cy="47244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2400" dirty="0" smtClean="0">
                <a:latin typeface="+mn-lt"/>
                <a:cs typeface="Arial" pitchFamily="34" charset="0"/>
              </a:rPr>
              <a:t>Know the school’s School-wide expectations.</a:t>
            </a:r>
          </a:p>
          <a:p>
            <a:pPr marL="0" indent="0" eaLnBrk="1" hangingPunct="1">
              <a:lnSpc>
                <a:spcPct val="120000"/>
              </a:lnSpc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+mn-lt"/>
                <a:cs typeface="Arial" pitchFamily="34" charset="0"/>
              </a:rPr>
              <a:t>Reinforce the </a:t>
            </a:r>
            <a:r>
              <a:rPr lang="en-US" sz="2400" dirty="0">
                <a:latin typeface="+mn-lt"/>
                <a:cs typeface="Arial" pitchFamily="34" charset="0"/>
              </a:rPr>
              <a:t>School-wide</a:t>
            </a:r>
            <a:r>
              <a:rPr lang="en-US" sz="2400" dirty="0" smtClean="0">
                <a:latin typeface="+mn-lt"/>
                <a:cs typeface="Arial" pitchFamily="34" charset="0"/>
              </a:rPr>
              <a:t> expectations at home.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sz="2400" dirty="0" smtClean="0">
              <a:latin typeface="+mn-lt"/>
              <a:cs typeface="Arial" pitchFamily="34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sz="2400" dirty="0" smtClean="0">
                <a:latin typeface="+mn-lt"/>
                <a:cs typeface="Arial" pitchFamily="34" charset="0"/>
              </a:rPr>
              <a:t>Demonstrate the </a:t>
            </a:r>
            <a:r>
              <a:rPr lang="en-US" sz="2400" dirty="0">
                <a:latin typeface="+mn-lt"/>
                <a:cs typeface="Arial" pitchFamily="34" charset="0"/>
              </a:rPr>
              <a:t>School-wide </a:t>
            </a:r>
            <a:r>
              <a:rPr lang="en-US" sz="2400" dirty="0" smtClean="0">
                <a:latin typeface="+mn-lt"/>
                <a:cs typeface="Arial" pitchFamily="34" charset="0"/>
              </a:rPr>
              <a:t>expectations when attending the school or interacting with others from the school.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sz="2400" dirty="0" smtClean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hlinkClick r:id="rId2"/>
              </a:rPr>
              <a:t>www.PBIS.org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36867" name="Content Placeholder 4" descr="Home - Windows Internet Explorer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2613" y="1295400"/>
            <a:ext cx="7978775" cy="4830763"/>
          </a:xfrm>
        </p:spPr>
      </p:pic>
      <p:sp>
        <p:nvSpPr>
          <p:cNvPr id="368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0"/>
            <a:ext cx="60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4381B9C-9933-4183-847C-1FF9F1108981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50879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8207" t="21413" r="19143" b="5762"/>
          <a:stretch/>
        </p:blipFill>
        <p:spPr bwMode="auto">
          <a:xfrm>
            <a:off x="1" y="-96267"/>
            <a:ext cx="9143999" cy="69542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83535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Resources and References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sz="1800" dirty="0" err="1"/>
              <a:t>Sugai</a:t>
            </a:r>
            <a:r>
              <a:rPr lang="en-US" sz="1800" dirty="0"/>
              <a:t>, G., Horner, R. H., Dunlap, G. </a:t>
            </a:r>
            <a:r>
              <a:rPr lang="en-US" sz="1800" dirty="0" err="1"/>
              <a:t>Hieneman</a:t>
            </a:r>
            <a:r>
              <a:rPr lang="en-US" sz="1800" dirty="0"/>
              <a:t>, M., Lewis, T. J., Nelson, C. M., </a:t>
            </a:r>
            <a:r>
              <a:rPr lang="en-US" sz="1800" dirty="0" smtClean="0"/>
              <a:t>   	Scott</a:t>
            </a:r>
            <a:r>
              <a:rPr lang="en-US" sz="1800" dirty="0"/>
              <a:t>, T., </a:t>
            </a:r>
            <a:r>
              <a:rPr lang="en-US" sz="1800" dirty="0" err="1"/>
              <a:t>Liaupsin</a:t>
            </a:r>
            <a:r>
              <a:rPr lang="en-US" sz="1800" dirty="0"/>
              <a:t>, C., Sailor, W., Turnbull, A. P., Turnbull, H. R., III, </a:t>
            </a:r>
            <a:r>
              <a:rPr lang="en-US" sz="1800" dirty="0" smtClean="0"/>
              <a:t>	Wickham</a:t>
            </a:r>
            <a:r>
              <a:rPr lang="en-US" sz="1800" dirty="0"/>
              <a:t>, D. </a:t>
            </a:r>
            <a:r>
              <a:rPr lang="en-US" sz="1800" dirty="0" err="1"/>
              <a:t>Reuf</a:t>
            </a:r>
            <a:r>
              <a:rPr lang="en-US" sz="1800" dirty="0"/>
              <a:t>, M., &amp; Wilcox, B. (2000). </a:t>
            </a:r>
            <a:r>
              <a:rPr lang="en-US" sz="1800" i="1" dirty="0"/>
              <a:t>Applying positive </a:t>
            </a:r>
            <a:r>
              <a:rPr lang="en-US" sz="1800" i="1" dirty="0" smtClean="0"/>
              <a:t>	behavioral </a:t>
            </a:r>
            <a:r>
              <a:rPr lang="en-US" sz="1800" i="1" dirty="0"/>
              <a:t>support and functional behavioral assessment in schools. </a:t>
            </a:r>
            <a:r>
              <a:rPr lang="en-US" sz="1800" i="1" dirty="0" smtClean="0"/>
              <a:t>	Journal </a:t>
            </a:r>
            <a:r>
              <a:rPr lang="en-US" sz="1800" i="1" dirty="0"/>
              <a:t>of Positive Behavioral Interventions, 2, 131-143</a:t>
            </a:r>
            <a:r>
              <a:rPr lang="en-US" sz="1800" i="1" dirty="0" smtClean="0"/>
              <a:t>.</a:t>
            </a:r>
          </a:p>
          <a:p>
            <a:pPr>
              <a:defRPr/>
            </a:pPr>
            <a:endParaRPr lang="en-US" sz="1800" i="1" dirty="0"/>
          </a:p>
          <a:p>
            <a:pPr marL="0" indent="0">
              <a:buFont typeface="Arial" pitchFamily="34" charset="0"/>
              <a:buNone/>
              <a:defRPr/>
            </a:pPr>
            <a:r>
              <a:rPr lang="en-US" sz="1800" dirty="0" err="1" smtClean="0"/>
              <a:t>Sugai</a:t>
            </a:r>
            <a:r>
              <a:rPr lang="en-US" sz="1800" dirty="0" smtClean="0"/>
              <a:t>, G and </a:t>
            </a:r>
            <a:r>
              <a:rPr lang="en-US" sz="1800" dirty="0" err="1" smtClean="0"/>
              <a:t>Simonsen</a:t>
            </a:r>
            <a:r>
              <a:rPr lang="en-US" sz="1800" dirty="0" smtClean="0"/>
              <a:t>, B. (2012)</a:t>
            </a:r>
            <a:r>
              <a:rPr lang="en-US" sz="1800" i="1" dirty="0" smtClean="0"/>
              <a:t>. Positive Behavior Interventions and 	Supports: History, Defining Features, and Misconceptions,	</a:t>
            </a:r>
            <a:r>
              <a:rPr lang="en-US" sz="1800" dirty="0" smtClean="0">
                <a:hlinkClick r:id="rId2"/>
              </a:rPr>
              <a:t>www.pbis.org</a:t>
            </a:r>
            <a:r>
              <a:rPr lang="en-US" sz="1800" dirty="0" smtClean="0"/>
              <a:t>.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smtClean="0">
                <a:hlinkClick r:id="rId3"/>
              </a:rPr>
              <a:t>www.modelprogram.com</a:t>
            </a:r>
            <a:endParaRPr lang="en-US" sz="1800" dirty="0" smtClean="0"/>
          </a:p>
          <a:p>
            <a:pPr>
              <a:defRPr/>
            </a:pPr>
            <a:r>
              <a:rPr lang="en-US" sz="1800" dirty="0" smtClean="0">
                <a:hlinkClick r:id="rId4"/>
              </a:rPr>
              <a:t>www.flpbs.fmhi.usf.edu</a:t>
            </a:r>
            <a:endParaRPr lang="en-US" sz="1800" dirty="0" smtClean="0"/>
          </a:p>
          <a:p>
            <a:pPr>
              <a:defRPr/>
            </a:pPr>
            <a:r>
              <a:rPr lang="en-US" sz="1800" dirty="0" smtClean="0">
                <a:hlinkClick r:id="rId5"/>
              </a:rPr>
              <a:t>www.challengingbehavior.org</a:t>
            </a:r>
            <a:endParaRPr lang="en-US" sz="1800" dirty="0" smtClean="0"/>
          </a:p>
          <a:p>
            <a:pPr>
              <a:defRPr/>
            </a:pPr>
            <a:endParaRPr lang="en-US" sz="1800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0"/>
            <a:ext cx="60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6645DD8-BAC9-44F2-A5D8-D5106F4FA5EC}" type="slidenum">
              <a:rPr lang="en-US" smtClean="0"/>
              <a:pPr eaLnBrk="1" hangingPunct="1"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8893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Agenda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Overview of Positive Behavior Interventions and Support (PBIS)</a:t>
            </a:r>
          </a:p>
          <a:p>
            <a:r>
              <a:rPr lang="en-US" dirty="0" smtClean="0">
                <a:ea typeface="ＭＳ Ｐゴシック" pitchFamily="34" charset="-128"/>
              </a:rPr>
              <a:t>Engaging Parents in PBIS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Resources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0"/>
            <a:ext cx="60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FE87030-AB4F-488B-89F3-2AF097FDD2CA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5395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Learning Objectives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Participants will…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 understand the basic principles of PBIS and how families can play a positive role within their student’s school 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have knowledge about the PBIS resources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0"/>
            <a:ext cx="60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7BEA003-6415-4AB7-98B9-851056F22D90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250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250" y="1000125"/>
            <a:ext cx="46037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3905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5143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867400"/>
            <a:ext cx="2571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Rectangle 4"/>
          <p:cNvSpPr>
            <a:spLocks noChangeArrowheads="1"/>
          </p:cNvSpPr>
          <p:nvPr/>
        </p:nvSpPr>
        <p:spPr bwMode="auto">
          <a:xfrm>
            <a:off x="304800" y="1206907"/>
            <a:ext cx="42672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ACADEMIC and 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BEHAVIOR SYSTEMS</a:t>
            </a:r>
          </a:p>
          <a:p>
            <a:endParaRPr lang="en-US" sz="1400" dirty="0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Tier </a:t>
            </a:r>
            <a:r>
              <a:rPr lang="en-US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3/4: </a:t>
            </a:r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Intensive, Individualized </a:t>
            </a: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Interventions &amp; </a:t>
            </a:r>
            <a:r>
              <a:rPr lang="en-US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Supports/SST</a:t>
            </a:r>
            <a:r>
              <a:rPr lang="en-US" sz="1600" dirty="0">
                <a:latin typeface="Arial" charset="0"/>
                <a:cs typeface="Arial" charset="0"/>
              </a:rPr>
              <a:t/>
            </a:r>
            <a:br>
              <a:rPr lang="en-US" sz="1600" dirty="0">
                <a:latin typeface="Arial" charset="0"/>
                <a:cs typeface="Arial" charset="0"/>
              </a:rPr>
            </a:b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The most intense instruction and intervention based </a:t>
            </a:r>
          </a:p>
          <a:p>
            <a:pPr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on individual student need, in addition to and </a:t>
            </a:r>
          </a:p>
          <a:p>
            <a:pPr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aligned with Tier 1 &amp; 2 academic and behavior</a:t>
            </a:r>
          </a:p>
          <a:p>
            <a:pPr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 instruction and supports.</a:t>
            </a:r>
            <a:r>
              <a:rPr lang="en-US" sz="1200" dirty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en-US" sz="1200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en-US" sz="120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en-US" sz="1200" dirty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1200" dirty="0">
                <a:latin typeface="Arial" charset="0"/>
                <a:cs typeface="Arial" charset="0"/>
              </a:rPr>
              <a:t/>
            </a:r>
            <a:br>
              <a:rPr lang="en-US" sz="1200" dirty="0">
                <a:latin typeface="Arial" charset="0"/>
                <a:cs typeface="Arial" charset="0"/>
              </a:rPr>
            </a:br>
            <a:r>
              <a:rPr lang="en-US" sz="1600" dirty="0">
                <a:solidFill>
                  <a:srgbClr val="FFC000"/>
                </a:solidFill>
                <a:latin typeface="Arial" charset="0"/>
                <a:cs typeface="Arial" charset="0"/>
              </a:rPr>
              <a:t>Tier 2: Targeted, Supplemental </a:t>
            </a: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FFC000"/>
                </a:solidFill>
                <a:latin typeface="Arial" charset="0"/>
                <a:cs typeface="Arial" charset="0"/>
              </a:rPr>
              <a:t>Interventions &amp; Supports</a:t>
            </a:r>
          </a:p>
          <a:p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More targeted instruction/intervention and supplemental support, in addition to and aligned with the core academic and behavior curriculum.</a:t>
            </a:r>
            <a:b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200" dirty="0">
                <a:latin typeface="Arial" charset="0"/>
                <a:cs typeface="Arial" charset="0"/>
              </a:rPr>
              <a:t/>
            </a:r>
            <a:br>
              <a:rPr lang="en-US" sz="1200" dirty="0">
                <a:latin typeface="Arial" charset="0"/>
                <a:cs typeface="Arial" charset="0"/>
              </a:rPr>
            </a:br>
            <a:endParaRPr lang="en-US" sz="1200" dirty="0">
              <a:latin typeface="Arial" charset="0"/>
              <a:cs typeface="Arial" charset="0"/>
            </a:endParaRPr>
          </a:p>
          <a:p>
            <a:endParaRPr lang="en-US" sz="1200" dirty="0">
              <a:latin typeface="Arial" charset="0"/>
              <a:cs typeface="Arial" charset="0"/>
            </a:endParaRPr>
          </a:p>
          <a:p>
            <a:endParaRPr lang="en-US" sz="1200" dirty="0">
              <a:latin typeface="Arial" charset="0"/>
              <a:cs typeface="Arial" charset="0"/>
            </a:endParaRPr>
          </a:p>
          <a:p>
            <a:endParaRPr lang="en-US" sz="1200" dirty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00B050"/>
                </a:solidFill>
                <a:latin typeface="Arial" charset="0"/>
                <a:cs typeface="Arial" charset="0"/>
              </a:rPr>
              <a:t>Tier 1: Core, Universal </a:t>
            </a: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00B050"/>
                </a:solidFill>
                <a:latin typeface="Arial" charset="0"/>
                <a:cs typeface="Arial" charset="0"/>
              </a:rPr>
              <a:t>Instruction &amp; Supports </a:t>
            </a:r>
            <a:br>
              <a:rPr lang="en-US" sz="1600" dirty="0">
                <a:solidFill>
                  <a:srgbClr val="00B050"/>
                </a:solidFill>
                <a:latin typeface="Arial" charset="0"/>
                <a:cs typeface="Arial" charset="0"/>
              </a:rPr>
            </a:b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General academic and behavior instruction and support provided to all students in all settings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6350" y="41275"/>
            <a:ext cx="914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Tiered System of Supports </a:t>
            </a:r>
          </a:p>
        </p:txBody>
      </p:sp>
    </p:spTree>
    <p:extLst>
      <p:ext uri="{BB962C8B-B14F-4D97-AF65-F5344CB8AC3E}">
        <p14:creationId xmlns:p14="http://schemas.microsoft.com/office/powerpoint/2010/main" xmlns="" val="7807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4"/>
          <p:cNvGrpSpPr>
            <a:grpSpLocks/>
          </p:cNvGrpSpPr>
          <p:nvPr/>
        </p:nvGrpSpPr>
        <p:grpSpPr bwMode="auto">
          <a:xfrm>
            <a:off x="1371600" y="1295400"/>
            <a:ext cx="6046788" cy="5227638"/>
            <a:chOff x="959236" y="1401211"/>
            <a:chExt cx="6047431" cy="5228189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 rot="-3797246">
              <a:off x="1566521" y="793926"/>
              <a:ext cx="2854626" cy="4069196"/>
            </a:xfrm>
            <a:prstGeom prst="ellipse">
              <a:avLst/>
            </a:prstGeom>
            <a:solidFill>
              <a:srgbClr val="F1F9F9">
                <a:alpha val="34901"/>
              </a:srgbClr>
            </a:solidFill>
            <a:ln w="38100" algn="ctr">
              <a:solidFill>
                <a:srgbClr val="89A4A7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 rot="3733351">
              <a:off x="3559045" y="811391"/>
              <a:ext cx="2854626" cy="4040618"/>
            </a:xfrm>
            <a:prstGeom prst="ellipse">
              <a:avLst/>
            </a:prstGeom>
            <a:solidFill>
              <a:srgbClr val="F1F9F9">
                <a:alpha val="43921"/>
              </a:srgbClr>
            </a:solidFill>
            <a:ln w="38100" algn="ctr">
              <a:solidFill>
                <a:srgbClr val="89A4A7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 rot="10800000">
              <a:off x="2362735" y="2666582"/>
              <a:ext cx="3275361" cy="3962818"/>
            </a:xfrm>
            <a:prstGeom prst="ellipse">
              <a:avLst/>
            </a:prstGeom>
            <a:solidFill>
              <a:srgbClr val="F1F9F9">
                <a:alpha val="45882"/>
              </a:srgbClr>
            </a:solidFill>
            <a:ln w="38100" algn="ctr">
              <a:solidFill>
                <a:srgbClr val="89A4A7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415" name="TextBox 6"/>
            <p:cNvSpPr txBox="1">
              <a:spLocks noChangeArrowheads="1"/>
            </p:cNvSpPr>
            <p:nvPr/>
          </p:nvSpPr>
          <p:spPr bwMode="auto">
            <a:xfrm>
              <a:off x="3277233" y="3123830"/>
              <a:ext cx="1447954" cy="67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1pPr>
              <a:lvl2pPr marL="742950" indent="-285750"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2pPr>
              <a:lvl3pPr marL="1143000" indent="-228600"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3pPr>
              <a:lvl4pPr marL="1600200" indent="-228600"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4pPr>
              <a:lvl5pPr marL="2057400" indent="-228600"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3800" dirty="0" smtClean="0">
                  <a:solidFill>
                    <a:srgbClr val="C00000"/>
                  </a:solidFill>
                  <a:latin typeface="Gill Sans MT" charset="0"/>
                </a:rPr>
                <a:t>PBIS</a:t>
              </a:r>
              <a:endParaRPr lang="en-US" sz="3800" dirty="0">
                <a:solidFill>
                  <a:srgbClr val="C00000"/>
                </a:solidFill>
                <a:latin typeface="Gill Sans MT" charset="0"/>
              </a:endParaRPr>
            </a:p>
          </p:txBody>
        </p:sp>
        <p:sp>
          <p:nvSpPr>
            <p:cNvPr id="17416" name="TextBox 7"/>
            <p:cNvSpPr txBox="1">
              <a:spLocks noChangeArrowheads="1"/>
            </p:cNvSpPr>
            <p:nvPr/>
          </p:nvSpPr>
          <p:spPr bwMode="auto">
            <a:xfrm>
              <a:off x="1448238" y="1675877"/>
              <a:ext cx="1828995" cy="5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1pPr>
              <a:lvl2pPr marL="742950" indent="-285750"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2pPr>
              <a:lvl3pPr marL="1143000" indent="-228600"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3pPr>
              <a:lvl4pPr marL="1600200" indent="-228600"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4pPr>
              <a:lvl5pPr marL="2057400" indent="-228600"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Science</a:t>
              </a:r>
            </a:p>
          </p:txBody>
        </p:sp>
        <p:sp>
          <p:nvSpPr>
            <p:cNvPr id="17417" name="TextBox 8"/>
            <p:cNvSpPr txBox="1">
              <a:spLocks noChangeArrowheads="1"/>
            </p:cNvSpPr>
            <p:nvPr/>
          </p:nvSpPr>
          <p:spPr bwMode="auto">
            <a:xfrm>
              <a:off x="4725187" y="1599669"/>
              <a:ext cx="1827407" cy="5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1pPr>
              <a:lvl2pPr marL="742950" indent="-285750"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2pPr>
              <a:lvl3pPr marL="1143000" indent="-228600"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3pPr>
              <a:lvl4pPr marL="1600200" indent="-228600"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4pPr>
              <a:lvl5pPr marL="2057400" indent="-228600"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Values</a:t>
              </a:r>
            </a:p>
          </p:txBody>
        </p:sp>
        <p:sp>
          <p:nvSpPr>
            <p:cNvPr id="17418" name="TextBox 9"/>
            <p:cNvSpPr txBox="1">
              <a:spLocks noChangeArrowheads="1"/>
            </p:cNvSpPr>
            <p:nvPr/>
          </p:nvSpPr>
          <p:spPr bwMode="auto">
            <a:xfrm>
              <a:off x="3124816" y="4266951"/>
              <a:ext cx="1827407" cy="519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1pPr>
              <a:lvl2pPr marL="742950" indent="-285750"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2pPr>
              <a:lvl3pPr marL="1143000" indent="-228600"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3pPr>
              <a:lvl4pPr marL="1600200" indent="-228600"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4pPr>
              <a:lvl5pPr marL="2057400" indent="-228600"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Vision</a:t>
              </a:r>
            </a:p>
          </p:txBody>
        </p:sp>
        <p:sp>
          <p:nvSpPr>
            <p:cNvPr id="17419" name="TextBox 10"/>
            <p:cNvSpPr txBox="1">
              <a:spLocks noChangeArrowheads="1"/>
            </p:cNvSpPr>
            <p:nvPr/>
          </p:nvSpPr>
          <p:spPr bwMode="auto">
            <a:xfrm>
              <a:off x="1448238" y="2056918"/>
              <a:ext cx="1752787" cy="701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1pPr>
              <a:lvl2pPr marL="742950" indent="-285750"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2pPr>
              <a:lvl3pPr marL="1143000" indent="-228600"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3pPr>
              <a:lvl4pPr marL="1600200" indent="-228600"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4pPr>
              <a:lvl5pPr marL="2057400" indent="-228600"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2000">
                  <a:solidFill>
                    <a:srgbClr val="002060"/>
                  </a:solidFill>
                  <a:latin typeface="Arial" charset="0"/>
                  <a:cs typeface="Arial" charset="0"/>
                </a:rPr>
                <a:t>Practices that work</a:t>
              </a:r>
            </a:p>
          </p:txBody>
        </p:sp>
        <p:sp>
          <p:nvSpPr>
            <p:cNvPr id="17420" name="TextBox 11"/>
            <p:cNvSpPr txBox="1">
              <a:spLocks noChangeArrowheads="1"/>
            </p:cNvSpPr>
            <p:nvPr/>
          </p:nvSpPr>
          <p:spPr bwMode="auto">
            <a:xfrm>
              <a:off x="4799807" y="1980710"/>
              <a:ext cx="1828995" cy="100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1pPr>
              <a:lvl2pPr marL="742950" indent="-285750"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2pPr>
              <a:lvl3pPr marL="1143000" indent="-228600"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3pPr>
              <a:lvl4pPr marL="1600200" indent="-228600"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4pPr>
              <a:lvl5pPr marL="2057400" indent="-228600"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2000">
                  <a:solidFill>
                    <a:srgbClr val="002060"/>
                  </a:solidFill>
                  <a:latin typeface="Arial" charset="0"/>
                  <a:cs typeface="Arial" charset="0"/>
                </a:rPr>
                <a:t>Practices that impact quality of  life</a:t>
              </a:r>
            </a:p>
          </p:txBody>
        </p:sp>
        <p:sp>
          <p:nvSpPr>
            <p:cNvPr id="17421" name="TextBox 12"/>
            <p:cNvSpPr txBox="1">
              <a:spLocks noChangeArrowheads="1"/>
            </p:cNvSpPr>
            <p:nvPr/>
          </p:nvSpPr>
          <p:spPr bwMode="auto">
            <a:xfrm>
              <a:off x="2896192" y="4724199"/>
              <a:ext cx="2208448" cy="1311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1pPr>
              <a:lvl2pPr marL="742950" indent="-285750"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2pPr>
              <a:lvl3pPr marL="1143000" indent="-228600"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3pPr>
              <a:lvl4pPr marL="1600200" indent="-228600"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4pPr>
              <a:lvl5pPr marL="2057400" indent="-228600" eaLnBrk="0" hangingPunct="0"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8CC63F"/>
                  </a:solidFill>
                  <a:latin typeface="Century Gothic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2000">
                  <a:solidFill>
                    <a:srgbClr val="002060"/>
                  </a:solidFill>
                  <a:latin typeface="Arial" charset="0"/>
                  <a:cs typeface="Arial" charset="0"/>
                </a:rPr>
                <a:t>Practices that are doable, durable and available</a:t>
              </a:r>
            </a:p>
          </p:txBody>
        </p:sp>
      </p:grpSp>
      <p:sp>
        <p:nvSpPr>
          <p:cNvPr id="17411" name="Title 13"/>
          <p:cNvSpPr>
            <a:spLocks noGrp="1"/>
          </p:cNvSpPr>
          <p:nvPr>
            <p:ph type="title" idx="4294967295"/>
          </p:nvPr>
        </p:nvSpPr>
        <p:spPr>
          <a:xfrm>
            <a:off x="153193" y="165101"/>
            <a:ext cx="8594725" cy="1039812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Century Gothic" charset="0"/>
              </a:rPr>
              <a:t>What is </a:t>
            </a:r>
            <a:r>
              <a:rPr lang="ja-JP" altLang="en-US" sz="4000" dirty="0">
                <a:solidFill>
                  <a:schemeClr val="tx1"/>
                </a:solidFill>
                <a:latin typeface="Century Gothic" charset="0"/>
              </a:rPr>
              <a:t>“</a:t>
            </a:r>
            <a:r>
              <a:rPr lang="en-US" sz="4000" dirty="0" smtClean="0">
                <a:solidFill>
                  <a:schemeClr val="tx1"/>
                </a:solidFill>
                <a:latin typeface="Century Gothic" charset="0"/>
              </a:rPr>
              <a:t>PBIS</a:t>
            </a:r>
            <a:r>
              <a:rPr lang="en-US" sz="4000" dirty="0">
                <a:solidFill>
                  <a:schemeClr val="tx1"/>
                </a:solidFill>
                <a:latin typeface="Century Gothic" charset="0"/>
              </a:rPr>
              <a:t>?</a:t>
            </a:r>
            <a:r>
              <a:rPr lang="ja-JP" altLang="en-US" sz="4000" dirty="0">
                <a:solidFill>
                  <a:schemeClr val="tx1"/>
                </a:solidFill>
                <a:latin typeface="Century Gothic" charset="0"/>
              </a:rPr>
              <a:t>”</a:t>
            </a:r>
            <a:endParaRPr lang="en-US" sz="4000" dirty="0">
              <a:solidFill>
                <a:schemeClr val="tx1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5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solidFill>
                  <a:schemeClr val="tx1"/>
                </a:solidFill>
                <a:latin typeface="Calibri" charset="0"/>
              </a:rPr>
              <a:t>Positive Behavioral Interventions and  Support…</a:t>
            </a:r>
          </a:p>
        </p:txBody>
      </p:sp>
      <p:sp>
        <p:nvSpPr>
          <p:cNvPr id="227330" name="Rectangle 3"/>
          <p:cNvSpPr>
            <a:spLocks noGrp="1"/>
          </p:cNvSpPr>
          <p:nvPr>
            <p:ph idx="1"/>
          </p:nvPr>
        </p:nvSpPr>
        <p:spPr>
          <a:ln>
            <a:solidFill>
              <a:srgbClr val="3366FF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600" dirty="0">
                <a:latin typeface="Calibri" charset="0"/>
              </a:rPr>
              <a:t>Aims to </a:t>
            </a:r>
            <a:r>
              <a:rPr lang="en-US" sz="2600" b="1" dirty="0">
                <a:solidFill>
                  <a:srgbClr val="3366FF"/>
                </a:solidFill>
                <a:latin typeface="Calibri" charset="0"/>
              </a:rPr>
              <a:t>build effective environments </a:t>
            </a:r>
            <a:r>
              <a:rPr lang="en-US" sz="2600" dirty="0">
                <a:latin typeface="Calibri" charset="0"/>
              </a:rPr>
              <a:t>in which positive behavior is more effective than problem </a:t>
            </a:r>
            <a:r>
              <a:rPr lang="en-US" sz="2600" dirty="0" smtClean="0">
                <a:latin typeface="Calibri" charset="0"/>
              </a:rPr>
              <a:t>behavior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6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8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600" dirty="0">
                <a:latin typeface="Calibri" charset="0"/>
              </a:rPr>
              <a:t>Is a </a:t>
            </a:r>
            <a:r>
              <a:rPr lang="en-US" sz="2600" b="1" dirty="0">
                <a:solidFill>
                  <a:srgbClr val="3366FF"/>
                </a:solidFill>
                <a:latin typeface="Calibri" charset="0"/>
              </a:rPr>
              <a:t>collaborative, assessment-based</a:t>
            </a:r>
            <a:r>
              <a:rPr lang="en-US" sz="2600" dirty="0">
                <a:solidFill>
                  <a:srgbClr val="3366FF"/>
                </a:solidFill>
                <a:latin typeface="Calibri" charset="0"/>
              </a:rPr>
              <a:t> </a:t>
            </a:r>
            <a:r>
              <a:rPr lang="en-US" sz="2600" dirty="0">
                <a:latin typeface="Calibri" charset="0"/>
              </a:rPr>
              <a:t>approach to developing effective interventions for problem </a:t>
            </a:r>
            <a:r>
              <a:rPr lang="en-US" sz="2600" dirty="0" smtClean="0">
                <a:latin typeface="Calibri" charset="0"/>
              </a:rPr>
              <a:t>behavior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6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8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600" dirty="0">
                <a:latin typeface="Calibri" charset="0"/>
              </a:rPr>
              <a:t>Emphasizes the use </a:t>
            </a:r>
            <a:r>
              <a:rPr lang="en-US" sz="2600" dirty="0">
                <a:solidFill>
                  <a:srgbClr val="3366FF"/>
                </a:solidFill>
                <a:latin typeface="Calibri" charset="0"/>
              </a:rPr>
              <a:t>of </a:t>
            </a:r>
            <a:r>
              <a:rPr lang="en-US" sz="2600" b="1" dirty="0">
                <a:solidFill>
                  <a:srgbClr val="3366FF"/>
                </a:solidFill>
                <a:latin typeface="Calibri" charset="0"/>
              </a:rPr>
              <a:t>preventative, teaching,</a:t>
            </a:r>
            <a:r>
              <a:rPr lang="en-US" sz="2600" dirty="0">
                <a:solidFill>
                  <a:srgbClr val="3366FF"/>
                </a:solidFill>
                <a:latin typeface="Calibri" charset="0"/>
              </a:rPr>
              <a:t> </a:t>
            </a:r>
            <a:r>
              <a:rPr lang="en-US" sz="2600" dirty="0">
                <a:latin typeface="Calibri" charset="0"/>
              </a:rPr>
              <a:t>and </a:t>
            </a:r>
            <a:r>
              <a:rPr lang="en-US" sz="2600" b="1" dirty="0">
                <a:solidFill>
                  <a:srgbClr val="3366FF"/>
                </a:solidFill>
                <a:latin typeface="Calibri" charset="0"/>
              </a:rPr>
              <a:t>reinforcement-based strategies</a:t>
            </a:r>
            <a:r>
              <a:rPr lang="en-US" sz="2600" dirty="0">
                <a:solidFill>
                  <a:srgbClr val="3366FF"/>
                </a:solidFill>
                <a:latin typeface="Calibri" charset="0"/>
              </a:rPr>
              <a:t> </a:t>
            </a:r>
            <a:r>
              <a:rPr lang="en-US" sz="2600" dirty="0">
                <a:latin typeface="Calibri" charset="0"/>
              </a:rPr>
              <a:t>to achieve meaningful and durable behavior and lifestyle outcomes</a:t>
            </a:r>
          </a:p>
        </p:txBody>
      </p:sp>
    </p:spTree>
    <p:extLst>
      <p:ext uri="{BB962C8B-B14F-4D97-AF65-F5344CB8AC3E}">
        <p14:creationId xmlns:p14="http://schemas.microsoft.com/office/powerpoint/2010/main" xmlns="" val="158240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PBIS is NOT…</a:t>
            </a:r>
          </a:p>
        </p:txBody>
      </p:sp>
      <p:sp>
        <p:nvSpPr>
          <p:cNvPr id="29698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quick</a:t>
            </a:r>
            <a:r>
              <a:rPr lang="en-US" dirty="0" smtClean="0"/>
              <a:t> fix to complex problems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packaged </a:t>
            </a:r>
            <a:r>
              <a:rPr lang="en-US" dirty="0" smtClean="0">
                <a:solidFill>
                  <a:srgbClr val="FF0000"/>
                </a:solidFill>
              </a:rPr>
              <a:t>program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reinforcement</a:t>
            </a:r>
            <a:r>
              <a:rPr lang="en-US" dirty="0" smtClean="0"/>
              <a:t> system only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Discipline that does not include consequences for misbehavior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Classroom management only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New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Unique to Georgia</a:t>
            </a:r>
          </a:p>
        </p:txBody>
      </p:sp>
    </p:spTree>
    <p:extLst>
      <p:ext uri="{BB962C8B-B14F-4D97-AF65-F5344CB8AC3E}">
        <p14:creationId xmlns:p14="http://schemas.microsoft.com/office/powerpoint/2010/main" xmlns="" val="19660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2743200" y="1322388"/>
            <a:ext cx="4368800" cy="4511675"/>
          </a:xfrm>
          <a:prstGeom prst="ellipse">
            <a:avLst/>
          </a:prstGeom>
          <a:solidFill>
            <a:schemeClr val="bg1">
              <a:alpha val="50195"/>
            </a:schemeClr>
          </a:solidFill>
          <a:ln w="635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+mn-cs"/>
            </a:endParaRP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3632200" y="3292475"/>
            <a:ext cx="2362200" cy="2209800"/>
          </a:xfrm>
          <a:prstGeom prst="ellipse">
            <a:avLst/>
          </a:prstGeom>
          <a:noFill/>
          <a:ln w="63500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cs typeface="+mn-cs"/>
            </a:endParaRP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4318000" y="2149475"/>
            <a:ext cx="2286000" cy="2209800"/>
          </a:xfrm>
          <a:prstGeom prst="ellipse">
            <a:avLst/>
          </a:prstGeom>
          <a:noFill/>
          <a:ln w="63500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+mn-cs"/>
            </a:endParaRP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3022600" y="2149475"/>
            <a:ext cx="2209800" cy="2209800"/>
          </a:xfrm>
          <a:prstGeom prst="ellipse">
            <a:avLst/>
          </a:prstGeom>
          <a:noFill/>
          <a:ln w="63500">
            <a:solidFill>
              <a:srgbClr val="00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+mn-cs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 rot="-3258865">
            <a:off x="2964656" y="2893219"/>
            <a:ext cx="163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800" b="1" smtClean="0">
                <a:solidFill>
                  <a:srgbClr val="8CC63F"/>
                </a:solidFill>
                <a:cs typeface="+mn-cs"/>
              </a:rPr>
              <a:t>SYSTEMS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706813" y="4594225"/>
            <a:ext cx="192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800" b="1" smtClean="0">
                <a:solidFill>
                  <a:srgbClr val="8CC63F"/>
                </a:solidFill>
                <a:cs typeface="+mn-cs"/>
              </a:rPr>
              <a:t>PRACTICES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 rot="2905354">
            <a:off x="5267325" y="2822575"/>
            <a:ext cx="99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800" b="1" smtClean="0">
                <a:solidFill>
                  <a:srgbClr val="8CC63F"/>
                </a:solidFill>
                <a:cs typeface="+mn-cs"/>
              </a:rPr>
              <a:t>DATA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2400" y="2843213"/>
            <a:ext cx="26228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cs typeface="+mn-cs"/>
              </a:rPr>
              <a:t>Supporting</a:t>
            </a:r>
          </a:p>
          <a:p>
            <a:pPr>
              <a:defRPr/>
            </a:pPr>
            <a:r>
              <a:rPr lang="en-US" sz="2800" b="1" dirty="0" smtClean="0">
                <a:cs typeface="+mn-cs"/>
              </a:rPr>
              <a:t>Staff Behavior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197225" y="5821363"/>
            <a:ext cx="37020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2800" b="1" dirty="0" smtClean="0">
                <a:cs typeface="+mn-cs"/>
              </a:rPr>
              <a:t>Supporting</a:t>
            </a:r>
          </a:p>
          <a:p>
            <a:pPr algn="ctr">
              <a:defRPr/>
            </a:pPr>
            <a:r>
              <a:rPr lang="en-US" sz="2800" b="1" dirty="0" smtClean="0">
                <a:cs typeface="+mn-cs"/>
              </a:rPr>
              <a:t>Student Behavior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821113" y="1600200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800" b="1" smtClean="0">
                <a:solidFill>
                  <a:srgbClr val="8CC63F"/>
                </a:solidFill>
                <a:cs typeface="+mn-cs"/>
              </a:rPr>
              <a:t>OUTCOMES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795463" y="228600"/>
            <a:ext cx="6365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2800" b="1" dirty="0" smtClean="0">
                <a:cs typeface="+mn-cs"/>
              </a:rPr>
              <a:t>Supporting Social Competence &amp;</a:t>
            </a:r>
          </a:p>
          <a:p>
            <a:pPr algn="ctr">
              <a:defRPr/>
            </a:pPr>
            <a:r>
              <a:rPr lang="en-US" sz="2800" b="1" dirty="0" smtClean="0">
                <a:cs typeface="+mn-cs"/>
              </a:rPr>
              <a:t>Academic Achievement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7112000" y="2843213"/>
            <a:ext cx="2184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cs typeface="+mn-cs"/>
              </a:rPr>
              <a:t>Supporting</a:t>
            </a:r>
          </a:p>
          <a:p>
            <a:pPr>
              <a:defRPr/>
            </a:pPr>
            <a:r>
              <a:rPr lang="en-US" sz="2800" b="1" dirty="0" smtClean="0">
                <a:cs typeface="+mn-cs"/>
              </a:rPr>
              <a:t>Decision</a:t>
            </a:r>
          </a:p>
          <a:p>
            <a:pPr>
              <a:defRPr/>
            </a:pPr>
            <a:r>
              <a:rPr lang="en-US" sz="2800" b="1" dirty="0" smtClean="0">
                <a:cs typeface="+mn-cs"/>
              </a:rPr>
              <a:t>Making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179388" y="5175250"/>
            <a:ext cx="2667000" cy="1600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C00000"/>
                </a:solidFill>
                <a:cs typeface="+mn-cs"/>
              </a:rPr>
              <a:t>PBIS Integrated</a:t>
            </a:r>
            <a:endParaRPr lang="en-US" sz="3200" b="1" dirty="0">
              <a:solidFill>
                <a:srgbClr val="C00000"/>
              </a:solidFill>
              <a:cs typeface="+mn-cs"/>
            </a:endParaRPr>
          </a:p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cs typeface="+mn-cs"/>
              </a:rPr>
              <a:t>Elements</a:t>
            </a:r>
          </a:p>
        </p:txBody>
      </p:sp>
      <p:sp>
        <p:nvSpPr>
          <p:cNvPr id="16" name="5-Point Star 15"/>
          <p:cNvSpPr/>
          <p:nvPr/>
        </p:nvSpPr>
        <p:spPr>
          <a:xfrm>
            <a:off x="4438650" y="3276600"/>
            <a:ext cx="609600" cy="685800"/>
          </a:xfrm>
          <a:prstGeom prst="star5">
            <a:avLst/>
          </a:prstGeom>
          <a:solidFill>
            <a:srgbClr val="FFC0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24959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7" grpId="0"/>
      <p:bldP spid="17418" grpId="0"/>
      <p:bldP spid="17420" grpId="0"/>
      <p:bldP spid="174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</TotalTime>
  <Words>1583</Words>
  <Application>Microsoft Office PowerPoint</Application>
  <PresentationFormat>On-screen Show (4:3)</PresentationFormat>
  <Paragraphs>273</Paragraphs>
  <Slides>24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Apothecary</vt:lpstr>
      <vt:lpstr>Slide 1</vt:lpstr>
      <vt:lpstr>Welcome! </vt:lpstr>
      <vt:lpstr>Agenda</vt:lpstr>
      <vt:lpstr>Learning Objectives</vt:lpstr>
      <vt:lpstr>Slide 5</vt:lpstr>
      <vt:lpstr>What is “PBIS?”</vt:lpstr>
      <vt:lpstr>Positive Behavioral Interventions and  Support…</vt:lpstr>
      <vt:lpstr>PBIS is NOT…</vt:lpstr>
      <vt:lpstr>Slide 9</vt:lpstr>
      <vt:lpstr>Why PBiS?</vt:lpstr>
      <vt:lpstr>Slide 11</vt:lpstr>
      <vt:lpstr>What will you see in a  PBIS school?</vt:lpstr>
      <vt:lpstr>What will you see in a  PBIS school?</vt:lpstr>
      <vt:lpstr>Slide 14</vt:lpstr>
      <vt:lpstr>Slide 15</vt:lpstr>
      <vt:lpstr>GNETS of Oconee</vt:lpstr>
      <vt:lpstr>Acknowledging Appropriate Behavior</vt:lpstr>
      <vt:lpstr>Slide 18</vt:lpstr>
      <vt:lpstr>How does a PBIS school  engage families?</vt:lpstr>
      <vt:lpstr>What should families expect from  School-wide PBIS?</vt:lpstr>
      <vt:lpstr>How can families engage in   School-wide PBIS….</vt:lpstr>
      <vt:lpstr>www.PBIS.org</vt:lpstr>
      <vt:lpstr>Slide 23</vt:lpstr>
      <vt:lpstr>Resources and References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Davis</dc:creator>
  <cp:lastModifiedBy>Windows User</cp:lastModifiedBy>
  <cp:revision>41</cp:revision>
  <cp:lastPrinted>2013-05-16T18:58:03Z</cp:lastPrinted>
  <dcterms:created xsi:type="dcterms:W3CDTF">2012-01-23T16:45:52Z</dcterms:created>
  <dcterms:modified xsi:type="dcterms:W3CDTF">2013-09-11T17:10:17Z</dcterms:modified>
</cp:coreProperties>
</file>