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Lst>
  <p:notesMasterIdLst>
    <p:notesMasterId r:id="rId23"/>
  </p:notesMasterIdLst>
  <p:handoutMasterIdLst>
    <p:handoutMasterId r:id="rId24"/>
  </p:handoutMasterIdLst>
  <p:sldIdLst>
    <p:sldId id="308" r:id="rId2"/>
    <p:sldId id="267" r:id="rId3"/>
    <p:sldId id="318" r:id="rId4"/>
    <p:sldId id="306" r:id="rId5"/>
    <p:sldId id="314" r:id="rId6"/>
    <p:sldId id="316" r:id="rId7"/>
    <p:sldId id="319" r:id="rId8"/>
    <p:sldId id="320" r:id="rId9"/>
    <p:sldId id="325" r:id="rId10"/>
    <p:sldId id="322" r:id="rId11"/>
    <p:sldId id="321" r:id="rId12"/>
    <p:sldId id="323" r:id="rId13"/>
    <p:sldId id="324" r:id="rId14"/>
    <p:sldId id="332" r:id="rId15"/>
    <p:sldId id="326" r:id="rId16"/>
    <p:sldId id="327" r:id="rId17"/>
    <p:sldId id="328" r:id="rId18"/>
    <p:sldId id="334" r:id="rId19"/>
    <p:sldId id="330" r:id="rId20"/>
    <p:sldId id="331" r:id="rId21"/>
    <p:sldId id="333"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33CC"/>
    <a:srgbClr val="006600"/>
    <a:srgbClr val="4555C7"/>
    <a:srgbClr val="76B900"/>
    <a:srgbClr val="663300"/>
    <a:srgbClr val="FF99FF"/>
    <a:srgbClr val="B2B2B2"/>
    <a:srgbClr val="EAEAEA"/>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9091" autoAdjust="0"/>
  </p:normalViewPr>
  <p:slideViewPr>
    <p:cSldViewPr>
      <p:cViewPr>
        <p:scale>
          <a:sx n="100" d="100"/>
          <a:sy n="100" d="100"/>
        </p:scale>
        <p:origin x="-584" y="1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634"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9B21EC15-637D-4947-8E8E-97D04856FE81}" type="datetimeFigureOut">
              <a:rPr lang="en-US"/>
              <a:pPr>
                <a:defRPr/>
              </a:pPr>
              <a:t>9/11/13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7A61CF0F-A8CB-4978-9BBF-85564914F9D7}" type="slidenum">
              <a:rPr lang="en-US"/>
              <a:pPr>
                <a:defRPr/>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646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571" tIns="46785" rIns="93571" bIns="46785" numCol="1" anchor="t" anchorCtr="0" compatLnSpc="1">
            <a:prstTxWarp prst="textNoShape">
              <a:avLst/>
            </a:prstTxWarp>
          </a:bodyPr>
          <a:lstStyle>
            <a:lvl1pPr defTabSz="935038">
              <a:defRPr sz="1200">
                <a:latin typeface="Arial" pitchFamily="34"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571" tIns="46785" rIns="93571" bIns="46785" numCol="1" anchor="t" anchorCtr="0" compatLnSpc="1">
            <a:prstTxWarp prst="textNoShape">
              <a:avLst/>
            </a:prstTxWarp>
          </a:bodyPr>
          <a:lstStyle>
            <a:lvl1pPr algn="r" defTabSz="935038">
              <a:defRPr sz="1200">
                <a:latin typeface="Arial" pitchFamily="34" charset="0"/>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571" tIns="46785" rIns="93571" bIns="467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571" tIns="46785" rIns="93571" bIns="46785" numCol="1" anchor="b" anchorCtr="0" compatLnSpc="1">
            <a:prstTxWarp prst="textNoShape">
              <a:avLst/>
            </a:prstTxWarp>
          </a:bodyPr>
          <a:lstStyle>
            <a:lvl1pPr defTabSz="935038">
              <a:defRPr sz="1200">
                <a:latin typeface="Arial" pitchFamily="34"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571" tIns="46785" rIns="93571" bIns="46785" numCol="1" anchor="b" anchorCtr="0" compatLnSpc="1">
            <a:prstTxWarp prst="textNoShape">
              <a:avLst/>
            </a:prstTxWarp>
          </a:bodyPr>
          <a:lstStyle>
            <a:lvl1pPr algn="r" defTabSz="935038">
              <a:defRPr sz="1200">
                <a:latin typeface="Arial" pitchFamily="34" charset="0"/>
                <a:cs typeface="+mn-cs"/>
              </a:defRPr>
            </a:lvl1pPr>
          </a:lstStyle>
          <a:p>
            <a:pPr>
              <a:defRPr/>
            </a:pPr>
            <a:fld id="{C7E5E262-55C5-47A1-AB97-0B685B704C6E}" type="slidenum">
              <a:rPr lang="en-US"/>
              <a:pPr>
                <a:defRPr/>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38504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524000" y="457200"/>
            <a:ext cx="4000500" cy="3000375"/>
          </a:xfrm>
          <a:ln/>
        </p:spPr>
      </p:sp>
      <p:sp>
        <p:nvSpPr>
          <p:cNvPr id="29699" name="Rectangle 3"/>
          <p:cNvSpPr>
            <a:spLocks noGrp="1" noChangeArrowheads="1"/>
          </p:cNvSpPr>
          <p:nvPr>
            <p:ph type="body" idx="1"/>
          </p:nvPr>
        </p:nvSpPr>
        <p:spPr>
          <a:xfrm>
            <a:off x="304800" y="3657600"/>
            <a:ext cx="6400800" cy="5486400"/>
          </a:xfrm>
          <a:noFill/>
          <a:ln/>
        </p:spPr>
        <p:txBody>
          <a:bodyPr/>
          <a:lstStyle/>
          <a:p>
            <a:pPr>
              <a:defRPr/>
            </a:pPr>
            <a:endParaRPr lang="en-US" dirty="0" smtClean="0"/>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10</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11</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12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13</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14</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15</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16</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17</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Thank you (Host Name) for allowing me to share with you today.   I’ve had fun! </a:t>
            </a:r>
            <a:r>
              <a:rPr lang="en-US" i="1" dirty="0" smtClean="0"/>
              <a:t>(</a:t>
            </a:r>
            <a:r>
              <a:rPr lang="en-US" b="1" i="1" dirty="0" smtClean="0"/>
              <a:t>Note to presenter: sound like you had fun!)</a:t>
            </a:r>
          </a:p>
          <a:p>
            <a:r>
              <a:rPr lang="en-US" i="1" dirty="0" smtClean="0"/>
              <a:t> </a:t>
            </a:r>
          </a:p>
          <a:p>
            <a:r>
              <a:rPr lang="en-US" dirty="0" smtClean="0"/>
              <a:t>We have __ minutes left for your questions and I’ll be glad to hang around afterwards and answer any questions we may not have time for or you may not want to share with the group.  </a:t>
            </a:r>
          </a:p>
          <a:p>
            <a:endParaRPr lang="en-US" dirty="0" smtClean="0"/>
          </a:p>
          <a:p>
            <a:r>
              <a:rPr lang="en-US" b="1" i="1" dirty="0" smtClean="0"/>
              <a:t>Note to Presenter:</a:t>
            </a:r>
          </a:p>
          <a:p>
            <a:r>
              <a:rPr lang="en-US" i="1" dirty="0" smtClean="0"/>
              <a:t>It’s important to end on time.  Pay attention to time during the presentation and adjust your speed accordingly.  Try to leave at least 10 minutes for questions and if you have a lot of questions, remember you can always refer them back to the 800 number for answers.    </a:t>
            </a:r>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19</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7954FAAD-79E9-4C66-8971-550E6A78BF32}" type="slidenum">
              <a:rPr lang="en-US" smtClean="0"/>
              <a:pPr>
                <a:defRPr/>
              </a:pPr>
              <a:t>2</a:t>
            </a:fld>
            <a:endParaRPr lang="en-US" dirty="0" smtClean="0"/>
          </a:p>
        </p:txBody>
      </p:sp>
      <p:sp>
        <p:nvSpPr>
          <p:cNvPr id="31747" name="Rectangle 2"/>
          <p:cNvSpPr>
            <a:spLocks noGrp="1" noRot="1" noChangeAspect="1" noChangeArrowheads="1" noTextEdit="1"/>
          </p:cNvSpPr>
          <p:nvPr>
            <p:ph type="sldImg"/>
          </p:nvPr>
        </p:nvSpPr>
        <p:spPr>
          <a:xfrm>
            <a:off x="1447800" y="609600"/>
            <a:ext cx="4000500" cy="3000375"/>
          </a:xfrm>
          <a:ln/>
        </p:spPr>
      </p:sp>
      <p:sp>
        <p:nvSpPr>
          <p:cNvPr id="31748" name="Rectangle 3"/>
          <p:cNvSpPr>
            <a:spLocks noGrp="1" noChangeArrowheads="1"/>
          </p:cNvSpPr>
          <p:nvPr>
            <p:ph type="body" idx="1"/>
          </p:nvPr>
        </p:nvSpPr>
        <p:spPr>
          <a:xfrm>
            <a:off x="381000" y="3886200"/>
            <a:ext cx="6248400" cy="5105400"/>
          </a:xfrm>
          <a:noFill/>
          <a:ln/>
        </p:spPr>
        <p:txBody>
          <a:bodyPr/>
          <a:lstStyle/>
          <a:p>
            <a:pPr>
              <a:spcBef>
                <a:spcPct val="0"/>
              </a:spcBef>
            </a:pPr>
            <a:r>
              <a:rPr lang="en-US" dirty="0" smtClean="0"/>
              <a:t>P2P is a state wide organization!  We have offices, staff, and volunteers across the state.  Families can call us toll-free from anywhere in Georgia. We serve ALL disabilities and ALL special health care needs.  We offer assistance to any parent or individual no matter how rare the diagnosis or how difficult the situation. </a:t>
            </a:r>
          </a:p>
          <a:p>
            <a:pPr>
              <a:spcBef>
                <a:spcPct val="0"/>
              </a:spcBef>
            </a:pPr>
            <a:endParaRPr lang="en-US" dirty="0" smtClean="0"/>
          </a:p>
          <a:p>
            <a:pPr>
              <a:spcBef>
                <a:spcPct val="0"/>
              </a:spcBef>
            </a:pPr>
            <a:r>
              <a:rPr lang="en-US" dirty="0" smtClean="0"/>
              <a:t>As </a:t>
            </a:r>
            <a:r>
              <a:rPr lang="en-US" b="1" dirty="0" smtClean="0"/>
              <a:t>Georgia’s Parent Training and Information Center</a:t>
            </a:r>
            <a:r>
              <a:rPr lang="en-US" dirty="0" smtClean="0"/>
              <a:t>, we work to make sure that families get training and information on their rights, responsibilities, and protections under the Federal Law called IDEA or the Individuals with Disabilities in Education Act.  Every state is required to have a Parent Training Information Center (PTI).  The school is responsible for educating children and we are responsible for educating parents.  </a:t>
            </a:r>
          </a:p>
          <a:p>
            <a:pPr>
              <a:spcBef>
                <a:spcPct val="0"/>
              </a:spcBef>
            </a:pPr>
            <a:endParaRPr lang="en-US" dirty="0" smtClean="0"/>
          </a:p>
          <a:p>
            <a:pPr>
              <a:spcBef>
                <a:spcPct val="0"/>
              </a:spcBef>
            </a:pPr>
            <a:r>
              <a:rPr lang="en-US" dirty="0" smtClean="0"/>
              <a:t>Georgia’s health system is hard to figure out!  Our </a:t>
            </a:r>
            <a:r>
              <a:rPr lang="en-US" b="1" dirty="0" smtClean="0"/>
              <a:t>Family to Family Health Information Center </a:t>
            </a:r>
            <a:r>
              <a:rPr lang="en-US" dirty="0" smtClean="0"/>
              <a:t>provides health information, training and support to families of children with special health care needs. We have information about services, resources and projects available to families across the state.  </a:t>
            </a:r>
          </a:p>
          <a:p>
            <a:pPr>
              <a:spcBef>
                <a:spcPct val="0"/>
              </a:spcBef>
            </a:pPr>
            <a:endParaRPr lang="en-US" dirty="0" smtClean="0"/>
          </a:p>
          <a:p>
            <a:pPr>
              <a:spcBef>
                <a:spcPct val="0"/>
              </a:spcBef>
            </a:pPr>
            <a:r>
              <a:rPr lang="en-US" dirty="0" smtClean="0"/>
              <a:t>As the </a:t>
            </a:r>
            <a:r>
              <a:rPr lang="en-US" b="1" dirty="0" smtClean="0"/>
              <a:t>Central Directory for Babies Can’t Wait</a:t>
            </a:r>
            <a:r>
              <a:rPr lang="en-US" dirty="0" smtClean="0"/>
              <a:t>, the organization responsible for serving families of children from birth to 3 with special needs, we help families throughout the state of Georgia get connected with the BCW Coordinator assigned to their resident county.  And we maintain a </a:t>
            </a:r>
            <a:r>
              <a:rPr lang="en-US" b="1" dirty="0" smtClean="0"/>
              <a:t>database </a:t>
            </a:r>
            <a:r>
              <a:rPr lang="en-US" dirty="0" smtClean="0"/>
              <a:t>of resources specifically for parents of children with special needs.  We’ll talk more about this later in the</a:t>
            </a:r>
            <a:r>
              <a:rPr lang="en-US" baseline="0" dirty="0" smtClean="0"/>
              <a:t> presentation.</a:t>
            </a:r>
            <a:endParaRPr lang="en-US" dirty="0" smtClean="0"/>
          </a:p>
          <a:p>
            <a:pPr>
              <a:spcBef>
                <a:spcPct val="0"/>
              </a:spcBef>
            </a:pPr>
            <a:endParaRPr lang="en-US" dirty="0" smtClean="0"/>
          </a:p>
          <a:p>
            <a:pPr>
              <a:spcBef>
                <a:spcPct val="0"/>
              </a:spcBef>
            </a:pPr>
            <a:r>
              <a:rPr lang="en-US" dirty="0" smtClean="0"/>
              <a:t>And as the </a:t>
            </a:r>
            <a:r>
              <a:rPr lang="en-US" b="1" dirty="0" smtClean="0"/>
              <a:t>State Affiliate of Parent to Parent USA</a:t>
            </a:r>
            <a:r>
              <a:rPr lang="en-US" dirty="0" smtClean="0"/>
              <a:t>, we help legitimize that emotional support is critical to families!   </a:t>
            </a:r>
          </a:p>
          <a:p>
            <a:pPr>
              <a:spcBef>
                <a:spcPct val="0"/>
              </a:spcBef>
            </a:pPr>
            <a:endParaRPr lang="en-US" dirty="0" smtClean="0"/>
          </a:p>
          <a:p>
            <a:pPr>
              <a:spcBef>
                <a:spcPct val="0"/>
              </a:spcBef>
            </a:pPr>
            <a:r>
              <a:rPr lang="en-US" dirty="0" smtClean="0"/>
              <a:t>So, now</a:t>
            </a:r>
            <a:r>
              <a:rPr lang="en-US" baseline="0" dirty="0" smtClean="0"/>
              <a:t> that you know “Who We Are,” let’s talk about “What We Do” and what these services look like for families.</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20</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Thank you (Host Name) for allowing me to share with you today.   I’ve had fun! </a:t>
            </a:r>
            <a:r>
              <a:rPr lang="en-US" i="1" dirty="0" smtClean="0"/>
              <a:t>(</a:t>
            </a:r>
            <a:r>
              <a:rPr lang="en-US" b="1" i="1" dirty="0" smtClean="0"/>
              <a:t>Note to presenter: sound like you had fun!)</a:t>
            </a:r>
          </a:p>
          <a:p>
            <a:r>
              <a:rPr lang="en-US" i="1" dirty="0" smtClean="0"/>
              <a:t> </a:t>
            </a:r>
          </a:p>
          <a:p>
            <a:r>
              <a:rPr lang="en-US" dirty="0" smtClean="0"/>
              <a:t>We have __ minutes left for your questions and I’ll be glad to hang around afterwards and answer any questions we may not have time for or you may not want to share with the group.  </a:t>
            </a:r>
          </a:p>
          <a:p>
            <a:endParaRPr lang="en-US" dirty="0" smtClean="0"/>
          </a:p>
          <a:p>
            <a:r>
              <a:rPr lang="en-US" b="1" i="1" dirty="0" smtClean="0"/>
              <a:t>Note to Presenter:</a:t>
            </a:r>
          </a:p>
          <a:p>
            <a:r>
              <a:rPr lang="en-US" i="1" dirty="0" smtClean="0"/>
              <a:t>It’s important to end on time.  Pay attention to time during the presentation and adjust your speed accordingly.  Try to leave at least 10 minutes for questions and if you have a lot of questions, remember you can always refer them back to the 800 number for answers.    </a:t>
            </a:r>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3</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As I mentioned earlier, we want parents to know that they have choices.  P2P offers families choices about how they can get connected with our services.  Some people like to talk with another person over the phone.  Others prefer to surf the web or attend a group training. Parents can choose what works best for them.  </a:t>
            </a:r>
          </a:p>
          <a:p>
            <a:pPr eaLnBrk="1" hangingPunct="1"/>
            <a:endParaRPr lang="en-US" dirty="0" smtClean="0"/>
          </a:p>
          <a:p>
            <a:pPr eaLnBrk="1" hangingPunct="1"/>
            <a:r>
              <a:rPr lang="en-US" dirty="0" smtClean="0"/>
              <a:t>Regardless of how people reach us, here’s an list of all the services we offer to help families build their capacity and empower them to effectively advocate for the needs of their child.  Let’s take a closer look at each of these services.  Let’s start with the P2P Special Needs Database….</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smtClean="0"/>
              <a:t>Did you know we provide 2- and 4- hour trainings on a variety of topics?  All of our trainings are </a:t>
            </a:r>
            <a:r>
              <a:rPr lang="en-US" b="1" dirty="0" smtClean="0"/>
              <a:t>FREE</a:t>
            </a:r>
            <a:r>
              <a:rPr lang="en-US" dirty="0" smtClean="0"/>
              <a:t> of charge to parents and available in many languages. They are also offered anywhere in the state!  </a:t>
            </a:r>
          </a:p>
          <a:p>
            <a:endParaRPr lang="en-US" dirty="0" smtClean="0"/>
          </a:p>
          <a:p>
            <a:r>
              <a:rPr lang="en-US" dirty="0" smtClean="0"/>
              <a:t>We continue to develop new curriculum for parents, and we update existing curriculum as information changes.  Visit the training calendar on our website to see what is coming to your area.  Register for our email list that sends out information monthly about the trainings and webinars that are occurring close to you.  Trainings are listed by county, but families can attend any training regardless of the county they live in! </a:t>
            </a:r>
          </a:p>
          <a:p>
            <a:endParaRPr lang="en-US" dirty="0" smtClean="0"/>
          </a:p>
        </p:txBody>
      </p:sp>
      <p:sp>
        <p:nvSpPr>
          <p:cNvPr id="4" name="Slide Number Placeholder 3"/>
          <p:cNvSpPr>
            <a:spLocks noGrp="1"/>
          </p:cNvSpPr>
          <p:nvPr>
            <p:ph type="sldNum" sz="quarter" idx="10"/>
          </p:nvPr>
        </p:nvSpPr>
        <p:spPr/>
        <p:txBody>
          <a:bodyPr/>
          <a:lstStyle/>
          <a:p>
            <a:pPr>
              <a:defRPr/>
            </a:pPr>
            <a:fld id="{C7E5E262-55C5-47A1-AB97-0B685B704C6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Note to Presenter:</a:t>
            </a:r>
          </a:p>
          <a:p>
            <a:r>
              <a:rPr lang="en-US" i="1" dirty="0" smtClean="0"/>
              <a:t>DO NOT READ each presentation title.  This is meant to move quickly.  </a:t>
            </a:r>
          </a:p>
          <a:p>
            <a:endParaRPr lang="en-US" dirty="0" smtClean="0"/>
          </a:p>
          <a:p>
            <a:r>
              <a:rPr lang="en-US" dirty="0" smtClean="0"/>
              <a:t>Some of our foundation courses focus on Education.  Parents can learn about their rights under the IDEA, learn how to navigate the special education system and effectively advocate for their children.  </a:t>
            </a:r>
          </a:p>
          <a:p>
            <a:endParaRPr lang="en-US" dirty="0" smtClean="0"/>
          </a:p>
          <a:p>
            <a:r>
              <a:rPr lang="en-US" dirty="0" smtClean="0"/>
              <a:t>We also have trainings that focus on Health Care.  As you know, navigating</a:t>
            </a:r>
            <a:r>
              <a:rPr lang="en-US" baseline="0" dirty="0" smtClean="0"/>
              <a:t> Georgia’s health care systems can be complicated.  These trainings provide basic information to help you understand the system and programs that may be available to you.</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Note to Presenter:</a:t>
            </a:r>
          </a:p>
          <a:p>
            <a:r>
              <a:rPr lang="en-US" i="1" baseline="0" dirty="0" smtClean="0"/>
              <a:t>Depending on time, you may choose to highlight one or two trainings.  Which trainings you choose would depend on your audience.  For example, if you are talking to parents of young children who are in Babies Can’t Wait, you may want to highlight the “Movin Up: Transition at Age 3” training.  If you have parents of high school kids, you may choose “Transition from High School” or “Transition to Adult Healthcare.”  </a:t>
            </a:r>
          </a:p>
          <a:p>
            <a:endParaRPr lang="en-US" i="1" baseline="0" dirty="0" smtClean="0"/>
          </a:p>
          <a:p>
            <a:r>
              <a:rPr lang="en-US" i="1" baseline="0" dirty="0" smtClean="0"/>
              <a:t>Depending upon your audience, it may be appropriate to also share this:</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For</a:t>
            </a:r>
            <a:r>
              <a:rPr lang="en-US" i="1" baseline="0" dirty="0" smtClean="0"/>
              <a:t> those of you who might work with Babies Can’t Wait, several of our training topics have been approved for Babies Can’t Wait continuing education credit hours, so we can help you get the training you need for your job too!  </a:t>
            </a:r>
          </a:p>
          <a:p>
            <a:endParaRPr lang="en-US" i="1" dirty="0" smtClean="0"/>
          </a:p>
        </p:txBody>
      </p:sp>
      <p:sp>
        <p:nvSpPr>
          <p:cNvPr id="4" name="Slide Number Placeholder 3"/>
          <p:cNvSpPr>
            <a:spLocks noGrp="1"/>
          </p:cNvSpPr>
          <p:nvPr>
            <p:ph type="sldNum" sz="quarter" idx="5"/>
          </p:nvPr>
        </p:nvSpPr>
        <p:spPr/>
        <p:txBody>
          <a:bodyPr/>
          <a:lstStyle/>
          <a:p>
            <a:pPr>
              <a:defRPr/>
            </a:pPr>
            <a:fld id="{46CEF524-124D-4F0F-A792-927D4FA64BE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981200" y="533400"/>
            <a:ext cx="3086100" cy="2314575"/>
          </a:xfrm>
          <a:ln/>
        </p:spPr>
      </p:sp>
      <p:sp>
        <p:nvSpPr>
          <p:cNvPr id="47107" name="Notes Placeholder 2"/>
          <p:cNvSpPr>
            <a:spLocks noGrp="1"/>
          </p:cNvSpPr>
          <p:nvPr>
            <p:ph type="body" idx="1"/>
          </p:nvPr>
        </p:nvSpPr>
        <p:spPr>
          <a:xfrm>
            <a:off x="304800" y="2971800"/>
            <a:ext cx="6477000" cy="5943600"/>
          </a:xfrm>
          <a:ln/>
        </p:spPr>
        <p:txBody>
          <a:bodyPr/>
          <a:lstStyle/>
          <a:p>
            <a:pPr>
              <a:spcBef>
                <a:spcPts val="0"/>
              </a:spcBef>
              <a:defRPr/>
            </a:pPr>
            <a:r>
              <a:rPr lang="en-US" dirty="0" smtClean="0">
                <a:latin typeface="Arial" pitchFamily="34" charset="0"/>
              </a:rPr>
              <a:t>Most of our trainings are geared towards parents,</a:t>
            </a:r>
            <a:r>
              <a:rPr lang="en-US" baseline="0" dirty="0" smtClean="0">
                <a:latin typeface="Arial" pitchFamily="34" charset="0"/>
              </a:rPr>
              <a:t> but we do have an 8-module course devoted to helping prepare youth for the future.  It’s called </a:t>
            </a:r>
            <a:r>
              <a:rPr lang="en-US" b="1" baseline="0" dirty="0" smtClean="0">
                <a:latin typeface="Arial" pitchFamily="34" charset="0"/>
              </a:rPr>
              <a:t>ENCORE!  </a:t>
            </a:r>
            <a:r>
              <a:rPr lang="en-US" dirty="0" smtClean="0">
                <a:latin typeface="Arial" pitchFamily="34" charset="0"/>
              </a:rPr>
              <a:t>ENCORE:</a:t>
            </a:r>
          </a:p>
          <a:p>
            <a:pPr marL="630238" indent="-287338">
              <a:spcBef>
                <a:spcPts val="600"/>
              </a:spcBef>
              <a:buFont typeface="Wingdings" pitchFamily="2" charset="2"/>
              <a:buChar char="§"/>
              <a:defRPr/>
            </a:pPr>
            <a:r>
              <a:rPr lang="en-US" dirty="0" smtClean="0">
                <a:latin typeface="Tahoma" pitchFamily="34" charset="0"/>
                <a:cs typeface="Tahoma" pitchFamily="34" charset="0"/>
              </a:rPr>
              <a:t>Helps high school students, including those with disabilities, begin to prepare for their future</a:t>
            </a:r>
          </a:p>
          <a:p>
            <a:pPr marL="630238" indent="-287338">
              <a:spcBef>
                <a:spcPts val="600"/>
              </a:spcBef>
              <a:buFont typeface="Wingdings" pitchFamily="2" charset="2"/>
              <a:buChar char="§"/>
              <a:defRPr/>
            </a:pPr>
            <a:r>
              <a:rPr lang="en-US" dirty="0" smtClean="0">
                <a:latin typeface="Tahoma" pitchFamily="34" charset="0"/>
                <a:cs typeface="Tahoma" pitchFamily="34" charset="0"/>
              </a:rPr>
              <a:t>Gives students skills and tools they will need to advocate for themselves </a:t>
            </a:r>
          </a:p>
          <a:p>
            <a:pPr marL="630238" indent="-287338">
              <a:spcBef>
                <a:spcPts val="600"/>
              </a:spcBef>
              <a:buFont typeface="Wingdings" pitchFamily="2" charset="2"/>
              <a:buChar char="§"/>
              <a:defRPr/>
            </a:pPr>
            <a:r>
              <a:rPr lang="en-US" dirty="0" smtClean="0">
                <a:latin typeface="Tahoma" pitchFamily="34" charset="0"/>
                <a:cs typeface="Tahoma" pitchFamily="34" charset="0"/>
              </a:rPr>
              <a:t>Was designed by and with young adults with disabilities. </a:t>
            </a:r>
          </a:p>
          <a:p>
            <a:pPr marL="630238" indent="-287338">
              <a:spcBef>
                <a:spcPts val="600"/>
              </a:spcBef>
              <a:buFont typeface="Wingdings" pitchFamily="2" charset="2"/>
              <a:buChar char="§"/>
              <a:defRPr/>
            </a:pPr>
            <a:r>
              <a:rPr lang="en-US" dirty="0" smtClean="0">
                <a:latin typeface="Tahoma" pitchFamily="34" charset="0"/>
                <a:cs typeface="Tahoma" pitchFamily="34" charset="0"/>
              </a:rPr>
              <a:t>Is</a:t>
            </a:r>
            <a:r>
              <a:rPr lang="en-US" baseline="0" dirty="0" smtClean="0">
                <a:latin typeface="Tahoma" pitchFamily="34" charset="0"/>
                <a:cs typeface="Tahoma" pitchFamily="34" charset="0"/>
              </a:rPr>
              <a:t> i</a:t>
            </a:r>
            <a:r>
              <a:rPr lang="en-US" dirty="0" smtClean="0">
                <a:latin typeface="Tahoma" pitchFamily="34" charset="0"/>
                <a:cs typeface="Tahoma" pitchFamily="34" charset="0"/>
              </a:rPr>
              <a:t>nteractive and offers</a:t>
            </a:r>
            <a:r>
              <a:rPr lang="en-US" baseline="0" dirty="0" smtClean="0">
                <a:latin typeface="Tahoma" pitchFamily="34" charset="0"/>
                <a:cs typeface="Tahoma" pitchFamily="34" charset="0"/>
              </a:rPr>
              <a:t> </a:t>
            </a:r>
            <a:r>
              <a:rPr lang="en-US" dirty="0" smtClean="0">
                <a:latin typeface="Tahoma" pitchFamily="34" charset="0"/>
                <a:cs typeface="Tahoma" pitchFamily="34" charset="0"/>
              </a:rPr>
              <a:t>activity-based learning </a:t>
            </a:r>
          </a:p>
          <a:p>
            <a:pPr marL="630238" indent="-287338">
              <a:spcBef>
                <a:spcPts val="600"/>
              </a:spcBef>
              <a:buFont typeface="Wingdings" pitchFamily="2" charset="2"/>
              <a:buChar char="§"/>
              <a:defRPr/>
            </a:pPr>
            <a:r>
              <a:rPr lang="en-US" dirty="0" smtClean="0">
                <a:latin typeface="Tahoma" pitchFamily="34" charset="0"/>
                <a:cs typeface="Tahoma" pitchFamily="34" charset="0"/>
              </a:rPr>
              <a:t>Can be offered during school,</a:t>
            </a:r>
            <a:r>
              <a:rPr lang="en-US" baseline="0" dirty="0" smtClean="0">
                <a:latin typeface="Tahoma" pitchFamily="34" charset="0"/>
                <a:cs typeface="Tahoma" pitchFamily="34" charset="0"/>
              </a:rPr>
              <a:t> </a:t>
            </a:r>
            <a:r>
              <a:rPr lang="en-US" dirty="0" smtClean="0">
                <a:latin typeface="Tahoma" pitchFamily="34" charset="0"/>
                <a:cs typeface="Tahoma" pitchFamily="34" charset="0"/>
              </a:rPr>
              <a:t>after school, or</a:t>
            </a:r>
            <a:r>
              <a:rPr lang="en-US" baseline="0" dirty="0" smtClean="0">
                <a:latin typeface="Tahoma" pitchFamily="34" charset="0"/>
                <a:cs typeface="Tahoma" pitchFamily="34" charset="0"/>
              </a:rPr>
              <a:t> on weekends</a:t>
            </a:r>
            <a:endParaRPr lang="en-US" dirty="0" smtClean="0">
              <a:latin typeface="Tahoma" pitchFamily="34" charset="0"/>
              <a:cs typeface="Tahoma" pitchFamily="34" charset="0"/>
            </a:endParaRPr>
          </a:p>
          <a:p>
            <a:pPr marL="287338" indent="-287338">
              <a:spcBef>
                <a:spcPts val="0"/>
              </a:spcBef>
              <a:defRPr/>
            </a:pPr>
            <a:endParaRPr lang="en-US" dirty="0" smtClean="0">
              <a:latin typeface="Tahoma" pitchFamily="34" charset="0"/>
              <a:cs typeface="Tahoma" pitchFamily="34" charset="0"/>
            </a:endParaRPr>
          </a:p>
          <a:p>
            <a:pPr>
              <a:spcBef>
                <a:spcPts val="0"/>
              </a:spcBef>
              <a:defRPr/>
            </a:pPr>
            <a:r>
              <a:rPr lang="en-US" dirty="0" smtClean="0">
                <a:latin typeface="Arial" pitchFamily="34" charset="0"/>
              </a:rPr>
              <a:t>In addition to classroom trainings, we also offer on-line classes called </a:t>
            </a:r>
            <a:r>
              <a:rPr lang="en-US" b="1" dirty="0" smtClean="0">
                <a:latin typeface="Arial" pitchFamily="34" charset="0"/>
              </a:rPr>
              <a:t>webinars.  </a:t>
            </a:r>
            <a:r>
              <a:rPr lang="en-US" dirty="0" smtClean="0">
                <a:latin typeface="Arial" pitchFamily="34" charset="0"/>
              </a:rPr>
              <a:t>We have 1 hour webinars that are presented by subject matter experts.  The live webinars are interactive with participants asking questions through a “chat box” or microphone on their computer.  Some of the topics we have offered</a:t>
            </a:r>
            <a:r>
              <a:rPr lang="en-US" baseline="0" dirty="0" smtClean="0">
                <a:latin typeface="Arial" pitchFamily="34" charset="0"/>
              </a:rPr>
              <a:t> have included “Emergency Preparedness” and “Tax Preparation.”  </a:t>
            </a:r>
            <a:r>
              <a:rPr lang="en-US" dirty="0" smtClean="0">
                <a:latin typeface="Arial" pitchFamily="34" charset="0"/>
              </a:rPr>
              <a:t> We also offer</a:t>
            </a:r>
            <a:r>
              <a:rPr lang="en-US" baseline="0" dirty="0" smtClean="0">
                <a:latin typeface="Arial" pitchFamily="34" charset="0"/>
              </a:rPr>
              <a:t> </a:t>
            </a:r>
            <a:r>
              <a:rPr lang="en-US" dirty="0" smtClean="0">
                <a:latin typeface="Arial" pitchFamily="34" charset="0"/>
              </a:rPr>
              <a:t>30 minute webinars that are presented by parents for parents of children with disabilities and special healthcare needs.  The topics</a:t>
            </a:r>
            <a:r>
              <a:rPr lang="en-US" baseline="0" dirty="0" smtClean="0">
                <a:latin typeface="Arial" pitchFamily="34" charset="0"/>
              </a:rPr>
              <a:t> for those webinars are focused on parenting challenges….like handling resentment between siblings or talking to your child about his disability.</a:t>
            </a:r>
            <a:endParaRPr lang="en-US" dirty="0" smtClean="0">
              <a:latin typeface="Arial" pitchFamily="34" charset="0"/>
            </a:endParaRPr>
          </a:p>
          <a:p>
            <a:pPr>
              <a:spcBef>
                <a:spcPts val="0"/>
              </a:spcBef>
              <a:defRPr/>
            </a:pPr>
            <a:r>
              <a:rPr lang="en-US" dirty="0" smtClean="0">
                <a:latin typeface="Arial" pitchFamily="34" charset="0"/>
              </a:rPr>
              <a:t> </a:t>
            </a:r>
          </a:p>
          <a:p>
            <a:pPr>
              <a:spcBef>
                <a:spcPts val="0"/>
              </a:spcBef>
              <a:defRPr/>
            </a:pPr>
            <a:r>
              <a:rPr lang="en-US" dirty="0" smtClean="0">
                <a:latin typeface="Arial" pitchFamily="34" charset="0"/>
              </a:rPr>
              <a:t>Webinars are uploaded to our website several weeks after the original presentation so that families can re-watch the presentation or share it with others who could not attend. You can view &amp; access our archived webinars by clicking on Education Tab on our website’s home page.   </a:t>
            </a:r>
          </a:p>
          <a:p>
            <a:pPr>
              <a:defRPr/>
            </a:pPr>
            <a:endParaRPr lang="en-US" dirty="0" smtClean="0">
              <a:latin typeface="Arial" pitchFamily="34" charset="0"/>
            </a:endParaRPr>
          </a:p>
          <a:p>
            <a:pPr marL="287338" indent="-287338">
              <a:lnSpc>
                <a:spcPct val="150000"/>
              </a:lnSpc>
              <a:buFont typeface="Wingdings" pitchFamily="2" charset="2"/>
              <a:buNone/>
              <a:defRPr/>
            </a:pPr>
            <a:endParaRPr lang="en-US" dirty="0" smtClean="0">
              <a:latin typeface="Tahoma" pitchFamily="34" charset="0"/>
              <a:cs typeface="Tahoma" pitchFamily="34" charset="0"/>
            </a:endParaRPr>
          </a:p>
          <a:p>
            <a:pPr>
              <a:defRPr/>
            </a:pPr>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0AAEB08-C223-459C-8740-5A1B3BD60BD6}"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7</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8</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DC85F6F-D89A-45CE-B276-EA752226A3D0}" type="slidenum">
              <a:rPr lang="en-US" smtClean="0"/>
              <a:pPr>
                <a:defRPr/>
              </a:pPr>
              <a:t>9</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6DD6EF6-D12F-4489-96F9-BA8584DC5A44}" type="datetimeFigureOut">
              <a:rPr lang="en-US"/>
              <a:pPr>
                <a:defRPr/>
              </a:pPr>
              <a:t>9/11/13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229B543-8410-442C-AC88-5ED8046E09B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114E89F-A7EE-4085-9D9A-99B1254BC882}" type="datetimeFigureOut">
              <a:rPr lang="en-US"/>
              <a:pPr>
                <a:defRPr/>
              </a:pPr>
              <a:t>9/11/13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593A7B-782D-41CF-B11E-1ACB50DEFA9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16E897-3D07-4E33-BD28-73F662368F32}" type="datetimeFigureOut">
              <a:rPr lang="en-US"/>
              <a:pPr>
                <a:defRPr/>
              </a:pPr>
              <a:t>9/11/13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714778-8487-4577-B321-550B39EF0BA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8313F4-40EA-4FFD-8706-510D91BC194B}" type="datetimeFigureOut">
              <a:rPr lang="en-US"/>
              <a:pPr>
                <a:defRPr/>
              </a:pPr>
              <a:t>9/11/13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C139A9-3CE9-48B7-A0CD-741221F3692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C8EBB41-77BC-49B1-9812-6358D6480E07}" type="datetimeFigureOut">
              <a:rPr lang="en-US"/>
              <a:pPr>
                <a:defRPr/>
              </a:pPr>
              <a:t>9/11/13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1BCB8F7-5EBF-45B5-8FB6-BAE92274F0D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AC30DB3-0ACB-4892-88C0-B0BF3EBD39B8}" type="datetimeFigureOut">
              <a:rPr lang="en-US"/>
              <a:pPr>
                <a:defRPr/>
              </a:pPr>
              <a:t>9/11/13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0A8D775-8173-46D6-864E-15E9AAD4D82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BEDC70C-13D8-411E-818D-A4DCD03EC28E}" type="datetimeFigureOut">
              <a:rPr lang="en-US"/>
              <a:pPr>
                <a:defRPr/>
              </a:pPr>
              <a:t>9/11/13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9B0583F-7BBE-4933-8965-AEAC1757952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2E008D7-7D7B-4DFC-A77D-0FD868859826}" type="datetimeFigureOut">
              <a:rPr lang="en-US"/>
              <a:pPr>
                <a:defRPr/>
              </a:pPr>
              <a:t>9/11/13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98F8CF4-8845-444F-85D0-BD5CB40023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4EF010-61CC-4683-A00F-07779EC14100}" type="datetimeFigureOut">
              <a:rPr lang="en-US"/>
              <a:pPr>
                <a:defRPr/>
              </a:pPr>
              <a:t>9/11/13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8F423CC-D566-4C95-A410-3AB3EFF17B3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6873389-FFC1-48F6-8B73-65E36AEA2E64}" type="datetimeFigureOut">
              <a:rPr lang="en-US"/>
              <a:pPr>
                <a:defRPr/>
              </a:pPr>
              <a:t>9/11/13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EC4EE8E-D453-4ABD-9722-180456A48F3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46E8349-88B1-4CE2-BED8-D79971CFB5A6}" type="datetimeFigureOut">
              <a:rPr lang="en-US"/>
              <a:pPr>
                <a:defRPr/>
              </a:pPr>
              <a:t>9/11/13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AA7B344-4EAE-451E-BC3C-C217063CB8D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fld id="{FEB56AD9-4C9C-445D-B09A-159D3141B55A}" type="datetimeFigureOut">
              <a:rPr lang="en-US"/>
              <a:pPr>
                <a:defRPr/>
              </a:pPr>
              <a:t>9/11/13</a:t>
            </a:fld>
            <a:endParaRPr lang="en-US" dirty="0"/>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dirty="0"/>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EA9EFE3E-3C2D-4288-AB19-D1A5E633F3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4" descr="P2P_ppt_Cover"/>
          <p:cNvPicPr>
            <a:picLocks noGrp="1" noChangeAspect="1" noChangeArrowheads="1"/>
          </p:cNvPicPr>
          <p:nvPr>
            <p:ph idx="4294967295"/>
          </p:nvPr>
        </p:nvPicPr>
        <p:blipFill>
          <a:blip r:embed="rId3" cstate="print"/>
          <a:srcRect/>
          <a:stretch>
            <a:fillRect/>
          </a:stretch>
        </p:blipFill>
        <p:spPr>
          <a:xfrm>
            <a:off x="0" y="0"/>
            <a:ext cx="9144000" cy="6883400"/>
          </a:xfrm>
        </p:spPr>
      </p:pic>
      <p:pic>
        <p:nvPicPr>
          <p:cNvPr id="4099" name="Picture 7" descr="P2P_ppt_Cover"/>
          <p:cNvPicPr>
            <a:picLocks noChangeAspect="1" noChangeArrowheads="1"/>
          </p:cNvPicPr>
          <p:nvPr/>
        </p:nvPicPr>
        <p:blipFill>
          <a:blip r:embed="rId3" cstate="print"/>
          <a:srcRect/>
          <a:stretch>
            <a:fillRect/>
          </a:stretch>
        </p:blipFill>
        <p:spPr bwMode="auto">
          <a:xfrm>
            <a:off x="0" y="-25400"/>
            <a:ext cx="9144000" cy="6883400"/>
          </a:xfrm>
          <a:prstGeom prst="rect">
            <a:avLst/>
          </a:prstGeom>
          <a:noFill/>
          <a:ln w="9525">
            <a:noFill/>
            <a:miter lim="800000"/>
            <a:headEnd/>
            <a:tailEnd/>
          </a:ln>
        </p:spPr>
      </p:pic>
      <p:sp>
        <p:nvSpPr>
          <p:cNvPr id="4100" name="Text Box 9"/>
          <p:cNvSpPr txBox="1">
            <a:spLocks noChangeArrowheads="1"/>
          </p:cNvSpPr>
          <p:nvPr/>
        </p:nvSpPr>
        <p:spPr bwMode="auto">
          <a:xfrm>
            <a:off x="-152400" y="5410200"/>
            <a:ext cx="9296400" cy="954088"/>
          </a:xfrm>
          <a:prstGeom prst="rect">
            <a:avLst/>
          </a:prstGeom>
          <a:noFill/>
          <a:ln w="9525">
            <a:noFill/>
            <a:miter lim="800000"/>
            <a:headEnd/>
            <a:tailEnd/>
          </a:ln>
        </p:spPr>
        <p:txBody>
          <a:bodyPr>
            <a:spAutoFit/>
          </a:bodyPr>
          <a:lstStyle/>
          <a:p>
            <a:pPr algn="ctr"/>
            <a:r>
              <a:rPr lang="en-US" sz="2800" b="1" dirty="0">
                <a:solidFill>
                  <a:srgbClr val="4555C7"/>
                </a:solidFill>
                <a:latin typeface="Georgia" pitchFamily="18" charset="0"/>
              </a:rPr>
              <a:t>Supporting Georgia families of  children</a:t>
            </a:r>
          </a:p>
          <a:p>
            <a:pPr algn="ctr"/>
            <a:r>
              <a:rPr lang="en-US" sz="2800" b="1" dirty="0">
                <a:solidFill>
                  <a:srgbClr val="4555C7"/>
                </a:solidFill>
                <a:latin typeface="Georgia" pitchFamily="18" charset="0"/>
              </a:rPr>
              <a:t> with disabilities &amp; special healthcare needs</a:t>
            </a:r>
          </a:p>
        </p:txBody>
      </p:sp>
      <p:sp>
        <p:nvSpPr>
          <p:cNvPr id="4101" name="Text Box 8"/>
          <p:cNvSpPr txBox="1">
            <a:spLocks noChangeArrowheads="1"/>
          </p:cNvSpPr>
          <p:nvPr/>
        </p:nvSpPr>
        <p:spPr bwMode="auto">
          <a:xfrm>
            <a:off x="1004558" y="1752600"/>
            <a:ext cx="6603090" cy="1200329"/>
          </a:xfrm>
          <a:prstGeom prst="rect">
            <a:avLst/>
          </a:prstGeom>
          <a:noFill/>
          <a:ln w="9525">
            <a:noFill/>
            <a:miter lim="800000"/>
            <a:headEnd/>
            <a:tailEnd/>
          </a:ln>
        </p:spPr>
        <p:txBody>
          <a:bodyPr wrap="none">
            <a:spAutoFit/>
          </a:bodyPr>
          <a:lstStyle/>
          <a:p>
            <a:pPr algn="ctr"/>
            <a:r>
              <a:rPr lang="en-US" sz="3600" b="1" i="1" dirty="0" smtClean="0">
                <a:latin typeface="Georgia" pitchFamily="18" charset="0"/>
                <a:cs typeface="Times New Roman" pitchFamily="18" charset="0"/>
              </a:rPr>
              <a:t>ENCORE:  </a:t>
            </a:r>
          </a:p>
          <a:p>
            <a:pPr algn="ctr"/>
            <a:r>
              <a:rPr lang="en-US" sz="3600" b="1" i="1" dirty="0" smtClean="0">
                <a:latin typeface="Georgia" pitchFamily="18" charset="0"/>
                <a:cs typeface="Times New Roman" pitchFamily="18" charset="0"/>
              </a:rPr>
              <a:t>The Road Trip of  Lifetime!</a:t>
            </a:r>
            <a:endParaRPr lang="en-US" sz="3600" b="1" i="1" dirty="0">
              <a:latin typeface="Georg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8195" name="Rectangle 10"/>
          <p:cNvSpPr>
            <a:spLocks noChangeArrowheads="1"/>
          </p:cNvSpPr>
          <p:nvPr/>
        </p:nvSpPr>
        <p:spPr bwMode="auto">
          <a:xfrm>
            <a:off x="914400" y="1143000"/>
            <a:ext cx="6400800" cy="868363"/>
          </a:xfrm>
          <a:prstGeom prst="rect">
            <a:avLst/>
          </a:prstGeom>
          <a:noFill/>
          <a:ln w="9525">
            <a:noFill/>
            <a:miter lim="800000"/>
            <a:headEnd/>
            <a:tailEnd/>
          </a:ln>
        </p:spPr>
        <p:txBody>
          <a:bodyPr anchor="ctr"/>
          <a:lstStyle/>
          <a:p>
            <a:pPr algn="ctr"/>
            <a:r>
              <a:rPr lang="en-US" sz="2800" b="1" dirty="0" smtClean="0">
                <a:solidFill>
                  <a:srgbClr val="92D050"/>
                </a:solidFill>
                <a:latin typeface="Tahoma" pitchFamily="34" charset="0"/>
              </a:rPr>
              <a:t>8 MODULE CURRICULUM OUTLINE</a:t>
            </a:r>
            <a:endParaRPr lang="en-US" sz="2800" b="1" dirty="0">
              <a:solidFill>
                <a:srgbClr val="92D050"/>
              </a:solidFill>
              <a:latin typeface="Tahoma" pitchFamily="34" charset="0"/>
            </a:endParaRPr>
          </a:p>
        </p:txBody>
      </p:sp>
      <p:sp>
        <p:nvSpPr>
          <p:cNvPr id="8196" name="Rectangle 6"/>
          <p:cNvSpPr>
            <a:spLocks noChangeArrowheads="1"/>
          </p:cNvSpPr>
          <p:nvPr/>
        </p:nvSpPr>
        <p:spPr bwMode="auto">
          <a:xfrm>
            <a:off x="990600" y="1905000"/>
            <a:ext cx="7315200" cy="4573560"/>
          </a:xfrm>
          <a:prstGeom prst="rect">
            <a:avLst/>
          </a:prstGeom>
          <a:noFill/>
          <a:ln w="9525">
            <a:noFill/>
            <a:miter lim="800000"/>
            <a:headEnd/>
            <a:tailEnd/>
          </a:ln>
        </p:spPr>
        <p:txBody>
          <a:bodyPr wrap="square">
            <a:spAutoFit/>
          </a:bodyPr>
          <a:lstStyle/>
          <a:p>
            <a:pPr marL="514350" indent="-514350">
              <a:lnSpc>
                <a:spcPct val="130000"/>
              </a:lnSpc>
              <a:buFont typeface="Arial" charset="0"/>
              <a:buAutoNum type="arabicPeriod"/>
            </a:pPr>
            <a:r>
              <a:rPr lang="en-US" sz="2800" dirty="0" smtClean="0">
                <a:latin typeface="Tahoma" pitchFamily="34" charset="0"/>
              </a:rPr>
              <a:t>Who’s Ready for a roadtrip?</a:t>
            </a:r>
          </a:p>
          <a:p>
            <a:pPr marL="514350" indent="-514350">
              <a:lnSpc>
                <a:spcPct val="130000"/>
              </a:lnSpc>
              <a:buFont typeface="Arial" charset="0"/>
              <a:buAutoNum type="arabicPeriod"/>
            </a:pPr>
            <a:r>
              <a:rPr lang="en-US" sz="2800" dirty="0" smtClean="0">
                <a:latin typeface="Tahoma" pitchFamily="34" charset="0"/>
              </a:rPr>
              <a:t>What’s in your bag?</a:t>
            </a:r>
          </a:p>
          <a:p>
            <a:pPr marL="514350" indent="-514350">
              <a:lnSpc>
                <a:spcPct val="130000"/>
              </a:lnSpc>
              <a:buFont typeface="Arial" charset="0"/>
              <a:buAutoNum type="arabicPeriod"/>
            </a:pPr>
            <a:r>
              <a:rPr lang="en-US" sz="2800" dirty="0" smtClean="0">
                <a:latin typeface="Tahoma" pitchFamily="34" charset="0"/>
              </a:rPr>
              <a:t>What else will you need for the trip?</a:t>
            </a:r>
          </a:p>
          <a:p>
            <a:pPr marL="514350" indent="-514350">
              <a:lnSpc>
                <a:spcPct val="130000"/>
              </a:lnSpc>
              <a:buFont typeface="Arial" charset="0"/>
              <a:buAutoNum type="arabicPeriod"/>
            </a:pPr>
            <a:r>
              <a:rPr lang="en-US" sz="2800" dirty="0" smtClean="0">
                <a:latin typeface="Tahoma" pitchFamily="34" charset="0"/>
              </a:rPr>
              <a:t>What’s the plan?  </a:t>
            </a:r>
          </a:p>
          <a:p>
            <a:pPr marL="514350" indent="-514350">
              <a:lnSpc>
                <a:spcPct val="130000"/>
              </a:lnSpc>
              <a:buFont typeface="Arial" charset="0"/>
              <a:buAutoNum type="arabicPeriod"/>
            </a:pPr>
            <a:r>
              <a:rPr lang="en-US" sz="2800" dirty="0" smtClean="0">
                <a:latin typeface="Tahoma" pitchFamily="34" charset="0"/>
              </a:rPr>
              <a:t>Do you need more school?</a:t>
            </a:r>
          </a:p>
          <a:p>
            <a:pPr marL="514350" indent="-514350">
              <a:lnSpc>
                <a:spcPct val="130000"/>
              </a:lnSpc>
              <a:buFont typeface="Arial" charset="0"/>
              <a:buAutoNum type="arabicPeriod"/>
            </a:pPr>
            <a:r>
              <a:rPr lang="en-US" sz="2800" dirty="0" smtClean="0">
                <a:latin typeface="Tahoma" pitchFamily="34" charset="0"/>
              </a:rPr>
              <a:t>Do you want to go straight to work?</a:t>
            </a:r>
            <a:endParaRPr lang="en-US" sz="2800" dirty="0">
              <a:latin typeface="Tahoma" pitchFamily="34" charset="0"/>
            </a:endParaRPr>
          </a:p>
          <a:p>
            <a:pPr marL="514350" indent="-514350">
              <a:lnSpc>
                <a:spcPct val="130000"/>
              </a:lnSpc>
              <a:buFont typeface="Arial" charset="0"/>
              <a:buAutoNum type="arabicPeriod"/>
            </a:pPr>
            <a:r>
              <a:rPr lang="en-US" sz="2800" dirty="0" smtClean="0">
                <a:latin typeface="Tahoma" pitchFamily="34" charset="0"/>
              </a:rPr>
              <a:t>Every traveler needs spending  money!</a:t>
            </a:r>
            <a:endParaRPr lang="en-US" sz="2800" dirty="0">
              <a:latin typeface="Tahoma" pitchFamily="34" charset="0"/>
            </a:endParaRPr>
          </a:p>
          <a:p>
            <a:pPr marL="514350" indent="-514350">
              <a:lnSpc>
                <a:spcPct val="130000"/>
              </a:lnSpc>
              <a:buFont typeface="Arial" charset="0"/>
              <a:buAutoNum type="arabicPeriod"/>
            </a:pPr>
            <a:r>
              <a:rPr lang="en-US" sz="2800" dirty="0" smtClean="0">
                <a:latin typeface="Tahoma" pitchFamily="34" charset="0"/>
              </a:rPr>
              <a:t>Who’s driving this car anyway? </a:t>
            </a:r>
            <a:endParaRPr lang="en-US" sz="2800" dirty="0">
              <a:latin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0"/>
            <a:ext cx="9144000" cy="7010400"/>
          </a:xfrm>
          <a:prstGeom prst="rect">
            <a:avLst/>
          </a:prstGeom>
          <a:noFill/>
          <a:ln w="9525">
            <a:noFill/>
            <a:miter lim="800000"/>
            <a:headEnd/>
            <a:tailEnd/>
          </a:ln>
        </p:spPr>
      </p:pic>
      <p:sp>
        <p:nvSpPr>
          <p:cNvPr id="8195" name="Rectangle 10"/>
          <p:cNvSpPr>
            <a:spLocks noChangeArrowheads="1"/>
          </p:cNvSpPr>
          <p:nvPr/>
        </p:nvSpPr>
        <p:spPr bwMode="auto">
          <a:xfrm>
            <a:off x="914400" y="4038600"/>
            <a:ext cx="1143000" cy="76200"/>
          </a:xfrm>
          <a:prstGeom prst="rect">
            <a:avLst/>
          </a:prstGeom>
          <a:noFill/>
          <a:ln w="9525">
            <a:noFill/>
            <a:miter lim="800000"/>
            <a:headEnd/>
            <a:tailEnd/>
          </a:ln>
        </p:spPr>
        <p:txBody>
          <a:bodyPr anchor="ctr"/>
          <a:lstStyle/>
          <a:p>
            <a:pPr algn="ctr"/>
            <a:r>
              <a:rPr lang="en-US" sz="3600" b="1" dirty="0" smtClean="0">
                <a:solidFill>
                  <a:srgbClr val="0070C0"/>
                </a:solidFill>
                <a:latin typeface="Tahoma" pitchFamily="34" charset="0"/>
              </a:rPr>
              <a:t>	</a:t>
            </a:r>
          </a:p>
          <a:p>
            <a:pPr algn="ctr"/>
            <a:endParaRPr lang="en-US" sz="3600" b="1" dirty="0" smtClean="0">
              <a:solidFill>
                <a:srgbClr val="0070C0"/>
              </a:solidFill>
              <a:latin typeface="Tahoma" pitchFamily="34" charset="0"/>
            </a:endParaRPr>
          </a:p>
          <a:p>
            <a:endParaRPr lang="en-US" sz="2800" b="1" dirty="0" smtClean="0">
              <a:solidFill>
                <a:srgbClr val="0070C0"/>
              </a:solidFill>
              <a:latin typeface="Tahoma" pitchFamily="34" charset="0"/>
            </a:endParaRPr>
          </a:p>
          <a:p>
            <a:pPr algn="ctr"/>
            <a:endParaRPr lang="en-US" sz="28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732508"/>
          </a:xfrm>
          <a:prstGeom prst="rect">
            <a:avLst/>
          </a:prstGeom>
          <a:noFill/>
          <a:ln w="9525">
            <a:noFill/>
            <a:miter lim="800000"/>
            <a:headEnd/>
            <a:tailEnd/>
          </a:ln>
        </p:spPr>
        <p:txBody>
          <a:bodyPr wrap="square">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9" name="Rectangle 8"/>
          <p:cNvSpPr/>
          <p:nvPr/>
        </p:nvSpPr>
        <p:spPr>
          <a:xfrm>
            <a:off x="2286000" y="1219200"/>
            <a:ext cx="4572000" cy="5247590"/>
          </a:xfrm>
          <a:prstGeom prst="rect">
            <a:avLst/>
          </a:prstGeom>
        </p:spPr>
        <p:txBody>
          <a:bodyPr wrap="square">
            <a:spAutoFit/>
          </a:bodyPr>
          <a:lstStyle/>
          <a:p>
            <a:pPr marL="341313" indent="-341313" algn="ctr">
              <a:spcBef>
                <a:spcPts val="1800"/>
              </a:spcBef>
              <a:buSzPct val="150000"/>
              <a:defRPr/>
            </a:pPr>
            <a:r>
              <a:rPr lang="en-US" dirty="0" smtClean="0">
                <a:latin typeface="Tahoma" pitchFamily="34" charset="0"/>
                <a:cs typeface="Tahoma" pitchFamily="34" charset="0"/>
              </a:rPr>
              <a:t>	</a:t>
            </a:r>
            <a:r>
              <a:rPr lang="en-US" sz="2000" b="1" dirty="0" smtClean="0">
                <a:solidFill>
                  <a:srgbClr val="3333CC"/>
                </a:solidFill>
                <a:latin typeface="Tahoma" pitchFamily="34" charset="0"/>
                <a:cs typeface="Tahoma" pitchFamily="34" charset="0"/>
              </a:rPr>
              <a:t>LOCATIONS HOSTING ENCORE!</a:t>
            </a:r>
          </a:p>
          <a:p>
            <a:pPr marL="341313" indent="-341313">
              <a:spcBef>
                <a:spcPts val="1800"/>
              </a:spcBef>
              <a:buSzPct val="150000"/>
              <a:buFontTx/>
              <a:buBlip>
                <a:blip r:embed="rId4"/>
              </a:buBlip>
              <a:defRPr/>
            </a:pPr>
            <a:r>
              <a:rPr lang="en-US" sz="2000" dirty="0" smtClean="0">
                <a:latin typeface="Tahoma" pitchFamily="34" charset="0"/>
                <a:cs typeface="Tahoma" pitchFamily="34" charset="0"/>
              </a:rPr>
              <a:t>Bulloch County</a:t>
            </a:r>
          </a:p>
          <a:p>
            <a:pPr marL="341313" indent="-341313">
              <a:spcBef>
                <a:spcPts val="1800"/>
              </a:spcBef>
              <a:buSzPct val="150000"/>
              <a:buFontTx/>
              <a:buBlip>
                <a:blip r:embed="rId4"/>
              </a:buBlip>
              <a:defRPr/>
            </a:pPr>
            <a:r>
              <a:rPr lang="en-US" sz="2000" dirty="0" smtClean="0">
                <a:latin typeface="Tahoma" pitchFamily="34" charset="0"/>
                <a:cs typeface="Tahoma" pitchFamily="34" charset="0"/>
              </a:rPr>
              <a:t>Atlanta Public Schools</a:t>
            </a:r>
          </a:p>
          <a:p>
            <a:pPr marL="341313" indent="-341313">
              <a:spcBef>
                <a:spcPts val="1800"/>
              </a:spcBef>
              <a:buSzPct val="150000"/>
              <a:buFontTx/>
              <a:buBlip>
                <a:blip r:embed="rId4"/>
              </a:buBlip>
              <a:defRPr/>
            </a:pPr>
            <a:r>
              <a:rPr lang="en-US" sz="2000" dirty="0" smtClean="0">
                <a:latin typeface="Tahoma" pitchFamily="34" charset="0"/>
                <a:cs typeface="Tahoma" pitchFamily="34" charset="0"/>
              </a:rPr>
              <a:t>Candler County</a:t>
            </a:r>
          </a:p>
          <a:p>
            <a:pPr marL="341313" indent="-341313">
              <a:spcBef>
                <a:spcPts val="1800"/>
              </a:spcBef>
              <a:buSzPct val="150000"/>
              <a:buFontTx/>
              <a:buBlip>
                <a:blip r:embed="rId4"/>
              </a:buBlip>
              <a:defRPr/>
            </a:pPr>
            <a:r>
              <a:rPr lang="en-US" sz="2000" dirty="0" smtClean="0">
                <a:latin typeface="Tahoma" pitchFamily="34" charset="0"/>
                <a:cs typeface="Tahoma" pitchFamily="34" charset="0"/>
              </a:rPr>
              <a:t>South DeKalb County</a:t>
            </a:r>
          </a:p>
          <a:p>
            <a:pPr marL="341313" indent="-341313">
              <a:spcBef>
                <a:spcPts val="1800"/>
              </a:spcBef>
              <a:buSzPct val="150000"/>
              <a:buFontTx/>
              <a:buBlip>
                <a:blip r:embed="rId4"/>
              </a:buBlip>
              <a:defRPr/>
            </a:pPr>
            <a:r>
              <a:rPr lang="en-US" sz="2000" dirty="0" smtClean="0">
                <a:latin typeface="Tahoma" pitchFamily="34" charset="0"/>
                <a:cs typeface="Tahoma" pitchFamily="34" charset="0"/>
              </a:rPr>
              <a:t>North Fulton County</a:t>
            </a:r>
          </a:p>
          <a:p>
            <a:pPr marL="341313" indent="-341313">
              <a:spcBef>
                <a:spcPts val="1800"/>
              </a:spcBef>
              <a:buSzPct val="150000"/>
              <a:buFontTx/>
              <a:buBlip>
                <a:blip r:embed="rId4"/>
              </a:buBlip>
              <a:defRPr/>
            </a:pPr>
            <a:r>
              <a:rPr lang="en-US" sz="2000" dirty="0" smtClean="0">
                <a:latin typeface="Tahoma" pitchFamily="34" charset="0"/>
                <a:cs typeface="Tahoma" pitchFamily="34" charset="0"/>
              </a:rPr>
              <a:t>Dodge County</a:t>
            </a:r>
          </a:p>
          <a:p>
            <a:pPr marL="341313" indent="-341313">
              <a:spcBef>
                <a:spcPts val="1800"/>
              </a:spcBef>
              <a:buSzPct val="150000"/>
              <a:buFontTx/>
              <a:buBlip>
                <a:blip r:embed="rId4"/>
              </a:buBlip>
              <a:defRPr/>
            </a:pPr>
            <a:r>
              <a:rPr lang="en-US" sz="2000" dirty="0" smtClean="0">
                <a:latin typeface="Tahoma" pitchFamily="34" charset="0"/>
                <a:cs typeface="Tahoma" pitchFamily="34" charset="0"/>
              </a:rPr>
              <a:t>South Fulton County</a:t>
            </a:r>
          </a:p>
          <a:p>
            <a:pPr marL="341313" indent="-341313">
              <a:spcBef>
                <a:spcPts val="1800"/>
              </a:spcBef>
              <a:buSzPct val="150000"/>
              <a:buFontTx/>
              <a:buBlip>
                <a:blip r:embed="rId4"/>
              </a:buBlip>
              <a:defRPr/>
            </a:pPr>
            <a:r>
              <a:rPr lang="en-US" sz="2000" dirty="0" smtClean="0">
                <a:latin typeface="Tahoma" pitchFamily="34" charset="0"/>
                <a:cs typeface="Tahoma" pitchFamily="34" charset="0"/>
              </a:rPr>
              <a:t>Gwinnett County</a:t>
            </a:r>
          </a:p>
          <a:p>
            <a:pPr marL="341313" indent="-341313">
              <a:spcBef>
                <a:spcPts val="1800"/>
              </a:spcBef>
              <a:buSzPct val="150000"/>
              <a:buFontTx/>
              <a:buBlip>
                <a:blip r:embed="rId4"/>
              </a:buBlip>
              <a:defRPr/>
            </a:pPr>
            <a:r>
              <a:rPr lang="en-US" sz="2000" dirty="0" smtClean="0">
                <a:latin typeface="Tahoma" pitchFamily="34" charset="0"/>
                <a:cs typeface="Tahoma" pitchFamily="34" charset="0"/>
              </a:rPr>
              <a:t>Thomas County</a:t>
            </a:r>
            <a:endParaRPr lang="en-US" sz="20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0"/>
            <a:ext cx="9144000" cy="7010400"/>
          </a:xfrm>
          <a:prstGeom prst="rect">
            <a:avLst/>
          </a:prstGeom>
          <a:noFill/>
          <a:ln w="9525">
            <a:noFill/>
            <a:miter lim="800000"/>
            <a:headEnd/>
            <a:tailEnd/>
          </a:ln>
        </p:spPr>
      </p:pic>
      <p:sp>
        <p:nvSpPr>
          <p:cNvPr id="8195" name="Rectangle 10"/>
          <p:cNvSpPr>
            <a:spLocks noChangeArrowheads="1"/>
          </p:cNvSpPr>
          <p:nvPr/>
        </p:nvSpPr>
        <p:spPr bwMode="auto">
          <a:xfrm>
            <a:off x="914400" y="4038600"/>
            <a:ext cx="1143000" cy="76200"/>
          </a:xfrm>
          <a:prstGeom prst="rect">
            <a:avLst/>
          </a:prstGeom>
          <a:noFill/>
          <a:ln w="9525">
            <a:noFill/>
            <a:miter lim="800000"/>
            <a:headEnd/>
            <a:tailEnd/>
          </a:ln>
        </p:spPr>
        <p:txBody>
          <a:bodyPr anchor="ctr"/>
          <a:lstStyle/>
          <a:p>
            <a:pPr algn="ctr"/>
            <a:r>
              <a:rPr lang="en-US" sz="3600" b="1" dirty="0" smtClean="0">
                <a:solidFill>
                  <a:srgbClr val="0070C0"/>
                </a:solidFill>
                <a:latin typeface="Tahoma" pitchFamily="34" charset="0"/>
              </a:rPr>
              <a:t>	</a:t>
            </a:r>
          </a:p>
          <a:p>
            <a:pPr algn="ctr"/>
            <a:endParaRPr lang="en-US" sz="3600" b="1" dirty="0" smtClean="0">
              <a:solidFill>
                <a:srgbClr val="0070C0"/>
              </a:solidFill>
              <a:latin typeface="Tahoma" pitchFamily="34" charset="0"/>
            </a:endParaRPr>
          </a:p>
          <a:p>
            <a:endParaRPr lang="en-US" sz="2800" b="1" dirty="0" smtClean="0">
              <a:solidFill>
                <a:srgbClr val="0070C0"/>
              </a:solidFill>
              <a:latin typeface="Tahoma" pitchFamily="34" charset="0"/>
            </a:endParaRPr>
          </a:p>
          <a:p>
            <a:pPr algn="ctr"/>
            <a:endParaRPr lang="en-US" sz="28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732508"/>
          </a:xfrm>
          <a:prstGeom prst="rect">
            <a:avLst/>
          </a:prstGeom>
          <a:noFill/>
          <a:ln w="9525">
            <a:noFill/>
            <a:miter lim="800000"/>
            <a:headEnd/>
            <a:tailEnd/>
          </a:ln>
        </p:spPr>
        <p:txBody>
          <a:bodyPr wrap="square">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9" name="Rectangle 8"/>
          <p:cNvSpPr/>
          <p:nvPr/>
        </p:nvSpPr>
        <p:spPr>
          <a:xfrm>
            <a:off x="2286000" y="1882423"/>
            <a:ext cx="4572000" cy="400110"/>
          </a:xfrm>
          <a:prstGeom prst="rect">
            <a:avLst/>
          </a:prstGeom>
        </p:spPr>
        <p:txBody>
          <a:bodyPr wrap="square">
            <a:spAutoFit/>
          </a:bodyPr>
          <a:lstStyle/>
          <a:p>
            <a:pPr marL="341313" indent="-341313" algn="ctr">
              <a:spcBef>
                <a:spcPts val="1800"/>
              </a:spcBef>
              <a:buSzPct val="150000"/>
              <a:defRPr/>
            </a:pPr>
            <a:r>
              <a:rPr lang="en-US" dirty="0" smtClean="0">
                <a:latin typeface="Tahoma" pitchFamily="34" charset="0"/>
                <a:cs typeface="Tahoma" pitchFamily="34" charset="0"/>
              </a:rPr>
              <a:t>	</a:t>
            </a:r>
            <a:endParaRPr lang="en-US" sz="2000" b="1" dirty="0" smtClean="0">
              <a:solidFill>
                <a:srgbClr val="3333CC"/>
              </a:solidFill>
              <a:latin typeface="Tahoma" pitchFamily="34" charset="0"/>
              <a:cs typeface="Tahoma" pitchFamily="34" charset="0"/>
            </a:endParaRPr>
          </a:p>
        </p:txBody>
      </p:sp>
      <p:sp>
        <p:nvSpPr>
          <p:cNvPr id="11" name="Content Placeholder 10"/>
          <p:cNvSpPr>
            <a:spLocks noGrp="1"/>
          </p:cNvSpPr>
          <p:nvPr>
            <p:ph sz="half" idx="2"/>
          </p:nvPr>
        </p:nvSpPr>
        <p:spPr>
          <a:xfrm>
            <a:off x="4648200" y="1600200"/>
            <a:ext cx="3429000" cy="4525963"/>
          </a:xfrm>
        </p:spPr>
        <p:txBody>
          <a:bodyPr/>
          <a:lstStyle/>
          <a:p>
            <a:pPr>
              <a:buNone/>
            </a:pPr>
            <a:r>
              <a:rPr lang="en-US" sz="1600" b="1" i="1" dirty="0" smtClean="0">
                <a:solidFill>
                  <a:srgbClr val="92D050"/>
                </a:solidFill>
              </a:rPr>
              <a:t>PRESENTS A FREE TRAINING</a:t>
            </a:r>
            <a:endParaRPr lang="en-US" sz="1600" i="1" dirty="0" smtClean="0">
              <a:solidFill>
                <a:srgbClr val="92D050"/>
              </a:solidFill>
            </a:endParaRPr>
          </a:p>
          <a:p>
            <a:pPr>
              <a:buNone/>
            </a:pPr>
            <a:r>
              <a:rPr lang="en-US" sz="1800" b="1" dirty="0" smtClean="0">
                <a:solidFill>
                  <a:srgbClr val="0070C0"/>
                </a:solidFill>
              </a:rPr>
              <a:t>	Encore:  Planning the </a:t>
            </a:r>
            <a:br>
              <a:rPr lang="en-US" sz="1800" b="1" dirty="0" smtClean="0">
                <a:solidFill>
                  <a:srgbClr val="0070C0"/>
                </a:solidFill>
              </a:rPr>
            </a:br>
            <a:r>
              <a:rPr lang="en-US" sz="1800" b="1" dirty="0" smtClean="0">
                <a:solidFill>
                  <a:srgbClr val="0070C0"/>
                </a:solidFill>
              </a:rPr>
              <a:t>Road Trip of a Lifetime!</a:t>
            </a:r>
            <a:endParaRPr lang="en-US" sz="1800" dirty="0" smtClean="0">
              <a:solidFill>
                <a:srgbClr val="0070C0"/>
              </a:solidFill>
            </a:endParaRPr>
          </a:p>
          <a:p>
            <a:pPr>
              <a:buNone/>
            </a:pPr>
            <a:endParaRPr lang="en-US" sz="1600" b="1" dirty="0" smtClean="0"/>
          </a:p>
          <a:p>
            <a:pPr>
              <a:buNone/>
            </a:pPr>
            <a:r>
              <a:rPr lang="en-US" sz="1600" b="1" dirty="0" smtClean="0"/>
              <a:t>	Saturday, May 4, 2013</a:t>
            </a:r>
            <a:endParaRPr lang="en-US" sz="1600" dirty="0" smtClean="0"/>
          </a:p>
          <a:p>
            <a:pPr>
              <a:buNone/>
            </a:pPr>
            <a:r>
              <a:rPr lang="en-US" sz="1600" b="1" dirty="0" smtClean="0"/>
              <a:t>	and</a:t>
            </a:r>
            <a:endParaRPr lang="en-US" sz="1600" dirty="0" smtClean="0"/>
          </a:p>
          <a:p>
            <a:pPr>
              <a:buNone/>
            </a:pPr>
            <a:r>
              <a:rPr lang="en-US" sz="1600" b="1" dirty="0" smtClean="0"/>
              <a:t>	Saturday, May 11, 2013</a:t>
            </a:r>
            <a:endParaRPr lang="en-US" sz="1600" dirty="0" smtClean="0"/>
          </a:p>
          <a:p>
            <a:pPr>
              <a:buNone/>
            </a:pPr>
            <a:endParaRPr lang="en-US" sz="1600" dirty="0" smtClean="0"/>
          </a:p>
          <a:p>
            <a:pPr>
              <a:buNone/>
            </a:pPr>
            <a:r>
              <a:rPr lang="en-US" sz="1600" b="1" dirty="0" smtClean="0"/>
              <a:t>	10:00 am – 2:00 pm</a:t>
            </a:r>
            <a:endParaRPr lang="en-US" sz="1600" dirty="0" smtClean="0"/>
          </a:p>
          <a:p>
            <a:pPr>
              <a:buNone/>
            </a:pPr>
            <a:r>
              <a:rPr lang="en-US" sz="1600" b="1" dirty="0" smtClean="0"/>
              <a:t> </a:t>
            </a:r>
            <a:endParaRPr lang="en-US" sz="1600" dirty="0" smtClean="0"/>
          </a:p>
          <a:p>
            <a:pPr>
              <a:buNone/>
            </a:pPr>
            <a:r>
              <a:rPr lang="en-US" sz="1600" b="1" dirty="0" smtClean="0"/>
              <a:t>	Professional Learning </a:t>
            </a:r>
            <a:endParaRPr lang="en-US" sz="1600" dirty="0" smtClean="0"/>
          </a:p>
          <a:p>
            <a:pPr>
              <a:buNone/>
            </a:pPr>
            <a:r>
              <a:rPr lang="en-US" sz="1600" b="1" dirty="0" smtClean="0"/>
              <a:t>	Center PLC</a:t>
            </a:r>
            <a:endParaRPr lang="en-US" sz="1600" dirty="0" smtClean="0"/>
          </a:p>
          <a:p>
            <a:pPr>
              <a:buNone/>
            </a:pPr>
            <a:r>
              <a:rPr lang="en-US" sz="1600" b="1" dirty="0" smtClean="0"/>
              <a:t>	Thomas County School</a:t>
            </a:r>
            <a:endParaRPr lang="en-US" sz="1600" dirty="0" smtClean="0"/>
          </a:p>
          <a:p>
            <a:pPr>
              <a:buNone/>
            </a:pPr>
            <a:r>
              <a:rPr lang="en-US" sz="1600" b="1" dirty="0" smtClean="0"/>
              <a:t>	200 N. Pinetree Blvd.  </a:t>
            </a:r>
            <a:endParaRPr lang="en-US" sz="1600" dirty="0" smtClean="0"/>
          </a:p>
          <a:p>
            <a:pPr>
              <a:buNone/>
            </a:pPr>
            <a:r>
              <a:rPr lang="en-US" sz="1600" b="1" dirty="0" smtClean="0"/>
              <a:t>	Thomasville, GA  31792</a:t>
            </a:r>
            <a:endParaRPr lang="en-US" sz="1600" dirty="0"/>
          </a:p>
        </p:txBody>
      </p:sp>
      <p:pic>
        <p:nvPicPr>
          <p:cNvPr id="12" name="Content Placeholder 11" descr="C:\Users\Aarti\AppData\Local\Microsoft\Windows\Temporary Internet Files\Content.IE5\W0IIFT10\MP900387924[1].jpg"/>
          <p:cNvPicPr>
            <a:picLocks noGrp="1"/>
          </p:cNvPicPr>
          <p:nvPr>
            <p:ph sz="half" idx="1"/>
          </p:nvPr>
        </p:nvPicPr>
        <p:blipFill>
          <a:blip r:embed="rId4" cstate="print"/>
          <a:srcRect/>
          <a:stretch>
            <a:fillRect/>
          </a:stretch>
        </p:blipFill>
        <p:spPr bwMode="auto">
          <a:xfrm rot="20496114">
            <a:off x="1191256" y="2309833"/>
            <a:ext cx="2273088" cy="3277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0"/>
            <a:ext cx="9144000" cy="7010400"/>
          </a:xfrm>
          <a:prstGeom prst="rect">
            <a:avLst/>
          </a:prstGeom>
          <a:noFill/>
          <a:ln w="9525">
            <a:noFill/>
            <a:miter lim="800000"/>
            <a:headEnd/>
            <a:tailEnd/>
          </a:ln>
        </p:spPr>
      </p:pic>
      <p:sp>
        <p:nvSpPr>
          <p:cNvPr id="8195" name="Rectangle 10"/>
          <p:cNvSpPr>
            <a:spLocks noChangeArrowheads="1"/>
          </p:cNvSpPr>
          <p:nvPr/>
        </p:nvSpPr>
        <p:spPr bwMode="auto">
          <a:xfrm>
            <a:off x="914400" y="4038600"/>
            <a:ext cx="1143000" cy="76200"/>
          </a:xfrm>
          <a:prstGeom prst="rect">
            <a:avLst/>
          </a:prstGeom>
          <a:noFill/>
          <a:ln w="9525">
            <a:noFill/>
            <a:miter lim="800000"/>
            <a:headEnd/>
            <a:tailEnd/>
          </a:ln>
        </p:spPr>
        <p:txBody>
          <a:bodyPr anchor="ctr"/>
          <a:lstStyle/>
          <a:p>
            <a:pPr algn="ctr"/>
            <a:r>
              <a:rPr lang="en-US" sz="3600" b="1" dirty="0" smtClean="0">
                <a:solidFill>
                  <a:srgbClr val="0070C0"/>
                </a:solidFill>
                <a:latin typeface="Tahoma" pitchFamily="34" charset="0"/>
              </a:rPr>
              <a:t>	</a:t>
            </a:r>
          </a:p>
          <a:p>
            <a:pPr algn="ctr"/>
            <a:endParaRPr lang="en-US" sz="3600" b="1" dirty="0" smtClean="0">
              <a:solidFill>
                <a:srgbClr val="0070C0"/>
              </a:solidFill>
              <a:latin typeface="Tahoma" pitchFamily="34" charset="0"/>
            </a:endParaRPr>
          </a:p>
          <a:p>
            <a:endParaRPr lang="en-US" sz="2800" b="1" dirty="0" smtClean="0">
              <a:solidFill>
                <a:srgbClr val="0070C0"/>
              </a:solidFill>
              <a:latin typeface="Tahoma" pitchFamily="34" charset="0"/>
            </a:endParaRPr>
          </a:p>
          <a:p>
            <a:pPr algn="ctr"/>
            <a:endParaRPr lang="en-US" sz="28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732508"/>
          </a:xfrm>
          <a:prstGeom prst="rect">
            <a:avLst/>
          </a:prstGeom>
          <a:noFill/>
          <a:ln w="9525">
            <a:noFill/>
            <a:miter lim="800000"/>
            <a:headEnd/>
            <a:tailEnd/>
          </a:ln>
        </p:spPr>
        <p:txBody>
          <a:bodyPr wrap="square">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11" name="Title 10"/>
          <p:cNvSpPr>
            <a:spLocks noGrp="1"/>
          </p:cNvSpPr>
          <p:nvPr>
            <p:ph type="title"/>
          </p:nvPr>
        </p:nvSpPr>
        <p:spPr>
          <a:xfrm>
            <a:off x="4191000" y="609600"/>
            <a:ext cx="4495800" cy="808038"/>
          </a:xfrm>
        </p:spPr>
        <p:txBody>
          <a:bodyPr/>
          <a:lstStyle/>
          <a:p>
            <a:pPr algn="l"/>
            <a:r>
              <a:rPr lang="en-US" sz="3200" dirty="0" smtClean="0">
                <a:solidFill>
                  <a:srgbClr val="92D050"/>
                </a:solidFill>
              </a:rPr>
              <a:t>Parent Letter</a:t>
            </a:r>
            <a:endParaRPr lang="en-US" sz="3200" dirty="0">
              <a:solidFill>
                <a:srgbClr val="92D050"/>
              </a:solidFill>
            </a:endParaRPr>
          </a:p>
        </p:txBody>
      </p:sp>
      <p:sp>
        <p:nvSpPr>
          <p:cNvPr id="12" name="Content Placeholder 11"/>
          <p:cNvSpPr>
            <a:spLocks noGrp="1"/>
          </p:cNvSpPr>
          <p:nvPr>
            <p:ph idx="1"/>
          </p:nvPr>
        </p:nvSpPr>
        <p:spPr>
          <a:xfrm>
            <a:off x="457200" y="1676400"/>
            <a:ext cx="8229600" cy="4953000"/>
          </a:xfrm>
        </p:spPr>
        <p:txBody>
          <a:bodyPr/>
          <a:lstStyle/>
          <a:p>
            <a:pPr>
              <a:buNone/>
            </a:pPr>
            <a:r>
              <a:rPr lang="en-US" sz="1600" dirty="0" smtClean="0"/>
              <a:t>	September 2013</a:t>
            </a:r>
          </a:p>
          <a:p>
            <a:pPr>
              <a:buNone/>
            </a:pPr>
            <a:r>
              <a:rPr lang="en-US" sz="1600" dirty="0" smtClean="0"/>
              <a:t>	Dear Parent,</a:t>
            </a:r>
          </a:p>
          <a:p>
            <a:pPr>
              <a:buNone/>
            </a:pPr>
            <a:r>
              <a:rPr lang="en-US" sz="1600" dirty="0" smtClean="0"/>
              <a:t> </a:t>
            </a:r>
          </a:p>
          <a:p>
            <a:pPr>
              <a:buNone/>
            </a:pPr>
            <a:r>
              <a:rPr lang="en-US" sz="1600" dirty="0" smtClean="0"/>
              <a:t>	Parent to Parent of Georgia is very excited to be bringing our self-advocacy project to the families in your community for your high school or middle school student very soon.  We want to thank you for your interest and hope you will allow your student to participate in “ENCORE:  Planning the Road Trip of a Lifetime.”  We ask that you make sure your student comes to all ENCORE! sessions so they can get the full benefit of these interactive modules designed to talk about life after high school.  Every student will get a folder with all the ENCORE slides and handouts.  We encourage you to review this folder and talk to the student about the materials.  At the end of the eight ENCORE! sessions each student will get a Certificate of Participation. </a:t>
            </a:r>
          </a:p>
          <a:p>
            <a:pPr>
              <a:buNone/>
            </a:pPr>
            <a:r>
              <a:rPr lang="en-US" sz="1600" dirty="0" smtClean="0"/>
              <a:t>	Sincerely,</a:t>
            </a:r>
          </a:p>
          <a:p>
            <a:pPr>
              <a:buNone/>
            </a:pPr>
            <a:r>
              <a:rPr lang="en-US" sz="1600" dirty="0" smtClean="0"/>
              <a:t>	</a:t>
            </a:r>
          </a:p>
          <a:p>
            <a:pPr>
              <a:buNone/>
            </a:pPr>
            <a:endParaRPr lang="en-US" sz="1600" dirty="0" smtClean="0"/>
          </a:p>
          <a:p>
            <a:pPr>
              <a:buNone/>
            </a:pPr>
            <a:r>
              <a:rPr lang="en-US" sz="1600" dirty="0" smtClean="0"/>
              <a:t>	Robin  Blount</a:t>
            </a:r>
          </a:p>
          <a:p>
            <a:pPr>
              <a:buNone/>
            </a:pPr>
            <a:r>
              <a:rPr lang="en-US" sz="1600" dirty="0" smtClean="0"/>
              <a:t>	Education Services Director</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152400"/>
            <a:ext cx="9144000" cy="6858000"/>
          </a:xfrm>
          <a:prstGeom prst="rect">
            <a:avLst/>
          </a:prstGeom>
          <a:noFill/>
          <a:ln w="9525">
            <a:noFill/>
            <a:miter lim="800000"/>
            <a:headEnd/>
            <a:tailEnd/>
          </a:ln>
        </p:spPr>
      </p:pic>
      <p:sp>
        <p:nvSpPr>
          <p:cNvPr id="8195" name="Rectangle 10"/>
          <p:cNvSpPr>
            <a:spLocks noChangeArrowheads="1"/>
          </p:cNvSpPr>
          <p:nvPr/>
        </p:nvSpPr>
        <p:spPr bwMode="auto">
          <a:xfrm>
            <a:off x="914400" y="4038600"/>
            <a:ext cx="1143000" cy="76200"/>
          </a:xfrm>
          <a:prstGeom prst="rect">
            <a:avLst/>
          </a:prstGeom>
          <a:noFill/>
          <a:ln w="9525">
            <a:noFill/>
            <a:miter lim="800000"/>
            <a:headEnd/>
            <a:tailEnd/>
          </a:ln>
        </p:spPr>
        <p:txBody>
          <a:bodyPr anchor="ctr"/>
          <a:lstStyle/>
          <a:p>
            <a:pPr algn="ctr"/>
            <a:r>
              <a:rPr lang="en-US" sz="3600" b="1" dirty="0" smtClean="0">
                <a:solidFill>
                  <a:srgbClr val="0070C0"/>
                </a:solidFill>
                <a:latin typeface="Tahoma" pitchFamily="34" charset="0"/>
              </a:rPr>
              <a:t>	</a:t>
            </a:r>
          </a:p>
          <a:p>
            <a:pPr algn="ctr"/>
            <a:endParaRPr lang="en-US" sz="3600" b="1" dirty="0" smtClean="0">
              <a:solidFill>
                <a:srgbClr val="0070C0"/>
              </a:solidFill>
              <a:latin typeface="Tahoma" pitchFamily="34" charset="0"/>
            </a:endParaRPr>
          </a:p>
          <a:p>
            <a:endParaRPr lang="en-US" sz="2800" b="1" dirty="0" smtClean="0">
              <a:solidFill>
                <a:srgbClr val="0070C0"/>
              </a:solidFill>
              <a:latin typeface="Tahoma" pitchFamily="34" charset="0"/>
            </a:endParaRPr>
          </a:p>
          <a:p>
            <a:pPr algn="ctr"/>
            <a:endParaRPr lang="en-US" sz="28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732508"/>
          </a:xfrm>
          <a:prstGeom prst="rect">
            <a:avLst/>
          </a:prstGeom>
          <a:noFill/>
          <a:ln w="9525">
            <a:noFill/>
            <a:miter lim="800000"/>
            <a:headEnd/>
            <a:tailEnd/>
          </a:ln>
        </p:spPr>
        <p:txBody>
          <a:bodyPr wrap="square">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5" name="Rectangle 3"/>
          <p:cNvSpPr txBox="1">
            <a:spLocks noChangeArrowheads="1"/>
          </p:cNvSpPr>
          <p:nvPr/>
        </p:nvSpPr>
        <p:spPr bwMode="auto">
          <a:xfrm>
            <a:off x="2590800" y="0"/>
            <a:ext cx="6553200" cy="1143000"/>
          </a:xfrm>
          <a:prstGeom prst="rect">
            <a:avLst/>
          </a:prstGeom>
          <a:noFill/>
          <a:ln w="9525">
            <a:noFill/>
            <a:miter lim="800000"/>
            <a:headEnd/>
            <a:tailEnd/>
          </a:ln>
        </p:spPr>
        <p:txBody>
          <a:bodyPr anchor="ctr"/>
          <a:lstStyle/>
          <a:p>
            <a:pPr algn="r">
              <a:defRPr/>
            </a:pPr>
            <a:r>
              <a:rPr lang="en-US" sz="4000" b="1" kern="0" dirty="0" smtClean="0">
                <a:solidFill>
                  <a:srgbClr val="4555C7"/>
                </a:solidFill>
                <a:latin typeface="Tahoma" pitchFamily="34" charset="0"/>
                <a:ea typeface="+mj-ea"/>
                <a:cs typeface="+mj-cs"/>
              </a:rPr>
              <a:t>. </a:t>
            </a:r>
            <a:r>
              <a:rPr lang="en-US" sz="4000" b="1" kern="0" dirty="0">
                <a:solidFill>
                  <a:srgbClr val="4555C7"/>
                </a:solidFill>
                <a:latin typeface="Tahoma" pitchFamily="34" charset="0"/>
                <a:ea typeface="+mj-ea"/>
                <a:cs typeface="+mj-cs"/>
              </a:rPr>
              <a:t>. .</a:t>
            </a: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9" name="Rectangle 8"/>
          <p:cNvSpPr/>
          <p:nvPr/>
        </p:nvSpPr>
        <p:spPr>
          <a:xfrm>
            <a:off x="914400" y="1447800"/>
            <a:ext cx="6858000" cy="907941"/>
          </a:xfrm>
          <a:prstGeom prst="rect">
            <a:avLst/>
          </a:prstGeom>
        </p:spPr>
        <p:txBody>
          <a:bodyPr wrap="square">
            <a:spAutoFit/>
          </a:bodyPr>
          <a:lstStyle/>
          <a:p>
            <a:pPr marL="341313" indent="-341313">
              <a:spcBef>
                <a:spcPts val="1800"/>
              </a:spcBef>
              <a:buSzPct val="150000"/>
              <a:buBlip>
                <a:blip r:embed="rId4"/>
              </a:buBlip>
              <a:defRPr/>
            </a:pPr>
            <a:endParaRPr lang="en-US" i="1" dirty="0" smtClean="0"/>
          </a:p>
          <a:p>
            <a:pPr marL="341313" indent="-341313">
              <a:spcBef>
                <a:spcPts val="1800"/>
              </a:spcBef>
              <a:buSzPct val="150000"/>
              <a:buFontTx/>
              <a:buBlip>
                <a:blip r:embed="rId4"/>
              </a:buBlip>
              <a:defRPr/>
            </a:pPr>
            <a:endParaRPr lang="en-US" sz="2000" dirty="0">
              <a:latin typeface="Tahoma" pitchFamily="34" charset="0"/>
              <a:cs typeface="Tahoma" pitchFamily="34" charset="0"/>
            </a:endParaRPr>
          </a:p>
        </p:txBody>
      </p:sp>
      <p:sp>
        <p:nvSpPr>
          <p:cNvPr id="8" name="Rectangle 7"/>
          <p:cNvSpPr/>
          <p:nvPr/>
        </p:nvSpPr>
        <p:spPr>
          <a:xfrm>
            <a:off x="838200" y="1524000"/>
            <a:ext cx="7543800" cy="5663089"/>
          </a:xfrm>
          <a:prstGeom prst="rect">
            <a:avLst/>
          </a:prstGeom>
        </p:spPr>
        <p:txBody>
          <a:bodyPr wrap="square">
            <a:spAutoFit/>
          </a:bodyPr>
          <a:lstStyle/>
          <a:p>
            <a:endParaRPr lang="en-US" dirty="0" smtClean="0"/>
          </a:p>
          <a:p>
            <a:pPr algn="ctr"/>
            <a:r>
              <a:rPr lang="en-US" dirty="0" smtClean="0">
                <a:solidFill>
                  <a:srgbClr val="0070C0"/>
                </a:solidFill>
              </a:rPr>
              <a:t> </a:t>
            </a:r>
            <a:r>
              <a:rPr lang="en-US" b="1" i="1" dirty="0" smtClean="0">
                <a:solidFill>
                  <a:srgbClr val="0070C0"/>
                </a:solidFill>
              </a:rPr>
              <a:t>Keys to Help Your Teen Get A First Job</a:t>
            </a:r>
          </a:p>
          <a:p>
            <a:pPr algn="ctr"/>
            <a:r>
              <a:rPr lang="en-US" b="1" i="1" dirty="0" smtClean="0">
                <a:solidFill>
                  <a:srgbClr val="0070C0"/>
                </a:solidFill>
              </a:rPr>
              <a:t> </a:t>
            </a:r>
          </a:p>
          <a:p>
            <a:r>
              <a:rPr lang="en-US" sz="1400" b="1" dirty="0" smtClean="0"/>
              <a:t>This training will focus on the employer’s perspective on hiring and employing individuals with disabilities, the current employment outlook for people with disabilities, workplace accommodations and practical tips for families to help their </a:t>
            </a:r>
          </a:p>
          <a:p>
            <a:r>
              <a:rPr lang="en-US" sz="1400" b="1" dirty="0" smtClean="0"/>
              <a:t>teen get a job. </a:t>
            </a:r>
          </a:p>
          <a:p>
            <a:endParaRPr lang="en-US" sz="1400" b="1" dirty="0" smtClean="0"/>
          </a:p>
          <a:p>
            <a:endParaRPr lang="en-US" sz="1400" b="1" dirty="0" smtClean="0"/>
          </a:p>
          <a:p>
            <a:endParaRPr lang="en-US" sz="1400" b="1" dirty="0" smtClean="0"/>
          </a:p>
          <a:p>
            <a:endParaRPr lang="en-US" sz="1400" b="1" dirty="0" smtClean="0"/>
          </a:p>
          <a:p>
            <a:endParaRPr lang="en-US" sz="1400" b="1" dirty="0" smtClean="0"/>
          </a:p>
          <a:p>
            <a:endParaRPr lang="en-US" sz="1400" b="1" dirty="0" smtClean="0"/>
          </a:p>
          <a:p>
            <a:endParaRPr lang="en-US" sz="1400" b="1" dirty="0" smtClean="0"/>
          </a:p>
          <a:p>
            <a:r>
              <a:rPr lang="en-US" sz="1400" b="1" dirty="0" smtClean="0"/>
              <a:t>Date: Thursday, May 9, 2013 </a:t>
            </a:r>
          </a:p>
          <a:p>
            <a:r>
              <a:rPr lang="en-US" sz="1400" b="1" dirty="0" smtClean="0"/>
              <a:t>Time: 5:30 – 7:30 PM </a:t>
            </a:r>
          </a:p>
          <a:p>
            <a:endParaRPr lang="en-US" sz="1400" b="1" dirty="0" smtClean="0"/>
          </a:p>
          <a:p>
            <a:r>
              <a:rPr lang="en-US" sz="1400" b="1" dirty="0" smtClean="0"/>
              <a:t>Location: Thomas County School Board </a:t>
            </a:r>
          </a:p>
          <a:p>
            <a:r>
              <a:rPr lang="en-US" sz="1400" b="1" dirty="0" smtClean="0"/>
              <a:t>200 North Pinetree Boulevard, PLC Bldg. </a:t>
            </a:r>
          </a:p>
          <a:p>
            <a:r>
              <a:rPr lang="en-US" sz="1400" b="1" dirty="0" smtClean="0"/>
              <a:t>Thomasville, GA 31792 </a:t>
            </a:r>
          </a:p>
          <a:p>
            <a:endParaRPr lang="en-US" sz="1400" b="1" dirty="0" smtClean="0"/>
          </a:p>
          <a:p>
            <a:r>
              <a:rPr lang="en-US" sz="1400" b="1" dirty="0" smtClean="0"/>
              <a:t>For more information, please contact Eloise Wells at 229-977-5026  or Candy Delaney at 229-403-2671. </a:t>
            </a:r>
          </a:p>
          <a:p>
            <a:endParaRPr lang="en-US" sz="1400" b="1" dirty="0" smtClean="0"/>
          </a:p>
          <a:p>
            <a:r>
              <a:rPr lang="en-US" sz="1400" b="1" dirty="0" smtClean="0"/>
              <a:t>Or call Parent to Parent at 1-800-229-2038. </a:t>
            </a:r>
            <a:endParaRPr lang="en-US" sz="1400" dirty="0"/>
          </a:p>
        </p:txBody>
      </p:sp>
      <p:pic>
        <p:nvPicPr>
          <p:cNvPr id="3" name="Picture 2"/>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444730" y="3276600"/>
            <a:ext cx="4439270" cy="12574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0"/>
            <a:ext cx="9144000" cy="7010400"/>
          </a:xfrm>
          <a:prstGeom prst="rect">
            <a:avLst/>
          </a:prstGeom>
          <a:noFill/>
          <a:ln w="9525">
            <a:noFill/>
            <a:miter lim="800000"/>
            <a:headEnd/>
            <a:tailEnd/>
          </a:ln>
        </p:spPr>
      </p:pic>
      <p:sp>
        <p:nvSpPr>
          <p:cNvPr id="8195" name="Rectangle 10"/>
          <p:cNvSpPr>
            <a:spLocks noChangeArrowheads="1"/>
          </p:cNvSpPr>
          <p:nvPr/>
        </p:nvSpPr>
        <p:spPr bwMode="auto">
          <a:xfrm>
            <a:off x="914400" y="4038600"/>
            <a:ext cx="1143000" cy="76200"/>
          </a:xfrm>
          <a:prstGeom prst="rect">
            <a:avLst/>
          </a:prstGeom>
          <a:noFill/>
          <a:ln w="9525">
            <a:noFill/>
            <a:miter lim="800000"/>
            <a:headEnd/>
            <a:tailEnd/>
          </a:ln>
        </p:spPr>
        <p:txBody>
          <a:bodyPr anchor="ctr"/>
          <a:lstStyle/>
          <a:p>
            <a:pPr algn="ctr"/>
            <a:r>
              <a:rPr lang="en-US" sz="3600" b="1" dirty="0" smtClean="0">
                <a:solidFill>
                  <a:srgbClr val="0070C0"/>
                </a:solidFill>
                <a:latin typeface="Tahoma" pitchFamily="34" charset="0"/>
              </a:rPr>
              <a:t>	</a:t>
            </a:r>
          </a:p>
          <a:p>
            <a:pPr algn="ctr"/>
            <a:endParaRPr lang="en-US" sz="3600" b="1" dirty="0" smtClean="0">
              <a:solidFill>
                <a:srgbClr val="0070C0"/>
              </a:solidFill>
              <a:latin typeface="Tahoma" pitchFamily="34" charset="0"/>
            </a:endParaRPr>
          </a:p>
          <a:p>
            <a:endParaRPr lang="en-US" sz="2800" b="1" dirty="0" smtClean="0">
              <a:solidFill>
                <a:srgbClr val="0070C0"/>
              </a:solidFill>
              <a:latin typeface="Tahoma" pitchFamily="34" charset="0"/>
            </a:endParaRPr>
          </a:p>
          <a:p>
            <a:pPr algn="ctr"/>
            <a:endParaRPr lang="en-US" sz="28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732508"/>
          </a:xfrm>
          <a:prstGeom prst="rect">
            <a:avLst/>
          </a:prstGeom>
          <a:noFill/>
          <a:ln w="9525">
            <a:noFill/>
            <a:miter lim="800000"/>
            <a:headEnd/>
            <a:tailEnd/>
          </a:ln>
        </p:spPr>
        <p:txBody>
          <a:bodyPr wrap="square">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9" name="Rectangle 8"/>
          <p:cNvSpPr/>
          <p:nvPr/>
        </p:nvSpPr>
        <p:spPr>
          <a:xfrm>
            <a:off x="2286000" y="1371600"/>
            <a:ext cx="4572000" cy="400110"/>
          </a:xfrm>
          <a:prstGeom prst="rect">
            <a:avLst/>
          </a:prstGeom>
        </p:spPr>
        <p:txBody>
          <a:bodyPr wrap="square">
            <a:spAutoFit/>
          </a:bodyPr>
          <a:lstStyle/>
          <a:p>
            <a:pPr marL="341313" indent="-341313" algn="ctr">
              <a:spcBef>
                <a:spcPts val="1800"/>
              </a:spcBef>
              <a:buSzPct val="150000"/>
              <a:defRPr/>
            </a:pPr>
            <a:r>
              <a:rPr lang="en-US" dirty="0" smtClean="0">
                <a:latin typeface="Tahoma" pitchFamily="34" charset="0"/>
                <a:cs typeface="Tahoma" pitchFamily="34" charset="0"/>
              </a:rPr>
              <a:t>	</a:t>
            </a:r>
            <a:endParaRPr lang="en-US" sz="2000" dirty="0">
              <a:latin typeface="Tahoma" pitchFamily="34" charset="0"/>
              <a:cs typeface="Tahoma" pitchFamily="34" charset="0"/>
            </a:endParaRPr>
          </a:p>
        </p:txBody>
      </p:sp>
      <p:sp>
        <p:nvSpPr>
          <p:cNvPr id="47108" name="AutoShape 4" descr="Inline image 1"/>
          <p:cNvSpPr>
            <a:spLocks noChangeAspect="1" noChangeArrowheads="1"/>
          </p:cNvSpPr>
          <p:nvPr/>
        </p:nvSpPr>
        <p:spPr bwMode="auto">
          <a:xfrm>
            <a:off x="155575" y="-1622425"/>
            <a:ext cx="4524375" cy="33909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7110" name="AutoShape 6" descr="Inline image 1"/>
          <p:cNvSpPr>
            <a:spLocks noChangeAspect="1" noChangeArrowheads="1"/>
          </p:cNvSpPr>
          <p:nvPr/>
        </p:nvSpPr>
        <p:spPr bwMode="auto">
          <a:xfrm>
            <a:off x="155575" y="-1622425"/>
            <a:ext cx="4524375" cy="33909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7112" name="AutoShape 8" descr="Inline image 1"/>
          <p:cNvSpPr>
            <a:spLocks noChangeAspect="1" noChangeArrowheads="1"/>
          </p:cNvSpPr>
          <p:nvPr/>
        </p:nvSpPr>
        <p:spPr bwMode="auto">
          <a:xfrm>
            <a:off x="155575" y="-1622425"/>
            <a:ext cx="4524375" cy="33909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7113" name="Picture 9" descr="C:\Users\Aarti\Documents\Encore Dodge 1-19-13 011.JPG"/>
          <p:cNvPicPr>
            <a:picLocks noChangeAspect="1" noChangeArrowheads="1"/>
          </p:cNvPicPr>
          <p:nvPr/>
        </p:nvPicPr>
        <p:blipFill>
          <a:blip r:embed="rId4" cstate="print"/>
          <a:srcRect/>
          <a:stretch>
            <a:fillRect/>
          </a:stretch>
        </p:blipFill>
        <p:spPr bwMode="auto">
          <a:xfrm>
            <a:off x="1306335" y="1447800"/>
            <a:ext cx="6716060" cy="44055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152400"/>
            <a:ext cx="9144000" cy="6858000"/>
          </a:xfrm>
          <a:prstGeom prst="rect">
            <a:avLst/>
          </a:prstGeom>
          <a:noFill/>
          <a:ln w="9525">
            <a:noFill/>
            <a:miter lim="800000"/>
            <a:headEnd/>
            <a:tailEnd/>
          </a:ln>
        </p:spPr>
      </p:pic>
      <p:sp>
        <p:nvSpPr>
          <p:cNvPr id="8195" name="Rectangle 10"/>
          <p:cNvSpPr>
            <a:spLocks noChangeArrowheads="1"/>
          </p:cNvSpPr>
          <p:nvPr/>
        </p:nvSpPr>
        <p:spPr bwMode="auto">
          <a:xfrm>
            <a:off x="914400" y="4038600"/>
            <a:ext cx="1143000" cy="76200"/>
          </a:xfrm>
          <a:prstGeom prst="rect">
            <a:avLst/>
          </a:prstGeom>
          <a:noFill/>
          <a:ln w="9525">
            <a:noFill/>
            <a:miter lim="800000"/>
            <a:headEnd/>
            <a:tailEnd/>
          </a:ln>
        </p:spPr>
        <p:txBody>
          <a:bodyPr anchor="ctr"/>
          <a:lstStyle/>
          <a:p>
            <a:pPr algn="ctr"/>
            <a:r>
              <a:rPr lang="en-US" sz="3600" b="1" dirty="0" smtClean="0">
                <a:solidFill>
                  <a:srgbClr val="0070C0"/>
                </a:solidFill>
                <a:latin typeface="Tahoma" pitchFamily="34" charset="0"/>
              </a:rPr>
              <a:t>	</a:t>
            </a:r>
          </a:p>
          <a:p>
            <a:pPr algn="ctr"/>
            <a:endParaRPr lang="en-US" sz="3600" b="1" dirty="0" smtClean="0">
              <a:solidFill>
                <a:srgbClr val="0070C0"/>
              </a:solidFill>
              <a:latin typeface="Tahoma" pitchFamily="34" charset="0"/>
            </a:endParaRPr>
          </a:p>
          <a:p>
            <a:endParaRPr lang="en-US" sz="2800" b="1" dirty="0" smtClean="0">
              <a:solidFill>
                <a:srgbClr val="0070C0"/>
              </a:solidFill>
              <a:latin typeface="Tahoma" pitchFamily="34" charset="0"/>
            </a:endParaRPr>
          </a:p>
          <a:p>
            <a:pPr algn="ctr"/>
            <a:endParaRPr lang="en-US" sz="28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732508"/>
          </a:xfrm>
          <a:prstGeom prst="rect">
            <a:avLst/>
          </a:prstGeom>
          <a:noFill/>
          <a:ln w="9525">
            <a:noFill/>
            <a:miter lim="800000"/>
            <a:headEnd/>
            <a:tailEnd/>
          </a:ln>
        </p:spPr>
        <p:txBody>
          <a:bodyPr wrap="square">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5" name="Rectangle 3"/>
          <p:cNvSpPr txBox="1">
            <a:spLocks noChangeArrowheads="1"/>
          </p:cNvSpPr>
          <p:nvPr/>
        </p:nvSpPr>
        <p:spPr bwMode="auto">
          <a:xfrm>
            <a:off x="2590800" y="0"/>
            <a:ext cx="6553200" cy="1143000"/>
          </a:xfrm>
          <a:prstGeom prst="rect">
            <a:avLst/>
          </a:prstGeom>
          <a:noFill/>
          <a:ln w="9525">
            <a:noFill/>
            <a:miter lim="800000"/>
            <a:headEnd/>
            <a:tailEnd/>
          </a:ln>
        </p:spPr>
        <p:txBody>
          <a:bodyPr anchor="ctr"/>
          <a:lstStyle/>
          <a:p>
            <a:pPr algn="r">
              <a:defRPr/>
            </a:pPr>
            <a:r>
              <a:rPr lang="en-US" sz="4000" b="1" kern="0" dirty="0" smtClean="0">
                <a:solidFill>
                  <a:srgbClr val="4555C7"/>
                </a:solidFill>
                <a:latin typeface="Tahoma" pitchFamily="34" charset="0"/>
                <a:ea typeface="+mj-ea"/>
                <a:cs typeface="+mj-cs"/>
              </a:rPr>
              <a:t>. </a:t>
            </a:r>
            <a:r>
              <a:rPr lang="en-US" sz="4000" b="1" kern="0" dirty="0">
                <a:solidFill>
                  <a:srgbClr val="4555C7"/>
                </a:solidFill>
                <a:latin typeface="Tahoma" pitchFamily="34" charset="0"/>
                <a:ea typeface="+mj-ea"/>
                <a:cs typeface="+mj-cs"/>
              </a:rPr>
              <a:t>. .</a:t>
            </a: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9" name="Rectangle 8"/>
          <p:cNvSpPr/>
          <p:nvPr/>
        </p:nvSpPr>
        <p:spPr>
          <a:xfrm>
            <a:off x="3276600" y="1676400"/>
            <a:ext cx="1066800" cy="400110"/>
          </a:xfrm>
          <a:prstGeom prst="rect">
            <a:avLst/>
          </a:prstGeom>
        </p:spPr>
        <p:txBody>
          <a:bodyPr wrap="square">
            <a:spAutoFit/>
          </a:bodyPr>
          <a:lstStyle/>
          <a:p>
            <a:pPr marL="341313" indent="-341313" algn="ctr">
              <a:spcBef>
                <a:spcPts val="1800"/>
              </a:spcBef>
              <a:buSzPct val="150000"/>
              <a:defRPr/>
            </a:pPr>
            <a:r>
              <a:rPr lang="en-US" dirty="0" smtClean="0">
                <a:latin typeface="Tahoma" pitchFamily="34" charset="0"/>
                <a:cs typeface="Tahoma" pitchFamily="34" charset="0"/>
              </a:rPr>
              <a:t>	</a:t>
            </a:r>
            <a:endParaRPr lang="en-US" sz="2000" dirty="0">
              <a:latin typeface="Tahoma" pitchFamily="34" charset="0"/>
              <a:cs typeface="Tahoma" pitchFamily="34" charset="0"/>
            </a:endParaRPr>
          </a:p>
        </p:txBody>
      </p:sp>
      <p:pic>
        <p:nvPicPr>
          <p:cNvPr id="48130" name="Picture 2" descr="C:\Users\Aarti\Documents\Encore - Candler Co Metter High School 005.JPG"/>
          <p:cNvPicPr preferRelativeResize="0">
            <a:picLocks noChangeArrowheads="1"/>
          </p:cNvPicPr>
          <p:nvPr/>
        </p:nvPicPr>
        <p:blipFill>
          <a:blip r:embed="rId4" cstate="print"/>
          <a:srcRect/>
          <a:stretch>
            <a:fillRect/>
          </a:stretch>
        </p:blipFill>
        <p:spPr bwMode="auto">
          <a:xfrm>
            <a:off x="1303945" y="1524000"/>
            <a:ext cx="6720840" cy="44074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152400"/>
            <a:ext cx="9144000" cy="6858000"/>
          </a:xfrm>
          <a:prstGeom prst="rect">
            <a:avLst/>
          </a:prstGeom>
          <a:noFill/>
          <a:ln w="9525">
            <a:noFill/>
            <a:miter lim="800000"/>
            <a:headEnd/>
            <a:tailEnd/>
          </a:ln>
        </p:spPr>
      </p:pic>
      <p:sp>
        <p:nvSpPr>
          <p:cNvPr id="8195" name="Rectangle 10"/>
          <p:cNvSpPr>
            <a:spLocks noChangeArrowheads="1"/>
          </p:cNvSpPr>
          <p:nvPr/>
        </p:nvSpPr>
        <p:spPr bwMode="auto">
          <a:xfrm>
            <a:off x="914400" y="4038600"/>
            <a:ext cx="1143000" cy="76200"/>
          </a:xfrm>
          <a:prstGeom prst="rect">
            <a:avLst/>
          </a:prstGeom>
          <a:noFill/>
          <a:ln w="9525">
            <a:noFill/>
            <a:miter lim="800000"/>
            <a:headEnd/>
            <a:tailEnd/>
          </a:ln>
        </p:spPr>
        <p:txBody>
          <a:bodyPr anchor="ctr"/>
          <a:lstStyle/>
          <a:p>
            <a:pPr algn="ctr"/>
            <a:r>
              <a:rPr lang="en-US" sz="3600" b="1" dirty="0" smtClean="0">
                <a:solidFill>
                  <a:srgbClr val="0070C0"/>
                </a:solidFill>
                <a:latin typeface="Tahoma" pitchFamily="34" charset="0"/>
              </a:rPr>
              <a:t>	</a:t>
            </a:r>
          </a:p>
          <a:p>
            <a:pPr algn="ctr"/>
            <a:endParaRPr lang="en-US" sz="3600" b="1" dirty="0" smtClean="0">
              <a:solidFill>
                <a:srgbClr val="0070C0"/>
              </a:solidFill>
              <a:latin typeface="Tahoma" pitchFamily="34" charset="0"/>
            </a:endParaRPr>
          </a:p>
          <a:p>
            <a:endParaRPr lang="en-US" sz="2800" b="1" dirty="0" smtClean="0">
              <a:solidFill>
                <a:srgbClr val="0070C0"/>
              </a:solidFill>
              <a:latin typeface="Tahoma" pitchFamily="34" charset="0"/>
            </a:endParaRPr>
          </a:p>
          <a:p>
            <a:pPr algn="ctr"/>
            <a:endParaRPr lang="en-US" sz="28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732508"/>
          </a:xfrm>
          <a:prstGeom prst="rect">
            <a:avLst/>
          </a:prstGeom>
          <a:noFill/>
          <a:ln w="9525">
            <a:noFill/>
            <a:miter lim="800000"/>
            <a:headEnd/>
            <a:tailEnd/>
          </a:ln>
        </p:spPr>
        <p:txBody>
          <a:bodyPr wrap="square">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5" name="Rectangle 3"/>
          <p:cNvSpPr txBox="1">
            <a:spLocks noChangeArrowheads="1"/>
          </p:cNvSpPr>
          <p:nvPr/>
        </p:nvSpPr>
        <p:spPr bwMode="auto">
          <a:xfrm>
            <a:off x="2590800" y="0"/>
            <a:ext cx="6553200" cy="1143000"/>
          </a:xfrm>
          <a:prstGeom prst="rect">
            <a:avLst/>
          </a:prstGeom>
          <a:noFill/>
          <a:ln w="9525">
            <a:noFill/>
            <a:miter lim="800000"/>
            <a:headEnd/>
            <a:tailEnd/>
          </a:ln>
        </p:spPr>
        <p:txBody>
          <a:bodyPr anchor="ctr"/>
          <a:lstStyle/>
          <a:p>
            <a:pPr algn="r">
              <a:defRPr/>
            </a:pPr>
            <a:r>
              <a:rPr lang="en-US" sz="4000" b="1" kern="0" dirty="0" smtClean="0">
                <a:solidFill>
                  <a:srgbClr val="4555C7"/>
                </a:solidFill>
                <a:latin typeface="Tahoma" pitchFamily="34" charset="0"/>
                <a:ea typeface="+mj-ea"/>
                <a:cs typeface="+mj-cs"/>
              </a:rPr>
              <a:t>. </a:t>
            </a:r>
            <a:r>
              <a:rPr lang="en-US" sz="4000" b="1" kern="0" dirty="0">
                <a:solidFill>
                  <a:srgbClr val="4555C7"/>
                </a:solidFill>
                <a:latin typeface="Tahoma" pitchFamily="34" charset="0"/>
                <a:ea typeface="+mj-ea"/>
                <a:cs typeface="+mj-cs"/>
              </a:rPr>
              <a:t>. .</a:t>
            </a: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9" name="Rectangle 8"/>
          <p:cNvSpPr/>
          <p:nvPr/>
        </p:nvSpPr>
        <p:spPr>
          <a:xfrm>
            <a:off x="2286000" y="1295400"/>
            <a:ext cx="4572000" cy="400110"/>
          </a:xfrm>
          <a:prstGeom prst="rect">
            <a:avLst/>
          </a:prstGeom>
        </p:spPr>
        <p:txBody>
          <a:bodyPr wrap="square">
            <a:spAutoFit/>
          </a:bodyPr>
          <a:lstStyle/>
          <a:p>
            <a:pPr marL="341313" indent="-341313" algn="ctr">
              <a:spcBef>
                <a:spcPts val="1800"/>
              </a:spcBef>
              <a:buSzPct val="150000"/>
              <a:defRPr/>
            </a:pPr>
            <a:r>
              <a:rPr lang="en-US" dirty="0" smtClean="0">
                <a:latin typeface="Tahoma" pitchFamily="34" charset="0"/>
                <a:cs typeface="Tahoma" pitchFamily="34" charset="0"/>
              </a:rPr>
              <a:t>	</a:t>
            </a:r>
            <a:endParaRPr lang="en-US" sz="2000" dirty="0">
              <a:latin typeface="Tahoma" pitchFamily="34" charset="0"/>
              <a:cs typeface="Tahoma" pitchFamily="34" charset="0"/>
            </a:endParaRPr>
          </a:p>
        </p:txBody>
      </p:sp>
      <p:pic>
        <p:nvPicPr>
          <p:cNvPr id="49154" name="Picture 2" descr="C:\Users\Aarti\Documents\Encore Dodge 1-19-13 019.JPG"/>
          <p:cNvPicPr preferRelativeResize="0">
            <a:picLocks noChangeArrowheads="1"/>
          </p:cNvPicPr>
          <p:nvPr/>
        </p:nvPicPr>
        <p:blipFill>
          <a:blip r:embed="rId4" cstate="print"/>
          <a:srcRect/>
          <a:stretch>
            <a:fillRect/>
          </a:stretch>
        </p:blipFill>
        <p:spPr bwMode="auto">
          <a:xfrm>
            <a:off x="1303945" y="1600200"/>
            <a:ext cx="6720840" cy="44074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descr="P2P_ppt_Cover"/>
          <p:cNvPicPr>
            <a:picLocks noGrp="1" noChangeAspect="1" noChangeArrowheads="1"/>
          </p:cNvPicPr>
          <p:nvPr>
            <p:ph idx="4294967295"/>
          </p:nvPr>
        </p:nvPicPr>
        <p:blipFill>
          <a:blip r:embed="rId3" cstate="print"/>
          <a:srcRect/>
          <a:stretch>
            <a:fillRect/>
          </a:stretch>
        </p:blipFill>
        <p:spPr>
          <a:xfrm>
            <a:off x="0" y="0"/>
            <a:ext cx="9144000" cy="7112000"/>
          </a:xfrm>
        </p:spPr>
      </p:pic>
      <p:pic>
        <p:nvPicPr>
          <p:cNvPr id="2050" name="Picture 2" descr="C:\Users\Aarti\Documents\photo.jpg"/>
          <p:cNvPicPr>
            <a:picLocks noChangeAspect="1" noChangeArrowheads="1"/>
          </p:cNvPicPr>
          <p:nvPr/>
        </p:nvPicPr>
        <p:blipFill>
          <a:blip r:embed="rId4" cstate="print"/>
          <a:srcRect/>
          <a:stretch>
            <a:fillRect/>
          </a:stretch>
        </p:blipFill>
        <p:spPr bwMode="auto">
          <a:xfrm rot="5400000">
            <a:off x="2514600" y="2362200"/>
            <a:ext cx="4114800" cy="2895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152400"/>
            <a:ext cx="9144000" cy="6858000"/>
          </a:xfrm>
          <a:prstGeom prst="rect">
            <a:avLst/>
          </a:prstGeom>
          <a:noFill/>
          <a:ln w="9525">
            <a:noFill/>
            <a:miter lim="800000"/>
            <a:headEnd/>
            <a:tailEnd/>
          </a:ln>
        </p:spPr>
      </p:pic>
      <p:sp>
        <p:nvSpPr>
          <p:cNvPr id="8195" name="Rectangle 10"/>
          <p:cNvSpPr>
            <a:spLocks noChangeArrowheads="1"/>
          </p:cNvSpPr>
          <p:nvPr/>
        </p:nvSpPr>
        <p:spPr bwMode="auto">
          <a:xfrm>
            <a:off x="914400" y="4038600"/>
            <a:ext cx="1143000" cy="76200"/>
          </a:xfrm>
          <a:prstGeom prst="rect">
            <a:avLst/>
          </a:prstGeom>
          <a:noFill/>
          <a:ln w="9525">
            <a:noFill/>
            <a:miter lim="800000"/>
            <a:headEnd/>
            <a:tailEnd/>
          </a:ln>
        </p:spPr>
        <p:txBody>
          <a:bodyPr anchor="ctr"/>
          <a:lstStyle/>
          <a:p>
            <a:pPr algn="ctr"/>
            <a:r>
              <a:rPr lang="en-US" sz="3600" b="1" dirty="0" smtClean="0">
                <a:solidFill>
                  <a:srgbClr val="0070C0"/>
                </a:solidFill>
                <a:latin typeface="Tahoma" pitchFamily="34" charset="0"/>
              </a:rPr>
              <a:t>	</a:t>
            </a:r>
          </a:p>
          <a:p>
            <a:pPr algn="ctr"/>
            <a:endParaRPr lang="en-US" sz="3600" b="1" dirty="0" smtClean="0">
              <a:solidFill>
                <a:srgbClr val="0070C0"/>
              </a:solidFill>
              <a:latin typeface="Tahoma" pitchFamily="34" charset="0"/>
            </a:endParaRPr>
          </a:p>
          <a:p>
            <a:endParaRPr lang="en-US" sz="2800" b="1" dirty="0" smtClean="0">
              <a:solidFill>
                <a:srgbClr val="0070C0"/>
              </a:solidFill>
              <a:latin typeface="Tahoma" pitchFamily="34" charset="0"/>
            </a:endParaRPr>
          </a:p>
          <a:p>
            <a:pPr algn="ctr"/>
            <a:endParaRPr lang="en-US" sz="28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732508"/>
          </a:xfrm>
          <a:prstGeom prst="rect">
            <a:avLst/>
          </a:prstGeom>
          <a:noFill/>
          <a:ln w="9525">
            <a:noFill/>
            <a:miter lim="800000"/>
            <a:headEnd/>
            <a:tailEnd/>
          </a:ln>
        </p:spPr>
        <p:txBody>
          <a:bodyPr wrap="square">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5" name="Rectangle 3"/>
          <p:cNvSpPr txBox="1">
            <a:spLocks noChangeArrowheads="1"/>
          </p:cNvSpPr>
          <p:nvPr/>
        </p:nvSpPr>
        <p:spPr bwMode="auto">
          <a:xfrm>
            <a:off x="2590800" y="0"/>
            <a:ext cx="6553200" cy="1143000"/>
          </a:xfrm>
          <a:prstGeom prst="rect">
            <a:avLst/>
          </a:prstGeom>
          <a:noFill/>
          <a:ln w="9525">
            <a:noFill/>
            <a:miter lim="800000"/>
            <a:headEnd/>
            <a:tailEnd/>
          </a:ln>
        </p:spPr>
        <p:txBody>
          <a:bodyPr anchor="ctr"/>
          <a:lstStyle/>
          <a:p>
            <a:pPr algn="r">
              <a:defRPr/>
            </a:pPr>
            <a:r>
              <a:rPr lang="en-US" sz="4000" b="1" kern="0" dirty="0" smtClean="0">
                <a:solidFill>
                  <a:srgbClr val="4555C7"/>
                </a:solidFill>
                <a:latin typeface="Tahoma" pitchFamily="34" charset="0"/>
                <a:ea typeface="+mj-ea"/>
                <a:cs typeface="+mj-cs"/>
              </a:rPr>
              <a:t>. </a:t>
            </a:r>
            <a:r>
              <a:rPr lang="en-US" sz="4000" b="1" kern="0" dirty="0">
                <a:solidFill>
                  <a:srgbClr val="4555C7"/>
                </a:solidFill>
                <a:latin typeface="Tahoma" pitchFamily="34" charset="0"/>
                <a:ea typeface="+mj-ea"/>
                <a:cs typeface="+mj-cs"/>
              </a:rPr>
              <a:t>. .</a:t>
            </a: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9" name="Rectangle 8"/>
          <p:cNvSpPr/>
          <p:nvPr/>
        </p:nvSpPr>
        <p:spPr>
          <a:xfrm>
            <a:off x="914400" y="1447800"/>
            <a:ext cx="6858000" cy="5524589"/>
          </a:xfrm>
          <a:prstGeom prst="rect">
            <a:avLst/>
          </a:prstGeom>
        </p:spPr>
        <p:txBody>
          <a:bodyPr wrap="square">
            <a:spAutoFit/>
          </a:bodyPr>
          <a:lstStyle/>
          <a:p>
            <a:pPr marL="341313" indent="-341313" algn="ctr">
              <a:spcBef>
                <a:spcPts val="1800"/>
              </a:spcBef>
              <a:buSzPct val="150000"/>
              <a:defRPr/>
            </a:pPr>
            <a:r>
              <a:rPr lang="en-US" sz="2000" b="1" dirty="0" smtClean="0">
                <a:solidFill>
                  <a:srgbClr val="3333CC"/>
                </a:solidFill>
                <a:latin typeface="Tahoma" pitchFamily="34" charset="0"/>
                <a:cs typeface="Tahoma" pitchFamily="34" charset="0"/>
              </a:rPr>
              <a:t>ENCORE! FEEDBACK FROM PARTICIPANTS</a:t>
            </a:r>
          </a:p>
          <a:p>
            <a:pPr marL="341313" indent="-341313">
              <a:spcBef>
                <a:spcPts val="1800"/>
              </a:spcBef>
              <a:buSzPct val="150000"/>
              <a:buFontTx/>
              <a:buBlip>
                <a:blip r:embed="rId4"/>
              </a:buBlip>
              <a:defRPr/>
            </a:pPr>
            <a:r>
              <a:rPr lang="en-US" sz="2000" b="1" i="1" dirty="0" smtClean="0"/>
              <a:t>“Joshua's attitude”</a:t>
            </a:r>
          </a:p>
          <a:p>
            <a:pPr marL="341313" indent="-341313">
              <a:spcBef>
                <a:spcPts val="1800"/>
              </a:spcBef>
              <a:buSzPct val="150000"/>
              <a:buFontTx/>
              <a:buBlip>
                <a:blip r:embed="rId4"/>
              </a:buBlip>
              <a:defRPr/>
            </a:pPr>
            <a:r>
              <a:rPr lang="en-US" sz="2000" b="1" i="1" dirty="0" smtClean="0">
                <a:latin typeface="+mj-lt"/>
                <a:cs typeface="Tahoma" pitchFamily="34" charset="0"/>
              </a:rPr>
              <a:t>“ I can do stuff for myself”</a:t>
            </a:r>
          </a:p>
          <a:p>
            <a:pPr marL="341313" indent="-341313">
              <a:spcBef>
                <a:spcPts val="1800"/>
              </a:spcBef>
              <a:buSzPct val="150000"/>
              <a:buFontTx/>
              <a:buBlip>
                <a:blip r:embed="rId4"/>
              </a:buBlip>
              <a:defRPr/>
            </a:pPr>
            <a:r>
              <a:rPr lang="en-US" sz="2000" b="1" i="1" dirty="0" smtClean="0">
                <a:latin typeface="+mj-lt"/>
                <a:cs typeface="Tahoma" pitchFamily="34" charset="0"/>
              </a:rPr>
              <a:t>“Start Monday getting help with Math; try harder”</a:t>
            </a:r>
          </a:p>
          <a:p>
            <a:pPr marL="341313" indent="-341313">
              <a:spcBef>
                <a:spcPts val="1800"/>
              </a:spcBef>
              <a:buSzPct val="150000"/>
              <a:buFontTx/>
              <a:buBlip>
                <a:blip r:embed="rId4"/>
              </a:buBlip>
              <a:defRPr/>
            </a:pPr>
            <a:r>
              <a:rPr lang="en-US" sz="2000" b="1" i="1" dirty="0" smtClean="0"/>
              <a:t>"I will use it to be better in life”</a:t>
            </a:r>
          </a:p>
          <a:p>
            <a:pPr marL="341313" indent="-341313">
              <a:spcBef>
                <a:spcPts val="1800"/>
              </a:spcBef>
              <a:buSzPct val="150000"/>
              <a:buFontTx/>
              <a:buBlip>
                <a:blip r:embed="rId4"/>
              </a:buBlip>
              <a:defRPr/>
            </a:pPr>
            <a:r>
              <a:rPr lang="en-US" sz="2000" b="1" i="1" dirty="0" smtClean="0"/>
              <a:t>"You should treat everybody the same way”</a:t>
            </a:r>
          </a:p>
          <a:p>
            <a:pPr marL="341313" indent="-341313">
              <a:spcBef>
                <a:spcPts val="1800"/>
              </a:spcBef>
              <a:buSzPct val="150000"/>
              <a:buBlip>
                <a:blip r:embed="rId4"/>
              </a:buBlip>
              <a:defRPr/>
            </a:pPr>
            <a:r>
              <a:rPr lang="en-US" sz="2000" b="1" i="1" dirty="0" smtClean="0"/>
              <a:t>“Loved mock interview”</a:t>
            </a:r>
          </a:p>
          <a:p>
            <a:pPr marL="341313" indent="-341313">
              <a:spcBef>
                <a:spcPts val="1800"/>
              </a:spcBef>
              <a:buSzPct val="150000"/>
              <a:buBlip>
                <a:blip r:embed="rId4"/>
              </a:buBlip>
              <a:defRPr/>
            </a:pPr>
            <a:r>
              <a:rPr lang="en-US" sz="2000" b="1" i="1" dirty="0" smtClean="0"/>
              <a:t>“Information I received will help me make better choices”</a:t>
            </a:r>
          </a:p>
          <a:p>
            <a:pPr marL="341313" indent="-341313">
              <a:spcBef>
                <a:spcPts val="1800"/>
              </a:spcBef>
              <a:buSzPct val="150000"/>
              <a:buBlip>
                <a:blip r:embed="rId4"/>
              </a:buBlip>
              <a:defRPr/>
            </a:pPr>
            <a:endParaRPr lang="en-US" i="1" dirty="0" smtClean="0"/>
          </a:p>
          <a:p>
            <a:pPr marL="341313" indent="-341313">
              <a:spcBef>
                <a:spcPts val="1800"/>
              </a:spcBef>
              <a:buSzPct val="150000"/>
              <a:buFontTx/>
              <a:buBlip>
                <a:blip r:embed="rId4"/>
              </a:buBlip>
              <a:defRPr/>
            </a:pPr>
            <a:endParaRPr lang="en-US" sz="20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P2P_ppt_Slide"/>
          <p:cNvPicPr>
            <a:picLocks noChangeAspect="1" noChangeArrowheads="1"/>
          </p:cNvPicPr>
          <p:nvPr/>
        </p:nvPicPr>
        <p:blipFill>
          <a:blip r:embed="rId3" cstate="print"/>
          <a:srcRect/>
          <a:stretch>
            <a:fillRect/>
          </a:stretch>
        </p:blipFill>
        <p:spPr bwMode="auto">
          <a:xfrm>
            <a:off x="0" y="-25400"/>
            <a:ext cx="9144000" cy="6883400"/>
          </a:xfrm>
          <a:prstGeom prst="rect">
            <a:avLst/>
          </a:prstGeom>
          <a:noFill/>
          <a:ln w="9525">
            <a:noFill/>
            <a:miter lim="800000"/>
            <a:headEnd/>
            <a:tailEnd/>
          </a:ln>
        </p:spPr>
      </p:pic>
      <p:sp>
        <p:nvSpPr>
          <p:cNvPr id="6147" name="Rectangle 3"/>
          <p:cNvSpPr>
            <a:spLocks noGrp="1" noChangeArrowheads="1"/>
          </p:cNvSpPr>
          <p:nvPr>
            <p:ph type="title" idx="4294967295"/>
          </p:nvPr>
        </p:nvSpPr>
        <p:spPr>
          <a:xfrm>
            <a:off x="2590800" y="0"/>
            <a:ext cx="6553200" cy="1143000"/>
          </a:xfrm>
        </p:spPr>
        <p:txBody>
          <a:bodyPr/>
          <a:lstStyle/>
          <a:p>
            <a:pPr algn="r" eaLnBrk="1" hangingPunct="1"/>
            <a:r>
              <a:rPr lang="en-US" sz="4000" b="1" dirty="0" smtClean="0">
                <a:solidFill>
                  <a:schemeClr val="tx1"/>
                </a:solidFill>
                <a:latin typeface="Tahoma" pitchFamily="34" charset="0"/>
              </a:rPr>
              <a:t>Who we are . . .</a:t>
            </a:r>
          </a:p>
        </p:txBody>
      </p:sp>
      <p:sp>
        <p:nvSpPr>
          <p:cNvPr id="6148" name="Rectangle 4"/>
          <p:cNvSpPr>
            <a:spLocks noGrp="1" noChangeArrowheads="1"/>
          </p:cNvSpPr>
          <p:nvPr>
            <p:ph type="body" idx="4294967295"/>
          </p:nvPr>
        </p:nvSpPr>
        <p:spPr>
          <a:xfrm>
            <a:off x="304800" y="1295400"/>
            <a:ext cx="8382000" cy="5562600"/>
          </a:xfrm>
        </p:spPr>
        <p:txBody>
          <a:bodyPr/>
          <a:lstStyle/>
          <a:p>
            <a:pPr eaLnBrk="1" hangingPunct="1">
              <a:lnSpc>
                <a:spcPct val="80000"/>
              </a:lnSpc>
              <a:spcBef>
                <a:spcPct val="0"/>
              </a:spcBef>
              <a:spcAft>
                <a:spcPct val="15000"/>
              </a:spcAft>
              <a:buSzPct val="150000"/>
              <a:buFontTx/>
              <a:buBlip>
                <a:blip r:embed="rId4"/>
              </a:buBlip>
            </a:pPr>
            <a:r>
              <a:rPr lang="en-US" sz="2400" b="1" dirty="0" smtClean="0">
                <a:solidFill>
                  <a:srgbClr val="4555C7"/>
                </a:solidFill>
                <a:latin typeface="Tahoma" pitchFamily="34" charset="0"/>
              </a:rPr>
              <a:t>We are Georgia’s Parent Training and Information Center (PTI)</a:t>
            </a:r>
            <a:r>
              <a:rPr lang="en-US" sz="2400" dirty="0" smtClean="0">
                <a:solidFill>
                  <a:srgbClr val="4555C7"/>
                </a:solidFill>
                <a:latin typeface="Tahoma" pitchFamily="34" charset="0"/>
              </a:rPr>
              <a:t> </a:t>
            </a:r>
            <a:r>
              <a:rPr lang="en-US" sz="2400" dirty="0" smtClean="0">
                <a:latin typeface="Tahoma" pitchFamily="34" charset="0"/>
              </a:rPr>
              <a:t>– providing information to families so that they can be equal partners in the educational decision-making process.</a:t>
            </a:r>
          </a:p>
          <a:p>
            <a:pPr eaLnBrk="1" hangingPunct="1">
              <a:lnSpc>
                <a:spcPct val="80000"/>
              </a:lnSpc>
              <a:spcBef>
                <a:spcPct val="0"/>
              </a:spcBef>
              <a:spcAft>
                <a:spcPct val="15000"/>
              </a:spcAft>
              <a:buSzPct val="150000"/>
              <a:buFontTx/>
              <a:buBlip>
                <a:blip r:embed="rId4"/>
              </a:buBlip>
            </a:pPr>
            <a:endParaRPr lang="en-US" sz="2400" b="1" dirty="0" smtClean="0">
              <a:latin typeface="Tahoma" pitchFamily="34" charset="0"/>
            </a:endParaRPr>
          </a:p>
          <a:p>
            <a:pPr eaLnBrk="1" hangingPunct="1">
              <a:lnSpc>
                <a:spcPct val="80000"/>
              </a:lnSpc>
              <a:spcBef>
                <a:spcPct val="0"/>
              </a:spcBef>
              <a:spcAft>
                <a:spcPct val="15000"/>
              </a:spcAft>
              <a:buSzPct val="150000"/>
              <a:buFontTx/>
              <a:buBlip>
                <a:blip r:embed="rId4"/>
              </a:buBlip>
            </a:pPr>
            <a:r>
              <a:rPr lang="en-US" sz="2400" b="1" dirty="0" smtClean="0">
                <a:solidFill>
                  <a:srgbClr val="4555C7"/>
                </a:solidFill>
                <a:latin typeface="Tahoma" pitchFamily="34" charset="0"/>
              </a:rPr>
              <a:t>We are Georgia’s Family to Family Health Information Center (F2F) </a:t>
            </a:r>
            <a:r>
              <a:rPr lang="en-US" sz="2400" dirty="0" smtClean="0">
                <a:latin typeface="Tahoma" pitchFamily="34" charset="0"/>
              </a:rPr>
              <a:t>–</a:t>
            </a:r>
            <a:r>
              <a:rPr lang="en-US" sz="2400" b="1" dirty="0" smtClean="0">
                <a:latin typeface="Tahoma" pitchFamily="34" charset="0"/>
              </a:rPr>
              <a:t> </a:t>
            </a:r>
            <a:r>
              <a:rPr lang="en-US" sz="2400" dirty="0" smtClean="0">
                <a:latin typeface="Tahoma" pitchFamily="34" charset="0"/>
              </a:rPr>
              <a:t>providing information to families so they can make better health-related decisions.</a:t>
            </a:r>
          </a:p>
          <a:p>
            <a:pPr eaLnBrk="1" hangingPunct="1">
              <a:lnSpc>
                <a:spcPct val="80000"/>
              </a:lnSpc>
              <a:spcBef>
                <a:spcPct val="0"/>
              </a:spcBef>
              <a:spcAft>
                <a:spcPct val="15000"/>
              </a:spcAft>
              <a:buSzPct val="150000"/>
              <a:buFontTx/>
              <a:buBlip>
                <a:blip r:embed="rId4"/>
              </a:buBlip>
            </a:pPr>
            <a:endParaRPr lang="en-US" sz="2400" dirty="0" smtClean="0">
              <a:latin typeface="Tahoma" pitchFamily="34" charset="0"/>
            </a:endParaRPr>
          </a:p>
          <a:p>
            <a:pPr eaLnBrk="1" hangingPunct="1">
              <a:lnSpc>
                <a:spcPct val="80000"/>
              </a:lnSpc>
              <a:spcBef>
                <a:spcPct val="0"/>
              </a:spcBef>
              <a:spcAft>
                <a:spcPct val="15000"/>
              </a:spcAft>
              <a:buSzPct val="150000"/>
              <a:buFontTx/>
              <a:buBlip>
                <a:blip r:embed="rId4"/>
              </a:buBlip>
            </a:pPr>
            <a:r>
              <a:rPr lang="en-US" sz="2400" b="1" dirty="0" smtClean="0">
                <a:solidFill>
                  <a:srgbClr val="4555C7"/>
                </a:solidFill>
                <a:latin typeface="Tahoma" pitchFamily="34" charset="0"/>
              </a:rPr>
              <a:t>We are the Central Directory for Georgia’s Babies Can’t Wait (Part C) Program </a:t>
            </a:r>
            <a:r>
              <a:rPr lang="en-US" sz="2400" dirty="0" smtClean="0">
                <a:latin typeface="Tahoma" pitchFamily="34" charset="0"/>
              </a:rPr>
              <a:t>-</a:t>
            </a:r>
            <a:r>
              <a:rPr lang="en-US" sz="2400" b="1" dirty="0" smtClean="0">
                <a:latin typeface="Tahoma" pitchFamily="34" charset="0"/>
              </a:rPr>
              <a:t> </a:t>
            </a:r>
            <a:r>
              <a:rPr lang="en-US" sz="2400" dirty="0" smtClean="0">
                <a:latin typeface="Tahoma" pitchFamily="34" charset="0"/>
              </a:rPr>
              <a:t>assisting families of children in need of early intervention services with information and resources.</a:t>
            </a:r>
          </a:p>
          <a:p>
            <a:pPr eaLnBrk="1" hangingPunct="1">
              <a:lnSpc>
                <a:spcPct val="80000"/>
              </a:lnSpc>
              <a:spcBef>
                <a:spcPct val="0"/>
              </a:spcBef>
              <a:spcAft>
                <a:spcPct val="15000"/>
              </a:spcAft>
              <a:buSzPct val="150000"/>
              <a:buFontTx/>
              <a:buBlip>
                <a:blip r:embed="rId4"/>
              </a:buBlip>
            </a:pPr>
            <a:endParaRPr lang="en-US" sz="2400" dirty="0" smtClean="0">
              <a:latin typeface="Tahoma" pitchFamily="34" charset="0"/>
            </a:endParaRPr>
          </a:p>
          <a:p>
            <a:pPr eaLnBrk="1" hangingPunct="1">
              <a:lnSpc>
                <a:spcPct val="80000"/>
              </a:lnSpc>
              <a:spcBef>
                <a:spcPct val="0"/>
              </a:spcBef>
              <a:spcAft>
                <a:spcPct val="15000"/>
              </a:spcAft>
              <a:buSzPct val="150000"/>
              <a:buFontTx/>
              <a:buBlip>
                <a:blip r:embed="rId4"/>
              </a:buBlip>
            </a:pPr>
            <a:r>
              <a:rPr lang="en-US" sz="2400" b="1" dirty="0" smtClean="0">
                <a:solidFill>
                  <a:srgbClr val="4555C7"/>
                </a:solidFill>
                <a:latin typeface="Tahoma" pitchFamily="34" charset="0"/>
              </a:rPr>
              <a:t>We are the State Affiliate of Parent to Parent USA </a:t>
            </a:r>
            <a:r>
              <a:rPr lang="en-US" sz="2400" dirty="0" smtClean="0">
                <a:latin typeface="Tahoma" pitchFamily="34" charset="0"/>
              </a:rPr>
              <a:t>– providing research-based best practice emotional support.</a:t>
            </a:r>
          </a:p>
          <a:p>
            <a:pPr eaLnBrk="1" hangingPunct="1">
              <a:lnSpc>
                <a:spcPct val="80000"/>
              </a:lnSpc>
              <a:spcBef>
                <a:spcPct val="0"/>
              </a:spcBef>
              <a:spcAft>
                <a:spcPct val="15000"/>
              </a:spcAft>
            </a:pPr>
            <a:endParaRPr lang="en-US" sz="1800" dirty="0" smtClean="0">
              <a:solidFill>
                <a:srgbClr val="3333CC"/>
              </a:solidFill>
              <a:latin typeface="Tahoma" pitchFamily="34" charset="0"/>
            </a:endParaRPr>
          </a:p>
          <a:p>
            <a:pPr eaLnBrk="1" hangingPunct="1">
              <a:lnSpc>
                <a:spcPct val="80000"/>
              </a:lnSpc>
              <a:spcBef>
                <a:spcPct val="0"/>
              </a:spcBef>
              <a:spcAft>
                <a:spcPct val="15000"/>
              </a:spcAft>
              <a:buFontTx/>
              <a:buNone/>
            </a:pPr>
            <a:endParaRPr lang="en-US" sz="1800" dirty="0" smtClean="0">
              <a:solidFill>
                <a:srgbClr val="3333CC"/>
              </a:solidFill>
              <a:latin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152400"/>
            <a:ext cx="9144000" cy="6858000"/>
          </a:xfrm>
          <a:prstGeom prst="rect">
            <a:avLst/>
          </a:prstGeom>
          <a:noFill/>
          <a:ln w="9525">
            <a:noFill/>
            <a:miter lim="800000"/>
            <a:headEnd/>
            <a:tailEnd/>
          </a:ln>
        </p:spPr>
      </p:pic>
      <p:sp>
        <p:nvSpPr>
          <p:cNvPr id="8195" name="Rectangle 10"/>
          <p:cNvSpPr>
            <a:spLocks noChangeArrowheads="1"/>
          </p:cNvSpPr>
          <p:nvPr/>
        </p:nvSpPr>
        <p:spPr bwMode="auto">
          <a:xfrm>
            <a:off x="914400" y="4038600"/>
            <a:ext cx="1143000" cy="76200"/>
          </a:xfrm>
          <a:prstGeom prst="rect">
            <a:avLst/>
          </a:prstGeom>
          <a:noFill/>
          <a:ln w="9525">
            <a:noFill/>
            <a:miter lim="800000"/>
            <a:headEnd/>
            <a:tailEnd/>
          </a:ln>
        </p:spPr>
        <p:txBody>
          <a:bodyPr anchor="ctr"/>
          <a:lstStyle/>
          <a:p>
            <a:pPr algn="ctr"/>
            <a:r>
              <a:rPr lang="en-US" sz="3600" b="1" dirty="0" smtClean="0">
                <a:solidFill>
                  <a:srgbClr val="0070C0"/>
                </a:solidFill>
                <a:latin typeface="Tahoma" pitchFamily="34" charset="0"/>
              </a:rPr>
              <a:t>	</a:t>
            </a:r>
          </a:p>
          <a:p>
            <a:pPr algn="ctr"/>
            <a:endParaRPr lang="en-US" sz="3600" b="1" dirty="0" smtClean="0">
              <a:solidFill>
                <a:srgbClr val="0070C0"/>
              </a:solidFill>
              <a:latin typeface="Tahoma" pitchFamily="34" charset="0"/>
            </a:endParaRPr>
          </a:p>
          <a:p>
            <a:endParaRPr lang="en-US" sz="2800" b="1" dirty="0" smtClean="0">
              <a:solidFill>
                <a:srgbClr val="0070C0"/>
              </a:solidFill>
              <a:latin typeface="Tahoma" pitchFamily="34" charset="0"/>
            </a:endParaRPr>
          </a:p>
          <a:p>
            <a:pPr algn="ctr"/>
            <a:endParaRPr lang="en-US" sz="28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732508"/>
          </a:xfrm>
          <a:prstGeom prst="rect">
            <a:avLst/>
          </a:prstGeom>
          <a:noFill/>
          <a:ln w="9525">
            <a:noFill/>
            <a:miter lim="800000"/>
            <a:headEnd/>
            <a:tailEnd/>
          </a:ln>
        </p:spPr>
        <p:txBody>
          <a:bodyPr wrap="square">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5" name="Rectangle 3"/>
          <p:cNvSpPr txBox="1">
            <a:spLocks noChangeArrowheads="1"/>
          </p:cNvSpPr>
          <p:nvPr/>
        </p:nvSpPr>
        <p:spPr bwMode="auto">
          <a:xfrm>
            <a:off x="2590800" y="0"/>
            <a:ext cx="6553200" cy="1143000"/>
          </a:xfrm>
          <a:prstGeom prst="rect">
            <a:avLst/>
          </a:prstGeom>
          <a:noFill/>
          <a:ln w="9525">
            <a:noFill/>
            <a:miter lim="800000"/>
            <a:headEnd/>
            <a:tailEnd/>
          </a:ln>
        </p:spPr>
        <p:txBody>
          <a:bodyPr anchor="ctr"/>
          <a:lstStyle/>
          <a:p>
            <a:pPr algn="r">
              <a:defRPr/>
            </a:pPr>
            <a:r>
              <a:rPr lang="en-US" sz="4000" b="1" kern="0" dirty="0" smtClean="0">
                <a:solidFill>
                  <a:srgbClr val="4555C7"/>
                </a:solidFill>
                <a:latin typeface="Tahoma" pitchFamily="34" charset="0"/>
                <a:ea typeface="+mj-ea"/>
                <a:cs typeface="+mj-cs"/>
              </a:rPr>
              <a:t>. </a:t>
            </a:r>
            <a:r>
              <a:rPr lang="en-US" sz="4000" b="1" kern="0" dirty="0">
                <a:solidFill>
                  <a:srgbClr val="4555C7"/>
                </a:solidFill>
                <a:latin typeface="Tahoma" pitchFamily="34" charset="0"/>
                <a:ea typeface="+mj-ea"/>
                <a:cs typeface="+mj-cs"/>
              </a:rPr>
              <a:t>. .</a:t>
            </a: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9" name="Rectangle 8"/>
          <p:cNvSpPr/>
          <p:nvPr/>
        </p:nvSpPr>
        <p:spPr>
          <a:xfrm>
            <a:off x="914400" y="1295400"/>
            <a:ext cx="6858000" cy="7663636"/>
          </a:xfrm>
          <a:prstGeom prst="rect">
            <a:avLst/>
          </a:prstGeom>
        </p:spPr>
        <p:txBody>
          <a:bodyPr wrap="square">
            <a:spAutoFit/>
          </a:bodyPr>
          <a:lstStyle/>
          <a:p>
            <a:pPr marL="341313" indent="-341313" algn="ctr">
              <a:spcBef>
                <a:spcPts val="1800"/>
              </a:spcBef>
              <a:buSzPct val="150000"/>
              <a:defRPr/>
            </a:pPr>
            <a:r>
              <a:rPr lang="en-US" sz="2000" b="1" dirty="0" smtClean="0">
                <a:solidFill>
                  <a:srgbClr val="3333CC"/>
                </a:solidFill>
                <a:latin typeface="Tahoma" pitchFamily="34" charset="0"/>
                <a:cs typeface="Tahoma" pitchFamily="34" charset="0"/>
              </a:rPr>
              <a:t>ENCORE! FEEDBACK FROM PARTICIPANTS</a:t>
            </a:r>
          </a:p>
          <a:p>
            <a:pPr marL="341313" indent="-341313">
              <a:spcBef>
                <a:spcPts val="1800"/>
              </a:spcBef>
              <a:buSzPct val="150000"/>
              <a:buFontTx/>
              <a:buBlip>
                <a:blip r:embed="rId4"/>
              </a:buBlip>
              <a:defRPr/>
            </a:pPr>
            <a:r>
              <a:rPr lang="en-US" sz="2400" b="1" i="1" dirty="0" smtClean="0"/>
              <a:t>"Job interview was very useful“</a:t>
            </a:r>
          </a:p>
          <a:p>
            <a:pPr marL="341313" indent="-341313">
              <a:spcBef>
                <a:spcPts val="1800"/>
              </a:spcBef>
              <a:buSzPct val="150000"/>
              <a:buFontTx/>
              <a:buBlip>
                <a:blip r:embed="rId4"/>
              </a:buBlip>
              <a:defRPr/>
            </a:pPr>
            <a:r>
              <a:rPr lang="en-US" sz="2400" b="1" i="1" dirty="0" smtClean="0"/>
              <a:t>"I liked learning how to fill out college application”</a:t>
            </a:r>
          </a:p>
          <a:p>
            <a:pPr marL="341313" indent="-341313">
              <a:spcBef>
                <a:spcPts val="1800"/>
              </a:spcBef>
              <a:buSzPct val="150000"/>
              <a:buFontTx/>
              <a:buBlip>
                <a:blip r:embed="rId4"/>
              </a:buBlip>
              <a:defRPr/>
            </a:pPr>
            <a:r>
              <a:rPr lang="en-US" sz="2400" b="1" i="1" dirty="0" smtClean="0"/>
              <a:t>"Information about difference between college and high school was helpful”</a:t>
            </a:r>
          </a:p>
          <a:p>
            <a:pPr marL="341313" indent="-341313">
              <a:spcBef>
                <a:spcPts val="1800"/>
              </a:spcBef>
              <a:buSzPct val="150000"/>
              <a:buBlip>
                <a:blip r:embed="rId4"/>
              </a:buBlip>
              <a:defRPr/>
            </a:pPr>
            <a:r>
              <a:rPr lang="en-US" sz="2400" b="1" i="1" dirty="0" smtClean="0"/>
              <a:t>“Information I received will help me make better choices”</a:t>
            </a:r>
          </a:p>
          <a:p>
            <a:pPr marL="341313" indent="-341313">
              <a:spcBef>
                <a:spcPts val="1800"/>
              </a:spcBef>
              <a:buSzPct val="150000"/>
              <a:buBlip>
                <a:blip r:embed="rId4"/>
              </a:buBlip>
              <a:defRPr/>
            </a:pPr>
            <a:r>
              <a:rPr lang="en-US" sz="2400" b="1" i="1" dirty="0" smtClean="0"/>
              <a:t>“Food”</a:t>
            </a:r>
          </a:p>
          <a:p>
            <a:pPr marL="341313" indent="-341313">
              <a:spcBef>
                <a:spcPts val="1800"/>
              </a:spcBef>
              <a:buSzPct val="150000"/>
              <a:buBlip>
                <a:blip r:embed="rId4"/>
              </a:buBlip>
              <a:defRPr/>
            </a:pPr>
            <a:r>
              <a:rPr lang="en-US" sz="2400" b="1" i="1" dirty="0" smtClean="0"/>
              <a:t>“Keep working on making it even more interactive”</a:t>
            </a:r>
          </a:p>
          <a:p>
            <a:pPr marL="341313" indent="-341313">
              <a:spcBef>
                <a:spcPts val="1800"/>
              </a:spcBef>
              <a:buSzPct val="150000"/>
              <a:buBlip>
                <a:blip r:embed="rId4"/>
              </a:buBlip>
              <a:defRPr/>
            </a:pPr>
            <a:endParaRPr lang="en-US" sz="2400" i="1" dirty="0" smtClean="0"/>
          </a:p>
          <a:p>
            <a:pPr marL="341313" indent="-341313">
              <a:spcBef>
                <a:spcPts val="1800"/>
              </a:spcBef>
              <a:buSzPct val="150000"/>
              <a:buBlip>
                <a:blip r:embed="rId4"/>
              </a:buBlip>
              <a:defRPr/>
            </a:pPr>
            <a:endParaRPr lang="en-US" sz="2000" dirty="0" smtClean="0"/>
          </a:p>
          <a:p>
            <a:pPr marL="341313" indent="-341313">
              <a:spcBef>
                <a:spcPts val="1800"/>
              </a:spcBef>
              <a:buSzPct val="150000"/>
              <a:buBlip>
                <a:blip r:embed="rId4"/>
              </a:buBlip>
              <a:defRPr/>
            </a:pPr>
            <a:endParaRPr lang="en-US" i="1" dirty="0" smtClean="0"/>
          </a:p>
          <a:p>
            <a:pPr marL="341313" indent="-341313">
              <a:spcBef>
                <a:spcPts val="1800"/>
              </a:spcBef>
              <a:buSzPct val="150000"/>
              <a:buFontTx/>
              <a:buBlip>
                <a:blip r:embed="rId4"/>
              </a:buBlip>
              <a:defRPr/>
            </a:pPr>
            <a:endParaRPr lang="en-US" sz="20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down)">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descr="P2P_ppt_Cover"/>
          <p:cNvPicPr>
            <a:picLocks noGrp="1" noChangeAspect="1" noChangeArrowheads="1"/>
          </p:cNvPicPr>
          <p:nvPr>
            <p:ph idx="4294967295"/>
          </p:nvPr>
        </p:nvPicPr>
        <p:blipFill>
          <a:blip r:embed="rId3" cstate="print"/>
          <a:srcRect/>
          <a:stretch>
            <a:fillRect/>
          </a:stretch>
        </p:blipFill>
        <p:spPr>
          <a:xfrm>
            <a:off x="0" y="0"/>
            <a:ext cx="9144000" cy="6883400"/>
          </a:xfrm>
        </p:spPr>
      </p:pic>
      <p:pic>
        <p:nvPicPr>
          <p:cNvPr id="27651" name="Picture 3" descr="P2P_ppt_Cover"/>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27652" name="Text Box 4"/>
          <p:cNvSpPr txBox="1">
            <a:spLocks noChangeArrowheads="1"/>
          </p:cNvSpPr>
          <p:nvPr/>
        </p:nvSpPr>
        <p:spPr bwMode="auto">
          <a:xfrm>
            <a:off x="706475" y="1676400"/>
            <a:ext cx="6194388" cy="2616101"/>
          </a:xfrm>
          <a:prstGeom prst="rect">
            <a:avLst/>
          </a:prstGeom>
          <a:noFill/>
          <a:ln w="9525">
            <a:noFill/>
            <a:miter lim="800000"/>
            <a:headEnd/>
            <a:tailEnd/>
          </a:ln>
        </p:spPr>
        <p:txBody>
          <a:bodyPr wrap="square">
            <a:spAutoFit/>
          </a:bodyPr>
          <a:lstStyle/>
          <a:p>
            <a:pPr algn="r"/>
            <a:r>
              <a:rPr lang="en-US" sz="2400" b="1" i="1" dirty="0" smtClean="0">
                <a:latin typeface="Georgia" pitchFamily="18" charset="0"/>
                <a:cs typeface="Times New Roman" pitchFamily="18" charset="0"/>
              </a:rPr>
              <a:t>Thank </a:t>
            </a:r>
            <a:r>
              <a:rPr lang="en-US" sz="2400" b="1" i="1" dirty="0">
                <a:latin typeface="Georgia" pitchFamily="18" charset="0"/>
                <a:cs typeface="Times New Roman" pitchFamily="18" charset="0"/>
              </a:rPr>
              <a:t>you for </a:t>
            </a:r>
            <a:r>
              <a:rPr lang="en-US" sz="2400" b="1" i="1" dirty="0" smtClean="0">
                <a:latin typeface="Georgia" pitchFamily="18" charset="0"/>
                <a:cs typeface="Times New Roman" pitchFamily="18" charset="0"/>
              </a:rPr>
              <a:t>listening and learning </a:t>
            </a:r>
          </a:p>
          <a:p>
            <a:pPr algn="r"/>
            <a:r>
              <a:rPr lang="en-US" sz="2400" b="1" i="1" dirty="0" smtClean="0">
                <a:latin typeface="Georgia" pitchFamily="18" charset="0"/>
                <a:cs typeface="Times New Roman" pitchFamily="18" charset="0"/>
              </a:rPr>
              <a:t>more about P2P and ENCORE:  </a:t>
            </a:r>
          </a:p>
          <a:p>
            <a:pPr algn="r"/>
            <a:r>
              <a:rPr lang="en-US" sz="2400" b="1" i="1" dirty="0" smtClean="0">
                <a:latin typeface="Georgia" pitchFamily="18" charset="0"/>
                <a:cs typeface="Times New Roman" pitchFamily="18" charset="0"/>
              </a:rPr>
              <a:t>The Roadtrip of a Lifetime!</a:t>
            </a:r>
            <a:endParaRPr lang="en-US" sz="2400" b="1" i="1" dirty="0">
              <a:latin typeface="Georgia" pitchFamily="18" charset="0"/>
              <a:cs typeface="Times New Roman" pitchFamily="18" charset="0"/>
            </a:endParaRPr>
          </a:p>
          <a:p>
            <a:pPr algn="r"/>
            <a:endParaRPr lang="en-US" sz="2800" b="1" i="1" dirty="0" smtClean="0">
              <a:latin typeface="Georgia" pitchFamily="18" charset="0"/>
              <a:cs typeface="Times New Roman" pitchFamily="18" charset="0"/>
            </a:endParaRPr>
          </a:p>
          <a:p>
            <a:pPr algn="r"/>
            <a:r>
              <a:rPr lang="en-US" sz="3200" b="1" dirty="0" smtClean="0">
                <a:latin typeface="Georgia" pitchFamily="18" charset="0"/>
                <a:cs typeface="Times New Roman" pitchFamily="18" charset="0"/>
              </a:rPr>
              <a:t>800-229-2038</a:t>
            </a:r>
            <a:endParaRPr lang="en-US" sz="3200" b="1" dirty="0">
              <a:latin typeface="Georgia" pitchFamily="18" charset="0"/>
              <a:cs typeface="Times New Roman" pitchFamily="18" charset="0"/>
            </a:endParaRPr>
          </a:p>
          <a:p>
            <a:pPr algn="r"/>
            <a:r>
              <a:rPr lang="en-US" sz="3200" b="1" dirty="0">
                <a:latin typeface="Georgia" pitchFamily="18" charset="0"/>
                <a:cs typeface="Times New Roman" pitchFamily="18" charset="0"/>
              </a:rPr>
              <a:t>www.p2pga.org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8195" name="Rectangle 10"/>
          <p:cNvSpPr>
            <a:spLocks noChangeArrowheads="1"/>
          </p:cNvSpPr>
          <p:nvPr/>
        </p:nvSpPr>
        <p:spPr bwMode="auto">
          <a:xfrm>
            <a:off x="914400" y="1143000"/>
            <a:ext cx="6400800" cy="868363"/>
          </a:xfrm>
          <a:prstGeom prst="rect">
            <a:avLst/>
          </a:prstGeom>
          <a:noFill/>
          <a:ln w="9525">
            <a:noFill/>
            <a:miter lim="800000"/>
            <a:headEnd/>
            <a:tailEnd/>
          </a:ln>
        </p:spPr>
        <p:txBody>
          <a:bodyPr anchor="ctr"/>
          <a:lstStyle/>
          <a:p>
            <a:pPr algn="ctr"/>
            <a:r>
              <a:rPr lang="en-US" sz="3600" b="1" dirty="0">
                <a:latin typeface="Tahoma" pitchFamily="34" charset="0"/>
              </a:rPr>
              <a:t>7 Core Services </a:t>
            </a:r>
          </a:p>
        </p:txBody>
      </p:sp>
      <p:sp>
        <p:nvSpPr>
          <p:cNvPr id="8196" name="Rectangle 6"/>
          <p:cNvSpPr>
            <a:spLocks noChangeArrowheads="1"/>
          </p:cNvSpPr>
          <p:nvPr/>
        </p:nvSpPr>
        <p:spPr bwMode="auto">
          <a:xfrm>
            <a:off x="1828800" y="1905000"/>
            <a:ext cx="7315200" cy="4573588"/>
          </a:xfrm>
          <a:prstGeom prst="rect">
            <a:avLst/>
          </a:prstGeom>
          <a:noFill/>
          <a:ln w="9525">
            <a:noFill/>
            <a:miter lim="800000"/>
            <a:headEnd/>
            <a:tailEnd/>
          </a:ln>
        </p:spPr>
        <p:txBody>
          <a:bodyPr>
            <a:spAutoFit/>
          </a:bodyPr>
          <a:lstStyle/>
          <a:p>
            <a:pPr marL="514350" indent="-514350">
              <a:lnSpc>
                <a:spcPct val="130000"/>
              </a:lnSpc>
              <a:buFont typeface="Arial" charset="0"/>
              <a:buAutoNum type="arabicPeriod"/>
            </a:pPr>
            <a:r>
              <a:rPr lang="en-US" sz="3200" dirty="0">
                <a:latin typeface="Tahoma" pitchFamily="34" charset="0"/>
              </a:rPr>
              <a:t>Special Needs Database</a:t>
            </a:r>
          </a:p>
          <a:p>
            <a:pPr marL="514350" indent="-514350">
              <a:lnSpc>
                <a:spcPct val="130000"/>
              </a:lnSpc>
              <a:buFont typeface="Arial" charset="0"/>
              <a:buAutoNum type="arabicPeriod"/>
            </a:pPr>
            <a:r>
              <a:rPr lang="en-US" sz="3200" dirty="0">
                <a:latin typeface="Tahoma" pitchFamily="34" charset="0"/>
              </a:rPr>
              <a:t>Roadmap to Success</a:t>
            </a:r>
          </a:p>
          <a:p>
            <a:pPr marL="514350" indent="-514350">
              <a:lnSpc>
                <a:spcPct val="130000"/>
              </a:lnSpc>
              <a:buFont typeface="Arial" charset="0"/>
              <a:buAutoNum type="arabicPeriod"/>
            </a:pPr>
            <a:r>
              <a:rPr lang="en-US" sz="3200" dirty="0">
                <a:latin typeface="Tahoma" pitchFamily="34" charset="0"/>
              </a:rPr>
              <a:t>Supporting Parents </a:t>
            </a:r>
          </a:p>
          <a:p>
            <a:pPr marL="514350" indent="-514350">
              <a:lnSpc>
                <a:spcPct val="130000"/>
              </a:lnSpc>
              <a:buFont typeface="Arial" charset="0"/>
              <a:buAutoNum type="arabicPeriod"/>
            </a:pPr>
            <a:r>
              <a:rPr lang="en-US" sz="3200" dirty="0">
                <a:latin typeface="Tahoma" pitchFamily="34" charset="0"/>
              </a:rPr>
              <a:t>One-On-One Assistance</a:t>
            </a:r>
          </a:p>
          <a:p>
            <a:pPr marL="514350" indent="-514350">
              <a:lnSpc>
                <a:spcPct val="130000"/>
              </a:lnSpc>
              <a:buFont typeface="Arial" charset="0"/>
              <a:buAutoNum type="arabicPeriod"/>
            </a:pPr>
            <a:r>
              <a:rPr lang="en-US" sz="3200" dirty="0">
                <a:latin typeface="Tahoma" pitchFamily="34" charset="0"/>
              </a:rPr>
              <a:t>Navigator Project</a:t>
            </a:r>
          </a:p>
          <a:p>
            <a:pPr marL="514350" indent="-514350">
              <a:lnSpc>
                <a:spcPct val="130000"/>
              </a:lnSpc>
              <a:buFont typeface="Arial" charset="0"/>
              <a:buAutoNum type="arabicPeriod"/>
            </a:pPr>
            <a:r>
              <a:rPr lang="en-US" sz="3200" dirty="0">
                <a:latin typeface="Tahoma" pitchFamily="34" charset="0"/>
              </a:rPr>
              <a:t>Free Trainings </a:t>
            </a:r>
          </a:p>
          <a:p>
            <a:pPr marL="514350" indent="-514350">
              <a:lnSpc>
                <a:spcPct val="130000"/>
              </a:lnSpc>
              <a:buFont typeface="Arial" charset="0"/>
              <a:buAutoNum type="arabicPeriod"/>
            </a:pPr>
            <a:r>
              <a:rPr lang="en-US" sz="3200" dirty="0">
                <a:latin typeface="Tahoma" pitchFamily="34" charset="0"/>
              </a:rPr>
              <a:t>On-Line Opportunities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P2P_ppt_Slide"/>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p:spPr>
      </p:pic>
      <p:sp>
        <p:nvSpPr>
          <p:cNvPr id="18435" name="Text Box 4"/>
          <p:cNvSpPr txBox="1">
            <a:spLocks noChangeArrowheads="1"/>
          </p:cNvSpPr>
          <p:nvPr/>
        </p:nvSpPr>
        <p:spPr bwMode="auto">
          <a:xfrm>
            <a:off x="3886200" y="228600"/>
            <a:ext cx="5035550" cy="619125"/>
          </a:xfrm>
          <a:prstGeom prst="rect">
            <a:avLst/>
          </a:prstGeom>
          <a:noFill/>
          <a:ln w="9525">
            <a:noFill/>
            <a:miter lim="800000"/>
            <a:headEnd/>
            <a:tailEnd/>
          </a:ln>
        </p:spPr>
        <p:txBody>
          <a:bodyPr>
            <a:spAutoFit/>
          </a:bodyPr>
          <a:lstStyle/>
          <a:p>
            <a:pPr algn="r">
              <a:lnSpc>
                <a:spcPct val="120000"/>
              </a:lnSpc>
            </a:pPr>
            <a:r>
              <a:rPr lang="en-US" altLang="zh-CN" sz="3200" b="1" dirty="0">
                <a:latin typeface="Tahoma" pitchFamily="34" charset="0"/>
                <a:ea typeface="SimSun" pitchFamily="2" charset="-122"/>
                <a:cs typeface="Tahoma" pitchFamily="34" charset="0"/>
              </a:rPr>
              <a:t>6. Free Trainings</a:t>
            </a:r>
            <a:endParaRPr lang="en-US" altLang="zh-CN" sz="3200" dirty="0">
              <a:latin typeface="Tahoma" pitchFamily="34" charset="0"/>
              <a:ea typeface="SimSun" pitchFamily="2" charset="-122"/>
              <a:cs typeface="Tahoma" pitchFamily="34" charset="0"/>
            </a:endParaRPr>
          </a:p>
        </p:txBody>
      </p:sp>
      <p:sp>
        <p:nvSpPr>
          <p:cNvPr id="17412" name="Text Box 16"/>
          <p:cNvSpPr txBox="1">
            <a:spLocks noChangeArrowheads="1"/>
          </p:cNvSpPr>
          <p:nvPr/>
        </p:nvSpPr>
        <p:spPr bwMode="auto">
          <a:xfrm>
            <a:off x="228600" y="1447800"/>
            <a:ext cx="4114800" cy="3878263"/>
          </a:xfrm>
          <a:prstGeom prst="rect">
            <a:avLst/>
          </a:prstGeom>
          <a:noFill/>
          <a:ln w="9525">
            <a:noFill/>
            <a:miter lim="800000"/>
            <a:headEnd/>
            <a:tailEnd/>
          </a:ln>
        </p:spPr>
        <p:txBody>
          <a:bodyPr>
            <a:spAutoFit/>
          </a:bodyPr>
          <a:lstStyle/>
          <a:p>
            <a:pPr>
              <a:spcBef>
                <a:spcPct val="50000"/>
              </a:spcBef>
              <a:defRPr/>
            </a:pPr>
            <a:r>
              <a:rPr lang="en-US" sz="2400" b="1" dirty="0">
                <a:latin typeface="Tahoma" pitchFamily="34" charset="0"/>
                <a:cs typeface="Tahoma" pitchFamily="34" charset="0"/>
              </a:rPr>
              <a:t>P2P Provides</a:t>
            </a:r>
          </a:p>
          <a:p>
            <a:pPr marL="341313" indent="-233363">
              <a:spcBef>
                <a:spcPct val="50000"/>
              </a:spcBef>
              <a:buFontTx/>
              <a:buBlip>
                <a:blip r:embed="rId4"/>
              </a:buBlip>
              <a:defRPr/>
            </a:pPr>
            <a:r>
              <a:rPr lang="en-US" sz="2400" dirty="0">
                <a:latin typeface="Tahoma" pitchFamily="34" charset="0"/>
                <a:cs typeface="Tahoma" pitchFamily="34" charset="0"/>
              </a:rPr>
              <a:t>The trainer/trainers</a:t>
            </a:r>
          </a:p>
          <a:p>
            <a:pPr marL="341313" indent="-233363">
              <a:spcBef>
                <a:spcPct val="50000"/>
              </a:spcBef>
              <a:buFontTx/>
              <a:buBlip>
                <a:blip r:embed="rId4"/>
              </a:buBlip>
              <a:defRPr/>
            </a:pPr>
            <a:r>
              <a:rPr lang="en-US" sz="2400" dirty="0">
                <a:latin typeface="Tahoma" pitchFamily="34" charset="0"/>
                <a:cs typeface="Tahoma" pitchFamily="34" charset="0"/>
              </a:rPr>
              <a:t>Full curriculum </a:t>
            </a:r>
            <a:r>
              <a:rPr lang="en-US" sz="2400" dirty="0" smtClean="0">
                <a:latin typeface="Tahoma" pitchFamily="34" charset="0"/>
                <a:cs typeface="Tahoma" pitchFamily="34" charset="0"/>
              </a:rPr>
              <a:t>including PowerPoint </a:t>
            </a:r>
            <a:r>
              <a:rPr lang="en-US" sz="2400" dirty="0">
                <a:latin typeface="Tahoma" pitchFamily="34" charset="0"/>
                <a:cs typeface="Tahoma" pitchFamily="34" charset="0"/>
              </a:rPr>
              <a:t>and handouts</a:t>
            </a:r>
          </a:p>
          <a:p>
            <a:pPr marL="341313" indent="-233363">
              <a:spcBef>
                <a:spcPct val="50000"/>
              </a:spcBef>
              <a:buFontTx/>
              <a:buBlip>
                <a:blip r:embed="rId4"/>
              </a:buBlip>
              <a:defRPr/>
            </a:pPr>
            <a:r>
              <a:rPr lang="en-US" sz="2400" dirty="0" smtClean="0">
                <a:latin typeface="Tahoma" pitchFamily="34" charset="0"/>
                <a:cs typeface="Tahoma" pitchFamily="34" charset="0"/>
              </a:rPr>
              <a:t>Fliers </a:t>
            </a:r>
            <a:r>
              <a:rPr lang="en-US" sz="2400" dirty="0">
                <a:latin typeface="Tahoma" pitchFamily="34" charset="0"/>
                <a:cs typeface="Tahoma" pitchFamily="34" charset="0"/>
              </a:rPr>
              <a:t>for the host to use</a:t>
            </a:r>
          </a:p>
          <a:p>
            <a:pPr marL="341313" indent="-233363">
              <a:spcBef>
                <a:spcPct val="50000"/>
              </a:spcBef>
              <a:buFontTx/>
              <a:buBlip>
                <a:blip r:embed="rId4"/>
              </a:buBlip>
              <a:defRPr/>
            </a:pPr>
            <a:r>
              <a:rPr lang="en-US" sz="2400" dirty="0" smtClean="0">
                <a:latin typeface="Tahoma" pitchFamily="34" charset="0"/>
                <a:cs typeface="Tahoma" pitchFamily="34" charset="0"/>
              </a:rPr>
              <a:t>Advertising </a:t>
            </a:r>
            <a:r>
              <a:rPr lang="en-US" sz="2400" dirty="0">
                <a:latin typeface="Tahoma" pitchFamily="34" charset="0"/>
                <a:cs typeface="Tahoma" pitchFamily="34" charset="0"/>
              </a:rPr>
              <a:t>on our calendar of events</a:t>
            </a:r>
          </a:p>
          <a:p>
            <a:pPr>
              <a:spcBef>
                <a:spcPct val="50000"/>
              </a:spcBef>
              <a:defRPr/>
            </a:pPr>
            <a:endParaRPr lang="en-US" sz="2000" b="1" dirty="0">
              <a:latin typeface="Tahoma" pitchFamily="34" charset="0"/>
              <a:cs typeface="Tahoma" pitchFamily="34" charset="0"/>
            </a:endParaRPr>
          </a:p>
        </p:txBody>
      </p:sp>
      <p:pic>
        <p:nvPicPr>
          <p:cNvPr id="40962" name="Picture 2" descr="Q:\Photos\2010 Staff Retreat\coord. mtg and 2010 staff retreat photos 059.jpg"/>
          <p:cNvPicPr>
            <a:picLocks noChangeAspect="1" noChangeArrowheads="1"/>
          </p:cNvPicPr>
          <p:nvPr/>
        </p:nvPicPr>
        <p:blipFill>
          <a:blip r:embed="rId5" cstate="print"/>
          <a:srcRect l="15625" t="41667" r="12500"/>
          <a:stretch>
            <a:fillRect/>
          </a:stretch>
        </p:blipFill>
        <p:spPr bwMode="auto">
          <a:xfrm>
            <a:off x="4419600" y="2895600"/>
            <a:ext cx="4256088"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39" name="Text Box 364"/>
          <p:cNvSpPr txBox="1">
            <a:spLocks noChangeArrowheads="1"/>
          </p:cNvSpPr>
          <p:nvPr/>
        </p:nvSpPr>
        <p:spPr bwMode="auto">
          <a:xfrm>
            <a:off x="762000" y="5943600"/>
            <a:ext cx="7848600" cy="534988"/>
          </a:xfrm>
          <a:prstGeom prst="rect">
            <a:avLst/>
          </a:prstGeom>
          <a:noFill/>
          <a:ln w="9525">
            <a:noFill/>
            <a:miter lim="800000"/>
            <a:headEnd/>
            <a:tailEnd/>
          </a:ln>
        </p:spPr>
        <p:txBody>
          <a:bodyPr>
            <a:spAutoFit/>
          </a:bodyPr>
          <a:lstStyle/>
          <a:p>
            <a:pPr marL="342900" indent="-342900" algn="ctr">
              <a:lnSpc>
                <a:spcPct val="80000"/>
              </a:lnSpc>
            </a:pPr>
            <a:r>
              <a:rPr lang="en-US" sz="3600" b="1" dirty="0">
                <a:solidFill>
                  <a:srgbClr val="4555C7"/>
                </a:solidFill>
                <a:latin typeface="Tahoma" pitchFamily="34" charset="0"/>
              </a:rPr>
              <a:t>Call Toll Free 1-800-229-2038</a:t>
            </a:r>
          </a:p>
        </p:txBody>
      </p:sp>
      <p:sp>
        <p:nvSpPr>
          <p:cNvPr id="18440" name="TextBox 8"/>
          <p:cNvSpPr txBox="1">
            <a:spLocks noChangeArrowheads="1"/>
          </p:cNvSpPr>
          <p:nvPr/>
        </p:nvSpPr>
        <p:spPr bwMode="auto">
          <a:xfrm rot="223459">
            <a:off x="4324350" y="1277938"/>
            <a:ext cx="4445000" cy="1384300"/>
          </a:xfrm>
          <a:prstGeom prst="rect">
            <a:avLst/>
          </a:prstGeom>
          <a:noFill/>
          <a:ln w="9525">
            <a:noFill/>
            <a:miter lim="800000"/>
            <a:headEnd/>
            <a:tailEnd/>
          </a:ln>
        </p:spPr>
        <p:txBody>
          <a:bodyPr>
            <a:spAutoFit/>
          </a:bodyPr>
          <a:lstStyle/>
          <a:p>
            <a:pPr algn="ctr"/>
            <a:r>
              <a:rPr lang="en-US" sz="2800" i="1" dirty="0">
                <a:solidFill>
                  <a:srgbClr val="76B900"/>
                </a:solidFill>
                <a:latin typeface="Georgia" pitchFamily="18" charset="0"/>
              </a:rPr>
              <a:t>Just pick up the phone and our trainers can come to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P2P_ppt_Slide"/>
          <p:cNvPicPr>
            <a:picLocks noChangeAspect="1" noChangeArrowheads="1"/>
          </p:cNvPicPr>
          <p:nvPr/>
        </p:nvPicPr>
        <p:blipFill>
          <a:blip r:embed="rId3" cstate="print"/>
          <a:srcRect/>
          <a:stretch>
            <a:fillRect/>
          </a:stretch>
        </p:blipFill>
        <p:spPr bwMode="auto">
          <a:xfrm>
            <a:off x="0" y="-25400"/>
            <a:ext cx="9144000" cy="6883400"/>
          </a:xfrm>
          <a:prstGeom prst="rect">
            <a:avLst/>
          </a:prstGeom>
          <a:noFill/>
          <a:ln w="9525">
            <a:noFill/>
            <a:miter lim="800000"/>
            <a:headEnd/>
            <a:tailEnd/>
          </a:ln>
        </p:spPr>
      </p:pic>
      <p:sp>
        <p:nvSpPr>
          <p:cNvPr id="19459" name="Text Box 4"/>
          <p:cNvSpPr txBox="1">
            <a:spLocks noChangeArrowheads="1"/>
          </p:cNvSpPr>
          <p:nvPr/>
        </p:nvSpPr>
        <p:spPr bwMode="auto">
          <a:xfrm>
            <a:off x="2819400" y="228600"/>
            <a:ext cx="6096000" cy="1016000"/>
          </a:xfrm>
          <a:prstGeom prst="rect">
            <a:avLst/>
          </a:prstGeom>
          <a:noFill/>
          <a:ln w="9525">
            <a:noFill/>
            <a:miter lim="800000"/>
            <a:headEnd/>
            <a:tailEnd/>
          </a:ln>
        </p:spPr>
        <p:txBody>
          <a:bodyPr>
            <a:spAutoFit/>
          </a:bodyPr>
          <a:lstStyle/>
          <a:p>
            <a:pPr algn="r"/>
            <a:r>
              <a:rPr lang="en-US" sz="3200" b="1" dirty="0">
                <a:latin typeface="Tahoma" pitchFamily="34" charset="0"/>
                <a:cs typeface="Tahoma" pitchFamily="34" charset="0"/>
              </a:rPr>
              <a:t>P2P Trainings…</a:t>
            </a:r>
            <a:r>
              <a:rPr lang="en-US" sz="2400" b="1" dirty="0">
                <a:latin typeface="Tahoma" pitchFamily="34" charset="0"/>
                <a:cs typeface="Tahoma" pitchFamily="34" charset="0"/>
              </a:rPr>
              <a:t>2-hour sessions</a:t>
            </a:r>
            <a:endParaRPr lang="en-US" sz="3200" b="1" dirty="0">
              <a:latin typeface="Tahoma" pitchFamily="34" charset="0"/>
              <a:cs typeface="Tahoma" pitchFamily="34" charset="0"/>
            </a:endParaRPr>
          </a:p>
          <a:p>
            <a:pPr algn="ctr"/>
            <a:endParaRPr lang="en-US" sz="2800" dirty="0">
              <a:latin typeface="Tahoma" pitchFamily="34" charset="0"/>
              <a:cs typeface="Tahoma" pitchFamily="34" charset="0"/>
            </a:endParaRPr>
          </a:p>
        </p:txBody>
      </p:sp>
      <p:sp>
        <p:nvSpPr>
          <p:cNvPr id="18437" name="Rectangle 6"/>
          <p:cNvSpPr>
            <a:spLocks noChangeArrowheads="1"/>
          </p:cNvSpPr>
          <p:nvPr/>
        </p:nvSpPr>
        <p:spPr bwMode="auto">
          <a:xfrm>
            <a:off x="0" y="1371600"/>
            <a:ext cx="4572000" cy="2954338"/>
          </a:xfrm>
          <a:prstGeom prst="rect">
            <a:avLst/>
          </a:prstGeom>
          <a:noFill/>
          <a:ln w="9525">
            <a:noFill/>
            <a:miter lim="800000"/>
            <a:headEnd/>
            <a:tailEnd/>
          </a:ln>
        </p:spPr>
        <p:txBody>
          <a:bodyPr>
            <a:spAutoFit/>
          </a:bodyPr>
          <a:lstStyle/>
          <a:p>
            <a:pPr marL="457200" indent="-457200" algn="ctr">
              <a:spcBef>
                <a:spcPct val="80000"/>
              </a:spcBef>
              <a:defRPr/>
            </a:pPr>
            <a:r>
              <a:rPr lang="en-US" sz="2400" b="1" dirty="0">
                <a:solidFill>
                  <a:srgbClr val="4555C7"/>
                </a:solidFill>
                <a:latin typeface="Tahoma" pitchFamily="34" charset="0"/>
                <a:cs typeface="Tahoma" pitchFamily="34" charset="0"/>
              </a:rPr>
              <a:t>Education</a:t>
            </a:r>
          </a:p>
          <a:p>
            <a:pPr marL="287338" indent="-287338">
              <a:spcBef>
                <a:spcPct val="80000"/>
              </a:spcBef>
              <a:buSzPct val="150000"/>
              <a:buFontTx/>
              <a:buBlip>
                <a:blip r:embed="rId4"/>
              </a:buBlip>
              <a:defRPr/>
            </a:pPr>
            <a:r>
              <a:rPr lang="en-US" dirty="0">
                <a:latin typeface="Tahoma" pitchFamily="34" charset="0"/>
                <a:cs typeface="Tahoma" pitchFamily="34" charset="0"/>
              </a:rPr>
              <a:t>A Brief Overview of Special Education</a:t>
            </a:r>
          </a:p>
          <a:p>
            <a:pPr marL="287338" indent="-287338">
              <a:spcBef>
                <a:spcPct val="80000"/>
              </a:spcBef>
              <a:buSzPct val="150000"/>
              <a:buFontTx/>
              <a:buBlip>
                <a:blip r:embed="rId4"/>
              </a:buBlip>
              <a:defRPr/>
            </a:pPr>
            <a:r>
              <a:rPr lang="en-US" dirty="0">
                <a:latin typeface="Tahoma" pitchFamily="34" charset="0"/>
                <a:cs typeface="Tahoma" pitchFamily="34" charset="0"/>
              </a:rPr>
              <a:t>Parental Rights</a:t>
            </a:r>
          </a:p>
          <a:p>
            <a:pPr marL="287338" indent="-287338">
              <a:spcBef>
                <a:spcPct val="80000"/>
              </a:spcBef>
              <a:buSzPct val="150000"/>
              <a:buFontTx/>
              <a:buBlip>
                <a:blip r:embed="rId4"/>
              </a:buBlip>
              <a:defRPr/>
            </a:pPr>
            <a:r>
              <a:rPr lang="en-US" dirty="0">
                <a:latin typeface="Tahoma" pitchFamily="34" charset="0"/>
                <a:cs typeface="Tahoma" pitchFamily="34" charset="0"/>
              </a:rPr>
              <a:t>Effective Communication</a:t>
            </a:r>
          </a:p>
          <a:p>
            <a:pPr marL="287338" indent="-287338">
              <a:spcBef>
                <a:spcPct val="80000"/>
              </a:spcBef>
              <a:buSzPct val="150000"/>
              <a:buFontTx/>
              <a:buBlip>
                <a:blip r:embed="rId4"/>
              </a:buBlip>
              <a:defRPr/>
            </a:pPr>
            <a:r>
              <a:rPr lang="en-US" dirty="0">
                <a:latin typeface="Tahoma" pitchFamily="34" charset="0"/>
                <a:cs typeface="Tahoma" pitchFamily="34" charset="0"/>
              </a:rPr>
              <a:t>Inclusion in Schools</a:t>
            </a:r>
          </a:p>
          <a:p>
            <a:pPr marL="457200" indent="-457200">
              <a:spcBef>
                <a:spcPct val="80000"/>
              </a:spcBef>
              <a:buFont typeface="Wingdings" pitchFamily="2" charset="2"/>
              <a:buChar char="ü"/>
              <a:defRPr/>
            </a:pPr>
            <a:endParaRPr lang="en-US" dirty="0">
              <a:latin typeface="Tahoma" pitchFamily="34" charset="0"/>
              <a:cs typeface="Tahoma" pitchFamily="34" charset="0"/>
            </a:endParaRPr>
          </a:p>
        </p:txBody>
      </p:sp>
      <p:sp>
        <p:nvSpPr>
          <p:cNvPr id="18440" name="Rectangle 7"/>
          <p:cNvSpPr>
            <a:spLocks noChangeArrowheads="1"/>
          </p:cNvSpPr>
          <p:nvPr/>
        </p:nvSpPr>
        <p:spPr bwMode="auto">
          <a:xfrm>
            <a:off x="4572000" y="1447800"/>
            <a:ext cx="4572000" cy="2234458"/>
          </a:xfrm>
          <a:prstGeom prst="rect">
            <a:avLst/>
          </a:prstGeom>
          <a:noFill/>
          <a:ln w="9525">
            <a:noFill/>
            <a:miter lim="800000"/>
            <a:headEnd/>
            <a:tailEnd/>
          </a:ln>
        </p:spPr>
        <p:txBody>
          <a:bodyPr>
            <a:spAutoFit/>
          </a:bodyPr>
          <a:lstStyle/>
          <a:p>
            <a:pPr marL="457200" indent="-457200" algn="ctr">
              <a:spcBef>
                <a:spcPct val="80000"/>
              </a:spcBef>
              <a:defRPr/>
            </a:pPr>
            <a:r>
              <a:rPr lang="en-US" sz="2400" b="1" dirty="0">
                <a:solidFill>
                  <a:srgbClr val="4555C7"/>
                </a:solidFill>
                <a:latin typeface="Tahoma" pitchFamily="34" charset="0"/>
                <a:cs typeface="Tahoma" pitchFamily="34" charset="0"/>
              </a:rPr>
              <a:t>Transitions</a:t>
            </a:r>
          </a:p>
          <a:p>
            <a:pPr marL="287338" indent="-287338">
              <a:spcBef>
                <a:spcPct val="80000"/>
              </a:spcBef>
              <a:buSzPct val="150000"/>
              <a:buFontTx/>
              <a:buBlip>
                <a:blip r:embed="rId4"/>
              </a:buBlip>
              <a:defRPr/>
            </a:pPr>
            <a:r>
              <a:rPr lang="en-US" dirty="0">
                <a:latin typeface="Tahoma" pitchFamily="34" charset="0"/>
                <a:cs typeface="Tahoma" pitchFamily="34" charset="0"/>
              </a:rPr>
              <a:t>Transition at Age 3</a:t>
            </a:r>
          </a:p>
          <a:p>
            <a:pPr marL="287338" indent="-287338">
              <a:spcBef>
                <a:spcPct val="80000"/>
              </a:spcBef>
              <a:buSzPct val="150000"/>
              <a:buFontTx/>
              <a:buBlip>
                <a:blip r:embed="rId4"/>
              </a:buBlip>
              <a:defRPr/>
            </a:pPr>
            <a:r>
              <a:rPr lang="en-US" b="1" dirty="0">
                <a:solidFill>
                  <a:srgbClr val="006600"/>
                </a:solidFill>
                <a:latin typeface="Tahoma" pitchFamily="34" charset="0"/>
                <a:cs typeface="Tahoma" pitchFamily="34" charset="0"/>
              </a:rPr>
              <a:t>Transition from High School</a:t>
            </a:r>
          </a:p>
          <a:p>
            <a:pPr marL="287338" indent="-287338">
              <a:spcBef>
                <a:spcPct val="80000"/>
              </a:spcBef>
              <a:buSzPct val="150000"/>
              <a:buFontTx/>
              <a:buBlip>
                <a:blip r:embed="rId4"/>
              </a:buBlip>
              <a:defRPr/>
            </a:pPr>
            <a:r>
              <a:rPr lang="en-US" b="1" dirty="0">
                <a:solidFill>
                  <a:srgbClr val="006600"/>
                </a:solidFill>
                <a:latin typeface="Tahoma" pitchFamily="34" charset="0"/>
                <a:cs typeface="Tahoma" pitchFamily="34" charset="0"/>
              </a:rPr>
              <a:t>Keys to Help Your Teen Get A First Job</a:t>
            </a:r>
          </a:p>
        </p:txBody>
      </p:sp>
      <p:sp>
        <p:nvSpPr>
          <p:cNvPr id="10" name="Rectangle 2"/>
          <p:cNvSpPr>
            <a:spLocks noChangeArrowheads="1"/>
          </p:cNvSpPr>
          <p:nvPr/>
        </p:nvSpPr>
        <p:spPr bwMode="auto">
          <a:xfrm>
            <a:off x="4648200" y="3657600"/>
            <a:ext cx="4267200" cy="2511425"/>
          </a:xfrm>
          <a:prstGeom prst="rect">
            <a:avLst/>
          </a:prstGeom>
          <a:noFill/>
          <a:ln w="9525">
            <a:noFill/>
            <a:miter lim="800000"/>
            <a:headEnd/>
            <a:tailEnd/>
          </a:ln>
        </p:spPr>
        <p:txBody>
          <a:bodyPr>
            <a:spAutoFit/>
          </a:bodyPr>
          <a:lstStyle/>
          <a:p>
            <a:pPr marL="457200" indent="-457200" algn="ctr">
              <a:spcBef>
                <a:spcPct val="80000"/>
              </a:spcBef>
              <a:defRPr/>
            </a:pPr>
            <a:r>
              <a:rPr lang="en-US" sz="2400" b="1" dirty="0">
                <a:solidFill>
                  <a:srgbClr val="4555C7"/>
                </a:solidFill>
                <a:latin typeface="Tahoma" pitchFamily="34" charset="0"/>
                <a:cs typeface="Tahoma" pitchFamily="34" charset="0"/>
              </a:rPr>
              <a:t>Health Care</a:t>
            </a:r>
          </a:p>
          <a:p>
            <a:pPr marL="287338" indent="-287338">
              <a:spcBef>
                <a:spcPct val="80000"/>
              </a:spcBef>
              <a:buSzPct val="150000"/>
              <a:buFontTx/>
              <a:buBlip>
                <a:blip r:embed="rId4"/>
              </a:buBlip>
              <a:defRPr/>
            </a:pPr>
            <a:r>
              <a:rPr lang="en-US" dirty="0">
                <a:latin typeface="Tahoma" pitchFamily="34" charset="0"/>
                <a:cs typeface="Tahoma" pitchFamily="34" charset="0"/>
              </a:rPr>
              <a:t>Medicaid and Home and Community-Based Services</a:t>
            </a:r>
          </a:p>
          <a:p>
            <a:pPr marL="287338" indent="-287338">
              <a:spcBef>
                <a:spcPct val="80000"/>
              </a:spcBef>
              <a:buSzPct val="150000"/>
              <a:buFontTx/>
              <a:buBlip>
                <a:blip r:embed="rId4"/>
              </a:buBlip>
              <a:defRPr/>
            </a:pPr>
            <a:r>
              <a:rPr lang="en-US" dirty="0">
                <a:latin typeface="Tahoma" pitchFamily="34" charset="0"/>
                <a:cs typeface="Tahoma" pitchFamily="34" charset="0"/>
              </a:rPr>
              <a:t>Medicaid and Care Management Organizations (CMOs)</a:t>
            </a:r>
          </a:p>
          <a:p>
            <a:pPr marL="287338" indent="-287338">
              <a:spcBef>
                <a:spcPct val="80000"/>
              </a:spcBef>
              <a:buSzPct val="150000"/>
              <a:buFontTx/>
              <a:buBlip>
                <a:blip r:embed="rId4"/>
              </a:buBlip>
              <a:defRPr/>
            </a:pPr>
            <a:r>
              <a:rPr lang="en-US" b="1" dirty="0">
                <a:solidFill>
                  <a:srgbClr val="006600"/>
                </a:solidFill>
                <a:latin typeface="Tahoma" pitchFamily="34" charset="0"/>
                <a:cs typeface="Tahoma" pitchFamily="34" charset="0"/>
              </a:rPr>
              <a:t>Transition to Adult Healthcare</a:t>
            </a:r>
          </a:p>
        </p:txBody>
      </p:sp>
      <p:sp>
        <p:nvSpPr>
          <p:cNvPr id="11" name="Rectangle 3"/>
          <p:cNvSpPr>
            <a:spLocks noChangeArrowheads="1"/>
          </p:cNvSpPr>
          <p:nvPr/>
        </p:nvSpPr>
        <p:spPr bwMode="auto">
          <a:xfrm>
            <a:off x="0" y="4267200"/>
            <a:ext cx="4419600" cy="1735138"/>
          </a:xfrm>
          <a:prstGeom prst="rect">
            <a:avLst/>
          </a:prstGeom>
          <a:noFill/>
          <a:ln w="9525">
            <a:noFill/>
            <a:miter lim="800000"/>
            <a:headEnd/>
            <a:tailEnd/>
          </a:ln>
        </p:spPr>
        <p:txBody>
          <a:bodyPr>
            <a:spAutoFit/>
          </a:bodyPr>
          <a:lstStyle/>
          <a:p>
            <a:pPr marL="457200" indent="-457200" algn="ctr">
              <a:spcBef>
                <a:spcPct val="80000"/>
              </a:spcBef>
              <a:defRPr/>
            </a:pPr>
            <a:r>
              <a:rPr lang="en-US" sz="2400" b="1" dirty="0">
                <a:solidFill>
                  <a:srgbClr val="4555C7"/>
                </a:solidFill>
                <a:latin typeface="Tahoma" pitchFamily="34" charset="0"/>
                <a:cs typeface="Tahoma" pitchFamily="34" charset="0"/>
              </a:rPr>
              <a:t>Assistive Technology</a:t>
            </a:r>
          </a:p>
          <a:p>
            <a:pPr marL="287338" indent="-287338">
              <a:spcBef>
                <a:spcPct val="80000"/>
              </a:spcBef>
              <a:buSzPct val="150000"/>
              <a:buFontTx/>
              <a:buBlip>
                <a:blip r:embed="rId4"/>
              </a:buBlip>
              <a:defRPr/>
            </a:pPr>
            <a:r>
              <a:rPr lang="en-US" dirty="0">
                <a:latin typeface="Tahoma" pitchFamily="34" charset="0"/>
                <a:cs typeface="Tahoma" pitchFamily="34" charset="0"/>
              </a:rPr>
              <a:t>Assistive Technology for Youth </a:t>
            </a:r>
          </a:p>
          <a:p>
            <a:pPr marL="287338" indent="-287338">
              <a:spcBef>
                <a:spcPct val="80000"/>
              </a:spcBef>
              <a:buSzPct val="150000"/>
              <a:buFontTx/>
              <a:buBlip>
                <a:blip r:embed="rId4"/>
              </a:buBlip>
              <a:defRPr/>
            </a:pPr>
            <a:r>
              <a:rPr lang="en-US" dirty="0">
                <a:latin typeface="Tahoma" pitchFamily="34" charset="0"/>
                <a:cs typeface="Tahoma" pitchFamily="34" charset="0"/>
              </a:rPr>
              <a:t>Assistive Technology for Young Children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P2P_ppt_Slide"/>
          <p:cNvPicPr>
            <a:picLocks noChangeAspect="1" noChangeArrowheads="1"/>
          </p:cNvPicPr>
          <p:nvPr/>
        </p:nvPicPr>
        <p:blipFill>
          <a:blip r:embed="rId3" cstate="print"/>
          <a:srcRect/>
          <a:stretch>
            <a:fillRect/>
          </a:stretch>
        </p:blipFill>
        <p:spPr bwMode="auto">
          <a:xfrm>
            <a:off x="0" y="-25400"/>
            <a:ext cx="9144000" cy="6883400"/>
          </a:xfrm>
          <a:prstGeom prst="rect">
            <a:avLst/>
          </a:prstGeom>
          <a:noFill/>
          <a:ln w="9525">
            <a:noFill/>
            <a:miter lim="800000"/>
            <a:headEnd/>
            <a:tailEnd/>
          </a:ln>
        </p:spPr>
      </p:pic>
      <p:sp>
        <p:nvSpPr>
          <p:cNvPr id="20483" name="Text Box 4"/>
          <p:cNvSpPr txBox="1">
            <a:spLocks noChangeArrowheads="1"/>
          </p:cNvSpPr>
          <p:nvPr/>
        </p:nvSpPr>
        <p:spPr bwMode="auto">
          <a:xfrm>
            <a:off x="2743200" y="228600"/>
            <a:ext cx="6096000" cy="1016000"/>
          </a:xfrm>
          <a:prstGeom prst="rect">
            <a:avLst/>
          </a:prstGeom>
          <a:noFill/>
          <a:ln w="9525">
            <a:noFill/>
            <a:miter lim="800000"/>
            <a:headEnd/>
            <a:tailEnd/>
          </a:ln>
        </p:spPr>
        <p:txBody>
          <a:bodyPr>
            <a:spAutoFit/>
          </a:bodyPr>
          <a:lstStyle/>
          <a:p>
            <a:pPr algn="r"/>
            <a:r>
              <a:rPr lang="en-US" sz="3200" b="1" dirty="0">
                <a:latin typeface="Tahoma" pitchFamily="34" charset="0"/>
                <a:cs typeface="Tahoma" pitchFamily="34" charset="0"/>
              </a:rPr>
              <a:t>P2P Trainings…</a:t>
            </a:r>
            <a:r>
              <a:rPr lang="en-US" sz="2400" b="1" dirty="0">
                <a:latin typeface="Tahoma" pitchFamily="34" charset="0"/>
                <a:cs typeface="Tahoma" pitchFamily="34" charset="0"/>
              </a:rPr>
              <a:t>other options</a:t>
            </a:r>
          </a:p>
          <a:p>
            <a:pPr algn="r"/>
            <a:endParaRPr lang="en-US" sz="2800" dirty="0">
              <a:latin typeface="Tahoma" pitchFamily="34" charset="0"/>
              <a:cs typeface="Tahoma" pitchFamily="34" charset="0"/>
            </a:endParaRPr>
          </a:p>
        </p:txBody>
      </p:sp>
      <p:sp>
        <p:nvSpPr>
          <p:cNvPr id="20485" name="Rectangle 4"/>
          <p:cNvSpPr>
            <a:spLocks noChangeArrowheads="1"/>
          </p:cNvSpPr>
          <p:nvPr/>
        </p:nvSpPr>
        <p:spPr bwMode="auto">
          <a:xfrm>
            <a:off x="0" y="1295400"/>
            <a:ext cx="5105400" cy="2538413"/>
          </a:xfrm>
          <a:prstGeom prst="rect">
            <a:avLst/>
          </a:prstGeom>
          <a:noFill/>
          <a:ln w="9525">
            <a:noFill/>
            <a:miter lim="800000"/>
            <a:headEnd/>
            <a:tailEnd/>
          </a:ln>
        </p:spPr>
        <p:txBody>
          <a:bodyPr>
            <a:spAutoFit/>
          </a:bodyPr>
          <a:lstStyle/>
          <a:p>
            <a:pPr marL="573088" indent="-573088" algn="ctr">
              <a:spcBef>
                <a:spcPts val="1800"/>
              </a:spcBef>
              <a:defRPr/>
            </a:pPr>
            <a:r>
              <a:rPr lang="en-US" sz="2400" b="1" dirty="0">
                <a:solidFill>
                  <a:srgbClr val="4555C7"/>
                </a:solidFill>
                <a:latin typeface="Tahoma" pitchFamily="34" charset="0"/>
                <a:cs typeface="Tahoma" pitchFamily="34" charset="0"/>
              </a:rPr>
              <a:t>Interactive 4-hr Workshops</a:t>
            </a:r>
          </a:p>
          <a:p>
            <a:pPr marL="341313" indent="-341313">
              <a:spcBef>
                <a:spcPts val="1800"/>
              </a:spcBef>
              <a:buSzPct val="150000"/>
              <a:buFontTx/>
              <a:buBlip>
                <a:blip r:embed="rId4"/>
              </a:buBlip>
              <a:defRPr/>
            </a:pPr>
            <a:r>
              <a:rPr lang="en-US" dirty="0">
                <a:latin typeface="Tahoma" pitchFamily="34" charset="0"/>
                <a:cs typeface="Tahoma" pitchFamily="34" charset="0"/>
              </a:rPr>
              <a:t>Understanding the School Discipline Process</a:t>
            </a:r>
          </a:p>
          <a:p>
            <a:pPr marL="341313" indent="-341313">
              <a:spcBef>
                <a:spcPts val="1800"/>
              </a:spcBef>
              <a:buSzPct val="150000"/>
              <a:buFontTx/>
              <a:buBlip>
                <a:blip r:embed="rId4"/>
              </a:buBlip>
              <a:defRPr/>
            </a:pPr>
            <a:r>
              <a:rPr lang="en-US" dirty="0">
                <a:latin typeface="Tahoma" pitchFamily="34" charset="0"/>
                <a:cs typeface="Tahoma" pitchFamily="34" charset="0"/>
              </a:rPr>
              <a:t>Focusing on a Vision and Strengths to Get to Measurable Goals</a:t>
            </a:r>
          </a:p>
          <a:p>
            <a:pPr marL="341313" indent="-341313">
              <a:spcBef>
                <a:spcPts val="1800"/>
              </a:spcBef>
              <a:buSzPct val="150000"/>
              <a:buFontTx/>
              <a:buBlip>
                <a:blip r:embed="rId4"/>
              </a:buBlip>
              <a:defRPr/>
            </a:pPr>
            <a:r>
              <a:rPr lang="en-US" dirty="0">
                <a:latin typeface="Tahoma" pitchFamily="34" charset="0"/>
                <a:cs typeface="Tahoma" pitchFamily="34" charset="0"/>
              </a:rPr>
              <a:t>Dream Bigger, Aim Higher: Empowerment from Infancy to Adulthood</a:t>
            </a:r>
          </a:p>
        </p:txBody>
      </p:sp>
      <p:sp>
        <p:nvSpPr>
          <p:cNvPr id="7" name="Rectangle 7"/>
          <p:cNvSpPr>
            <a:spLocks noChangeArrowheads="1"/>
          </p:cNvSpPr>
          <p:nvPr/>
        </p:nvSpPr>
        <p:spPr bwMode="auto">
          <a:xfrm>
            <a:off x="457200" y="4876800"/>
            <a:ext cx="152400" cy="646331"/>
          </a:xfrm>
          <a:prstGeom prst="rect">
            <a:avLst/>
          </a:prstGeom>
          <a:noFill/>
          <a:ln w="9525">
            <a:noFill/>
            <a:miter lim="800000"/>
            <a:headEnd/>
            <a:tailEnd/>
          </a:ln>
        </p:spPr>
        <p:txBody>
          <a:bodyPr wrap="square">
            <a:spAutoFit/>
          </a:bodyPr>
          <a:lstStyle/>
          <a:p>
            <a:pPr>
              <a:defRPr/>
            </a:pPr>
            <a:r>
              <a:rPr lang="en-US" dirty="0" smtClean="0">
                <a:latin typeface="Arial" pitchFamily="34" charset="0"/>
                <a:cs typeface="Arial" pitchFamily="34" charset="0"/>
              </a:rPr>
              <a:t> </a:t>
            </a:r>
            <a:endParaRPr lang="en-US" dirty="0">
              <a:latin typeface="Arial" pitchFamily="34" charset="0"/>
              <a:cs typeface="Arial" pitchFamily="34" charset="0"/>
            </a:endParaRPr>
          </a:p>
          <a:p>
            <a:pPr>
              <a:buFont typeface="Wingdings" pitchFamily="2" charset="2"/>
              <a:buChar char="ü"/>
              <a:defRPr/>
            </a:pPr>
            <a:endParaRPr lang="en-US" dirty="0">
              <a:solidFill>
                <a:srgbClr val="006600"/>
              </a:solidFill>
              <a:latin typeface="Tahoma" pitchFamily="34" charset="0"/>
              <a:cs typeface="Tahoma" pitchFamily="34" charset="0"/>
            </a:endParaRPr>
          </a:p>
        </p:txBody>
      </p:sp>
      <p:sp>
        <p:nvSpPr>
          <p:cNvPr id="20486" name="Rectangle 13"/>
          <p:cNvSpPr>
            <a:spLocks noChangeArrowheads="1"/>
          </p:cNvSpPr>
          <p:nvPr/>
        </p:nvSpPr>
        <p:spPr bwMode="auto">
          <a:xfrm>
            <a:off x="5562600" y="1295400"/>
            <a:ext cx="3581400" cy="2508250"/>
          </a:xfrm>
          <a:prstGeom prst="rect">
            <a:avLst/>
          </a:prstGeom>
          <a:noFill/>
          <a:ln w="9525">
            <a:noFill/>
            <a:miter lim="800000"/>
            <a:headEnd/>
            <a:tailEnd/>
          </a:ln>
        </p:spPr>
        <p:txBody>
          <a:bodyPr anchor="ctr">
            <a:spAutoFit/>
          </a:bodyPr>
          <a:lstStyle/>
          <a:p>
            <a:pPr marL="341313" indent="-341313" algn="ctr" eaLnBrk="0" hangingPunct="0">
              <a:spcAft>
                <a:spcPts val="1800"/>
              </a:spcAft>
            </a:pPr>
            <a:r>
              <a:rPr lang="en-US" sz="2400" b="1" dirty="0">
                <a:solidFill>
                  <a:srgbClr val="4555C7"/>
                </a:solidFill>
                <a:latin typeface="Tahoma" pitchFamily="34" charset="0"/>
                <a:cs typeface="Tahoma" pitchFamily="34" charset="0"/>
              </a:rPr>
              <a:t>Webinars</a:t>
            </a:r>
          </a:p>
          <a:p>
            <a:pPr marL="341313" indent="-341313" eaLnBrk="0" hangingPunct="0">
              <a:spcAft>
                <a:spcPts val="1200"/>
              </a:spcAft>
              <a:buSzPct val="150000"/>
              <a:buFontTx/>
              <a:buBlip>
                <a:blip r:embed="rId4"/>
              </a:buBlip>
            </a:pPr>
            <a:r>
              <a:rPr lang="en-US" dirty="0">
                <a:solidFill>
                  <a:srgbClr val="000000"/>
                </a:solidFill>
                <a:latin typeface="Tahoma" pitchFamily="34" charset="0"/>
                <a:cs typeface="Tahoma" pitchFamily="34" charset="0"/>
              </a:rPr>
              <a:t>Topical Sessions on a wide variety of topics taught by professionals in the field</a:t>
            </a:r>
          </a:p>
          <a:p>
            <a:pPr marL="341313" indent="-341313" eaLnBrk="0" hangingPunct="0">
              <a:spcAft>
                <a:spcPts val="1200"/>
              </a:spcAft>
              <a:buSzPct val="150000"/>
              <a:buFontTx/>
              <a:buBlip>
                <a:blip r:embed="rId4"/>
              </a:buBlip>
            </a:pPr>
            <a:r>
              <a:rPr lang="en-US" dirty="0">
                <a:solidFill>
                  <a:srgbClr val="000000"/>
                </a:solidFill>
                <a:latin typeface="Tahoma" pitchFamily="34" charset="0"/>
                <a:cs typeface="Tahoma" pitchFamily="34" charset="0"/>
              </a:rPr>
              <a:t>Parenting Sessions with parents who share their experiences</a:t>
            </a:r>
            <a:endParaRPr lang="en-US"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0"/>
            <a:ext cx="9144000" cy="7086600"/>
          </a:xfrm>
          <a:prstGeom prst="rect">
            <a:avLst/>
          </a:prstGeom>
          <a:noFill/>
          <a:ln w="9525">
            <a:noFill/>
            <a:miter lim="800000"/>
            <a:headEnd/>
            <a:tailEnd/>
          </a:ln>
        </p:spPr>
      </p:pic>
      <p:sp>
        <p:nvSpPr>
          <p:cNvPr id="8195" name="Rectangle 10"/>
          <p:cNvSpPr>
            <a:spLocks noChangeArrowheads="1"/>
          </p:cNvSpPr>
          <p:nvPr/>
        </p:nvSpPr>
        <p:spPr bwMode="auto">
          <a:xfrm>
            <a:off x="914400" y="1676400"/>
            <a:ext cx="6400800" cy="2438400"/>
          </a:xfrm>
          <a:prstGeom prst="rect">
            <a:avLst/>
          </a:prstGeom>
          <a:noFill/>
          <a:ln w="9525">
            <a:noFill/>
            <a:miter lim="800000"/>
            <a:headEnd/>
            <a:tailEnd/>
          </a:ln>
        </p:spPr>
        <p:txBody>
          <a:bodyPr anchor="ctr"/>
          <a:lstStyle/>
          <a:p>
            <a:pPr algn="ctr"/>
            <a:r>
              <a:rPr lang="en-US" sz="3600" b="1" dirty="0" smtClean="0">
                <a:solidFill>
                  <a:srgbClr val="0070C0"/>
                </a:solidFill>
                <a:latin typeface="Tahoma" pitchFamily="34" charset="0"/>
              </a:rPr>
              <a:t>TRAINING FOR YOUTH</a:t>
            </a: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656718"/>
          </a:xfrm>
          <a:prstGeom prst="rect">
            <a:avLst/>
          </a:prstGeom>
          <a:noFill/>
          <a:ln w="9525">
            <a:noFill/>
            <a:miter lim="800000"/>
            <a:headEnd/>
            <a:tailEnd/>
          </a:ln>
        </p:spPr>
        <p:txBody>
          <a:bodyPr>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7" name="Rectangle 6"/>
          <p:cNvSpPr/>
          <p:nvPr/>
        </p:nvSpPr>
        <p:spPr>
          <a:xfrm>
            <a:off x="990600" y="2274838"/>
            <a:ext cx="6400800" cy="3046988"/>
          </a:xfrm>
          <a:prstGeom prst="rect">
            <a:avLst/>
          </a:prstGeom>
        </p:spPr>
        <p:txBody>
          <a:bodyPr wrap="square">
            <a:spAutoFit/>
          </a:bodyPr>
          <a:lstStyle/>
          <a:p>
            <a:pPr>
              <a:defRPr/>
            </a:pPr>
            <a:r>
              <a:rPr lang="en-US" sz="2400" b="1" u="sng" dirty="0" smtClean="0">
                <a:latin typeface="Tahoma" pitchFamily="34" charset="0"/>
                <a:cs typeface="Tahoma" pitchFamily="34" charset="0"/>
              </a:rPr>
              <a:t>ENCORE! </a:t>
            </a:r>
            <a:r>
              <a:rPr lang="en-US" sz="2400" b="1" i="1" dirty="0" smtClean="0">
                <a:solidFill>
                  <a:srgbClr val="76B900"/>
                </a:solidFill>
                <a:latin typeface="Tahoma" pitchFamily="34" charset="0"/>
                <a:cs typeface="Tahoma" pitchFamily="34" charset="0"/>
              </a:rPr>
              <a:t>Planning the Road Trip of a Lifetime! </a:t>
            </a:r>
          </a:p>
          <a:p>
            <a:pPr marL="393700" indent="-393700">
              <a:buSzPct val="150000"/>
              <a:buFontTx/>
              <a:buBlip>
                <a:blip r:embed="rId4"/>
              </a:buBlip>
              <a:defRPr/>
            </a:pPr>
            <a:r>
              <a:rPr lang="en-US" sz="2400" dirty="0" smtClean="0">
                <a:solidFill>
                  <a:srgbClr val="006600"/>
                </a:solidFill>
                <a:latin typeface="Tahoma" pitchFamily="34" charset="0"/>
                <a:cs typeface="Tahoma" pitchFamily="34" charset="0"/>
              </a:rPr>
              <a:t> </a:t>
            </a:r>
            <a:r>
              <a:rPr lang="en-US" sz="2400" dirty="0" smtClean="0">
                <a:latin typeface="Arial" pitchFamily="34" charset="0"/>
                <a:cs typeface="Arial" pitchFamily="34" charset="0"/>
              </a:rPr>
              <a:t>An 8 module series designed by young adults with disabilities.   </a:t>
            </a:r>
          </a:p>
          <a:p>
            <a:pPr marL="393700" indent="-393700">
              <a:buSzPct val="150000"/>
              <a:buFontTx/>
              <a:buBlip>
                <a:blip r:embed="rId4"/>
              </a:buBlip>
              <a:defRPr/>
            </a:pPr>
            <a:r>
              <a:rPr lang="en-US" sz="2400" dirty="0" smtClean="0">
                <a:latin typeface="Arial" pitchFamily="34" charset="0"/>
                <a:cs typeface="Arial" pitchFamily="34" charset="0"/>
              </a:rPr>
              <a:t>Helps students begin to prepare for their future after high school.</a:t>
            </a:r>
          </a:p>
          <a:p>
            <a:pPr marL="393700" indent="-393700">
              <a:buSzPct val="150000"/>
              <a:buFontTx/>
              <a:buBlip>
                <a:blip r:embed="rId4"/>
              </a:buBlip>
              <a:defRPr/>
            </a:pPr>
            <a:r>
              <a:rPr lang="en-US" sz="2400" dirty="0" smtClean="0">
                <a:latin typeface="Arial" pitchFamily="34" charset="0"/>
                <a:cs typeface="Arial" pitchFamily="34" charset="0"/>
              </a:rPr>
              <a:t>Co-taught by an adult and youth with a disability.</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0"/>
            <a:ext cx="9144000" cy="7086600"/>
          </a:xfrm>
          <a:prstGeom prst="rect">
            <a:avLst/>
          </a:prstGeom>
          <a:noFill/>
          <a:ln w="9525">
            <a:noFill/>
            <a:miter lim="800000"/>
            <a:headEnd/>
            <a:tailEnd/>
          </a:ln>
        </p:spPr>
      </p:pic>
      <p:sp>
        <p:nvSpPr>
          <p:cNvPr id="8195" name="Rectangle 10"/>
          <p:cNvSpPr>
            <a:spLocks noChangeArrowheads="1"/>
          </p:cNvSpPr>
          <p:nvPr/>
        </p:nvSpPr>
        <p:spPr bwMode="auto">
          <a:xfrm>
            <a:off x="914400" y="1676400"/>
            <a:ext cx="6400800" cy="3657600"/>
          </a:xfrm>
          <a:prstGeom prst="rect">
            <a:avLst/>
          </a:prstGeom>
          <a:noFill/>
          <a:ln w="9525">
            <a:noFill/>
            <a:miter lim="800000"/>
            <a:headEnd/>
            <a:tailEnd/>
          </a:ln>
        </p:spPr>
        <p:txBody>
          <a:bodyPr anchor="ctr"/>
          <a:lstStyle/>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656718"/>
          </a:xfrm>
          <a:prstGeom prst="rect">
            <a:avLst/>
          </a:prstGeom>
          <a:noFill/>
          <a:ln w="9525">
            <a:noFill/>
            <a:miter lim="800000"/>
            <a:headEnd/>
            <a:tailEnd/>
          </a:ln>
        </p:spPr>
        <p:txBody>
          <a:bodyPr>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7" name="Rectangle 6"/>
          <p:cNvSpPr/>
          <p:nvPr/>
        </p:nvSpPr>
        <p:spPr>
          <a:xfrm>
            <a:off x="685800" y="1685925"/>
            <a:ext cx="7620000" cy="4585871"/>
          </a:xfrm>
          <a:prstGeom prst="rect">
            <a:avLst/>
          </a:prstGeom>
        </p:spPr>
        <p:txBody>
          <a:bodyPr wrap="square">
            <a:spAutoFit/>
          </a:bodyPr>
          <a:lstStyle/>
          <a:p>
            <a:pPr marL="630238" indent="-287338">
              <a:spcBef>
                <a:spcPts val="600"/>
              </a:spcBef>
              <a:buFont typeface="Wingdings" pitchFamily="2" charset="2"/>
              <a:buChar char="§"/>
              <a:defRPr/>
            </a:pPr>
            <a:endParaRPr lang="en-US" dirty="0" smtClean="0">
              <a:latin typeface="Tahoma" pitchFamily="34" charset="0"/>
              <a:cs typeface="Tahoma" pitchFamily="34" charset="0"/>
            </a:endParaRPr>
          </a:p>
          <a:p>
            <a:pPr marL="630238" indent="-287338" algn="ctr">
              <a:spcBef>
                <a:spcPts val="600"/>
              </a:spcBef>
              <a:defRPr/>
            </a:pPr>
            <a:r>
              <a:rPr lang="en-US" sz="2400" b="1" dirty="0" smtClean="0">
                <a:solidFill>
                  <a:srgbClr val="0070C0"/>
                </a:solidFill>
                <a:latin typeface="Tahoma" pitchFamily="34" charset="0"/>
              </a:rPr>
              <a:t>TRAINING FOR YOUTH</a:t>
            </a:r>
          </a:p>
          <a:p>
            <a:pPr marL="630238" indent="-287338" algn="ctr">
              <a:spcBef>
                <a:spcPts val="600"/>
              </a:spcBef>
              <a:defRPr/>
            </a:pPr>
            <a:endParaRPr lang="en-US" sz="2400" b="1" dirty="0" smtClean="0">
              <a:solidFill>
                <a:srgbClr val="0070C0"/>
              </a:solidFill>
              <a:latin typeface="Tahoma" pitchFamily="34" charset="0"/>
            </a:endParaRPr>
          </a:p>
          <a:p>
            <a:pPr marL="630238" indent="-287338" algn="ctr">
              <a:spcBef>
                <a:spcPts val="600"/>
              </a:spcBef>
              <a:defRPr/>
            </a:pPr>
            <a:r>
              <a:rPr lang="en-US" sz="2400" b="1" dirty="0" smtClean="0">
                <a:latin typeface="Tahoma" pitchFamily="34" charset="0"/>
                <a:cs typeface="Tahoma" pitchFamily="34" charset="0"/>
              </a:rPr>
              <a:t>ENCORE!</a:t>
            </a:r>
          </a:p>
          <a:p>
            <a:pPr marL="630238" indent="-287338">
              <a:spcBef>
                <a:spcPts val="600"/>
              </a:spcBef>
              <a:buFont typeface="Wingdings" pitchFamily="2" charset="2"/>
              <a:buChar char="§"/>
              <a:defRPr/>
            </a:pPr>
            <a:r>
              <a:rPr lang="en-US" dirty="0" smtClean="0">
                <a:latin typeface="Tahoma" pitchFamily="34" charset="0"/>
                <a:cs typeface="Tahoma" pitchFamily="34" charset="0"/>
              </a:rPr>
              <a:t>Helps high school students, including those with disabilities, begin to prepare for their future</a:t>
            </a:r>
          </a:p>
          <a:p>
            <a:pPr marL="630238" indent="-287338">
              <a:spcBef>
                <a:spcPts val="600"/>
              </a:spcBef>
              <a:buFont typeface="Wingdings" pitchFamily="2" charset="2"/>
              <a:buChar char="§"/>
              <a:defRPr/>
            </a:pPr>
            <a:r>
              <a:rPr lang="en-US" dirty="0" smtClean="0">
                <a:latin typeface="Tahoma" pitchFamily="34" charset="0"/>
                <a:cs typeface="Tahoma" pitchFamily="34" charset="0"/>
              </a:rPr>
              <a:t>Gives students skills and tools they will need to advocate for themselves </a:t>
            </a:r>
          </a:p>
          <a:p>
            <a:pPr marL="630238" indent="-287338">
              <a:spcBef>
                <a:spcPts val="600"/>
              </a:spcBef>
              <a:buFont typeface="Wingdings" pitchFamily="2" charset="2"/>
              <a:buChar char="§"/>
              <a:defRPr/>
            </a:pPr>
            <a:r>
              <a:rPr lang="en-US" dirty="0" smtClean="0">
                <a:latin typeface="Tahoma" pitchFamily="34" charset="0"/>
                <a:cs typeface="Tahoma" pitchFamily="34" charset="0"/>
              </a:rPr>
              <a:t>Was designed by and with young adults with disabilities. </a:t>
            </a:r>
          </a:p>
          <a:p>
            <a:pPr marL="630238" indent="-287338">
              <a:spcBef>
                <a:spcPts val="600"/>
              </a:spcBef>
              <a:buFont typeface="Wingdings" pitchFamily="2" charset="2"/>
              <a:buChar char="§"/>
              <a:defRPr/>
            </a:pPr>
            <a:r>
              <a:rPr lang="en-US" dirty="0" smtClean="0">
                <a:latin typeface="Tahoma" pitchFamily="34" charset="0"/>
                <a:cs typeface="Tahoma" pitchFamily="34" charset="0"/>
              </a:rPr>
              <a:t>Is interactive and offers activity-based learning </a:t>
            </a:r>
          </a:p>
          <a:p>
            <a:pPr marL="630238" indent="-287338">
              <a:spcBef>
                <a:spcPts val="600"/>
              </a:spcBef>
              <a:buFont typeface="Wingdings" pitchFamily="2" charset="2"/>
              <a:buChar char="§"/>
              <a:defRPr/>
            </a:pPr>
            <a:r>
              <a:rPr lang="en-US" dirty="0" smtClean="0">
                <a:latin typeface="Tahoma" pitchFamily="34" charset="0"/>
                <a:cs typeface="Tahoma" pitchFamily="34" charset="0"/>
              </a:rPr>
              <a:t>Can be offered during school, after school, or on weekends</a:t>
            </a:r>
          </a:p>
          <a:p>
            <a:pPr marL="287338" indent="-287338">
              <a:spcBef>
                <a:spcPts val="0"/>
              </a:spcBef>
              <a:defRPr/>
            </a:pPr>
            <a:endParaRPr lang="en-US" dirty="0" smtClean="0">
              <a:latin typeface="Tahoma" pitchFamily="34" charset="0"/>
              <a:cs typeface="Tahoma" pitchFamily="34" charset="0"/>
            </a:endParaRPr>
          </a:p>
          <a:p>
            <a:pPr>
              <a:spcBef>
                <a:spcPts val="0"/>
              </a:spcBef>
              <a:defRPr/>
            </a:pPr>
            <a:r>
              <a:rPr lang="en-US" dirty="0" smtClean="0">
                <a:latin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3" descr="P2P_ppt_Cover"/>
          <p:cNvPicPr>
            <a:picLocks noChangeAspect="1" noChangeArrowheads="1"/>
          </p:cNvPicPr>
          <p:nvPr/>
        </p:nvPicPr>
        <p:blipFill>
          <a:blip r:embed="rId3" cstate="print"/>
          <a:srcRect/>
          <a:stretch>
            <a:fillRect/>
          </a:stretch>
        </p:blipFill>
        <p:spPr bwMode="auto">
          <a:xfrm>
            <a:off x="0" y="0"/>
            <a:ext cx="9144000" cy="7010400"/>
          </a:xfrm>
          <a:prstGeom prst="rect">
            <a:avLst/>
          </a:prstGeom>
          <a:noFill/>
          <a:ln w="9525">
            <a:noFill/>
            <a:miter lim="800000"/>
            <a:headEnd/>
            <a:tailEnd/>
          </a:ln>
        </p:spPr>
      </p:pic>
      <p:sp>
        <p:nvSpPr>
          <p:cNvPr id="8195" name="Rectangle 10"/>
          <p:cNvSpPr>
            <a:spLocks noChangeArrowheads="1"/>
          </p:cNvSpPr>
          <p:nvPr/>
        </p:nvSpPr>
        <p:spPr bwMode="auto">
          <a:xfrm>
            <a:off x="914400" y="4038600"/>
            <a:ext cx="1143000" cy="76200"/>
          </a:xfrm>
          <a:prstGeom prst="rect">
            <a:avLst/>
          </a:prstGeom>
          <a:noFill/>
          <a:ln w="9525">
            <a:noFill/>
            <a:miter lim="800000"/>
            <a:headEnd/>
            <a:tailEnd/>
          </a:ln>
        </p:spPr>
        <p:txBody>
          <a:bodyPr anchor="ctr"/>
          <a:lstStyle/>
          <a:p>
            <a:pPr algn="ctr"/>
            <a:r>
              <a:rPr lang="en-US" sz="3600" b="1" dirty="0" smtClean="0">
                <a:solidFill>
                  <a:srgbClr val="0070C0"/>
                </a:solidFill>
                <a:latin typeface="Tahoma" pitchFamily="34" charset="0"/>
              </a:rPr>
              <a:t>	</a:t>
            </a:r>
          </a:p>
          <a:p>
            <a:pPr algn="ctr"/>
            <a:endParaRPr lang="en-US" sz="3600" b="1" dirty="0" smtClean="0">
              <a:solidFill>
                <a:srgbClr val="0070C0"/>
              </a:solidFill>
              <a:latin typeface="Tahoma" pitchFamily="34" charset="0"/>
            </a:endParaRPr>
          </a:p>
          <a:p>
            <a:endParaRPr lang="en-US" sz="2800" b="1" dirty="0" smtClean="0">
              <a:solidFill>
                <a:srgbClr val="0070C0"/>
              </a:solidFill>
              <a:latin typeface="Tahoma" pitchFamily="34" charset="0"/>
            </a:endParaRPr>
          </a:p>
          <a:p>
            <a:pPr algn="ctr"/>
            <a:endParaRPr lang="en-US" sz="28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smtClean="0">
              <a:solidFill>
                <a:srgbClr val="0070C0"/>
              </a:solidFill>
              <a:latin typeface="Tahoma" pitchFamily="34" charset="0"/>
            </a:endParaRPr>
          </a:p>
          <a:p>
            <a:pPr algn="ctr"/>
            <a:endParaRPr lang="en-US" sz="3600" b="1" dirty="0">
              <a:solidFill>
                <a:srgbClr val="0070C0"/>
              </a:solidFill>
              <a:latin typeface="Tahoma" pitchFamily="34" charset="0"/>
            </a:endParaRPr>
          </a:p>
        </p:txBody>
      </p:sp>
      <p:sp>
        <p:nvSpPr>
          <p:cNvPr id="8196" name="Rectangle 6"/>
          <p:cNvSpPr>
            <a:spLocks noChangeArrowheads="1"/>
          </p:cNvSpPr>
          <p:nvPr/>
        </p:nvSpPr>
        <p:spPr bwMode="auto">
          <a:xfrm>
            <a:off x="1828800" y="1905000"/>
            <a:ext cx="7315200" cy="732508"/>
          </a:xfrm>
          <a:prstGeom prst="rect">
            <a:avLst/>
          </a:prstGeom>
          <a:noFill/>
          <a:ln w="9525">
            <a:noFill/>
            <a:miter lim="800000"/>
            <a:headEnd/>
            <a:tailEnd/>
          </a:ln>
        </p:spPr>
        <p:txBody>
          <a:bodyPr wrap="square">
            <a:spAutoFit/>
          </a:bodyPr>
          <a:lstStyle/>
          <a:p>
            <a:pPr marL="514350" indent="-514350">
              <a:lnSpc>
                <a:spcPct val="130000"/>
              </a:lnSpc>
              <a:buFont typeface="Arial" charset="0"/>
              <a:buAutoNum type="arabicPeriod"/>
            </a:pPr>
            <a:endParaRPr lang="en-US" sz="3200" dirty="0">
              <a:latin typeface="Tahoma" pitchFamily="34" charset="0"/>
            </a:endParaRPr>
          </a:p>
        </p:txBody>
      </p:sp>
      <p:sp>
        <p:nvSpPr>
          <p:cNvPr id="6" name="TextBox 5"/>
          <p:cNvSpPr txBox="1"/>
          <p:nvPr/>
        </p:nvSpPr>
        <p:spPr>
          <a:xfrm>
            <a:off x="4572000" y="0"/>
            <a:ext cx="184731" cy="369332"/>
          </a:xfrm>
          <a:prstGeom prst="rect">
            <a:avLst/>
          </a:prstGeom>
          <a:noFill/>
        </p:spPr>
        <p:txBody>
          <a:bodyPr wrap="none" rtlCol="0">
            <a:spAutoFit/>
          </a:bodyPr>
          <a:lstStyle/>
          <a:p>
            <a:endParaRPr lang="en-US" dirty="0"/>
          </a:p>
        </p:txBody>
      </p:sp>
      <p:sp>
        <p:nvSpPr>
          <p:cNvPr id="9" name="Rectangle 8"/>
          <p:cNvSpPr/>
          <p:nvPr/>
        </p:nvSpPr>
        <p:spPr>
          <a:xfrm>
            <a:off x="990600" y="1524000"/>
            <a:ext cx="7239000" cy="5555367"/>
          </a:xfrm>
          <a:prstGeom prst="rect">
            <a:avLst/>
          </a:prstGeom>
        </p:spPr>
        <p:txBody>
          <a:bodyPr wrap="square">
            <a:spAutoFit/>
          </a:bodyPr>
          <a:lstStyle/>
          <a:p>
            <a:r>
              <a:rPr lang="en-US" dirty="0" smtClean="0">
                <a:latin typeface="Tahoma" pitchFamily="34" charset="0"/>
                <a:cs typeface="Tahoma" pitchFamily="34" charset="0"/>
              </a:rPr>
              <a:t>	</a:t>
            </a:r>
            <a:r>
              <a:rPr lang="en-US" sz="2000" b="1" dirty="0" smtClean="0"/>
              <a:t> </a:t>
            </a:r>
            <a:endParaRPr lang="en-US" sz="2000" dirty="0" smtClean="0"/>
          </a:p>
          <a:p>
            <a:r>
              <a:rPr lang="en-US" sz="2000" b="1" dirty="0" smtClean="0">
                <a:solidFill>
                  <a:srgbClr val="0070C0"/>
                </a:solidFill>
              </a:rPr>
              <a:t>ENCORE:  PLANNING THE ROAD TRIP OF A LIFETIME!</a:t>
            </a:r>
            <a:endParaRPr lang="en-US" sz="2000" dirty="0" smtClean="0">
              <a:solidFill>
                <a:srgbClr val="0070C0"/>
              </a:solidFill>
            </a:endParaRPr>
          </a:p>
          <a:p>
            <a:r>
              <a:rPr lang="en-US" sz="2000" dirty="0" smtClean="0"/>
              <a:t> </a:t>
            </a:r>
          </a:p>
          <a:p>
            <a:r>
              <a:rPr lang="en-US" sz="2000" dirty="0" smtClean="0"/>
              <a:t> </a:t>
            </a:r>
          </a:p>
          <a:p>
            <a:r>
              <a:rPr lang="en-US" sz="2000" dirty="0" smtClean="0"/>
              <a:t>ENCORE! is a series of interactive modules for high school students.  The goal of this project is to think about your goals and dreams for life after high school.  Sessions will cover topics that include thinking about your skills, talents, and passions.  Students will discuss options for the future such as going to college, getting a job, types of employment, living away from home and the tools you need to make these goals a reality.  Students will explore self-awareness, self-advocacy, self-confidence and other ways to gain greater decision-making and independence skills.  Activities will include filling out job applications, making a resume, spending money wisely and preparing for a job interview.  </a:t>
            </a:r>
          </a:p>
          <a:p>
            <a:pPr marL="341313" indent="-341313" algn="ctr">
              <a:spcBef>
                <a:spcPts val="1800"/>
              </a:spcBef>
              <a:buSzPct val="150000"/>
              <a:defRPr/>
            </a:pPr>
            <a:endParaRPr lang="en-US" sz="20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6864</TotalTime>
  <Words>2536</Words>
  <Application>Microsoft Macintosh PowerPoint</Application>
  <PresentationFormat>On-screen Show (4:3)</PresentationFormat>
  <Paragraphs>307</Paragraphs>
  <Slides>21</Slides>
  <Notes>21</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1_Default Design</vt:lpstr>
      <vt:lpstr>Slide 1</vt:lpstr>
      <vt:lpstr>Who we are . . .</vt:lpstr>
      <vt:lpstr>Slide 3</vt:lpstr>
      <vt:lpstr>Slide 4</vt:lpstr>
      <vt:lpstr>Slide 5</vt:lpstr>
      <vt:lpstr>Slide 6</vt:lpstr>
      <vt:lpstr>Slide 7</vt:lpstr>
      <vt:lpstr>Slide 8</vt:lpstr>
      <vt:lpstr>Slide 9</vt:lpstr>
      <vt:lpstr>Slide 10</vt:lpstr>
      <vt:lpstr>Slide 11</vt:lpstr>
      <vt:lpstr>Slide 12</vt:lpstr>
      <vt:lpstr>Parent Letter</vt:lpstr>
      <vt:lpstr>Slide 14</vt:lpstr>
      <vt:lpstr>Slide 15</vt:lpstr>
      <vt:lpstr>Slide 16</vt:lpstr>
      <vt:lpstr>Slide 17</vt:lpstr>
      <vt:lpstr>Slide 18</vt:lpstr>
      <vt:lpstr>Slide 19</vt:lpstr>
      <vt:lpstr>Slide 20</vt:lpstr>
      <vt:lpstr>Slide 21</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debi</dc:creator>
  <cp:lastModifiedBy>Sonya Dotson-Powell</cp:lastModifiedBy>
  <cp:revision>309</cp:revision>
  <dcterms:created xsi:type="dcterms:W3CDTF">2013-09-11T12:32:04Z</dcterms:created>
  <dcterms:modified xsi:type="dcterms:W3CDTF">2013-09-11T12:35:36Z</dcterms:modified>
</cp:coreProperties>
</file>