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3" r:id="rId12"/>
    <p:sldId id="264" r:id="rId13"/>
    <p:sldId id="265" r:id="rId14"/>
    <p:sldId id="266" r:id="rId15"/>
    <p:sldId id="267" r:id="rId16"/>
    <p:sldId id="268" r:id="rId17"/>
    <p:sldId id="269" r:id="rId18"/>
    <p:sldId id="270" r:id="rId19"/>
    <p:sldId id="282" r:id="rId20"/>
    <p:sldId id="281" r:id="rId21"/>
    <p:sldId id="271" r:id="rId22"/>
    <p:sldId id="272" r:id="rId23"/>
    <p:sldId id="273" r:id="rId24"/>
    <p:sldId id="274" r:id="rId25"/>
    <p:sldId id="275" r:id="rId26"/>
    <p:sldId id="276" r:id="rId27"/>
    <p:sldId id="277" r:id="rId28"/>
    <p:sldId id="278" r:id="rId29"/>
    <p:sldId id="279" r:id="rId30"/>
    <p:sldId id="280"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6" y="8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6/20/2017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arentmentors.org/our-mentors/find-a-mentor/cherokee-count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jgrillo343@yahoo.com"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2677656"/>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endParaRPr lang="en-US" dirty="0" smtClean="0"/>
          </a:p>
          <a:p>
            <a:r>
              <a:rPr lang="en-US" dirty="0" smtClean="0"/>
              <a:t>The Region </a:t>
            </a:r>
            <a:r>
              <a:rPr lang="en-US" dirty="0" smtClean="0"/>
              <a:t>Reps are</a:t>
            </a:r>
            <a:r>
              <a:rPr lang="en-US" smtClean="0"/>
              <a:t>: </a:t>
            </a:r>
            <a:r>
              <a:rPr lang="en-US" sz="1600" dirty="0"/>
              <a:t/>
            </a:r>
            <a:br>
              <a:rPr lang="en-US" sz="1600" dirty="0"/>
            </a:br>
            <a:r>
              <a:rPr lang="en-US" sz="1600" b="1" dirty="0" smtClean="0"/>
              <a:t>Northeast</a:t>
            </a:r>
            <a:r>
              <a:rPr lang="en-US" sz="1600" dirty="0"/>
              <a:t> –Jodie </a:t>
            </a:r>
            <a:r>
              <a:rPr lang="en-US" sz="1600" dirty="0" err="1"/>
              <a:t>Zeuke</a:t>
            </a:r>
            <a:r>
              <a:rPr lang="en-US" sz="1600" dirty="0"/>
              <a:t>, </a:t>
            </a:r>
            <a:r>
              <a:rPr lang="en-US" sz="1600" i="1" dirty="0"/>
              <a:t>Oglethorpe</a:t>
            </a:r>
            <a:endParaRPr lang="en-US" sz="1600" dirty="0"/>
          </a:p>
          <a:p>
            <a:r>
              <a:rPr lang="en-US" sz="1600" b="1" dirty="0"/>
              <a:t>Northwest </a:t>
            </a:r>
            <a:r>
              <a:rPr lang="en-US" sz="1600" dirty="0"/>
              <a:t>- Angela West, </a:t>
            </a:r>
            <a:r>
              <a:rPr lang="en-US" sz="1600" i="1" dirty="0"/>
              <a:t>Haralson </a:t>
            </a:r>
            <a:endParaRPr lang="en-US" sz="1600" dirty="0"/>
          </a:p>
          <a:p>
            <a:r>
              <a:rPr lang="en-US" sz="1600" b="1" dirty="0"/>
              <a:t>Metro </a:t>
            </a:r>
            <a:r>
              <a:rPr lang="en-US" sz="1600" dirty="0"/>
              <a:t>– Ashley </a:t>
            </a:r>
            <a:r>
              <a:rPr lang="en-US" sz="1600" dirty="0" err="1"/>
              <a:t>Gellis</a:t>
            </a:r>
            <a:r>
              <a:rPr lang="en-US" sz="1600" dirty="0"/>
              <a:t>, </a:t>
            </a:r>
            <a:r>
              <a:rPr lang="en-US" sz="1600" i="1" dirty="0"/>
              <a:t>Marietta City</a:t>
            </a:r>
            <a:endParaRPr lang="en-US" sz="1600" dirty="0"/>
          </a:p>
          <a:p>
            <a:r>
              <a:rPr lang="en-US" sz="1600" b="1" dirty="0"/>
              <a:t>Middle </a:t>
            </a:r>
            <a:r>
              <a:rPr lang="en-US" sz="1600" dirty="0"/>
              <a:t>–Kathy Simmons, Dodge</a:t>
            </a:r>
          </a:p>
          <a:p>
            <a:r>
              <a:rPr lang="en-US" sz="1600" b="1" dirty="0"/>
              <a:t>Southeast </a:t>
            </a:r>
            <a:r>
              <a:rPr lang="en-US" sz="1600" dirty="0"/>
              <a:t>- Karen </a:t>
            </a:r>
            <a:r>
              <a:rPr lang="en-US" sz="1600" dirty="0" err="1"/>
              <a:t>Tharpe</a:t>
            </a:r>
            <a:r>
              <a:rPr lang="en-US" sz="1600" dirty="0"/>
              <a:t>, </a:t>
            </a:r>
            <a:r>
              <a:rPr lang="en-US" sz="1600" i="1" dirty="0"/>
              <a:t>Appling</a:t>
            </a:r>
            <a:endParaRPr lang="en-US" sz="1600" dirty="0"/>
          </a:p>
          <a:p>
            <a:r>
              <a:rPr lang="en-US" sz="1600" b="1" dirty="0"/>
              <a:t>Southwest</a:t>
            </a:r>
            <a:r>
              <a:rPr lang="en-US" sz="1600" dirty="0"/>
              <a:t>-  </a:t>
            </a:r>
            <a:r>
              <a:rPr lang="en-US" sz="1600" dirty="0" err="1"/>
              <a:t>Shanitha</a:t>
            </a:r>
            <a:r>
              <a:rPr lang="en-US" sz="1600" dirty="0"/>
              <a:t> Jones, </a:t>
            </a:r>
            <a:r>
              <a:rPr lang="en-US" sz="1600" dirty="0" smtClean="0"/>
              <a:t>Marion</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84870"/>
            <a:ext cx="3677302" cy="4285978"/>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99" y="304800"/>
            <a:ext cx="8229600" cy="1143000"/>
          </a:xfrm>
        </p:spPr>
        <p:txBody>
          <a:bodyPr/>
          <a:lstStyle/>
          <a:p>
            <a:pPr algn="r"/>
            <a:r>
              <a:rPr lang="en-US" dirty="0" smtClean="0">
                <a:solidFill>
                  <a:srgbClr val="00B0F0"/>
                </a:solidFill>
              </a:rPr>
              <a:t>Northeast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262" y="1447800"/>
            <a:ext cx="7302875" cy="5016758"/>
          </a:xfrm>
          <a:prstGeom prst="rect">
            <a:avLst/>
          </a:prstGeom>
        </p:spPr>
      </p:pic>
    </p:spTree>
    <p:extLst>
      <p:ext uri="{BB962C8B-B14F-4D97-AF65-F5344CB8AC3E}">
        <p14:creationId xmlns:p14="http://schemas.microsoft.com/office/powerpoint/2010/main" val="33866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Northwest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663" y="1447800"/>
            <a:ext cx="7226671" cy="5029458"/>
          </a:xfrm>
          <a:prstGeom prst="rect">
            <a:avLst/>
          </a:prstGeom>
        </p:spPr>
      </p:pic>
    </p:spTree>
    <p:extLst>
      <p:ext uri="{BB962C8B-B14F-4D97-AF65-F5344CB8AC3E}">
        <p14:creationId xmlns:p14="http://schemas.microsoft.com/office/powerpoint/2010/main" val="254262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Middle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76400"/>
            <a:ext cx="7055213" cy="5035809"/>
          </a:xfrm>
          <a:prstGeom prst="rect">
            <a:avLst/>
          </a:prstGeom>
        </p:spPr>
      </p:pic>
    </p:spTree>
    <p:extLst>
      <p:ext uri="{BB962C8B-B14F-4D97-AF65-F5344CB8AC3E}">
        <p14:creationId xmlns:p14="http://schemas.microsoft.com/office/powerpoint/2010/main" val="385652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Metro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0"/>
            <a:ext cx="7252073" cy="4972306"/>
          </a:xfrm>
          <a:prstGeom prst="rect">
            <a:avLst/>
          </a:prstGeom>
        </p:spPr>
      </p:pic>
    </p:spTree>
    <p:extLst>
      <p:ext uri="{BB962C8B-B14F-4D97-AF65-F5344CB8AC3E}">
        <p14:creationId xmlns:p14="http://schemas.microsoft.com/office/powerpoint/2010/main" val="146077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41" y="1600200"/>
            <a:ext cx="7169518" cy="5010407"/>
          </a:xfrm>
          <a:prstGeom prst="rect">
            <a:avLst/>
          </a:prstGeom>
        </p:spPr>
      </p:pic>
    </p:spTree>
    <p:extLst>
      <p:ext uri="{BB962C8B-B14F-4D97-AF65-F5344CB8AC3E}">
        <p14:creationId xmlns:p14="http://schemas.microsoft.com/office/powerpoint/2010/main" val="362776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642" y="1654084"/>
            <a:ext cx="7118716" cy="3549832"/>
          </a:xfrm>
          <a:prstGeom prst="rect">
            <a:avLst/>
          </a:prstGeom>
        </p:spPr>
      </p:pic>
    </p:spTree>
    <p:extLst>
      <p:ext uri="{BB962C8B-B14F-4D97-AF65-F5344CB8AC3E}">
        <p14:creationId xmlns:p14="http://schemas.microsoft.com/office/powerpoint/2010/main" val="331182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Where Do You Fit In?</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smtClean="0"/>
              <a:t>This graphic shows all the considerations for educating students. Your role may move on this wheel, but it is important to see how Family Engagement and your work fits in. </a:t>
            </a:r>
            <a:endParaRPr lang="en-US" dirty="0"/>
          </a:p>
        </p:txBody>
      </p:sp>
    </p:spTree>
    <p:extLst>
      <p:ext uri="{BB962C8B-B14F-4D97-AF65-F5344CB8AC3E}">
        <p14:creationId xmlns:p14="http://schemas.microsoft.com/office/powerpoint/2010/main" val="91410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t>
            </a:r>
            <a:r>
              <a:rPr lang="en-US" dirty="0" smtClean="0"/>
              <a:t>an online </a:t>
            </a:r>
            <a:r>
              <a:rPr lang="en-US" dirty="0"/>
              <a:t>Parent Survey annually to </a:t>
            </a:r>
            <a:r>
              <a:rPr lang="en-US" dirty="0" smtClean="0"/>
              <a:t>parents in </a:t>
            </a:r>
            <a:r>
              <a:rPr lang="en-US" dirty="0"/>
              <a:t>order to raise success rates for students with disabilities. The </a:t>
            </a:r>
            <a:r>
              <a:rPr lang="en-US" dirty="0" err="1"/>
              <a:t>GaDOE</a:t>
            </a:r>
            <a:r>
              <a:rPr lang="en-US" dirty="0"/>
              <a:t> asks parents to answer </a:t>
            </a:r>
            <a:r>
              <a:rPr lang="en-US" dirty="0" smtClean="0"/>
              <a:t>the survey </a:t>
            </a:r>
            <a:r>
              <a:rPr lang="en-US" dirty="0"/>
              <a:t>to help </a:t>
            </a:r>
            <a:r>
              <a:rPr lang="en-US" dirty="0" smtClean="0"/>
              <a:t>assist local </a:t>
            </a:r>
            <a:r>
              <a:rPr lang="en-US" dirty="0"/>
              <a:t>schools find ways </a:t>
            </a:r>
            <a:r>
              <a:rPr lang="en-US" dirty="0" smtClean="0"/>
              <a:t>find ways to </a:t>
            </a:r>
            <a:r>
              <a:rPr lang="en-US" dirty="0"/>
              <a:t>better partner with families. </a:t>
            </a:r>
            <a:r>
              <a:rPr lang="en-US" dirty="0" smtClean="0"/>
              <a:t> All </a:t>
            </a:r>
            <a:r>
              <a:rPr lang="en-US" dirty="0"/>
              <a:t>Parent Mentors are asked to assist with </a:t>
            </a:r>
            <a:r>
              <a:rPr lang="en-US" dirty="0" smtClean="0"/>
              <a:t>informing parents about the </a:t>
            </a:r>
            <a:r>
              <a:rPr lang="en-US" dirty="0"/>
              <a:t>surveys and facilitating the return of as many surveys </a:t>
            </a:r>
            <a:r>
              <a:rPr lang="en-US" dirty="0" smtClean="0"/>
              <a:t>as possible</a:t>
            </a:r>
            <a:r>
              <a:rPr lang="en-US" dirty="0"/>
              <a:t>. </a:t>
            </a:r>
            <a:r>
              <a:rPr lang="en-US" dirty="0" smtClean="0"/>
              <a:t>Parent Mentors view collecting such input as part of their Family Engagement process. Surveys are available in English and Spanish. </a:t>
            </a:r>
            <a:endParaRPr lang="en-US" dirty="0"/>
          </a:p>
          <a:p>
            <a:pPr marL="0" indent="0">
              <a:buNone/>
            </a:pPr>
            <a:r>
              <a:rPr lang="en-US" i="1" dirty="0"/>
              <a:t>Hint: Tips on how to assist your district with survey collection </a:t>
            </a:r>
            <a:r>
              <a:rPr lang="en-US" i="1" dirty="0" smtClean="0"/>
              <a:t>and </a:t>
            </a:r>
            <a:r>
              <a:rPr lang="en-US" i="1" dirty="0"/>
              <a:t>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a:t>
            </a:r>
            <a:r>
              <a:rPr lang="en-US" dirty="0" smtClean="0"/>
              <a:t>Parent Mentor</a:t>
            </a:r>
            <a:r>
              <a:rPr lang="en-US" dirty="0"/>
              <a:t>,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 letter of introduction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smtClean="0"/>
              <a:t>Create </a:t>
            </a:r>
            <a:r>
              <a:rPr lang="en-US" sz="4800" dirty="0"/>
              <a:t>or customize an existing Parent Mentor Brochure with your information.</a:t>
            </a:r>
          </a:p>
          <a:p>
            <a:pPr marL="742950" indent="-742950">
              <a:buFont typeface="+mj-lt"/>
              <a:buAutoNum type="arabicPeriod"/>
            </a:pPr>
            <a:r>
              <a:rPr lang="en-US" sz="4800" dirty="0"/>
              <a:t>With your Director’s approval, get a sufficient quantity printed for distribution. (Check the Parent Mentor “Learning Curve” online for samples of existing introductory brochures).</a:t>
            </a:r>
          </a:p>
          <a:p>
            <a:pPr marL="742950" indent="-742950">
              <a:buFont typeface="+mj-lt"/>
              <a:buAutoNum type="arabicPeriod"/>
            </a:pPr>
            <a:r>
              <a:rPr lang="en-US" sz="4800" dirty="0" smtClean="0"/>
              <a:t>Meet </a:t>
            </a:r>
            <a:r>
              <a:rPr lang="en-US" sz="4800" dirty="0"/>
              <a:t>with principals, counselors, and social workers in each school. Plan visits based on your district’s goals and priorities. </a:t>
            </a:r>
            <a:endParaRPr lang="en-US" sz="4800" dirty="0" smtClean="0"/>
          </a:p>
          <a:p>
            <a:pPr marL="742950" indent="-742950">
              <a:buFont typeface="+mj-lt"/>
              <a:buAutoNum type="arabicPeriod"/>
            </a:pPr>
            <a:r>
              <a:rPr lang="en-US" sz="4800" dirty="0" smtClean="0"/>
              <a:t>Attend </a:t>
            </a:r>
            <a:r>
              <a:rPr lang="en-US" sz="4800" dirty="0"/>
              <a:t>family and </a:t>
            </a:r>
            <a:r>
              <a:rPr lang="en-US" sz="4800" dirty="0" smtClean="0"/>
              <a:t>community meetings </a:t>
            </a:r>
            <a:r>
              <a:rPr lang="en-US" sz="4800" dirty="0"/>
              <a:t>and listen. Make sure you introduce yourself at the meetings.</a:t>
            </a:r>
          </a:p>
          <a:p>
            <a:pPr marL="742950" indent="-742950">
              <a:buFont typeface="+mj-lt"/>
              <a:buAutoNum type="arabicPeriod"/>
            </a:pPr>
            <a:r>
              <a:rPr lang="en-US" sz="4800" dirty="0" smtClean="0"/>
              <a:t>Meet </a:t>
            </a:r>
            <a:r>
              <a:rPr lang="en-US" sz="4800" dirty="0"/>
              <a:t>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4800" dirty="0" smtClean="0"/>
              <a:t>Build </a:t>
            </a:r>
            <a:r>
              <a:rPr lang="en-US" sz="4800" dirty="0"/>
              <a:t>relationships and partnerships with leaders to work towards including ALL parents in their activities – especially Title I and English Language Learners programs.</a:t>
            </a:r>
          </a:p>
          <a:p>
            <a:pPr marL="742950" indent="-742950">
              <a:buFont typeface="+mj-lt"/>
              <a:buAutoNum type="arabicPeriod"/>
            </a:pPr>
            <a:r>
              <a:rPr lang="en-US" sz="4800" dirty="0" smtClean="0"/>
              <a:t>Provide </a:t>
            </a:r>
            <a:r>
              <a:rPr lang="en-US" sz="4800" dirty="0"/>
              <a:t>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a:t>
            </a:r>
            <a:r>
              <a:rPr lang="en-US" sz="4800" dirty="0" smtClean="0"/>
              <a:t>local policy</a:t>
            </a:r>
            <a:r>
              <a:rPr lang="en-US" sz="4800" dirty="0"/>
              <a:t>.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4800" dirty="0" smtClean="0"/>
              <a:t>PTA/PTO </a:t>
            </a:r>
            <a:r>
              <a:rPr lang="en-US" sz="4800" dirty="0"/>
              <a:t>newsletters, again with prior approval as required by your school district.</a:t>
            </a:r>
          </a:p>
          <a:p>
            <a:pPr marL="742950" indent="-742950">
              <a:buFont typeface="+mj-lt"/>
              <a:buAutoNum type="arabicPeriod"/>
            </a:pPr>
            <a:r>
              <a:rPr lang="en-US" sz="4800" dirty="0" smtClean="0"/>
              <a:t>Mail </a:t>
            </a:r>
            <a:r>
              <a:rPr lang="en-US" sz="4800" dirty="0"/>
              <a:t>an introduction letter to every family with a student who has an </a:t>
            </a:r>
            <a:r>
              <a:rPr lang="en-US" sz="4800" dirty="0" smtClean="0"/>
              <a:t>IEP and/or </a:t>
            </a:r>
            <a:r>
              <a:rPr lang="en-US" sz="4800" dirty="0"/>
              <a:t>send a letter to every teacher. By now you know you need prior approval to send the introductory letter.</a:t>
            </a:r>
          </a:p>
          <a:p>
            <a:pPr marL="742950" indent="-742950">
              <a:buFont typeface="+mj-lt"/>
              <a:buAutoNum type="arabicPeriod"/>
            </a:pPr>
            <a:r>
              <a:rPr lang="en-US" sz="4800" dirty="0" smtClean="0"/>
              <a:t>Decide </a:t>
            </a:r>
            <a:r>
              <a:rPr lang="en-US" sz="4800" dirty="0"/>
              <a:t>with your director what services you are able to provide the first six months. Don’t promise services you are not yet ready to provide.</a:t>
            </a:r>
          </a:p>
          <a:p>
            <a:pPr marL="742950" indent="-742950">
              <a:buFont typeface="+mj-lt"/>
              <a:buAutoNum type="arabicPeriod"/>
            </a:pPr>
            <a:r>
              <a:rPr lang="en-US" sz="4800" dirty="0" smtClean="0"/>
              <a:t>Distribute </a:t>
            </a:r>
            <a:r>
              <a:rPr lang="en-US" sz="4800" dirty="0"/>
              <a:t>your contact information to intake staff, social workers, psychologists, counselors and diagnosticians to be given to parents at the time of referral or evaluation</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Parent Mentors and their administrative supervisor work together 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Quarterly Progress Reporting - </a:t>
            </a:r>
            <a:r>
              <a:rPr lang="en-US" dirty="0"/>
              <a:t>Parent Mentors report </a:t>
            </a:r>
            <a:r>
              <a:rPr lang="en-US" dirty="0" smtClean="0"/>
              <a:t>using Google Docs links on the Learning Curve. This information is about your progress on Learning Targets, Vital Behaviors and trainings with parents. </a:t>
            </a:r>
            <a:r>
              <a:rPr lang="en-US" dirty="0"/>
              <a:t>These are due on Oct. 15, Jan. 15, April 15 and May 30 or before you leave for the summer. </a:t>
            </a:r>
          </a:p>
          <a:p>
            <a:pPr marL="0" lvl="0" indent="0">
              <a:buNone/>
            </a:pP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Accountability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267200" y="2491581"/>
            <a:ext cx="4800600" cy="41148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smtClean="0">
                <a:solidFill>
                  <a:schemeClr val="tx1"/>
                </a:solidFill>
              </a:rPr>
              <a:t>FY </a:t>
            </a:r>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smtClean="0">
                <a:solidFill>
                  <a:schemeClr val="tx1"/>
                </a:solidFill>
              </a:rPr>
              <a:t>Parent Survey– </a:t>
            </a:r>
            <a:r>
              <a:rPr lang="en-US" sz="6400" dirty="0" smtClean="0">
                <a:solidFill>
                  <a:schemeClr val="tx1"/>
                </a:solidFill>
              </a:rPr>
              <a:t>Data collection tool for end of the year evaluation of your target group. Will assist in validating the family engagement work during FY__.</a:t>
            </a:r>
          </a:p>
          <a:p>
            <a:r>
              <a:rPr lang="en-US" sz="6400" dirty="0" smtClean="0">
                <a:solidFill>
                  <a:schemeClr val="tx1"/>
                </a:solidFill>
              </a:rPr>
              <a:t>3.  </a:t>
            </a:r>
            <a:r>
              <a:rPr lang="en-US" sz="6400" u="sng" dirty="0" smtClean="0">
                <a:solidFill>
                  <a:schemeClr val="tx1"/>
                </a:solidFill>
              </a:rPr>
              <a:t>Pre and Post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smtClean="0">
                <a:solidFill>
                  <a:schemeClr val="tx1"/>
                </a:solidFill>
              </a:rPr>
              <a:t>Data Reporting Tool– </a:t>
            </a:r>
            <a:r>
              <a:rPr lang="en-US" sz="6400" dirty="0" smtClean="0">
                <a:solidFill>
                  <a:schemeClr val="tx1"/>
                </a:solidFill>
              </a:rPr>
              <a:t>Shortened version of reporting form to record Parent Mentor related work.</a:t>
            </a:r>
          </a:p>
          <a:p>
            <a:r>
              <a:rPr lang="en-US" dirty="0" smtClean="0">
                <a:solidFill>
                  <a:schemeClr val="tx1"/>
                </a:solidFill>
              </a:rPr>
              <a:t> </a:t>
            </a:r>
          </a:p>
          <a:p>
            <a:pPr algn="l"/>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Quarterly Reporting tab.  </a:t>
            </a:r>
            <a:endParaRPr lang="en-US" sz="1600" b="1" dirty="0"/>
          </a:p>
          <a:p>
            <a:r>
              <a:rPr lang="en-US" sz="1600" b="1" dirty="0" smtClean="0"/>
              <a:t>We will send you link and then you will have your own user name and password.</a:t>
            </a:r>
            <a:endParaRPr lang="en-US" sz="1600"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971800"/>
            <a:ext cx="8305799" cy="358140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a decade of working together to increase achievement for all students, especially those with disabilities. </a:t>
            </a:r>
          </a:p>
          <a:p>
            <a:pPr marL="0" indent="0">
              <a:buNone/>
            </a:pPr>
            <a:r>
              <a:rPr lang="en-US" sz="4800" dirty="0"/>
              <a:t>The Partnership, started in late 2001 by 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Most importantly, the mentors listen to both parents and educators, and use their unique knowledge of both worlds to overcome obstacles in communication. The DSESS Family Engagement Specialist coordinates the Partnership statewide by leading trainings, communication and statewide collaboration efforts with other agencies. </a:t>
            </a:r>
          </a:p>
          <a:p>
            <a:pPr marL="0" indent="0">
              <a:buNone/>
            </a:pPr>
            <a:r>
              <a:rPr lang="en-US" sz="4800" dirty="0"/>
              <a:t> </a:t>
            </a:r>
          </a:p>
          <a:p>
            <a:pPr marL="0" indent="0">
              <a:buNone/>
            </a:pPr>
            <a:r>
              <a:rPr lang="en-US" sz="4800" dirty="0" smtClean="0"/>
              <a:t>In 2015, Parent Mentors are implementing evidence based practices to support their district’s  improvement plans to increase the number of students with disabilities who graduate from high school with a general education diploma.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4267200" cy="4754563"/>
          </a:xfrm>
          <a:solidFill>
            <a:schemeClr val="accent1">
              <a:lumMod val="40000"/>
              <a:lumOff val="60000"/>
            </a:schemeClr>
          </a:solidFill>
        </p:spPr>
        <p:txBody>
          <a:bodyPr>
            <a:normAutofit fontScale="250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r>
              <a:rPr lang="en-US" sz="7200" b="1" u="sng" dirty="0" smtClean="0"/>
              <a:t>Leadership Council</a:t>
            </a:r>
          </a:p>
          <a:p>
            <a:endParaRPr lang="en-US" sz="4000" b="1" u="sng" dirty="0"/>
          </a:p>
          <a:p>
            <a:endParaRPr lang="en-US" sz="4000" b="1" u="sng" dirty="0" smtClean="0"/>
          </a:p>
          <a:p>
            <a:pPr marL="0" indent="0">
              <a:buNone/>
            </a:pPr>
            <a:r>
              <a:rPr lang="en-US" sz="4400" b="1" u="sng" dirty="0" smtClean="0"/>
              <a:t>Executive </a:t>
            </a:r>
            <a:r>
              <a:rPr lang="en-US" sz="4400" b="1" u="sng" dirty="0"/>
              <a:t>Board</a:t>
            </a:r>
            <a:endParaRPr lang="en-US" sz="4400" dirty="0"/>
          </a:p>
          <a:p>
            <a:pPr marL="400050" lvl="1" indent="0">
              <a:buNone/>
            </a:pPr>
            <a:r>
              <a:rPr lang="en-US" sz="4400" dirty="0" smtClean="0"/>
              <a:t>•</a:t>
            </a:r>
            <a:r>
              <a:rPr lang="en-US" sz="4400" dirty="0"/>
              <a:t>       </a:t>
            </a:r>
            <a:r>
              <a:rPr lang="en-US" sz="4400" b="1" dirty="0"/>
              <a:t>Chairperson</a:t>
            </a:r>
            <a:r>
              <a:rPr lang="en-US" sz="4400" dirty="0"/>
              <a:t> –</a:t>
            </a:r>
            <a:r>
              <a:rPr lang="en-US" sz="4400" b="1" dirty="0"/>
              <a:t> </a:t>
            </a:r>
            <a:r>
              <a:rPr lang="en-US" sz="4400" dirty="0"/>
              <a:t>Amy McCollum, </a:t>
            </a:r>
            <a:r>
              <a:rPr lang="en-US" sz="4400" i="1" dirty="0"/>
              <a:t>Oconee</a:t>
            </a:r>
            <a:endParaRPr lang="en-US" sz="4400" dirty="0"/>
          </a:p>
          <a:p>
            <a:pPr marL="400050" lvl="1" indent="0">
              <a:buNone/>
            </a:pPr>
            <a:r>
              <a:rPr lang="en-US" sz="4400" dirty="0"/>
              <a:t>•       </a:t>
            </a:r>
            <a:r>
              <a:rPr lang="en-US" sz="4400" b="1" dirty="0"/>
              <a:t>Chairperson Elect </a:t>
            </a:r>
            <a:r>
              <a:rPr lang="en-US" sz="4400" dirty="0"/>
              <a:t>– April Wooten, </a:t>
            </a:r>
            <a:r>
              <a:rPr lang="en-US" sz="4400" i="1" dirty="0"/>
              <a:t>Jones </a:t>
            </a:r>
            <a:r>
              <a:rPr lang="en-US" sz="4400" dirty="0"/>
              <a:t>                          </a:t>
            </a:r>
          </a:p>
          <a:p>
            <a:pPr marL="400050" lvl="1" indent="0">
              <a:buNone/>
            </a:pPr>
            <a:r>
              <a:rPr lang="en-US" sz="4400" dirty="0"/>
              <a:t>•       </a:t>
            </a:r>
            <a:r>
              <a:rPr lang="en-US" sz="4400" b="1" dirty="0"/>
              <a:t>Vice Chairperson</a:t>
            </a:r>
            <a:r>
              <a:rPr lang="en-US" sz="4400" dirty="0"/>
              <a:t> –  Edith </a:t>
            </a:r>
            <a:r>
              <a:rPr lang="en-US" sz="4400" dirty="0" err="1"/>
              <a:t>Abakare</a:t>
            </a:r>
            <a:r>
              <a:rPr lang="en-US" sz="4400" dirty="0"/>
              <a:t>, </a:t>
            </a:r>
            <a:r>
              <a:rPr lang="en-US" sz="4400" i="1" dirty="0"/>
              <a:t>Atlanta Public Schools</a:t>
            </a:r>
            <a:endParaRPr lang="en-US" sz="4400" dirty="0"/>
          </a:p>
          <a:p>
            <a:pPr marL="400050" lvl="1" indent="0">
              <a:buNone/>
            </a:pPr>
            <a:r>
              <a:rPr lang="en-US" sz="4400" dirty="0"/>
              <a:t>•       </a:t>
            </a:r>
            <a:r>
              <a:rPr lang="en-US" sz="4400" b="1" dirty="0"/>
              <a:t>Recorder </a:t>
            </a:r>
            <a:r>
              <a:rPr lang="en-US" sz="4400" dirty="0"/>
              <a:t>– Diane Johnson, </a:t>
            </a:r>
            <a:r>
              <a:rPr lang="en-US" sz="4400" i="1" dirty="0"/>
              <a:t>Newton </a:t>
            </a:r>
            <a:r>
              <a:rPr lang="en-US" sz="4400" dirty="0"/>
              <a:t>                </a:t>
            </a:r>
          </a:p>
          <a:p>
            <a:pPr marL="400050" lvl="1" indent="0">
              <a:buNone/>
            </a:pPr>
            <a:r>
              <a:rPr lang="en-US" sz="4400" dirty="0"/>
              <a:t>•       </a:t>
            </a:r>
            <a:r>
              <a:rPr lang="en-US" sz="4400" b="1" dirty="0"/>
              <a:t>Immediate Past Chair</a:t>
            </a:r>
            <a:r>
              <a:rPr lang="en-US" sz="4400" dirty="0"/>
              <a:t>- Allison Stevenson, </a:t>
            </a:r>
            <a:r>
              <a:rPr lang="en-US" sz="4400" i="1" dirty="0"/>
              <a:t>Fayette</a:t>
            </a:r>
            <a:endParaRPr lang="en-US" sz="4400" dirty="0"/>
          </a:p>
          <a:p>
            <a:pPr lvl="1"/>
            <a:r>
              <a:rPr lang="en-US" sz="4400" dirty="0"/>
              <a:t> </a:t>
            </a:r>
          </a:p>
          <a:p>
            <a:pPr marL="0" lvl="0" indent="0">
              <a:buNone/>
            </a:pPr>
            <a:r>
              <a:rPr lang="en-US" sz="4400" dirty="0"/>
              <a:t> </a:t>
            </a:r>
            <a:r>
              <a:rPr lang="en-US" sz="4400" b="1" u="sng" dirty="0"/>
              <a:t>Region Representatives</a:t>
            </a:r>
            <a:r>
              <a:rPr lang="en-US" sz="4400" b="1" dirty="0"/>
              <a:t>              </a:t>
            </a:r>
            <a:endParaRPr lang="en-US" sz="4400" dirty="0"/>
          </a:p>
          <a:p>
            <a:pPr marL="400050" lvl="1" indent="0">
              <a:buNone/>
            </a:pPr>
            <a:r>
              <a:rPr lang="en-US" sz="4400" dirty="0"/>
              <a:t>•       </a:t>
            </a:r>
            <a:r>
              <a:rPr lang="en-US" sz="4400" b="1" dirty="0"/>
              <a:t>Northeast</a:t>
            </a:r>
            <a:r>
              <a:rPr lang="en-US" sz="4400" dirty="0"/>
              <a:t> –Jodie </a:t>
            </a:r>
            <a:r>
              <a:rPr lang="en-US" sz="4400" dirty="0" err="1"/>
              <a:t>Zeuke</a:t>
            </a:r>
            <a:r>
              <a:rPr lang="en-US" sz="4400" dirty="0"/>
              <a:t>, </a:t>
            </a:r>
            <a:r>
              <a:rPr lang="en-US" sz="4400" i="1" dirty="0"/>
              <a:t>Oglethorpe</a:t>
            </a:r>
            <a:endParaRPr lang="en-US" sz="4400" dirty="0"/>
          </a:p>
          <a:p>
            <a:pPr marL="400050" lvl="1" indent="0">
              <a:buNone/>
            </a:pPr>
            <a:r>
              <a:rPr lang="en-US" sz="4400" dirty="0"/>
              <a:t>•       </a:t>
            </a:r>
            <a:r>
              <a:rPr lang="en-US" sz="4400" b="1" dirty="0"/>
              <a:t>Northwest </a:t>
            </a:r>
            <a:r>
              <a:rPr lang="en-US" sz="4400" dirty="0"/>
              <a:t>- </a:t>
            </a:r>
            <a:r>
              <a:rPr lang="en-US" sz="4400" dirty="0" smtClean="0"/>
              <a:t>Renee </a:t>
            </a:r>
            <a:r>
              <a:rPr lang="en-US" sz="4400" dirty="0"/>
              <a:t>Davis, </a:t>
            </a:r>
            <a:r>
              <a:rPr lang="en-US" sz="4400" i="1" dirty="0"/>
              <a:t>Douglas</a:t>
            </a:r>
            <a:r>
              <a:rPr lang="en-US" sz="4400" dirty="0"/>
              <a:t>                                        </a:t>
            </a:r>
          </a:p>
          <a:p>
            <a:pPr marL="400050" lvl="1" indent="0">
              <a:buNone/>
            </a:pPr>
            <a:r>
              <a:rPr lang="en-US" sz="4400" dirty="0"/>
              <a:t>•       </a:t>
            </a:r>
            <a:r>
              <a:rPr lang="en-US" sz="4400" b="1" dirty="0"/>
              <a:t>Metro </a:t>
            </a:r>
            <a:r>
              <a:rPr lang="en-US" sz="4400" dirty="0"/>
              <a:t>– Ashley </a:t>
            </a:r>
            <a:r>
              <a:rPr lang="en-US" sz="4400" dirty="0" err="1"/>
              <a:t>Gellis</a:t>
            </a:r>
            <a:r>
              <a:rPr lang="en-US" sz="4400" dirty="0"/>
              <a:t>, </a:t>
            </a:r>
            <a:r>
              <a:rPr lang="en-US" sz="4400" i="1" dirty="0"/>
              <a:t>Marietta City</a:t>
            </a:r>
            <a:r>
              <a:rPr lang="en-US" sz="4400" dirty="0"/>
              <a:t>                         </a:t>
            </a:r>
          </a:p>
          <a:p>
            <a:pPr marL="400050" lvl="1" indent="0">
              <a:buNone/>
            </a:pPr>
            <a:r>
              <a:rPr lang="en-US" sz="4400" dirty="0"/>
              <a:t>•       </a:t>
            </a:r>
            <a:r>
              <a:rPr lang="en-US" sz="4400" b="1" dirty="0"/>
              <a:t>Middle </a:t>
            </a:r>
            <a:r>
              <a:rPr lang="en-US" sz="4400" dirty="0"/>
              <a:t>–Kathy Simmons, Dodge</a:t>
            </a:r>
          </a:p>
          <a:p>
            <a:pPr marL="400050" lvl="1" indent="0">
              <a:buNone/>
            </a:pPr>
            <a:r>
              <a:rPr lang="en-US" sz="4400" dirty="0"/>
              <a:t>•       </a:t>
            </a:r>
            <a:r>
              <a:rPr lang="en-US" sz="4400" b="1" dirty="0"/>
              <a:t>Southeast </a:t>
            </a:r>
            <a:r>
              <a:rPr lang="en-US" sz="4400" dirty="0"/>
              <a:t>- Lori Bonds, </a:t>
            </a:r>
            <a:r>
              <a:rPr lang="en-US" sz="4400" i="1" dirty="0"/>
              <a:t>Emmanuel </a:t>
            </a:r>
            <a:r>
              <a:rPr lang="en-US" sz="4400" dirty="0"/>
              <a:t>   </a:t>
            </a:r>
          </a:p>
          <a:p>
            <a:pPr marL="400050" lvl="1" indent="0">
              <a:buNone/>
            </a:pPr>
            <a:r>
              <a:rPr lang="en-US" sz="4400" dirty="0"/>
              <a:t>•       </a:t>
            </a:r>
            <a:r>
              <a:rPr lang="en-US" sz="4400" b="1" dirty="0" smtClean="0"/>
              <a:t>Southwest</a:t>
            </a:r>
            <a:r>
              <a:rPr lang="en-US" sz="4400" b="1" dirty="0"/>
              <a:t> </a:t>
            </a:r>
            <a:r>
              <a:rPr lang="en-US" sz="4400" dirty="0"/>
              <a:t>-  </a:t>
            </a:r>
            <a:r>
              <a:rPr lang="en-US" sz="4400" dirty="0" err="1"/>
              <a:t>Shanitha</a:t>
            </a:r>
            <a:r>
              <a:rPr lang="en-US" sz="4400" dirty="0"/>
              <a:t> Jones, Marion                                </a:t>
            </a:r>
          </a:p>
          <a:p>
            <a:pPr marL="400050" lvl="1" indent="0">
              <a:buNone/>
            </a:pPr>
            <a:r>
              <a:rPr lang="en-US" sz="4400" dirty="0"/>
              <a:t>                              		</a:t>
            </a:r>
          </a:p>
          <a:p>
            <a:pPr marL="0" indent="0">
              <a:buNone/>
            </a:pPr>
            <a:r>
              <a:rPr lang="en-US" sz="4400" b="1" dirty="0"/>
              <a:t> </a:t>
            </a:r>
            <a:endParaRPr lang="en-US" sz="4400" dirty="0"/>
          </a:p>
          <a:p>
            <a:pPr marL="0" indent="0">
              <a:buNone/>
            </a:pPr>
            <a:r>
              <a:rPr lang="en-US" sz="4400" b="1" u="sng" dirty="0"/>
              <a:t>Advisors </a:t>
            </a:r>
            <a:r>
              <a:rPr lang="en-US" sz="4400" b="1" dirty="0"/>
              <a:t>			</a:t>
            </a:r>
            <a:endParaRPr lang="en-US" sz="4400" b="1" dirty="0" smtClean="0"/>
          </a:p>
          <a:p>
            <a:pPr lvl="1">
              <a:buFont typeface="Arial" panose="020B0604020202020204" pitchFamily="34" charset="0"/>
              <a:buChar char="•"/>
            </a:pPr>
            <a:r>
              <a:rPr lang="en-US" sz="4400" dirty="0"/>
              <a:t>Ann Cross, </a:t>
            </a:r>
            <a:r>
              <a:rPr lang="en-US" sz="4400" i="1" dirty="0"/>
              <a:t>Gordon</a:t>
            </a:r>
            <a:r>
              <a:rPr lang="en-US" sz="4400" dirty="0"/>
              <a:t> </a:t>
            </a:r>
          </a:p>
          <a:p>
            <a:pPr lvl="1">
              <a:buFont typeface="Arial" panose="020B0604020202020204" pitchFamily="34" charset="0"/>
              <a:buChar char="•"/>
            </a:pPr>
            <a:r>
              <a:rPr lang="en-US" sz="4400" dirty="0"/>
              <a:t>Charity Roberts, </a:t>
            </a:r>
            <a:r>
              <a:rPr lang="en-US" sz="4400" i="1" dirty="0"/>
              <a:t>Coastal GLRS</a:t>
            </a:r>
            <a:endParaRPr lang="en-US" sz="4400" dirty="0"/>
          </a:p>
          <a:p>
            <a:pPr lvl="1">
              <a:buFont typeface="Arial" panose="020B0604020202020204" pitchFamily="34" charset="0"/>
              <a:buChar char="•"/>
            </a:pPr>
            <a:r>
              <a:rPr lang="en-US" sz="4400" dirty="0" err="1"/>
              <a:t>Loranda</a:t>
            </a:r>
            <a:r>
              <a:rPr lang="en-US" sz="4400" dirty="0"/>
              <a:t> Holmes, </a:t>
            </a:r>
            <a:r>
              <a:rPr lang="en-US" sz="4400" i="1" dirty="0"/>
              <a:t>Marion</a:t>
            </a:r>
            <a:r>
              <a:rPr lang="en-US" sz="4400" dirty="0"/>
              <a:t> </a:t>
            </a:r>
          </a:p>
          <a:p>
            <a:pPr marL="971550" lvl="1" indent="-571500">
              <a:buFont typeface="Arial" panose="020B0604020202020204" pitchFamily="34" charset="0"/>
              <a:buChar char="•"/>
            </a:pPr>
            <a:endParaRPr lang="en-US" sz="44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5" name="TextBox 4"/>
          <p:cNvSpPr txBox="1"/>
          <p:nvPr/>
        </p:nvSpPr>
        <p:spPr>
          <a:xfrm>
            <a:off x="5257800" y="1905000"/>
            <a:ext cx="3200400" cy="3385542"/>
          </a:xfrm>
          <a:prstGeom prst="rect">
            <a:avLst/>
          </a:prstGeom>
          <a:solidFill>
            <a:srgbClr val="FFFF00"/>
          </a:solidFill>
        </p:spPr>
        <p:txBody>
          <a:bodyPr wrap="square" rtlCol="0">
            <a:spAutoFit/>
          </a:bodyPr>
          <a:lstStyle/>
          <a:p>
            <a:pPr fontAlgn="base"/>
            <a:r>
              <a:rPr lang="en-US" sz="2800" dirty="0" smtClean="0"/>
              <a:t>Sunshine Fund</a:t>
            </a:r>
          </a:p>
          <a:p>
            <a:pPr fontAlgn="base"/>
            <a:endParaRPr lang="en-US" sz="1200" dirty="0"/>
          </a:p>
          <a:p>
            <a:pPr fontAlgn="base"/>
            <a:r>
              <a:rPr lang="en-US" sz="1200" b="1" dirty="0" smtClean="0"/>
              <a:t>Parent </a:t>
            </a:r>
            <a:r>
              <a:rPr lang="en-US" sz="1200" b="1" dirty="0"/>
              <a:t>mentors contribute annually to the Sunshine Fund, a project to help provide emergency funds for families of parent mentors who experience crisis or loss of a loved one. The Sunshine Fund also is used to support activities which strengthen the Partnership such as the annual Phil Pickens Award.</a:t>
            </a:r>
          </a:p>
          <a:p>
            <a:pPr fontAlgn="base"/>
            <a:r>
              <a:rPr lang="en-US" sz="1200" b="1" dirty="0">
                <a:hlinkClick r:id="rId3" tooltip="Cherokee County Find A Mentor page"/>
              </a:rPr>
              <a:t>Cherokee County Parent Mentor </a:t>
            </a:r>
            <a:r>
              <a:rPr lang="en-US" sz="1200" b="1" dirty="0" err="1">
                <a:hlinkClick r:id="rId3" tooltip="Cherokee County Find A Mentor page"/>
              </a:rPr>
              <a:t>JoEllen</a:t>
            </a:r>
            <a:r>
              <a:rPr lang="en-US" sz="1200" b="1" dirty="0">
                <a:hlinkClick r:id="rId3" tooltip="Cherokee County Find A Mentor page"/>
              </a:rPr>
              <a:t> Hancock</a:t>
            </a:r>
            <a:r>
              <a:rPr lang="en-US" sz="1200" b="1" dirty="0"/>
              <a:t> is the chair for the Sunshine Fund and has put together a little shopping opportunity for mentors to spread the word about the </a:t>
            </a:r>
            <a:r>
              <a:rPr lang="en-US" sz="1200" b="1" dirty="0" err="1"/>
              <a:t>GaPMP</a:t>
            </a:r>
            <a:r>
              <a:rPr lang="en-US" sz="1200" b="1" dirty="0"/>
              <a:t> and, add needed dollars to this endeavor.</a:t>
            </a:r>
          </a:p>
          <a:p>
            <a:endParaRPr lang="en-US" dirty="0"/>
          </a:p>
        </p:txBody>
      </p:sp>
    </p:spTree>
    <p:extLst>
      <p:ext uri="{BB962C8B-B14F-4D97-AF65-F5344CB8AC3E}">
        <p14:creationId xmlns:p14="http://schemas.microsoft.com/office/powerpoint/2010/main" val="420988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endParaRPr lang="en-US" dirty="0"/>
          </a:p>
          <a:p>
            <a:pPr marL="0" indent="0">
              <a:buNone/>
            </a:pPr>
            <a:r>
              <a:rPr lang="en-US" sz="9600" b="1" dirty="0" smtClean="0"/>
              <a:t>Anne </a:t>
            </a:r>
            <a:r>
              <a:rPr lang="en-US" sz="9600" b="1" dirty="0"/>
              <a:t>Ladd, Family Engagement Specialist Office</a:t>
            </a:r>
            <a:endParaRPr lang="en-US" sz="9600" dirty="0"/>
          </a:p>
          <a:p>
            <a:pPr marL="0" indent="0">
              <a:buNone/>
            </a:pPr>
            <a:r>
              <a:rPr lang="en-US" sz="9600" dirty="0"/>
              <a:t>404-657-7328</a:t>
            </a:r>
          </a:p>
          <a:p>
            <a:pPr marL="0" indent="0">
              <a:buNone/>
            </a:pPr>
            <a:r>
              <a:rPr lang="en-US" sz="9600" dirty="0"/>
              <a:t>aladd@doe.k12.ga.us</a:t>
            </a:r>
          </a:p>
          <a:p>
            <a:pPr marL="0" indent="0">
              <a:buNone/>
            </a:pPr>
            <a:r>
              <a:rPr lang="en-US" dirty="0"/>
              <a:t/>
            </a:r>
            <a:br>
              <a:rPr lang="en-US" dirty="0"/>
            </a:b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sz="7200" b="1" u="heavy" dirty="0" smtClean="0"/>
          </a:p>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smtClean="0"/>
              <a:t>Zelphine</a:t>
            </a:r>
            <a:r>
              <a:rPr lang="en-US" sz="7200" b="1" smtClean="0"/>
              <a:t> Smith-Dixon</a:t>
            </a:r>
            <a:endParaRPr lang="en-US" sz="7200" dirty="0"/>
          </a:p>
          <a:p>
            <a:pPr marL="0" indent="0">
              <a:buNone/>
            </a:pPr>
            <a:r>
              <a:rPr lang="en-US" sz="7200" dirty="0"/>
              <a:t>Director, Division for Special Education Services and Supports</a:t>
            </a:r>
          </a:p>
          <a:p>
            <a:pPr marL="0" indent="0">
              <a:buNone/>
            </a:pPr>
            <a:r>
              <a:rPr lang="en-US" sz="7200" b="1" dirty="0" smtClean="0"/>
              <a:t>Lynn Holland</a:t>
            </a:r>
            <a:endParaRPr lang="en-US" sz="7200" dirty="0"/>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600200"/>
            <a:ext cx="1472778" cy="219028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97623" y="2912093"/>
            <a:ext cx="2095500" cy="1009650"/>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r>
              <a:rPr lang="en-US" sz="5900" b="1" dirty="0" smtClean="0"/>
              <a:t>Orientation – Aug. 16-17, 2017</a:t>
            </a:r>
          </a:p>
          <a:p>
            <a:endParaRPr lang="en-US" sz="5900" dirty="0"/>
          </a:p>
          <a:p>
            <a:r>
              <a:rPr lang="en-US" sz="5900" b="1" dirty="0" smtClean="0"/>
              <a:t>Annual </a:t>
            </a:r>
            <a:r>
              <a:rPr lang="en-US" sz="5900" b="1" dirty="0" err="1"/>
              <a:t>GaPMP</a:t>
            </a:r>
            <a:r>
              <a:rPr lang="en-US" sz="5900" b="1" dirty="0"/>
              <a:t> Kick-Off </a:t>
            </a:r>
            <a:r>
              <a:rPr lang="en-US" sz="5900" b="1" dirty="0" smtClean="0"/>
              <a:t>Conference Sept. 27-29, 2017</a:t>
            </a:r>
          </a:p>
          <a:p>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School online training 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smtClean="0">
                <a:hlinkClick r:id="rId6"/>
              </a:rPr>
              <a:t>jgrillo343@yahoo.com</a:t>
            </a:r>
            <a:endParaRPr lang="en-US" u="sng" dirty="0" smtClean="0"/>
          </a:p>
          <a:p>
            <a:pPr marL="0" indent="0">
              <a:buNone/>
            </a:pPr>
            <a:r>
              <a:rPr lang="en-US" dirty="0" smtClean="0"/>
              <a:t> </a:t>
            </a:r>
            <a:r>
              <a:rPr lang="en-US" dirty="0"/>
              <a:t>to 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a:t>
            </a:r>
            <a:r>
              <a:rPr lang="en-US" b="1" dirty="0" smtClean="0"/>
              <a:t>You will receive a user name and temporary password to access the Learning Curve. This will allow you to keep track of your progress on learning modules!</a:t>
            </a:r>
            <a:endParaRPr lang="en-US" b="1" dirty="0"/>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 </a:t>
            </a:r>
            <a:r>
              <a:rPr lang="en-US" b="1" dirty="0" smtClean="0">
                <a:solidFill>
                  <a:schemeClr val="accent1">
                    <a:lumMod val="75000"/>
                  </a:schemeClr>
                </a:solidFill>
              </a:rPr>
              <a:t>Does the </a:t>
            </a:r>
          </a:p>
          <a:p>
            <a:pPr marL="0" indent="0">
              <a:buNone/>
            </a:pPr>
            <a:r>
              <a:rPr lang="en-US" b="1" dirty="0" smtClean="0">
                <a:solidFill>
                  <a:schemeClr val="accent1">
                    <a:lumMod val="75000"/>
                  </a:schemeClr>
                </a:solidFill>
              </a:rPr>
              <a:t>District have a Facebook Page and what are the protocols for</a:t>
            </a:r>
            <a:endParaRPr lang="en-US" dirty="0">
              <a:solidFill>
                <a:schemeClr val="accent1">
                  <a:lumMod val="75000"/>
                </a:schemeClr>
              </a:solidFill>
            </a:endParaRPr>
          </a:p>
          <a:p>
            <a:pPr marL="0" indent="0">
              <a:buNone/>
            </a:pPr>
            <a:r>
              <a:rPr lang="en-US" dirty="0">
                <a:solidFill>
                  <a:schemeClr val="accent1">
                    <a:lumMod val="75000"/>
                  </a:schemeClr>
                </a:solidFill>
              </a:rPr>
              <a:t> </a:t>
            </a:r>
            <a:r>
              <a:rPr lang="en-US" b="1" dirty="0" smtClean="0">
                <a:solidFill>
                  <a:schemeClr val="accent1">
                    <a:lumMod val="75000"/>
                  </a:schemeClr>
                </a:solidFill>
              </a:rPr>
              <a:t>friending parents and staff?</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a:t>
            </a:r>
            <a:r>
              <a:rPr lang="en-US" b="1" dirty="0" smtClean="0"/>
              <a:t>district’s </a:t>
            </a:r>
            <a:r>
              <a:rPr lang="en-US" b="1" dirty="0"/>
              <a:t>special education page, </a:t>
            </a:r>
            <a:endParaRPr lang="en-US" b="1" dirty="0" smtClean="0"/>
          </a:p>
          <a:p>
            <a:pPr marL="0" indent="0">
              <a:buNone/>
            </a:pPr>
            <a:r>
              <a:rPr lang="en-US" b="1" dirty="0" smtClean="0"/>
              <a:t>along </a:t>
            </a:r>
            <a:r>
              <a:rPr lang="en-US" b="1" dirty="0"/>
              <a:t>with </a:t>
            </a:r>
            <a:r>
              <a:rPr lang="en-US" dirty="0"/>
              <a:t>contact</a:t>
            </a:r>
            <a:r>
              <a:rPr lang="en-US" b="1" dirty="0"/>
              <a:t> information and office hours.</a:t>
            </a:r>
            <a:endParaRPr lang="en-US" dirty="0"/>
          </a:p>
          <a:p>
            <a:pPr marL="0" indent="0">
              <a:buNone/>
            </a:pPr>
            <a:r>
              <a:rPr lang="en-US" b="1" dirty="0"/>
              <a:t>Order business cards </a:t>
            </a:r>
            <a:r>
              <a:rPr lang="en-US" dirty="0"/>
              <a:t>with your name, title, and contact information.</a:t>
            </a:r>
          </a:p>
          <a:p>
            <a:pPr marL="0" indent="0">
              <a:buNone/>
            </a:pPr>
            <a:r>
              <a:rPr lang="en-US" dirty="0"/>
              <a:t> </a:t>
            </a:r>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334000" y="38100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2325</Words>
  <Application>Microsoft Office PowerPoint</Application>
  <PresentationFormat>On-screen Show (4:3)</PresentationFormat>
  <Paragraphs>337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Northeast Mentors</vt:lpstr>
      <vt:lpstr>Northwest Mentors</vt:lpstr>
      <vt:lpstr>Middle Mentors</vt:lpstr>
      <vt:lpstr>Metro Mentors</vt:lpstr>
      <vt:lpstr>Southeast Mentors</vt:lpstr>
      <vt:lpstr>Southwest Mentors</vt:lpstr>
      <vt:lpstr>Helpful Hints</vt:lpstr>
      <vt:lpstr>Taking On Your New Role</vt:lpstr>
      <vt:lpstr>Taking On Your New Role</vt:lpstr>
      <vt:lpstr>PowerPoint Presentation</vt:lpstr>
      <vt:lpstr>Taking On Your New Role</vt:lpstr>
      <vt:lpstr>Taking On Your New Role</vt:lpstr>
      <vt:lpstr>Taking On Your New Role</vt:lpstr>
      <vt:lpstr>Taking On Your New Role</vt:lpstr>
      <vt:lpstr>PowerPoint Presentation</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63</cp:revision>
  <dcterms:created xsi:type="dcterms:W3CDTF">2015-08-04T14:47:52Z</dcterms:created>
  <dcterms:modified xsi:type="dcterms:W3CDTF">2017-06-20T19:08:07Z</dcterms:modified>
</cp:coreProperties>
</file>