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8/24/2015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ane.grillo@white.k12.ga.us"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r>
              <a:rPr lang="en-US" b="1" dirty="0">
                <a:solidFill>
                  <a:schemeClr val="accent1">
                    <a:lumMod val="75000"/>
                  </a:schemeClr>
                </a:solidFill>
              </a:rPr>
              <a:t>OBJECTIVE: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6332" y="1600200"/>
            <a:ext cx="5836068" cy="4525963"/>
          </a:xfrm>
        </p:spPr>
      </p:pic>
    </p:spTree>
    <p:extLst>
      <p:ext uri="{BB962C8B-B14F-4D97-AF65-F5344CB8AC3E}">
        <p14:creationId xmlns:p14="http://schemas.microsoft.com/office/powerpoint/2010/main" val="385652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8509" y="1600200"/>
            <a:ext cx="5186982" cy="4525963"/>
          </a:xfrm>
        </p:spPr>
      </p:pic>
    </p:spTree>
    <p:extLst>
      <p:ext uri="{BB962C8B-B14F-4D97-AF65-F5344CB8AC3E}">
        <p14:creationId xmlns:p14="http://schemas.microsoft.com/office/powerpoint/2010/main" val="146077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468" y="1910284"/>
            <a:ext cx="7259064" cy="3905795"/>
          </a:xfrm>
        </p:spPr>
      </p:pic>
    </p:spTree>
    <p:extLst>
      <p:ext uri="{BB962C8B-B14F-4D97-AF65-F5344CB8AC3E}">
        <p14:creationId xmlns:p14="http://schemas.microsoft.com/office/powerpoint/2010/main" val="362776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6546" y="1600200"/>
            <a:ext cx="6690908" cy="4525963"/>
          </a:xfrm>
        </p:spPr>
      </p:pic>
    </p:spTree>
    <p:extLst>
      <p:ext uri="{BB962C8B-B14F-4D97-AF65-F5344CB8AC3E}">
        <p14:creationId xmlns:p14="http://schemas.microsoft.com/office/powerpoint/2010/main" val="331182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for interactions 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buNone/>
            </a:pPr>
            <a:r>
              <a:rPr lang="en-US" sz="1200" i="1" dirty="0"/>
              <a:t>Links to this webpage are also on the </a:t>
            </a:r>
            <a:r>
              <a:rPr lang="en-US" sz="1200" i="1" dirty="0" err="1"/>
              <a:t>GaPMP</a:t>
            </a:r>
            <a:r>
              <a:rPr lang="en-US" sz="1200" i="1" dirty="0"/>
              <a:t> website’s Learning Curve.</a:t>
            </a:r>
            <a:endParaRPr lang="en-US" sz="1200" dirty="0"/>
          </a:p>
          <a:p>
            <a:pPr marL="0" indent="0">
              <a:buNone/>
            </a:pPr>
            <a:r>
              <a:rPr lang="en-US" sz="1200" b="1" dirty="0"/>
              <a:t> </a:t>
            </a:r>
            <a:endParaRPr lang="en-US" sz="1200" dirty="0"/>
          </a:p>
          <a:p>
            <a:pPr marL="0" indent="0">
              <a:buNone/>
            </a:pPr>
            <a:r>
              <a:rPr lang="en-US" sz="1200" b="1" u="sng" dirty="0" smtClean="0"/>
              <a:t>The Implementation Manual </a:t>
            </a:r>
            <a:r>
              <a:rPr lang="en-US" sz="1200" dirty="0" smtClean="0"/>
              <a:t>explains </a:t>
            </a:r>
            <a:r>
              <a:rPr lang="en-US" sz="1200" dirty="0"/>
              <a:t>the state special education rules in parent friendly terms and also provides school districts guidance in how to implement them. Most districts also provide a handbook for</a:t>
            </a:r>
          </a:p>
          <a:p>
            <a:pPr marL="0" indent="0">
              <a:buNone/>
            </a:pPr>
            <a:r>
              <a:rPr lang="en-US" sz="1200" dirty="0"/>
              <a:t>teachers that could provide useful information on how teachers are expected to implement special education rules. </a:t>
            </a:r>
          </a:p>
          <a:p>
            <a:pPr marL="0" indent="0">
              <a:buNone/>
            </a:pPr>
            <a:r>
              <a:rPr lang="en-US" sz="1200" dirty="0"/>
              <a:t> </a:t>
            </a:r>
          </a:p>
          <a:p>
            <a:pPr marL="0" indent="0">
              <a:buNone/>
            </a:pPr>
            <a:r>
              <a:rPr lang="en-US" sz="1200" dirty="0"/>
              <a:t>The </a:t>
            </a:r>
            <a:r>
              <a:rPr lang="en-US" sz="1200" dirty="0" err="1"/>
              <a:t>GaDOE</a:t>
            </a:r>
            <a:r>
              <a:rPr lang="en-US" sz="1200" dirty="0"/>
              <a:t> website also includes a wealth of information about education in general and about special education, including eligibility, services, IEPs, assessment, Parents’ Rights, discipline, rules, resources, training etc.</a:t>
            </a:r>
          </a:p>
          <a:p>
            <a:pPr marL="0" indent="0">
              <a:buNone/>
            </a:pPr>
            <a:r>
              <a:rPr lang="en-US" sz="1200" dirty="0"/>
              <a:t> </a:t>
            </a:r>
          </a:p>
          <a:p>
            <a:pPr marL="0" indent="0">
              <a:buNone/>
            </a:pPr>
            <a:r>
              <a:rPr lang="en-US" sz="1200" dirty="0"/>
              <a:t>Make sure you know how to find the </a:t>
            </a:r>
            <a:r>
              <a:rPr lang="en-US" sz="1200" b="1" dirty="0"/>
              <a:t>Parents’ Rights </a:t>
            </a:r>
            <a:r>
              <a:rPr lang="en-US" sz="1200" dirty="0"/>
              <a:t>(on the Special</a:t>
            </a:r>
          </a:p>
          <a:p>
            <a:pPr marL="0" indent="0">
              <a:buNone/>
            </a:pPr>
            <a:r>
              <a:rPr lang="en-US" sz="1200" dirty="0"/>
              <a:t>Education page. Here you’ll find descriptions of Parents’ Rights under the Individuals with Disabilities Education Act (IDEA) in seven different languages, as well as videos in English and Spanish explaining the rights. </a:t>
            </a:r>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32500" lnSpcReduction="20000"/>
          </a:bodyPr>
          <a:lstStyle/>
          <a:p>
            <a:pPr marL="0" indent="0">
              <a:buNone/>
            </a:pPr>
            <a:r>
              <a:rPr lang="en-US" b="1" dirty="0"/>
              <a:t>Consolidated Application/ Local Improvement Plan (CLIP)</a:t>
            </a:r>
            <a:endParaRPr lang="en-US" dirty="0"/>
          </a:p>
          <a:p>
            <a:pPr marL="0" indent="0">
              <a:buNone/>
            </a:pPr>
            <a:r>
              <a:rPr lang="en-US"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dirty="0"/>
              <a:t> </a:t>
            </a:r>
          </a:p>
          <a:p>
            <a:pPr marL="0" indent="0">
              <a:buNone/>
            </a:pPr>
            <a:r>
              <a:rPr lang="en-US" b="1" dirty="0"/>
              <a:t>The Parent Survey</a:t>
            </a:r>
            <a:endParaRPr lang="en-US" dirty="0"/>
          </a:p>
          <a:p>
            <a:pPr marL="0" indent="0">
              <a:buNone/>
            </a:pPr>
            <a:r>
              <a:rPr lang="en-US" dirty="0"/>
              <a:t>The Georgia Department of Education distributes a Parent Survey annually to the parents at randomly selected schools in order to raise success rates for students with disabilities. The </a:t>
            </a:r>
            <a:r>
              <a:rPr lang="en-US" dirty="0" err="1"/>
              <a:t>GaDOE</a:t>
            </a:r>
            <a:r>
              <a:rPr lang="en-US" dirty="0"/>
              <a:t> asks parents to answer questions to help assist</a:t>
            </a:r>
          </a:p>
          <a:p>
            <a:pPr marL="0" indent="0">
              <a:buNone/>
            </a:pPr>
            <a:r>
              <a:rPr lang="en-US" dirty="0"/>
              <a:t>with helping local schools find ways to better partner with families. The results are posted with school district data on the </a:t>
            </a:r>
            <a:r>
              <a:rPr lang="en-US" dirty="0" err="1"/>
              <a:t>GaDOE</a:t>
            </a:r>
            <a:r>
              <a:rPr lang="en-US" dirty="0"/>
              <a:t> website, in the Summary Tab</a:t>
            </a:r>
          </a:p>
          <a:p>
            <a:pPr marL="0" indent="0">
              <a:buNone/>
            </a:pPr>
            <a:r>
              <a:rPr lang="en-US" dirty="0"/>
              <a:t>of the Special Education Report. All Parent Mentors are asked to assist with the distributing the surveys and facilitating the return of as many surveys as</a:t>
            </a:r>
          </a:p>
          <a:p>
            <a:pPr marL="0" indent="0">
              <a:buNone/>
            </a:pPr>
            <a:r>
              <a:rPr lang="en-US" dirty="0"/>
              <a:t>possible. Large districts will distribute surveys to some schools each year. Medium and small districts will have surveys done some years with no surveys during other years. The schools are randomly selected to achieve a fair</a:t>
            </a:r>
          </a:p>
          <a:p>
            <a:pPr marL="0" indent="0">
              <a:buNone/>
            </a:pPr>
            <a:r>
              <a:rPr lang="en-US" dirty="0"/>
              <a:t>representation of Georgia parents so it is important that the surveys get to the schools that are indicated each year.</a:t>
            </a:r>
          </a:p>
          <a:p>
            <a:pPr marL="0" indent="0">
              <a:buNone/>
            </a:pPr>
            <a:r>
              <a:rPr lang="en-US" dirty="0"/>
              <a:t> </a:t>
            </a:r>
          </a:p>
          <a:p>
            <a:pPr marL="0" indent="0">
              <a:buNone/>
            </a:pPr>
            <a:r>
              <a:rPr lang="en-US" i="1" dirty="0"/>
              <a:t>Hint: Tips on how to assist your district with survey collection and using 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dirty="0"/>
              <a:t>IEP Attendance Data</a:t>
            </a:r>
            <a:endParaRPr lang="en-US" dirty="0"/>
          </a:p>
          <a:p>
            <a:pPr marL="0" indent="0">
              <a:buNone/>
            </a:pPr>
            <a:r>
              <a:rPr lang="en-US" dirty="0"/>
              <a:t>All school districts maintain records each year on the percentage of parents of students with disabilities who attend their child’s IEP meeting.	As a Parent</a:t>
            </a:r>
          </a:p>
          <a:p>
            <a:pPr marL="0" indent="0">
              <a:buNone/>
            </a:pPr>
            <a:r>
              <a:rPr lang="en-US" dirty="0"/>
              <a:t>Mentor,  you  can  help  ensure  parents  attend  the  meetings  by  providing</a:t>
            </a:r>
          </a:p>
          <a:p>
            <a:pPr marL="0" indent="0">
              <a:buNone/>
            </a:pPr>
            <a:r>
              <a:rPr lang="en-US" dirty="0"/>
              <a:t>information 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dirty="0"/>
              <a:t>The PTA Family Engagement Standards</a:t>
            </a:r>
            <a:endParaRPr lang="en-US" dirty="0"/>
          </a:p>
          <a:p>
            <a:pPr marL="0" indent="0">
              <a:buNone/>
            </a:pPr>
            <a:r>
              <a:rPr lang="en-US" dirty="0"/>
              <a:t>The  PTA  Standards  are  a  list  the  six  types  of  involvement  for  successful partnerships with families.  There are standards for welcoming, communicating,</a:t>
            </a:r>
          </a:p>
          <a:p>
            <a:pPr marL="0" indent="0">
              <a:buNone/>
            </a:pPr>
            <a:r>
              <a:rPr lang="en-US" dirty="0"/>
              <a:t>supporting  all  students  speaking  up  for  each  child,  sharing  power,  and</a:t>
            </a:r>
          </a:p>
          <a:p>
            <a:pPr marL="0" indent="0">
              <a:buNone/>
            </a:pPr>
            <a:r>
              <a:rPr lang="en-US" dirty="0"/>
              <a:t>collaborating with the community; they should be the bedrock upon which you build all of your family engagement initiatives and activities. A copy is in the Addenda for your convenience</a:t>
            </a:r>
            <a:r>
              <a:rPr lang="en-US" dirty="0" smtClean="0"/>
              <a: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524000"/>
            <a:ext cx="8229600" cy="46021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Attend family and community</a:t>
            </a:r>
          </a:p>
          <a:p>
            <a:pPr marL="742950" indent="-742950">
              <a:buFont typeface="+mj-lt"/>
              <a:buAutoNum type="arabicPeriod"/>
            </a:pPr>
            <a:r>
              <a:rPr lang="en-US" sz="4800" dirty="0"/>
              <a:t>meetings 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t>After </a:t>
            </a:r>
            <a:r>
              <a:rPr lang="en-US" dirty="0"/>
              <a:t>School Tutoring programs</a:t>
            </a:r>
          </a:p>
          <a:p>
            <a:r>
              <a:rPr lang="en-US" dirty="0" smtClean="0"/>
              <a:t>Career </a:t>
            </a:r>
            <a:r>
              <a:rPr lang="en-US" dirty="0"/>
              <a:t>-Technical and Agriculture Education (CTAE)</a:t>
            </a:r>
          </a:p>
          <a:p>
            <a:r>
              <a:rPr lang="en-US" dirty="0" smtClean="0"/>
              <a:t>Communities </a:t>
            </a:r>
            <a:r>
              <a:rPr lang="en-US" dirty="0"/>
              <a:t>In Schools – connecting community resources with schools</a:t>
            </a:r>
          </a:p>
          <a:p>
            <a:r>
              <a:rPr lang="en-US" dirty="0" smtClean="0"/>
              <a:t>English </a:t>
            </a:r>
            <a:r>
              <a:rPr lang="en-US" dirty="0"/>
              <a:t>to Speakers of Other Languages (ESOL) program</a:t>
            </a:r>
          </a:p>
          <a:p>
            <a:r>
              <a:rPr lang="en-US" dirty="0" smtClean="0"/>
              <a:t>High </a:t>
            </a:r>
            <a:r>
              <a:rPr lang="en-US" dirty="0"/>
              <a:t>school Graduation Coaches (limited)</a:t>
            </a:r>
          </a:p>
          <a:p>
            <a:r>
              <a:rPr lang="en-US" dirty="0" smtClean="0"/>
              <a:t>Media </a:t>
            </a:r>
            <a:r>
              <a:rPr lang="en-US" dirty="0"/>
              <a:t>Specialists</a:t>
            </a:r>
          </a:p>
          <a:p>
            <a:r>
              <a:rPr lang="en-US" dirty="0" smtClean="0"/>
              <a:t>PTA/PTO</a:t>
            </a:r>
            <a:endParaRPr lang="en-US" dirty="0"/>
          </a:p>
          <a:p>
            <a:r>
              <a:rPr lang="en-US" dirty="0" smtClean="0"/>
              <a:t>Parent </a:t>
            </a:r>
            <a:r>
              <a:rPr lang="en-US" dirty="0"/>
              <a:t>- Teacher Resource Centers (Often funded by Title I)</a:t>
            </a:r>
          </a:p>
          <a:p>
            <a:r>
              <a:rPr lang="en-US" dirty="0" smtClean="0"/>
              <a:t>School </a:t>
            </a:r>
            <a:r>
              <a:rPr lang="en-US" dirty="0"/>
              <a:t>Improvement</a:t>
            </a:r>
          </a:p>
          <a:p>
            <a:r>
              <a:rPr lang="en-US" dirty="0" smtClean="0"/>
              <a:t>Title </a:t>
            </a:r>
            <a:r>
              <a:rPr lang="en-US" dirty="0"/>
              <a:t>I Parent Involvement Program</a:t>
            </a:r>
          </a:p>
          <a:p>
            <a:r>
              <a:rPr lang="en-US" dirty="0"/>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t>Parent to Parent of Georgia (GaP2P) – Georgia’s federally funded Parent Information</a:t>
            </a:r>
          </a:p>
          <a:p>
            <a:pPr marL="0" indent="0">
              <a:buNone/>
            </a:pPr>
            <a:r>
              <a:rPr lang="en-US" dirty="0"/>
              <a:t>and Training Center. This is a key partner and a great source of information for parents. Please spend some time on their excellent website to familiarize yourself with GaP2P</a:t>
            </a:r>
          </a:p>
          <a:p>
            <a:pPr marL="0" indent="0">
              <a:buNone/>
            </a:pPr>
            <a:r>
              <a:rPr lang="en-US" dirty="0"/>
              <a:t>and 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t>Bright </a:t>
            </a:r>
            <a:r>
              <a:rPr lang="en-US" dirty="0"/>
              <a:t>from the Start - Georgia Department of Early Care and Learning, Childcare</a:t>
            </a:r>
          </a:p>
          <a:p>
            <a:pPr marL="0" indent="0">
              <a:buNone/>
            </a:pPr>
            <a:r>
              <a:rPr lang="en-US" dirty="0"/>
              <a:t>Inclusion and Pre-K Coordinators</a:t>
            </a:r>
          </a:p>
          <a:p>
            <a:pPr marL="0" indent="0">
              <a:buNone/>
            </a:pPr>
            <a:r>
              <a:rPr lang="en-US" dirty="0" smtClean="0"/>
              <a:t>Children </a:t>
            </a:r>
            <a:r>
              <a:rPr lang="en-US" dirty="0"/>
              <a:t>with Special Needs, Babies Can't Wait, Project SCEIs, Parent Educators, Georgia Department of Education, Division for Special Education Services and Supports and Title I Parent Outreach</a:t>
            </a:r>
          </a:p>
          <a:p>
            <a:pPr marL="0" indent="0">
              <a:buNone/>
            </a:pPr>
            <a:r>
              <a:rPr lang="en-US" dirty="0" smtClean="0"/>
              <a:t>Georgia </a:t>
            </a:r>
            <a:r>
              <a:rPr lang="en-US" dirty="0"/>
              <a:t>Council on Developmental Disabilities (GCDD)</a:t>
            </a:r>
          </a:p>
          <a:p>
            <a:pPr marL="0" indent="0">
              <a:buNone/>
            </a:pPr>
            <a:r>
              <a:rPr lang="en-US" dirty="0" smtClean="0"/>
              <a:t>Parent </a:t>
            </a:r>
            <a:r>
              <a:rPr lang="en-US" dirty="0"/>
              <a:t>to Parent of Georgia</a:t>
            </a:r>
          </a:p>
          <a:p>
            <a:pPr marL="0" indent="0">
              <a:buNone/>
            </a:pPr>
            <a:r>
              <a:rPr lang="en-US" dirty="0" smtClean="0"/>
              <a:t>Georgia </a:t>
            </a:r>
            <a:r>
              <a:rPr lang="en-US" dirty="0"/>
              <a:t>Department or Behavioral Health &amp; Developmental Disabilities (DBHDD)</a:t>
            </a:r>
          </a:p>
          <a:p>
            <a:pPr marL="0" indent="0">
              <a:buNone/>
            </a:pPr>
            <a:r>
              <a:rPr lang="en-US" dirty="0" smtClean="0"/>
              <a:t>Georgia </a:t>
            </a:r>
            <a:r>
              <a:rPr lang="en-US" dirty="0"/>
              <a:t>Family Connection Partnership</a:t>
            </a:r>
          </a:p>
          <a:p>
            <a:pPr marL="0" indent="0">
              <a:buNone/>
            </a:pPr>
            <a:r>
              <a:rPr lang="en-US" dirty="0" smtClean="0"/>
              <a:t>Institute </a:t>
            </a:r>
            <a:r>
              <a:rPr lang="en-US" dirty="0"/>
              <a:t>on Human Development and Disability (IHDD)</a:t>
            </a:r>
          </a:p>
          <a:p>
            <a:pPr marL="0" indent="0">
              <a:buNone/>
            </a:pPr>
            <a:r>
              <a:rPr lang="en-US" dirty="0" smtClean="0"/>
              <a:t>Leadership </a:t>
            </a:r>
            <a:r>
              <a:rPr lang="en-US" dirty="0"/>
              <a:t>Institute on Developmental Disabilities, Georgia State University</a:t>
            </a:r>
          </a:p>
          <a:p>
            <a:pPr marL="0" indent="0">
              <a:buNone/>
            </a:pPr>
            <a:r>
              <a:rPr lang="en-US" dirty="0" smtClean="0"/>
              <a:t>State </a:t>
            </a:r>
            <a:r>
              <a:rPr lang="en-US" dirty="0"/>
              <a:t>PTA</a:t>
            </a:r>
          </a:p>
          <a:p>
            <a:pPr marL="0" indent="0">
              <a:buNone/>
            </a:pPr>
            <a:r>
              <a:rPr lang="en-US" dirty="0" smtClean="0"/>
              <a:t>State </a:t>
            </a:r>
            <a:r>
              <a:rPr lang="en-US" dirty="0"/>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105 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for submitting:</a:t>
            </a:r>
          </a:p>
          <a:p>
            <a:pPr marL="514350" lvl="0" indent="-514350">
              <a:buNone/>
            </a:pPr>
            <a:r>
              <a:rPr lang="en-US" b="1" dirty="0" smtClean="0"/>
              <a:t>1. 	Preparation </a:t>
            </a:r>
            <a:r>
              <a:rPr lang="en-US" b="1" dirty="0"/>
              <a:t>for FY Planning Report-</a:t>
            </a:r>
            <a:r>
              <a:rPr lang="en-US" dirty="0"/>
              <a:t> This document is created in cooperation </a:t>
            </a:r>
            <a:r>
              <a:rPr lang="en-US" dirty="0" smtClean="0"/>
              <a:t>with your director and determines goals and vital </a:t>
            </a:r>
            <a:r>
              <a:rPr lang="en-US" dirty="0"/>
              <a:t>behaviors </a:t>
            </a:r>
            <a:r>
              <a:rPr lang="en-US" dirty="0" smtClean="0"/>
              <a:t>in which family and/or community engagement work will be focused on.</a:t>
            </a:r>
          </a:p>
          <a:p>
            <a:pPr marL="514350" lvl="0" indent="-514350">
              <a:buAutoNum type="arabicPeriod" startAt="2"/>
            </a:pPr>
            <a:r>
              <a:rPr lang="en-US" b="1" dirty="0" smtClean="0"/>
              <a:t>FY Accountability Reporting -  </a:t>
            </a:r>
            <a:r>
              <a:rPr lang="en-US" dirty="0" smtClean="0"/>
              <a:t>Reporting includes benchmark and end-of-the-year data collecting and reporting that highlights Parent Mentor work related to improving graduation rates and other related student outcomes.</a:t>
            </a:r>
            <a:endParaRPr lang="en-US" b="1" dirty="0"/>
          </a:p>
          <a:p>
            <a:pPr marL="514350" lvl="0" indent="-514350">
              <a:buAutoNum type="arabicPeriod" startAt="2"/>
            </a:pPr>
            <a:r>
              <a:rPr lang="en-US" b="1" dirty="0" smtClean="0"/>
              <a:t>Quarterly </a:t>
            </a:r>
            <a:r>
              <a:rPr lang="en-US" b="1" dirty="0"/>
              <a:t>Contact Tracking – </a:t>
            </a:r>
            <a:r>
              <a:rPr lang="en-US" dirty="0" smtClean="0"/>
              <a:t>Parent Mentors report quarterly their collaborative contacts related to family, school, and community engagement work.</a:t>
            </a: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Accountability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 </a:t>
            </a:r>
            <a:r>
              <a:rPr lang="en-US" sz="6400" dirty="0" smtClean="0">
                <a:solidFill>
                  <a:schemeClr val="tx1"/>
                </a:solidFill>
              </a:rPr>
              <a:t>Data collection tool for target group, administered prior to targeted activities and at the end of year, to  assist in identifying impact of family engagement work during FY__.</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one-day Drive In Universities, online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7200" y="159225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Accountability tab. </a:t>
            </a:r>
            <a:endParaRPr lang="en-US" sz="1600" dirty="0"/>
          </a:p>
          <a:p>
            <a:pPr marL="0" indent="0">
              <a:buNone/>
            </a:pPr>
            <a:endParaRPr lang="en-U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0051"/>
            <a:ext cx="7340760" cy="3551261"/>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rmAutofit fontScale="32500" lnSpcReduction="20000"/>
          </a:bodyPr>
          <a:lstStyle/>
          <a:p>
            <a:pPr marL="0" indent="0">
              <a:buNone/>
            </a:pPr>
            <a:r>
              <a:rPr lang="en-US" b="1" dirty="0"/>
              <a:t>Formal Resolution/</a:t>
            </a:r>
            <a:r>
              <a:rPr lang="en-US" b="1" dirty="0" err="1"/>
              <a:t>GaDOE</a:t>
            </a:r>
            <a:endParaRPr lang="en-US" dirty="0"/>
          </a:p>
          <a:p>
            <a:pPr marL="0" indent="0">
              <a:buNone/>
            </a:pPr>
            <a:r>
              <a:rPr lang="en-US" dirty="0"/>
              <a:t>If the issues are still unresolved after every effort to correct the problem locally, parents may elect to use the formal IDEA dispute resolution options. It is always recommended</a:t>
            </a:r>
          </a:p>
          <a:p>
            <a:pPr marL="0" indent="0">
              <a:buNone/>
            </a:pPr>
            <a:r>
              <a:rPr lang="en-US" dirty="0"/>
              <a:t>to first try to resolve the problem with the teacher, school or school district, so encourage parents to try to resolve the issues locally before turning to these formal</a:t>
            </a:r>
          </a:p>
          <a:p>
            <a:pPr marL="0" indent="0">
              <a:buNone/>
            </a:pPr>
            <a:r>
              <a:rPr lang="en-US" dirty="0"/>
              <a:t>options.</a:t>
            </a:r>
          </a:p>
          <a:p>
            <a:pPr marL="0" indent="0">
              <a:buNone/>
            </a:pPr>
            <a:r>
              <a:rPr lang="en-US" dirty="0"/>
              <a:t> </a:t>
            </a:r>
          </a:p>
          <a:p>
            <a:pPr marL="0" indent="0">
              <a:buNone/>
            </a:pPr>
            <a:r>
              <a:rPr lang="en-US" b="1" dirty="0"/>
              <a:t>The three formal dispute resolution options are:</a:t>
            </a:r>
            <a:endParaRPr lang="en-US" dirty="0"/>
          </a:p>
          <a:p>
            <a:pPr marL="0" indent="0">
              <a:buNone/>
            </a:pPr>
            <a:r>
              <a:rPr lang="en-US" dirty="0"/>
              <a:t>•	Filing a Formal Complaint</a:t>
            </a:r>
          </a:p>
          <a:p>
            <a:pPr marL="0" indent="0">
              <a:buNone/>
            </a:pPr>
            <a:r>
              <a:rPr lang="en-US" dirty="0"/>
              <a:t>•	Requesting Mediation</a:t>
            </a:r>
          </a:p>
          <a:p>
            <a:pPr marL="0" indent="0">
              <a:buNone/>
            </a:pPr>
            <a:r>
              <a:rPr lang="en-US" dirty="0"/>
              <a:t>•	Requesting a Due Process Hearing</a:t>
            </a:r>
          </a:p>
          <a:p>
            <a:pPr marL="0" indent="0">
              <a:buNone/>
            </a:pPr>
            <a:r>
              <a:rPr lang="en-US" dirty="0"/>
              <a:t> </a:t>
            </a:r>
          </a:p>
          <a:p>
            <a:pPr marL="0" indent="0">
              <a:buNone/>
            </a:pPr>
            <a:r>
              <a:rPr lang="en-US" dirty="0"/>
              <a:t>The procedure to follow for each of these options can be found on the </a:t>
            </a:r>
            <a:r>
              <a:rPr lang="en-US" dirty="0" err="1"/>
              <a:t>GaDOE</a:t>
            </a:r>
            <a:r>
              <a:rPr lang="en-US" dirty="0"/>
              <a:t> website. Go to </a:t>
            </a:r>
            <a:r>
              <a:rPr lang="en-US" u="sng" dirty="0">
                <a:hlinkClick r:id="rId2"/>
              </a:rPr>
              <a:t>http://www.doe.k12.ga.us</a:t>
            </a:r>
            <a:r>
              <a:rPr lang="en-US" dirty="0"/>
              <a:t>. Click on Home on the upper left &gt; Curriculum and Assessment &gt; Special Education Services and Supports. Scroll down to Dispute</a:t>
            </a:r>
          </a:p>
          <a:p>
            <a:pPr marL="0" indent="0">
              <a:buNone/>
            </a:pPr>
            <a:r>
              <a:rPr lang="en-US" dirty="0"/>
              <a:t>Resolution and click on the desired option. The parent should follow the directions as indicated for the option they wish to pursue.</a:t>
            </a:r>
          </a:p>
          <a:p>
            <a:pPr marL="0" indent="0">
              <a:buNone/>
            </a:pPr>
            <a:r>
              <a:rPr lang="en-US"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dirty="0"/>
              <a:t>ongoing needs.</a:t>
            </a:r>
          </a:p>
          <a:p>
            <a:pPr marL="0" indent="0">
              <a:buNone/>
            </a:pPr>
            <a:r>
              <a:rPr lang="en-US" dirty="0"/>
              <a:t> </a:t>
            </a:r>
          </a:p>
          <a:p>
            <a:pPr marL="0" indent="0">
              <a:buNone/>
            </a:pPr>
            <a:r>
              <a:rPr lang="en-US" dirty="0"/>
              <a:t> </a:t>
            </a:r>
          </a:p>
          <a:p>
            <a:pPr marL="0" indent="0">
              <a:buNone/>
            </a:pPr>
            <a:r>
              <a:rPr lang="en-US" dirty="0"/>
              <a:t> </a:t>
            </a:r>
          </a:p>
          <a:p>
            <a:pPr marL="0" indent="0">
              <a:buNone/>
            </a:pPr>
            <a:r>
              <a:rPr lang="en-US" b="1" dirty="0"/>
              <a:t>Don’t forget the parent-friendly explanation forms on major special education issues and regulations on the </a:t>
            </a:r>
            <a:r>
              <a:rPr lang="en-US" b="1" dirty="0" err="1"/>
              <a:t>GaDOE</a:t>
            </a:r>
            <a:r>
              <a:rPr lang="en-US" b="1" dirty="0"/>
              <a:t> website.</a:t>
            </a:r>
            <a:endParaRPr lang="en-US" dirty="0"/>
          </a:p>
          <a:p>
            <a:pPr marL="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Take the Quiz</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What data is reported quarterly?</a:t>
            </a:r>
          </a:p>
          <a:p>
            <a:pPr marL="0" indent="0">
              <a:buNone/>
            </a:pPr>
            <a:r>
              <a:rPr lang="en-US" dirty="0" smtClean="0"/>
              <a:t>What Region are you in and who is your Region Rep?</a:t>
            </a:r>
          </a:p>
          <a:p>
            <a:pPr marL="0" indent="0">
              <a:buNone/>
            </a:pPr>
            <a:r>
              <a:rPr lang="en-US" dirty="0" smtClean="0"/>
              <a:t>What is Indicator 17 or the SSIP?</a:t>
            </a:r>
          </a:p>
          <a:p>
            <a:pPr marL="0" indent="0">
              <a:buNone/>
            </a:pPr>
            <a:r>
              <a:rPr lang="en-US" dirty="0" smtClean="0"/>
              <a:t>What is the Parent Satisfaction Survey?</a:t>
            </a:r>
          </a:p>
          <a:p>
            <a:pPr marL="0" indent="0">
              <a:buNone/>
            </a:pPr>
            <a:r>
              <a:rPr lang="en-US" dirty="0" smtClean="0"/>
              <a:t>When is the Annual Kickoff Conference?</a:t>
            </a:r>
          </a:p>
          <a:p>
            <a:pPr marL="0" indent="0">
              <a:buNone/>
            </a:pPr>
            <a:r>
              <a:rPr lang="en-US" dirty="0" smtClean="0"/>
              <a:t>Where will you find answers to your questions when you get back home to your </a:t>
            </a:r>
            <a:r>
              <a:rPr lang="en-US" smtClean="0"/>
              <a:t>school district?</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420988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a:t>Debbie Gay</a:t>
            </a:r>
            <a:endParaRPr lang="en-US" sz="7200" dirty="0"/>
          </a:p>
          <a:p>
            <a:pPr marL="0" indent="0">
              <a:buNone/>
            </a:pPr>
            <a:r>
              <a:rPr lang="en-US" sz="7200" dirty="0"/>
              <a:t>Director, Division for Special Education Services and Supports</a:t>
            </a:r>
          </a:p>
          <a:p>
            <a:pPr marL="0" indent="0">
              <a:buNone/>
            </a:pPr>
            <a:r>
              <a:rPr lang="en-US" sz="7200" b="1" dirty="0"/>
              <a:t>Julia Causey</a:t>
            </a:r>
            <a:endParaRPr lang="en-US" sz="7200" dirty="0"/>
          </a:p>
          <a:p>
            <a:pPr marL="0" indent="0">
              <a:buNone/>
            </a:pPr>
            <a:r>
              <a:rPr lang="en-US" sz="7200" dirty="0"/>
              <a:t>Project Manager for State Level Projects (Staff support for Parent Mentor Partnership) </a:t>
            </a:r>
          </a:p>
          <a:p>
            <a:pPr marL="0" indent="0">
              <a:buNone/>
            </a:pP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26-27 2015</a:t>
            </a:r>
          </a:p>
          <a:p>
            <a:endParaRPr lang="en-US" sz="5900" dirty="0"/>
          </a:p>
          <a:p>
            <a:r>
              <a:rPr lang="en-US" sz="5900" b="1" dirty="0" smtClean="0"/>
              <a:t>Annual </a:t>
            </a:r>
            <a:r>
              <a:rPr lang="en-US" sz="5900" b="1" dirty="0" err="1"/>
              <a:t>GaPMP</a:t>
            </a:r>
            <a:r>
              <a:rPr lang="en-US" sz="5900" b="1" dirty="0"/>
              <a:t> Kick-Off </a:t>
            </a:r>
            <a:r>
              <a:rPr lang="en-US" sz="5900" b="1" dirty="0" smtClean="0"/>
              <a:t>Conference Sept. 22-23, 2015 </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Drive-In </a:t>
            </a:r>
            <a:r>
              <a:rPr lang="en-US" sz="5900" b="1" dirty="0"/>
              <a:t>University Trainings - </a:t>
            </a:r>
            <a:r>
              <a:rPr lang="en-US" sz="5900" dirty="0"/>
              <a:t>typically scheduled in </a:t>
            </a:r>
            <a:r>
              <a:rPr lang="en-US" sz="5900" dirty="0" smtClean="0"/>
              <a:t>February</a:t>
            </a:r>
          </a:p>
          <a:p>
            <a:endParaRPr lang="en-US" sz="4000" b="1" dirty="0" smtClean="0"/>
          </a:p>
          <a:p>
            <a:pPr marL="0" indent="0">
              <a:buNone/>
            </a:pPr>
            <a:endParaRPr lang="en-US" sz="2600" b="1" dirty="0"/>
          </a:p>
          <a:p>
            <a:pPr marL="0" indent="0">
              <a:buNone/>
            </a:pPr>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a:hlinkClick r:id="rId6"/>
              </a:rPr>
              <a:t>jane.grillo@white.k12.ga.us</a:t>
            </a:r>
            <a:r>
              <a:rPr lang="en-US" dirty="0"/>
              <a:t>  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To access the Learning Curve: click on the tab and then type user name: </a:t>
            </a:r>
            <a:r>
              <a:rPr lang="en-US" b="1" dirty="0"/>
              <a:t>partnership </a:t>
            </a:r>
            <a:r>
              <a:rPr lang="en-US" dirty="0"/>
              <a:t>and password </a:t>
            </a:r>
            <a:r>
              <a:rPr lang="en-US" b="1" dirty="0"/>
              <a:t>mentor.</a:t>
            </a:r>
            <a:r>
              <a:rPr lang="en-US" dirty="0"/>
              <a:t> </a:t>
            </a:r>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districts’ 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267200" y="1752600"/>
            <a:ext cx="3628925" cy="452596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762000" y="1981200"/>
            <a:ext cx="3124200" cy="3693319"/>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r>
              <a:rPr lang="en-US" dirty="0" smtClean="0"/>
              <a:t>The Regional Reps are: </a:t>
            </a:r>
          </a:p>
          <a:p>
            <a:r>
              <a:rPr lang="en-US" sz="1400" dirty="0"/>
              <a:t>Northeast    Teresa </a:t>
            </a:r>
            <a:r>
              <a:rPr lang="en-US" sz="1400" dirty="0" smtClean="0"/>
              <a:t>Bruce  </a:t>
            </a:r>
            <a:r>
              <a:rPr lang="en-US" sz="1400" dirty="0"/>
              <a:t>tbruce@franklin.k12.ga.us</a:t>
            </a:r>
          </a:p>
          <a:p>
            <a:r>
              <a:rPr lang="en-US" sz="1400" dirty="0" smtClean="0"/>
              <a:t>Northwest   Renee Davis</a:t>
            </a:r>
          </a:p>
          <a:p>
            <a:r>
              <a:rPr lang="en-US" sz="1400" dirty="0"/>
              <a:t>rhonda.r.davis@douglas.k12.ga.us</a:t>
            </a:r>
            <a:endParaRPr lang="en-US" sz="1400" dirty="0" smtClean="0"/>
          </a:p>
          <a:p>
            <a:r>
              <a:rPr lang="en-US" sz="1400" dirty="0" smtClean="0"/>
              <a:t>Metro           Edith </a:t>
            </a:r>
            <a:r>
              <a:rPr lang="en-US" sz="1400" dirty="0" err="1" smtClean="0"/>
              <a:t>Abakare</a:t>
            </a:r>
            <a:endParaRPr lang="en-US" sz="1400" dirty="0" smtClean="0"/>
          </a:p>
          <a:p>
            <a:r>
              <a:rPr lang="en-US" sz="1400" dirty="0"/>
              <a:t>eabakare@atlanta.k12.ga.us</a:t>
            </a:r>
            <a:endParaRPr lang="en-US" sz="1400" dirty="0" smtClean="0"/>
          </a:p>
          <a:p>
            <a:r>
              <a:rPr lang="en-US" sz="1400" dirty="0" smtClean="0"/>
              <a:t>Middle          Terri </a:t>
            </a:r>
            <a:r>
              <a:rPr lang="en-US" sz="1400" dirty="0" err="1" smtClean="0"/>
              <a:t>Goodridge</a:t>
            </a:r>
            <a:endParaRPr lang="en-US" sz="1400" dirty="0" smtClean="0"/>
          </a:p>
          <a:p>
            <a:r>
              <a:rPr lang="en-US" sz="1400" dirty="0"/>
              <a:t>teresa.goodridge@bcsdk12.ne</a:t>
            </a:r>
            <a:endParaRPr lang="en-US" sz="1400" dirty="0" smtClean="0"/>
          </a:p>
          <a:p>
            <a:r>
              <a:rPr lang="en-US" sz="1400" dirty="0" smtClean="0"/>
              <a:t>Southeast     Lori Bonds</a:t>
            </a:r>
          </a:p>
          <a:p>
            <a:r>
              <a:rPr lang="en-US" sz="1400" dirty="0"/>
              <a:t>lbonds@emanuel.k12.ga.us</a:t>
            </a:r>
            <a:endParaRPr lang="en-US" sz="1400" dirty="0" smtClean="0"/>
          </a:p>
          <a:p>
            <a:r>
              <a:rPr lang="en-US" sz="1400" dirty="0" smtClean="0"/>
              <a:t>Southwest     Joseph Randall</a:t>
            </a:r>
          </a:p>
          <a:p>
            <a:r>
              <a:rPr lang="en-US" sz="1400" dirty="0" smtClean="0"/>
              <a:t>jrandall@dcboe.com</a:t>
            </a:r>
            <a:endParaRPr lang="en-US" sz="1400" dirty="0"/>
          </a:p>
        </p:txBody>
      </p:sp>
    </p:spTree>
    <p:extLst>
      <p:ext uri="{BB962C8B-B14F-4D97-AF65-F5344CB8AC3E}">
        <p14:creationId xmlns:p14="http://schemas.microsoft.com/office/powerpoint/2010/main" val="273315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7000" y="1600200"/>
            <a:ext cx="5709999" cy="4525963"/>
          </a:xfrm>
        </p:spPr>
      </p:pic>
    </p:spTree>
    <p:extLst>
      <p:ext uri="{BB962C8B-B14F-4D97-AF65-F5344CB8AC3E}">
        <p14:creationId xmlns:p14="http://schemas.microsoft.com/office/powerpoint/2010/main" val="3386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2915" y="1962678"/>
            <a:ext cx="7478169" cy="3801006"/>
          </a:xfr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542626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2031</Words>
  <Application>Microsoft Office PowerPoint</Application>
  <PresentationFormat>On-screen Show (4:3)</PresentationFormat>
  <Paragraphs>302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Georgia Parent Mentor Partnership (GaPMP) Led by the Georgia Department of Education, (GaDOE) Division for Special Education Services and Supports Rookie Training Guide </vt:lpstr>
      <vt:lpstr>Our Story</vt:lpstr>
      <vt:lpstr>Getting Started</vt:lpstr>
      <vt:lpstr>Next Steps</vt:lpstr>
      <vt:lpstr>Mandatory Trainings</vt:lpstr>
      <vt:lpstr>Introducing Yourself</vt:lpstr>
      <vt:lpstr>Where We Live and Work</vt:lpstr>
      <vt:lpstr>Northeast Mentors</vt:lpstr>
      <vt:lpstr>Northwest Mentors</vt:lpstr>
      <vt:lpstr>Middle Mentors</vt:lpstr>
      <vt:lpstr>Metro Mentors</vt:lpstr>
      <vt:lpstr>Southeast Mentors</vt:lpstr>
      <vt:lpstr>Southwest Mentors</vt:lpstr>
      <vt:lpstr>Helpful Hints</vt:lpstr>
      <vt:lpstr>Taking On Your New Role</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Take the Quiz</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23</cp:revision>
  <dcterms:created xsi:type="dcterms:W3CDTF">2015-08-04T14:47:52Z</dcterms:created>
  <dcterms:modified xsi:type="dcterms:W3CDTF">2015-08-24T19:13:18Z</dcterms:modified>
</cp:coreProperties>
</file>