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3" r:id="rId12"/>
    <p:sldId id="264" r:id="rId13"/>
    <p:sldId id="265" r:id="rId14"/>
    <p:sldId id="266" r:id="rId15"/>
    <p:sldId id="267" r:id="rId16"/>
    <p:sldId id="268" r:id="rId17"/>
    <p:sldId id="269" r:id="rId18"/>
    <p:sldId id="270" r:id="rId19"/>
    <p:sldId id="282" r:id="rId20"/>
    <p:sldId id="281" r:id="rId21"/>
    <p:sldId id="271" r:id="rId22"/>
    <p:sldId id="272" r:id="rId23"/>
    <p:sldId id="273"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9/7/2015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9/7/2015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9/7/2015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9/7/2015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ane.grillo@white.k12.ga.us"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r>
              <a:rPr lang="en-US" b="1" dirty="0">
                <a:solidFill>
                  <a:schemeClr val="accent1">
                    <a:lumMod val="75000"/>
                  </a:schemeClr>
                </a:solidFill>
              </a:rPr>
              <a:t>OBJECTIVE: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762000" y="1981200"/>
            <a:ext cx="3581400" cy="3877985"/>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r>
              <a:rPr lang="en-US" dirty="0" smtClean="0"/>
              <a:t>The Regional Reps are: </a:t>
            </a:r>
          </a:p>
          <a:p>
            <a:r>
              <a:rPr lang="en-US" sz="1600" b="1" dirty="0"/>
              <a:t>Northeast    Teresa </a:t>
            </a:r>
            <a:r>
              <a:rPr lang="en-US" sz="1600" b="1" dirty="0" smtClean="0"/>
              <a:t>Bruce  </a:t>
            </a:r>
            <a:r>
              <a:rPr lang="en-US" sz="1600" dirty="0"/>
              <a:t>tbruce@franklin.k12.ga.us</a:t>
            </a:r>
          </a:p>
          <a:p>
            <a:r>
              <a:rPr lang="en-US" sz="1600" b="1" dirty="0" smtClean="0"/>
              <a:t>Northwest   Renee Davis</a:t>
            </a:r>
          </a:p>
          <a:p>
            <a:r>
              <a:rPr lang="en-US" sz="1600" dirty="0"/>
              <a:t>rhonda.r.davis@douglas.k12.ga.us</a:t>
            </a:r>
            <a:endParaRPr lang="en-US" sz="1600" dirty="0" smtClean="0"/>
          </a:p>
          <a:p>
            <a:r>
              <a:rPr lang="en-US" sz="1600" b="1" dirty="0" smtClean="0"/>
              <a:t>Metro   </a:t>
            </a:r>
            <a:r>
              <a:rPr lang="en-US" sz="1600" b="1" dirty="0" smtClean="0"/>
              <a:t> </a:t>
            </a:r>
            <a:r>
              <a:rPr lang="en-US" sz="1600" b="1" dirty="0" smtClean="0"/>
              <a:t>Edith </a:t>
            </a:r>
            <a:r>
              <a:rPr lang="en-US" sz="1600" b="1" dirty="0" err="1" smtClean="0"/>
              <a:t>Abakare</a:t>
            </a:r>
            <a:endParaRPr lang="en-US" sz="1600" b="1" dirty="0" smtClean="0"/>
          </a:p>
          <a:p>
            <a:r>
              <a:rPr lang="en-US" sz="1600" dirty="0"/>
              <a:t>eabakare@atlanta.k12.ga.us</a:t>
            </a:r>
            <a:endParaRPr lang="en-US" sz="1600" dirty="0" smtClean="0"/>
          </a:p>
          <a:p>
            <a:r>
              <a:rPr lang="en-US" sz="1600" b="1" dirty="0" smtClean="0"/>
              <a:t>Middle   </a:t>
            </a:r>
            <a:r>
              <a:rPr lang="en-US" sz="1600" b="1" dirty="0" smtClean="0"/>
              <a:t>Terri </a:t>
            </a:r>
            <a:r>
              <a:rPr lang="en-US" sz="1600" b="1" dirty="0" err="1" smtClean="0"/>
              <a:t>Goodridge</a:t>
            </a:r>
            <a:endParaRPr lang="en-US" sz="1600" b="1" dirty="0" smtClean="0"/>
          </a:p>
          <a:p>
            <a:r>
              <a:rPr lang="en-US" sz="1600" dirty="0"/>
              <a:t>teresa.goodridge@bcsdk12.ne</a:t>
            </a:r>
            <a:endParaRPr lang="en-US" sz="1600" dirty="0" smtClean="0"/>
          </a:p>
          <a:p>
            <a:r>
              <a:rPr lang="en-US" sz="1600" b="1" dirty="0" smtClean="0"/>
              <a:t>Southeast     Lori Bonds</a:t>
            </a:r>
          </a:p>
          <a:p>
            <a:r>
              <a:rPr lang="en-US" sz="1600" dirty="0"/>
              <a:t>lbonds@emanuel.k12.ga.us</a:t>
            </a:r>
            <a:endParaRPr lang="en-US" sz="1600" dirty="0" smtClean="0"/>
          </a:p>
          <a:p>
            <a:r>
              <a:rPr lang="en-US" sz="1600" b="1" dirty="0" smtClean="0"/>
              <a:t>Southwest     Joseph Randall</a:t>
            </a:r>
          </a:p>
          <a:p>
            <a:r>
              <a:rPr lang="en-US" sz="1600" dirty="0" smtClean="0"/>
              <a:t>jrandall@dcboe.com</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84870"/>
            <a:ext cx="3677302" cy="4285978"/>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5070" y="1600200"/>
            <a:ext cx="6753859" cy="4525963"/>
          </a:xfrm>
        </p:spPr>
      </p:pic>
    </p:spTree>
    <p:extLst>
      <p:ext uri="{BB962C8B-B14F-4D97-AF65-F5344CB8AC3E}">
        <p14:creationId xmlns:p14="http://schemas.microsoft.com/office/powerpoint/2010/main" val="338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6284" y="2205600"/>
            <a:ext cx="7211432" cy="3315163"/>
          </a:xfrm>
        </p:spPr>
      </p:pic>
    </p:spTree>
    <p:extLst>
      <p:ext uri="{BB962C8B-B14F-4D97-AF65-F5344CB8AC3E}">
        <p14:creationId xmlns:p14="http://schemas.microsoft.com/office/powerpoint/2010/main" val="25426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3016" y="1600200"/>
            <a:ext cx="5917968" cy="4525963"/>
          </a:xfrm>
        </p:spPr>
      </p:pic>
    </p:spTree>
    <p:extLst>
      <p:ext uri="{BB962C8B-B14F-4D97-AF65-F5344CB8AC3E}">
        <p14:creationId xmlns:p14="http://schemas.microsoft.com/office/powerpoint/2010/main" val="38565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823" y="1669869"/>
            <a:ext cx="6515604" cy="4260362"/>
          </a:xfrm>
          <a:prstGeom prst="rect">
            <a:avLst/>
          </a:prstGeom>
        </p:spPr>
      </p:pic>
    </p:spTree>
    <p:extLst>
      <p:ext uri="{BB962C8B-B14F-4D97-AF65-F5344CB8AC3E}">
        <p14:creationId xmlns:p14="http://schemas.microsoft.com/office/powerpoint/2010/main" val="14607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468" y="1910284"/>
            <a:ext cx="7259064" cy="3905795"/>
          </a:xfrm>
        </p:spPr>
      </p:pic>
    </p:spTree>
    <p:extLst>
      <p:ext uri="{BB962C8B-B14F-4D97-AF65-F5344CB8AC3E}">
        <p14:creationId xmlns:p14="http://schemas.microsoft.com/office/powerpoint/2010/main" val="36277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31" y="1547550"/>
            <a:ext cx="7430538" cy="3762900"/>
          </a:xfrm>
          <a:prstGeom prst="rect">
            <a:avLst/>
          </a:prstGeom>
        </p:spPr>
      </p:pic>
    </p:spTree>
    <p:extLst>
      <p:ext uri="{BB962C8B-B14F-4D97-AF65-F5344CB8AC3E}">
        <p14:creationId xmlns:p14="http://schemas.microsoft.com/office/powerpoint/2010/main" val="33118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students at risk particularly those 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Authentic Stakeholder Engagement</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2274276" y="4495800"/>
            <a:ext cx="4572000" cy="923330"/>
          </a:xfrm>
          <a:prstGeom prst="rect">
            <a:avLst/>
          </a:prstGeom>
        </p:spPr>
        <p:txBody>
          <a:bodyPr>
            <a:spAutoFit/>
          </a:bodyPr>
          <a:lstStyle/>
          <a:p>
            <a:r>
              <a:rPr lang="en-US" dirty="0"/>
              <a:t>Sustainable change depends on having people with the problem internalize the change. </a:t>
            </a:r>
          </a:p>
          <a:p>
            <a:r>
              <a:rPr lang="en-US" baseline="-25000" dirty="0"/>
              <a:t>Heifetz and </a:t>
            </a:r>
            <a:r>
              <a:rPr lang="en-US" baseline="-25000" dirty="0" err="1"/>
              <a:t>Linsky</a:t>
            </a:r>
            <a:r>
              <a:rPr lang="en-US" baseline="-25000" dirty="0"/>
              <a:t>, 2002</a:t>
            </a:r>
            <a:endParaRPr lang="en-US" dirty="0"/>
          </a:p>
        </p:txBody>
      </p:sp>
      <p:pic>
        <p:nvPicPr>
          <p:cNvPr id="7" name="Content Placeholder 5"/>
          <p:cNvPicPr>
            <a:picLocks noChangeAspect="1" noChangeArrowheads="1"/>
          </p:cNvPicPr>
          <p:nvPr/>
        </p:nvPicPr>
        <p:blipFill rotWithShape="1">
          <a:blip r:embed="rId3">
            <a:extLst>
              <a:ext uri="{28A0092B-C50C-407E-A947-70E740481C1C}">
                <a14:useLocalDpi xmlns:a14="http://schemas.microsoft.com/office/drawing/2010/main" val="0"/>
              </a:ext>
            </a:extLst>
          </a:blip>
          <a:srcRect l="6563" t="11000" r="22344" b="6250"/>
          <a:stretch/>
        </p:blipFill>
        <p:spPr bwMode="auto">
          <a:xfrm>
            <a:off x="1981200" y="1560925"/>
            <a:ext cx="5303520" cy="385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81200" y="5638800"/>
            <a:ext cx="5562600" cy="923330"/>
          </a:xfrm>
          <a:prstGeom prst="rect">
            <a:avLst/>
          </a:prstGeom>
          <a:noFill/>
        </p:spPr>
        <p:txBody>
          <a:bodyPr wrap="square" rtlCol="0">
            <a:spAutoFit/>
          </a:bodyPr>
          <a:lstStyle/>
          <a:p>
            <a:r>
              <a:rPr lang="en-US" dirty="0"/>
              <a:t>Sustainable change depends on having people with the problem internalize the change. </a:t>
            </a:r>
          </a:p>
          <a:p>
            <a:r>
              <a:rPr lang="en-US" baseline="-25000" dirty="0"/>
              <a:t>Heifetz and </a:t>
            </a:r>
            <a:r>
              <a:rPr lang="en-US" baseline="-25000" dirty="0" err="1"/>
              <a:t>Linsky</a:t>
            </a:r>
            <a:r>
              <a:rPr lang="en-US" baseline="-25000" dirty="0"/>
              <a:t>, 2002</a:t>
            </a:r>
            <a:endParaRPr lang="en-US" dirty="0"/>
          </a:p>
        </p:txBody>
      </p:sp>
      <p:pic>
        <p:nvPicPr>
          <p:cNvPr id="9" name="Content Placeholder 4" descr="community 21"/>
          <p:cNvPicPr>
            <a:picLocks noChangeAspect="1" noChangeArrowheads="1"/>
          </p:cNvPicPr>
          <p:nvPr/>
        </p:nvPicPr>
        <p:blipFill>
          <a:blip r:embed="rId4" cstate="print"/>
          <a:srcRect/>
          <a:stretch>
            <a:fillRect/>
          </a:stretch>
        </p:blipFill>
        <p:spPr>
          <a:xfrm>
            <a:off x="914401" y="5032772"/>
            <a:ext cx="762000" cy="975360"/>
          </a:xfrm>
          <a:prstGeom prst="rect">
            <a:avLst/>
          </a:prstGeom>
          <a:noFill/>
        </p:spPr>
      </p:pic>
    </p:spTree>
    <p:extLst>
      <p:ext uri="{BB962C8B-B14F-4D97-AF65-F5344CB8AC3E}">
        <p14:creationId xmlns:p14="http://schemas.microsoft.com/office/powerpoint/2010/main" val="91410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 Parent Survey annually to the parents at randomly selected schools in order to raise success rates for students with disabilities. The </a:t>
            </a:r>
            <a:r>
              <a:rPr lang="en-US" dirty="0" err="1"/>
              <a:t>GaDOE</a:t>
            </a:r>
            <a:r>
              <a:rPr lang="en-US" dirty="0"/>
              <a:t> asks parents to answer questions to help </a:t>
            </a:r>
            <a:r>
              <a:rPr lang="en-US" dirty="0" smtClean="0"/>
              <a:t>assist with </a:t>
            </a:r>
            <a:r>
              <a:rPr lang="en-US" dirty="0"/>
              <a:t>helping local schools find ways to better partner with families. </a:t>
            </a:r>
            <a:r>
              <a:rPr lang="en-US" dirty="0" smtClean="0"/>
              <a:t> All </a:t>
            </a:r>
            <a:r>
              <a:rPr lang="en-US" dirty="0"/>
              <a:t>Parent Mentors are asked to assist with the distributing the surveys and facilitating the return of as many surveys </a:t>
            </a:r>
            <a:r>
              <a:rPr lang="en-US" dirty="0" smtClean="0"/>
              <a:t>as possible</a:t>
            </a:r>
            <a:r>
              <a:rPr lang="en-US" dirty="0"/>
              <a:t>. Large districts will distribute surveys to some schools each year. Medium and small districts will have surveys done some years with no surveys during other years. The schools are randomly selected to achieve a </a:t>
            </a:r>
            <a:r>
              <a:rPr lang="en-US" dirty="0" smtClean="0"/>
              <a:t>fair representation </a:t>
            </a:r>
            <a:r>
              <a:rPr lang="en-US" dirty="0"/>
              <a:t>of Georgia parents so it is important that the surveys get to the schools that are indicated each year.</a:t>
            </a:r>
          </a:p>
          <a:p>
            <a:pPr marL="0" indent="0">
              <a:buNone/>
            </a:pPr>
            <a:r>
              <a:rPr lang="en-US" dirty="0"/>
              <a:t> </a:t>
            </a:r>
          </a:p>
          <a:p>
            <a:pPr marL="0" indent="0">
              <a:buNone/>
            </a:pPr>
            <a:r>
              <a:rPr lang="en-US" i="1" dirty="0"/>
              <a:t>Hint: Tips on how to assist your district with survey collection and using 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Parent</a:t>
            </a:r>
          </a:p>
          <a:p>
            <a:pPr marL="0" indent="0">
              <a:buNone/>
            </a:pPr>
            <a:r>
              <a:rPr lang="en-US" dirty="0"/>
              <a:t>Mentor,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for submitting:</a:t>
            </a:r>
          </a:p>
          <a:p>
            <a:pPr marL="514350" lvl="0" indent="-514350">
              <a:buNone/>
            </a:pPr>
            <a:r>
              <a:rPr lang="en-US" b="1" dirty="0" smtClean="0">
                <a:solidFill>
                  <a:srgbClr val="FFC000"/>
                </a:solidFill>
              </a:rPr>
              <a:t>1. </a:t>
            </a:r>
            <a:r>
              <a:rPr lang="en-US" b="1" dirty="0" smtClean="0"/>
              <a:t>	</a:t>
            </a:r>
            <a:r>
              <a:rPr lang="en-US" b="1" dirty="0" smtClean="0">
                <a:solidFill>
                  <a:srgbClr val="FFC000"/>
                </a:solidFill>
              </a:rPr>
              <a:t>Preparation </a:t>
            </a:r>
            <a:r>
              <a:rPr lang="en-US" b="1" dirty="0">
                <a:solidFill>
                  <a:srgbClr val="FFC000"/>
                </a:solidFill>
              </a:rPr>
              <a:t>for FY Planning Report-</a:t>
            </a:r>
            <a:r>
              <a:rPr lang="en-US" dirty="0">
                <a:solidFill>
                  <a:srgbClr val="FFC000"/>
                </a:solidFill>
              </a:rPr>
              <a:t> </a:t>
            </a:r>
            <a:r>
              <a:rPr lang="en-US" dirty="0"/>
              <a:t>This document is created in cooperation </a:t>
            </a:r>
            <a:r>
              <a:rPr lang="en-US" dirty="0" smtClean="0"/>
              <a:t>with your director and determines goals and vital </a:t>
            </a:r>
            <a:r>
              <a:rPr lang="en-US" dirty="0"/>
              <a:t>behaviors </a:t>
            </a:r>
            <a:r>
              <a:rPr lang="en-US" dirty="0" smtClean="0"/>
              <a:t>in which family and/or community engagement work will be focused on.</a:t>
            </a:r>
          </a:p>
          <a:p>
            <a:pPr marL="514350" lvl="0" indent="-514350">
              <a:buAutoNum type="arabicPeriod" startAt="2"/>
            </a:pPr>
            <a:r>
              <a:rPr lang="en-US" b="1" dirty="0" smtClean="0">
                <a:solidFill>
                  <a:schemeClr val="accent1">
                    <a:lumMod val="75000"/>
                  </a:schemeClr>
                </a:solidFill>
              </a:rPr>
              <a:t>FY Accountability Reporting -  </a:t>
            </a:r>
            <a:r>
              <a:rPr lang="en-US" dirty="0" smtClean="0"/>
              <a:t>Reporting includes benchmark and end-of-the-year data collecting and reporting that highlights Parent Mentor work related to improving graduation rates and other related student outcomes.</a:t>
            </a:r>
            <a:endParaRPr lang="en-US" b="1" dirty="0"/>
          </a:p>
          <a:p>
            <a:pPr marL="514350" lvl="0" indent="-514350">
              <a:buAutoNum type="arabicPeriod" startAt="2"/>
            </a:pPr>
            <a:r>
              <a:rPr lang="en-US" b="1" dirty="0" smtClean="0">
                <a:solidFill>
                  <a:schemeClr val="tx2">
                    <a:lumMod val="60000"/>
                    <a:lumOff val="40000"/>
                  </a:schemeClr>
                </a:solidFill>
              </a:rPr>
              <a:t>Quarterly </a:t>
            </a:r>
            <a:r>
              <a:rPr lang="en-US" b="1" dirty="0">
                <a:solidFill>
                  <a:schemeClr val="tx2">
                    <a:lumMod val="60000"/>
                    <a:lumOff val="40000"/>
                  </a:schemeClr>
                </a:solidFill>
              </a:rPr>
              <a:t>Contact Tracking – </a:t>
            </a:r>
            <a:r>
              <a:rPr lang="en-US" dirty="0" smtClean="0"/>
              <a:t>Parent Mentors report quarterly their collaborative contacts related to family, school, and community engagement work.</a:t>
            </a: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Accountability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 </a:t>
            </a:r>
            <a:r>
              <a:rPr lang="en-US" sz="6400" dirty="0" smtClean="0">
                <a:solidFill>
                  <a:schemeClr val="tx1"/>
                </a:solidFill>
              </a:rPr>
              <a:t>Data collection tool for target group, administered prior to targeted activities and at the end of year, to  assist in identifying impact of family engagement work during FY__.</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one-day Drive In Universities, online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7200" y="159225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Accountability tab. </a:t>
            </a:r>
            <a:endParaRPr lang="en-US" sz="1600" dirty="0"/>
          </a:p>
          <a:p>
            <a:pPr marL="0" indent="0">
              <a:buNone/>
            </a:pPr>
            <a:endParaRPr lang="en-U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0051"/>
            <a:ext cx="7340760" cy="3551261"/>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r>
              <a:rPr lang="en-US" sz="4000" b="1" u="sng" dirty="0"/>
              <a:t>Executive Board</a:t>
            </a:r>
            <a:endParaRPr lang="en-US" sz="4000" dirty="0"/>
          </a:p>
          <a:p>
            <a:r>
              <a:rPr lang="en-US" sz="4000" b="1" dirty="0"/>
              <a:t>Chairperson</a:t>
            </a:r>
            <a:r>
              <a:rPr lang="en-US" sz="4000" dirty="0"/>
              <a:t> </a:t>
            </a:r>
            <a:r>
              <a:rPr lang="en-US" sz="4000" dirty="0" smtClean="0"/>
              <a:t>–</a:t>
            </a:r>
            <a:r>
              <a:rPr lang="en-US" sz="4000" b="1" dirty="0"/>
              <a:t> </a:t>
            </a:r>
            <a:r>
              <a:rPr lang="en-US" sz="4000" dirty="0" smtClean="0"/>
              <a:t>Allison </a:t>
            </a:r>
            <a:r>
              <a:rPr lang="en-US" sz="4000" dirty="0"/>
              <a:t>Stevenson, </a:t>
            </a:r>
            <a:r>
              <a:rPr lang="en-US" sz="4000" i="1" dirty="0"/>
              <a:t>Fayette</a:t>
            </a:r>
            <a:endParaRPr lang="en-US" sz="4000" dirty="0"/>
          </a:p>
          <a:p>
            <a:r>
              <a:rPr lang="en-US" sz="4000" b="1" dirty="0"/>
              <a:t>Chairperson Elect </a:t>
            </a:r>
            <a:r>
              <a:rPr lang="en-US" sz="4000" dirty="0" smtClean="0"/>
              <a:t>–</a:t>
            </a:r>
            <a:r>
              <a:rPr lang="en-US" sz="4000" dirty="0"/>
              <a:t> </a:t>
            </a:r>
            <a:r>
              <a:rPr lang="en-US" sz="4000" dirty="0" smtClean="0"/>
              <a:t>Amy </a:t>
            </a:r>
            <a:r>
              <a:rPr lang="en-US" sz="4000" dirty="0"/>
              <a:t>McCollum, </a:t>
            </a:r>
            <a:r>
              <a:rPr lang="en-US" sz="4000" i="1" dirty="0"/>
              <a:t>Oconee</a:t>
            </a:r>
            <a:endParaRPr lang="en-US" sz="4000" dirty="0"/>
          </a:p>
          <a:p>
            <a:r>
              <a:rPr lang="en-US" sz="4000" b="1" dirty="0"/>
              <a:t>Vice Chairperson</a:t>
            </a:r>
            <a:r>
              <a:rPr lang="en-US" sz="4000" dirty="0"/>
              <a:t> –  </a:t>
            </a:r>
            <a:r>
              <a:rPr lang="en-US" sz="4000" dirty="0" smtClean="0"/>
              <a:t>April </a:t>
            </a:r>
            <a:r>
              <a:rPr lang="en-US" sz="4000" dirty="0"/>
              <a:t>Wooten, </a:t>
            </a:r>
            <a:r>
              <a:rPr lang="en-US" sz="4000" i="1" dirty="0"/>
              <a:t>Jones </a:t>
            </a:r>
            <a:r>
              <a:rPr lang="en-US" sz="4000" dirty="0"/>
              <a:t>                          </a:t>
            </a:r>
          </a:p>
          <a:p>
            <a:r>
              <a:rPr lang="en-US" sz="4000" b="1" dirty="0"/>
              <a:t>Recorder </a:t>
            </a:r>
            <a:r>
              <a:rPr lang="en-US" sz="4000" dirty="0" smtClean="0"/>
              <a:t>–</a:t>
            </a:r>
            <a:r>
              <a:rPr lang="en-US" sz="4000" dirty="0"/>
              <a:t> </a:t>
            </a:r>
            <a:r>
              <a:rPr lang="en-US" sz="4000" dirty="0" smtClean="0"/>
              <a:t>Diane </a:t>
            </a:r>
            <a:r>
              <a:rPr lang="en-US" sz="4000" dirty="0"/>
              <a:t>Johnson, </a:t>
            </a:r>
            <a:r>
              <a:rPr lang="en-US" sz="4000" i="1" dirty="0"/>
              <a:t>Newton </a:t>
            </a:r>
            <a:r>
              <a:rPr lang="en-US" sz="4000" dirty="0"/>
              <a:t>                </a:t>
            </a:r>
            <a:r>
              <a:rPr lang="en-US" sz="4000" b="1" dirty="0"/>
              <a:t> </a:t>
            </a:r>
            <a:endParaRPr lang="en-US" sz="4000" dirty="0"/>
          </a:p>
          <a:p>
            <a:r>
              <a:rPr lang="en-US" sz="4000" b="1" dirty="0"/>
              <a:t>Immediate Past Chair</a:t>
            </a:r>
            <a:r>
              <a:rPr lang="en-US" sz="4000" dirty="0"/>
              <a:t>- </a:t>
            </a:r>
            <a:r>
              <a:rPr lang="en-US" sz="4000" dirty="0" smtClean="0"/>
              <a:t>Cyndi </a:t>
            </a:r>
            <a:r>
              <a:rPr lang="en-US" sz="4000" dirty="0"/>
              <a:t>White, </a:t>
            </a:r>
            <a:r>
              <a:rPr lang="en-US" sz="4000" i="1" dirty="0"/>
              <a:t>Barrow</a:t>
            </a:r>
            <a:endParaRPr lang="en-US" sz="4000" dirty="0"/>
          </a:p>
          <a:p>
            <a:r>
              <a:rPr lang="en-US" sz="4000" dirty="0"/>
              <a:t> </a:t>
            </a:r>
          </a:p>
          <a:p>
            <a:r>
              <a:rPr lang="en-US" sz="4000" b="1" u="sng" dirty="0"/>
              <a:t>Region Representatives</a:t>
            </a:r>
            <a:r>
              <a:rPr lang="en-US" sz="4000" b="1" dirty="0"/>
              <a:t>              </a:t>
            </a:r>
            <a:endParaRPr lang="en-US" sz="4000" dirty="0"/>
          </a:p>
          <a:p>
            <a:r>
              <a:rPr lang="en-US" sz="4000" b="1" dirty="0"/>
              <a:t>Northeast</a:t>
            </a:r>
            <a:r>
              <a:rPr lang="en-US" sz="4000" dirty="0"/>
              <a:t> </a:t>
            </a:r>
            <a:r>
              <a:rPr lang="en-US" sz="4000" dirty="0" smtClean="0"/>
              <a:t>-Teresa </a:t>
            </a:r>
            <a:r>
              <a:rPr lang="en-US" sz="4000" dirty="0"/>
              <a:t>Bruce, </a:t>
            </a:r>
            <a:r>
              <a:rPr lang="en-US" sz="4000" i="1" dirty="0"/>
              <a:t>Franklin</a:t>
            </a:r>
            <a:endParaRPr lang="en-US" sz="4000" dirty="0"/>
          </a:p>
          <a:p>
            <a:r>
              <a:rPr lang="en-US" sz="4000" b="1" dirty="0"/>
              <a:t>Northwest </a:t>
            </a:r>
            <a:r>
              <a:rPr lang="en-US" sz="4000" dirty="0"/>
              <a:t>- </a:t>
            </a:r>
            <a:r>
              <a:rPr lang="en-US" sz="4000" dirty="0" smtClean="0"/>
              <a:t>Rene </a:t>
            </a:r>
            <a:r>
              <a:rPr lang="en-US" sz="4000" dirty="0"/>
              <a:t>Davis, </a:t>
            </a:r>
            <a:r>
              <a:rPr lang="en-US" sz="4000" i="1" dirty="0"/>
              <a:t>Douglas</a:t>
            </a:r>
            <a:r>
              <a:rPr lang="en-US" sz="4000" dirty="0"/>
              <a:t>                       		</a:t>
            </a:r>
          </a:p>
          <a:p>
            <a:r>
              <a:rPr lang="en-US" sz="4000" b="1" dirty="0"/>
              <a:t>Metro </a:t>
            </a:r>
            <a:r>
              <a:rPr lang="en-US" sz="4000" dirty="0"/>
              <a:t>- 	</a:t>
            </a:r>
            <a:r>
              <a:rPr lang="en-US" sz="4000" dirty="0" smtClean="0"/>
              <a:t>Edith </a:t>
            </a:r>
            <a:r>
              <a:rPr lang="en-US" sz="4000" dirty="0" err="1"/>
              <a:t>Abakare</a:t>
            </a:r>
            <a:r>
              <a:rPr lang="en-US" sz="4000" dirty="0"/>
              <a:t>, </a:t>
            </a:r>
            <a:r>
              <a:rPr lang="en-US" sz="4000" i="1" dirty="0"/>
              <a:t>Atlanta Public Schools</a:t>
            </a:r>
            <a:r>
              <a:rPr lang="en-US" sz="4000" dirty="0"/>
              <a:t>                              </a:t>
            </a:r>
          </a:p>
          <a:p>
            <a:r>
              <a:rPr lang="en-US" sz="4000" b="1" dirty="0"/>
              <a:t>Middle </a:t>
            </a:r>
            <a:r>
              <a:rPr lang="en-US" sz="4000" dirty="0"/>
              <a:t>-	</a:t>
            </a:r>
            <a:r>
              <a:rPr lang="en-US" sz="4000" dirty="0" smtClean="0"/>
              <a:t>Terri </a:t>
            </a:r>
            <a:r>
              <a:rPr lang="en-US" sz="4000" dirty="0" err="1"/>
              <a:t>Goodridge</a:t>
            </a:r>
            <a:r>
              <a:rPr lang="en-US" sz="4000" dirty="0"/>
              <a:t>, </a:t>
            </a:r>
            <a:r>
              <a:rPr lang="en-US" sz="4000" i="1" dirty="0"/>
              <a:t>Bibb</a:t>
            </a:r>
            <a:endParaRPr lang="en-US" sz="4000" dirty="0"/>
          </a:p>
          <a:p>
            <a:r>
              <a:rPr lang="en-US" sz="4000" b="1" dirty="0"/>
              <a:t>Southeast </a:t>
            </a:r>
            <a:r>
              <a:rPr lang="en-US" sz="4000" dirty="0"/>
              <a:t>- </a:t>
            </a:r>
            <a:r>
              <a:rPr lang="en-US" sz="4000" dirty="0" smtClean="0"/>
              <a:t>Lori </a:t>
            </a:r>
            <a:r>
              <a:rPr lang="en-US" sz="4000" dirty="0"/>
              <a:t>Bonds, </a:t>
            </a:r>
            <a:r>
              <a:rPr lang="en-US" sz="4000" i="1" dirty="0"/>
              <a:t>Emmanuel </a:t>
            </a:r>
            <a:r>
              <a:rPr lang="en-US" sz="4000" dirty="0"/>
              <a:t>                   		 </a:t>
            </a:r>
          </a:p>
          <a:p>
            <a:r>
              <a:rPr lang="en-US" sz="4000" b="1" dirty="0"/>
              <a:t>Southwest</a:t>
            </a:r>
            <a:r>
              <a:rPr lang="en-US" sz="4000" dirty="0"/>
              <a:t> - </a:t>
            </a:r>
            <a:r>
              <a:rPr lang="en-US" sz="4000" dirty="0" smtClean="0"/>
              <a:t>Joseph </a:t>
            </a:r>
            <a:r>
              <a:rPr lang="en-US" sz="4000" dirty="0"/>
              <a:t>Randall, </a:t>
            </a:r>
            <a:r>
              <a:rPr lang="en-US" sz="4000" i="1" dirty="0"/>
              <a:t>Decatur County</a:t>
            </a:r>
            <a:r>
              <a:rPr lang="en-US" sz="4000" dirty="0"/>
              <a:t>                    		</a:t>
            </a:r>
          </a:p>
          <a:p>
            <a:r>
              <a:rPr lang="en-US" sz="4000" b="1" u="sng" dirty="0"/>
              <a:t>Committees</a:t>
            </a:r>
            <a:r>
              <a:rPr lang="en-US" sz="4000" b="1" dirty="0"/>
              <a:t> </a:t>
            </a:r>
            <a:endParaRPr lang="en-US" sz="4000" dirty="0"/>
          </a:p>
          <a:p>
            <a:r>
              <a:rPr lang="en-US" sz="4000" b="1" dirty="0"/>
              <a:t>Special </a:t>
            </a:r>
            <a:r>
              <a:rPr lang="en-US" sz="4000" b="1" dirty="0" smtClean="0"/>
              <a:t>Projects</a:t>
            </a:r>
            <a:r>
              <a:rPr lang="en-US" sz="4000" b="1" dirty="0"/>
              <a:t> </a:t>
            </a:r>
            <a:r>
              <a:rPr lang="en-US" sz="4000" dirty="0" smtClean="0"/>
              <a:t>Kim </a:t>
            </a:r>
            <a:r>
              <a:rPr lang="en-US" sz="4000" dirty="0"/>
              <a:t>Chester, </a:t>
            </a:r>
            <a:r>
              <a:rPr lang="en-US" sz="4000" i="1" dirty="0"/>
              <a:t>Bartow</a:t>
            </a:r>
            <a:endParaRPr lang="en-US" sz="4000" dirty="0"/>
          </a:p>
          <a:p>
            <a:r>
              <a:rPr lang="en-US" sz="4000" b="1" dirty="0"/>
              <a:t>Education </a:t>
            </a:r>
            <a:r>
              <a:rPr lang="en-US" sz="4000" dirty="0"/>
              <a:t> </a:t>
            </a:r>
            <a:r>
              <a:rPr lang="en-US" sz="4000" dirty="0" smtClean="0"/>
              <a:t>April </a:t>
            </a:r>
            <a:r>
              <a:rPr lang="en-US" sz="4000" dirty="0"/>
              <a:t>Lee, </a:t>
            </a:r>
            <a:r>
              <a:rPr lang="en-US" sz="4000" i="1" dirty="0"/>
              <a:t>Wayne</a:t>
            </a:r>
            <a:endParaRPr lang="en-US" sz="4000" dirty="0"/>
          </a:p>
          <a:p>
            <a:r>
              <a:rPr lang="en-US" sz="4000" dirty="0" err="1"/>
              <a:t>JoEllen</a:t>
            </a:r>
            <a:r>
              <a:rPr lang="en-US" sz="4000" dirty="0"/>
              <a:t> Hancock, </a:t>
            </a:r>
            <a:r>
              <a:rPr lang="en-US" sz="4000" i="1" dirty="0"/>
              <a:t>Cherokee</a:t>
            </a:r>
            <a:endParaRPr lang="en-US" sz="4000" dirty="0"/>
          </a:p>
          <a:p>
            <a:r>
              <a:rPr lang="en-US" sz="4000" b="1" dirty="0"/>
              <a:t>Phil Pickens Award </a:t>
            </a:r>
            <a:r>
              <a:rPr lang="en-US" sz="4000" b="1" dirty="0" smtClean="0"/>
              <a:t>Chair </a:t>
            </a:r>
            <a:r>
              <a:rPr lang="en-US" sz="4000" dirty="0" smtClean="0"/>
              <a:t>Cyndi </a:t>
            </a:r>
            <a:r>
              <a:rPr lang="en-US" sz="4000" dirty="0"/>
              <a:t>White, </a:t>
            </a:r>
            <a:r>
              <a:rPr lang="en-US" sz="4000" i="1" dirty="0"/>
              <a:t>Barrow</a:t>
            </a:r>
            <a:endParaRPr lang="en-US" sz="4000" dirty="0"/>
          </a:p>
          <a:p>
            <a:r>
              <a:rPr lang="en-US" sz="4000" b="1" dirty="0"/>
              <a:t>Sunshine </a:t>
            </a:r>
            <a:r>
              <a:rPr lang="en-US" sz="4000" b="1" dirty="0" smtClean="0"/>
              <a:t>Fund</a:t>
            </a:r>
            <a:r>
              <a:rPr lang="en-US" sz="4000" b="1" dirty="0"/>
              <a:t> </a:t>
            </a:r>
            <a:r>
              <a:rPr lang="en-US" sz="4000" dirty="0" err="1" smtClean="0"/>
              <a:t>JoEllen</a:t>
            </a:r>
            <a:r>
              <a:rPr lang="en-US" sz="4000" dirty="0" smtClean="0"/>
              <a:t> </a:t>
            </a:r>
            <a:r>
              <a:rPr lang="en-US" sz="4000" dirty="0"/>
              <a:t>Hancock, </a:t>
            </a:r>
            <a:r>
              <a:rPr lang="en-US" sz="4000" i="1" dirty="0"/>
              <a:t>Cherokee</a:t>
            </a:r>
            <a:endParaRPr lang="en-US" sz="4000" dirty="0"/>
          </a:p>
          <a:p>
            <a:r>
              <a:rPr lang="en-US" sz="4000" b="1" dirty="0"/>
              <a:t> </a:t>
            </a:r>
            <a:endParaRPr lang="en-US" sz="4000" dirty="0"/>
          </a:p>
          <a:p>
            <a:r>
              <a:rPr lang="en-US" sz="4000" b="1" u="sng" dirty="0"/>
              <a:t>Advisors </a:t>
            </a:r>
            <a:r>
              <a:rPr lang="en-US" sz="4000" b="1" dirty="0"/>
              <a:t>			</a:t>
            </a:r>
            <a:endParaRPr lang="en-US" sz="4000" b="1" dirty="0" smtClean="0"/>
          </a:p>
          <a:p>
            <a:r>
              <a:rPr lang="en-US" sz="4000" dirty="0" smtClean="0"/>
              <a:t>Ann </a:t>
            </a:r>
            <a:r>
              <a:rPr lang="en-US" sz="4000" dirty="0"/>
              <a:t>Cross, </a:t>
            </a:r>
            <a:r>
              <a:rPr lang="en-US" sz="4000" i="1" dirty="0"/>
              <a:t>Gordon</a:t>
            </a:r>
            <a:r>
              <a:rPr lang="en-US" sz="4000" dirty="0"/>
              <a:t> </a:t>
            </a:r>
          </a:p>
          <a:p>
            <a:r>
              <a:rPr lang="en-US" sz="4000" dirty="0"/>
              <a:t>Charity Roberts, </a:t>
            </a:r>
            <a:r>
              <a:rPr lang="en-US" sz="4000" i="1" dirty="0"/>
              <a:t>Coastal GLRS</a:t>
            </a:r>
            <a:endParaRPr lang="en-US" sz="4000" dirty="0"/>
          </a:p>
          <a:p>
            <a:r>
              <a:rPr lang="en-US" sz="4000" dirty="0" err="1"/>
              <a:t>Gordina</a:t>
            </a:r>
            <a:r>
              <a:rPr lang="en-US" sz="4000" dirty="0"/>
              <a:t> Porter, </a:t>
            </a:r>
            <a:r>
              <a:rPr lang="en-US" sz="4000" i="1" dirty="0"/>
              <a:t>Mitchell</a:t>
            </a:r>
            <a:r>
              <a:rPr lang="en-US" sz="4000" dirty="0"/>
              <a:t> </a:t>
            </a:r>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a:t>Debbie Gay</a:t>
            </a:r>
            <a:endParaRPr lang="en-US" sz="7200" dirty="0"/>
          </a:p>
          <a:p>
            <a:pPr marL="0" indent="0">
              <a:buNone/>
            </a:pPr>
            <a:r>
              <a:rPr lang="en-US" sz="7200" dirty="0"/>
              <a:t>Director, Division for Special Education Services and Supports</a:t>
            </a:r>
          </a:p>
          <a:p>
            <a:pPr marL="0" indent="0">
              <a:buNone/>
            </a:pPr>
            <a:r>
              <a:rPr lang="en-US" sz="7200" b="1" dirty="0"/>
              <a:t>Julia Causey</a:t>
            </a:r>
            <a:endParaRPr lang="en-US" sz="7200" dirty="0"/>
          </a:p>
          <a:p>
            <a:pPr marL="0" indent="0">
              <a:buNone/>
            </a:pPr>
            <a:r>
              <a:rPr lang="en-US" sz="7200" dirty="0"/>
              <a:t>Project Manager for State Level Projects (Staff support for Parent Mentor Partnership) </a:t>
            </a:r>
          </a:p>
          <a:p>
            <a:pPr marL="0" indent="0">
              <a:buNone/>
            </a:pP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26-27, 2015</a:t>
            </a:r>
          </a:p>
          <a:p>
            <a:endParaRPr lang="en-US" sz="5900" dirty="0"/>
          </a:p>
          <a:p>
            <a:r>
              <a:rPr lang="en-US" sz="5900" b="1" dirty="0" smtClean="0"/>
              <a:t>Annual </a:t>
            </a:r>
            <a:r>
              <a:rPr lang="en-US" sz="5900" b="1" dirty="0" err="1"/>
              <a:t>GaPMP</a:t>
            </a:r>
            <a:r>
              <a:rPr lang="en-US" sz="5900" b="1" dirty="0"/>
              <a:t> Kick-Off </a:t>
            </a:r>
            <a:r>
              <a:rPr lang="en-US" sz="5900" b="1" dirty="0" smtClean="0"/>
              <a:t>Conference Sept. 22-23, 2015 </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Drive-In </a:t>
            </a:r>
            <a:r>
              <a:rPr lang="en-US" sz="5900" b="1" dirty="0"/>
              <a:t>University Trainings - </a:t>
            </a:r>
            <a:r>
              <a:rPr lang="en-US" sz="5900" dirty="0"/>
              <a:t>typically scheduled in </a:t>
            </a:r>
            <a:r>
              <a:rPr lang="en-US" sz="5900" dirty="0" smtClean="0"/>
              <a:t>February</a:t>
            </a:r>
          </a:p>
          <a:p>
            <a:endParaRPr lang="en-US" sz="4000" b="1" dirty="0" smtClean="0"/>
          </a:p>
          <a:p>
            <a:pPr marL="0" indent="0">
              <a:buNone/>
            </a:pPr>
            <a:endParaRPr lang="en-US" sz="2600" b="1" dirty="0"/>
          </a:p>
          <a:p>
            <a:pPr marL="0" indent="0">
              <a:buNone/>
            </a:pPr>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a:hlinkClick r:id="rId6"/>
              </a:rPr>
              <a:t>jane.grillo@white.k12.ga.us</a:t>
            </a:r>
            <a:r>
              <a:rPr lang="en-US" dirty="0"/>
              <a:t>  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To access the Learning Curve: click on the tab and then type user name: </a:t>
            </a:r>
            <a:r>
              <a:rPr lang="en-US" b="1" dirty="0"/>
              <a:t>partnership </a:t>
            </a:r>
            <a:r>
              <a:rPr lang="en-US" dirty="0"/>
              <a:t>and password </a:t>
            </a:r>
            <a:r>
              <a:rPr lang="en-US" b="1" dirty="0"/>
              <a:t>mentor.</a:t>
            </a:r>
            <a:r>
              <a:rPr lang="en-US" dirty="0"/>
              <a:t> </a:t>
            </a:r>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districts’ 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2337</Words>
  <Application>Microsoft Office PowerPoint</Application>
  <PresentationFormat>On-screen Show (4:3)</PresentationFormat>
  <Paragraphs>343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Northeast Mentors</vt:lpstr>
      <vt:lpstr>Northwest Mentors</vt:lpstr>
      <vt:lpstr>Middle Mentors</vt:lpstr>
      <vt:lpstr>Metro Mentors</vt:lpstr>
      <vt:lpstr>Southeast Mentors</vt:lpstr>
      <vt:lpstr>Southwest Mentors</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41</cp:revision>
  <dcterms:created xsi:type="dcterms:W3CDTF">2015-08-04T14:47:52Z</dcterms:created>
  <dcterms:modified xsi:type="dcterms:W3CDTF">2015-09-07T14:54:13Z</dcterms:modified>
</cp:coreProperties>
</file>