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0"/>
  </p:notesMasterIdLst>
  <p:handoutMasterIdLst>
    <p:handoutMasterId r:id="rId21"/>
  </p:handoutMasterIdLst>
  <p:sldIdLst>
    <p:sldId id="256" r:id="rId2"/>
    <p:sldId id="257" r:id="rId3"/>
    <p:sldId id="269" r:id="rId4"/>
    <p:sldId id="266" r:id="rId5"/>
    <p:sldId id="268" r:id="rId6"/>
    <p:sldId id="258" r:id="rId7"/>
    <p:sldId id="259" r:id="rId8"/>
    <p:sldId id="275" r:id="rId9"/>
    <p:sldId id="261" r:id="rId10"/>
    <p:sldId id="272" r:id="rId11"/>
    <p:sldId id="262" r:id="rId12"/>
    <p:sldId id="271" r:id="rId13"/>
    <p:sldId id="263" r:id="rId14"/>
    <p:sldId id="273" r:id="rId15"/>
    <p:sldId id="264" r:id="rId16"/>
    <p:sldId id="265" r:id="rId17"/>
    <p:sldId id="274" r:id="rId18"/>
    <p:sldId id="270"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1" d="100"/>
          <a:sy n="81" d="100"/>
        </p:scale>
        <p:origin x="-828" y="24"/>
      </p:cViewPr>
      <p:guideLst>
        <p:guide orient="horz" pos="2160"/>
        <p:guide pos="2880"/>
      </p:guideLst>
    </p:cSldViewPr>
  </p:slideViewPr>
  <p:notesTextViewPr>
    <p:cViewPr>
      <p:scale>
        <a:sx n="1" d="1"/>
        <a:sy n="1" d="1"/>
      </p:scale>
      <p:origin x="0" y="0"/>
    </p:cViewPr>
  </p:notesTextViewPr>
  <p:notesViewPr>
    <p:cSldViewPr>
      <p:cViewPr varScale="1">
        <p:scale>
          <a:sx n="59" d="100"/>
          <a:sy n="59" d="100"/>
        </p:scale>
        <p:origin x="-255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3F34498D-4713-47DA-B5FD-FB3EFA38AD63}" type="datetimeFigureOut">
              <a:rPr lang="en-US"/>
              <a:pPr>
                <a:defRPr/>
              </a:pPr>
              <a:t>11/11/2013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324EEBBB-726F-4D02-A2B7-376759FDAB72}" type="slidenum">
              <a:rPr lang="en-US"/>
              <a:pPr>
                <a:defRPr/>
              </a:pPr>
              <a:t>‹#›</a:t>
            </a:fld>
            <a:endParaRPr lang="en-US"/>
          </a:p>
        </p:txBody>
      </p:sp>
    </p:spTree>
    <p:extLst>
      <p:ext uri="{BB962C8B-B14F-4D97-AF65-F5344CB8AC3E}">
        <p14:creationId xmlns:p14="http://schemas.microsoft.com/office/powerpoint/2010/main" val="2124811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B594E581-249C-4399-A0A5-C613A9D8020B}" type="datetimeFigureOut">
              <a:rPr lang="en-US"/>
              <a:pPr>
                <a:defRPr/>
              </a:pPr>
              <a:t>11/11/2013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9A528C2A-4F5C-4B42-AFE6-A9E195614A16}" type="slidenum">
              <a:rPr lang="en-US"/>
              <a:pPr>
                <a:defRPr/>
              </a:pPr>
              <a:t>‹#›</a:t>
            </a:fld>
            <a:endParaRPr lang="en-US"/>
          </a:p>
        </p:txBody>
      </p:sp>
    </p:spTree>
    <p:extLst>
      <p:ext uri="{BB962C8B-B14F-4D97-AF65-F5344CB8AC3E}">
        <p14:creationId xmlns:p14="http://schemas.microsoft.com/office/powerpoint/2010/main" val="216235605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mailto:rhonda.r.davis@douglas.k12.ga.u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TextEdit="1"/>
          </p:cNvSpPr>
          <p:nvPr>
            <p:ph type="sldImg"/>
          </p:nvPr>
        </p:nvSpPr>
        <p:spPr bwMode="auto">
          <a:noFill/>
          <a:ln>
            <a:solidFill>
              <a:srgbClr val="000000"/>
            </a:solidFill>
            <a:miter lim="800000"/>
            <a:headEnd/>
            <a:tailEnd/>
          </a:ln>
        </p:spPr>
      </p:sp>
      <p:sp>
        <p:nvSpPr>
          <p:cNvPr id="34819"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Mentors,</a:t>
            </a:r>
          </a:p>
          <a:p>
            <a:r>
              <a:rPr lang="en-US" smtClean="0"/>
              <a:t>This is my parent survey presentation.  Again, the idea of linking the parent survey questions to the PTA National Standards is April Lee's original idea that she sent to the list serve a year and a half or so ago.  If you like the format of the presentation, please feel free to use it in your own districts.  You can easily change the chart information to reflect data from your own system.  Also, please remember that for the purposes of my presentation, the fact that percentages on the lowest ranked items of "Least Satisfaction" decreased from 2011 to 2012 is a </a:t>
            </a:r>
            <a:r>
              <a:rPr lang="en-US" i="1" smtClean="0"/>
              <a:t>positive</a:t>
            </a:r>
            <a:r>
              <a:rPr lang="en-US" smtClean="0"/>
              <a:t>.</a:t>
            </a:r>
          </a:p>
          <a:p>
            <a:r>
              <a:rPr lang="en-US" smtClean="0"/>
              <a:t> </a:t>
            </a:r>
          </a:p>
          <a:p>
            <a:r>
              <a:rPr lang="en-US" smtClean="0"/>
              <a:t>Renee Davis</a:t>
            </a:r>
          </a:p>
          <a:p>
            <a:r>
              <a:rPr lang="en-US" smtClean="0"/>
              <a:t>Parent Mentor</a:t>
            </a:r>
          </a:p>
          <a:p>
            <a:r>
              <a:rPr lang="en-US" smtClean="0"/>
              <a:t>Douglas County Schools</a:t>
            </a:r>
          </a:p>
          <a:p>
            <a:r>
              <a:rPr lang="en-US" smtClean="0"/>
              <a:t>770-651-2081</a:t>
            </a:r>
            <a:endParaRPr lang="en-US" smtClean="0">
              <a:hlinkClick r:id="rId3" tooltip="mailto:rhonda.r.davis@douglas.k12.ga.us"/>
            </a:endParaRPr>
          </a:p>
          <a:p>
            <a:r>
              <a:rPr lang="en-US" smtClean="0">
                <a:hlinkClick r:id="rId3" tooltip="mailto:rhonda.r.davis@douglas.k12.ga.us"/>
              </a:rPr>
              <a:t>rhonda.r.davis@douglas.k12.ga.us</a:t>
            </a: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EFB5EB1-4D2F-45ED-9494-E92CCBAC5B3B}" type="datetimeFigureOut">
              <a:rPr lang="en-US"/>
              <a:pPr>
                <a:defRPr/>
              </a:pPr>
              <a:t>11/11/2013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477440C-200B-42DA-B8FC-E1262133D1A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AE1953C-CDA8-4185-A543-FB516EB1CB20}" type="datetimeFigureOut">
              <a:rPr lang="en-US"/>
              <a:pPr>
                <a:defRPr/>
              </a:pPr>
              <a:t>11/11/2013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5166DAA-5EDF-41CC-920B-3AB631A0D17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C5894B9-3519-45D6-A7B5-2C79A0AE890A}" type="datetimeFigureOut">
              <a:rPr lang="en-US"/>
              <a:pPr>
                <a:defRPr/>
              </a:pPr>
              <a:t>11/11/2013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90DC453-5959-47CA-AE27-8D85BF361F3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CE75011-944D-4249-AD32-C89E5DA473AD}" type="datetimeFigureOut">
              <a:rPr lang="en-US"/>
              <a:pPr>
                <a:defRPr/>
              </a:pPr>
              <a:t>11/11/2013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6094AE1-B47C-4532-A553-AA5795119CB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7C9802C-4F17-4059-A2D7-406755A8FDBE}" type="datetimeFigureOut">
              <a:rPr lang="en-US"/>
              <a:pPr>
                <a:defRPr/>
              </a:pPr>
              <a:t>11/11/2013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88BE041-E00E-4EC3-B095-7CB55477956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ACB5D5C4-D282-422C-8387-F72FCDA4399F}" type="datetimeFigureOut">
              <a:rPr lang="en-US"/>
              <a:pPr>
                <a:defRPr/>
              </a:pPr>
              <a:t>11/11/2013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06F2E9E-45D5-4F86-A0AB-CE5F2F57C27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200093A-AAF9-4CEA-A6A3-0DBC575D4809}" type="datetimeFigureOut">
              <a:rPr lang="en-US"/>
              <a:pPr>
                <a:defRPr/>
              </a:pPr>
              <a:t>11/11/2013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DCCD56D-C217-4A4E-B475-64EAA8BC401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9C6CD39-CB1D-44F6-93E8-D3B7242FDDBD}" type="datetimeFigureOut">
              <a:rPr lang="en-US"/>
              <a:pPr>
                <a:defRPr/>
              </a:pPr>
              <a:t>11/11/2013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34295DC-95F1-43AC-AD93-8B3ED67202D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1CEFF85-D5EF-4508-B005-91CD12A6C005}" type="datetimeFigureOut">
              <a:rPr lang="en-US"/>
              <a:pPr>
                <a:defRPr/>
              </a:pPr>
              <a:t>11/11/2013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0C11BA6-2EB2-4D5E-9CC6-A64BCA452AE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F2E19CB-4383-4A16-B553-D7450DB92B40}" type="datetimeFigureOut">
              <a:rPr lang="en-US"/>
              <a:pPr>
                <a:defRPr/>
              </a:pPr>
              <a:t>11/11/2013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40FD275-B178-4F3D-BB54-38412EE0BDF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5"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rtlCol="0">
            <a:normAutofit/>
          </a:bodyPr>
          <a:lstStyle/>
          <a:p>
            <a:pPr lvl="0"/>
            <a:r>
              <a:rPr lang="en-US" noProof="0" smtClean="0"/>
              <a:t>Click icon to add picture</a:t>
            </a:r>
            <a:endParaRPr lang="en-US" noProof="0"/>
          </a:p>
        </p:txBody>
      </p:sp>
      <p:sp>
        <p:nvSpPr>
          <p:cNvPr id="13" name="Date Placeholder 4"/>
          <p:cNvSpPr>
            <a:spLocks noGrp="1"/>
          </p:cNvSpPr>
          <p:nvPr>
            <p:ph type="dt" sz="half" idx="15"/>
          </p:nvPr>
        </p:nvSpPr>
        <p:spPr/>
        <p:txBody>
          <a:bodyPr/>
          <a:lstStyle>
            <a:lvl1pPr>
              <a:defRPr/>
            </a:lvl1pPr>
          </a:lstStyle>
          <a:p>
            <a:pPr>
              <a:defRPr/>
            </a:pPr>
            <a:fld id="{03E45FF5-853F-422D-ABD5-F5E7C8437142}" type="datetimeFigureOut">
              <a:rPr lang="en-US"/>
              <a:pPr>
                <a:defRPr/>
              </a:pPr>
              <a:t>11/11/2013</a:t>
            </a:fld>
            <a:endParaRPr lang="en-US"/>
          </a:p>
        </p:txBody>
      </p:sp>
      <p:sp>
        <p:nvSpPr>
          <p:cNvPr id="14" name="Footer Placeholder 5"/>
          <p:cNvSpPr>
            <a:spLocks noGrp="1"/>
          </p:cNvSpPr>
          <p:nvPr>
            <p:ph type="ftr" sz="quarter" idx="16"/>
          </p:nvPr>
        </p:nvSpPr>
        <p:spPr/>
        <p:txBody>
          <a:bodyPr/>
          <a:lstStyle>
            <a:lvl1pPr>
              <a:defRPr/>
            </a:lvl1pPr>
          </a:lstStyle>
          <a:p>
            <a:pPr>
              <a:defRPr/>
            </a:pPr>
            <a:endParaRPr lang="en-US"/>
          </a:p>
        </p:txBody>
      </p:sp>
      <p:sp>
        <p:nvSpPr>
          <p:cNvPr id="15" name="Slide Number Placeholder 6"/>
          <p:cNvSpPr>
            <a:spLocks noGrp="1"/>
          </p:cNvSpPr>
          <p:nvPr>
            <p:ph type="sldNum" sz="quarter" idx="17"/>
          </p:nvPr>
        </p:nvSpPr>
        <p:spPr/>
        <p:txBody>
          <a:bodyPr/>
          <a:lstStyle>
            <a:lvl1pPr>
              <a:defRPr/>
            </a:lvl1pPr>
          </a:lstStyle>
          <a:p>
            <a:pPr>
              <a:defRPr/>
            </a:pPr>
            <a:fld id="{BEC03E61-01B2-48A6-8DD1-3E40DD87B03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009650" y="676275"/>
            <a:ext cx="7124700" cy="9239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1009650" y="1806575"/>
            <a:ext cx="7124700" cy="40528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437313" y="5951538"/>
            <a:ext cx="2133600" cy="365125"/>
          </a:xfrm>
          <a:prstGeom prst="rect">
            <a:avLst/>
          </a:prstGeom>
        </p:spPr>
        <p:txBody>
          <a:bodyPr vert="horz" lIns="91440" tIns="45720" rIns="91440" bIns="45720" rtlCol="0" anchor="b"/>
          <a:lstStyle>
            <a:lvl1pPr algn="r" fontAlgn="auto">
              <a:spcBef>
                <a:spcPts val="0"/>
              </a:spcBef>
              <a:spcAft>
                <a:spcPts val="0"/>
              </a:spcAft>
              <a:defRPr sz="900" smtClean="0">
                <a:solidFill>
                  <a:schemeClr val="tx2"/>
                </a:solidFill>
                <a:latin typeface="+mn-lt"/>
              </a:defRPr>
            </a:lvl1pPr>
          </a:lstStyle>
          <a:p>
            <a:pPr>
              <a:defRPr/>
            </a:pPr>
            <a:fld id="{A09ACA93-40CB-4E64-80D9-4237BE9D068B}" type="datetimeFigureOut">
              <a:rPr lang="en-US"/>
              <a:pPr>
                <a:defRPr/>
              </a:pPr>
              <a:t>11/11/2013</a:t>
            </a:fld>
            <a:endParaRPr lang="en-US"/>
          </a:p>
        </p:txBody>
      </p:sp>
      <p:sp>
        <p:nvSpPr>
          <p:cNvPr id="5" name="Footer Placeholder 4"/>
          <p:cNvSpPr>
            <a:spLocks noGrp="1"/>
          </p:cNvSpPr>
          <p:nvPr>
            <p:ph type="ftr" sz="quarter" idx="3"/>
          </p:nvPr>
        </p:nvSpPr>
        <p:spPr>
          <a:xfrm>
            <a:off x="1181100" y="5951538"/>
            <a:ext cx="5256213" cy="365125"/>
          </a:xfrm>
          <a:prstGeom prst="rect">
            <a:avLst/>
          </a:prstGeom>
        </p:spPr>
        <p:txBody>
          <a:bodyPr vert="horz" lIns="91440" tIns="45720" rIns="91440" bIns="45720" rtlCol="0" anchor="b"/>
          <a:lstStyle>
            <a:lvl1pPr algn="l" fontAlgn="auto">
              <a:spcBef>
                <a:spcPts val="0"/>
              </a:spcBef>
              <a:spcAft>
                <a:spcPts val="0"/>
              </a:spcAft>
              <a:defRPr sz="900">
                <a:solidFill>
                  <a:schemeClr val="tx2"/>
                </a:solidFill>
                <a:latin typeface="+mn-lt"/>
              </a:defRPr>
            </a:lvl1pPr>
          </a:lstStyle>
          <a:p>
            <a:pPr>
              <a:defRPr/>
            </a:pPr>
            <a:endParaRPr lang="en-US"/>
          </a:p>
        </p:txBody>
      </p:sp>
      <p:sp>
        <p:nvSpPr>
          <p:cNvPr id="6" name="Slide Number Placeholder 5"/>
          <p:cNvSpPr>
            <a:spLocks noGrp="1"/>
          </p:cNvSpPr>
          <p:nvPr>
            <p:ph type="sldNum" sz="quarter" idx="4"/>
          </p:nvPr>
        </p:nvSpPr>
        <p:spPr>
          <a:xfrm>
            <a:off x="573088" y="5951538"/>
            <a:ext cx="608012" cy="365125"/>
          </a:xfrm>
          <a:prstGeom prst="rect">
            <a:avLst/>
          </a:prstGeom>
        </p:spPr>
        <p:txBody>
          <a:bodyPr vert="horz" lIns="91440" tIns="45720" rIns="91440" bIns="45720" rtlCol="0" anchor="b"/>
          <a:lstStyle>
            <a:lvl1pPr algn="l" fontAlgn="auto">
              <a:spcBef>
                <a:spcPts val="0"/>
              </a:spcBef>
              <a:spcAft>
                <a:spcPts val="0"/>
              </a:spcAft>
              <a:defRPr sz="1800" smtClean="0">
                <a:solidFill>
                  <a:schemeClr val="tx2"/>
                </a:solidFill>
                <a:latin typeface="+mn-lt"/>
              </a:defRPr>
            </a:lvl1pPr>
          </a:lstStyle>
          <a:p>
            <a:pPr>
              <a:defRPr/>
            </a:pPr>
            <a:fld id="{FB78860F-31A0-4E7B-8780-4A0BDD2F5250}" type="slidenum">
              <a:rPr lang="en-US"/>
              <a:pPr>
                <a:defRPr/>
              </a:pPr>
              <a:t>‹#›</a:t>
            </a:fld>
            <a:endParaRPr lang="en-US"/>
          </a:p>
        </p:txBody>
      </p:sp>
      <p:grpSp>
        <p:nvGrpSpPr>
          <p:cNvPr id="1031" name="Group 60"/>
          <p:cNvGrpSpPr>
            <a:grpSpLocks/>
          </p:cNvGrpSpPr>
          <p:nvPr/>
        </p:nvGrpSpPr>
        <p:grpSpPr bwMode="auto">
          <a:xfrm>
            <a:off x="-33338" y="0"/>
            <a:ext cx="9177338" cy="6858000"/>
            <a:chOff x="-33595" y="0"/>
            <a:chExt cx="9177595" cy="6857999"/>
          </a:xfrm>
        </p:grpSpPr>
        <p:grpSp>
          <p:nvGrpSpPr>
            <p:cNvPr id="1032" name="Group 182"/>
            <p:cNvGrpSpPr>
              <a:grpSpLocks/>
            </p:cNvGrpSpPr>
            <p:nvPr/>
          </p:nvGrpSpPr>
          <p:grpSpPr bwMode="auto">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a:lstStyle/>
              <a:p>
                <a:pPr fontAlgn="auto">
                  <a:spcBef>
                    <a:spcPts val="0"/>
                  </a:spcBef>
                  <a:spcAft>
                    <a:spcPts val="0"/>
                  </a:spcAft>
                  <a:defRPr/>
                </a:pPr>
                <a:endParaRPr lang="en-US">
                  <a:latin typeface="+mn-lt"/>
                </a:endParaRPr>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a:lstStyle/>
              <a:p>
                <a:pPr fontAlgn="auto">
                  <a:spcBef>
                    <a:spcPts val="0"/>
                  </a:spcBef>
                  <a:spcAft>
                    <a:spcPts val="0"/>
                  </a:spcAft>
                  <a:defRPr/>
                </a:pPr>
                <a:endParaRPr lang="en-US">
                  <a:latin typeface="+mn-lt"/>
                </a:endParaRPr>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a:lstStyle/>
              <a:p>
                <a:pPr fontAlgn="auto">
                  <a:spcBef>
                    <a:spcPts val="0"/>
                  </a:spcBef>
                  <a:spcAft>
                    <a:spcPts val="0"/>
                  </a:spcAft>
                  <a:defRPr/>
                </a:pPr>
                <a:endParaRPr lang="en-US">
                  <a:latin typeface="+mn-lt"/>
                </a:endParaRPr>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a:lstStyle/>
              <a:p>
                <a:pPr fontAlgn="auto">
                  <a:spcBef>
                    <a:spcPts val="0"/>
                  </a:spcBef>
                  <a:spcAft>
                    <a:spcPts val="0"/>
                  </a:spcAft>
                  <a:defRPr/>
                </a:pPr>
                <a:endParaRPr lang="en-US">
                  <a:latin typeface="+mn-lt"/>
                </a:endParaRPr>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a:lstStyle/>
              <a:p>
                <a:pPr fontAlgn="auto">
                  <a:spcBef>
                    <a:spcPts val="0"/>
                  </a:spcBef>
                  <a:spcAft>
                    <a:spcPts val="0"/>
                  </a:spcAft>
                  <a:defRPr/>
                </a:pPr>
                <a:endParaRPr lang="en-US">
                  <a:latin typeface="+mn-lt"/>
                </a:endParaRPr>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a:lstStyle/>
              <a:p>
                <a:pPr fontAlgn="auto">
                  <a:spcBef>
                    <a:spcPts val="0"/>
                  </a:spcBef>
                  <a:spcAft>
                    <a:spcPts val="0"/>
                  </a:spcAft>
                  <a:defRPr/>
                </a:pPr>
                <a:endParaRPr lang="en-US">
                  <a:latin typeface="+mn-lt"/>
                </a:endParaRPr>
              </a:p>
            </p:txBody>
          </p:sp>
        </p:grpSp>
        <p:grpSp>
          <p:nvGrpSpPr>
            <p:cNvPr id="1033" name="Group 189"/>
            <p:cNvGrpSpPr>
              <a:grpSpLocks/>
            </p:cNvGrpSpPr>
            <p:nvPr/>
          </p:nvGrpSpPr>
          <p:grpSpPr bwMode="auto">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a:lstStyle/>
              <a:p>
                <a:pPr fontAlgn="auto">
                  <a:spcBef>
                    <a:spcPts val="0"/>
                  </a:spcBef>
                  <a:spcAft>
                    <a:spcPts val="0"/>
                  </a:spcAft>
                  <a:defRPr/>
                </a:pPr>
                <a:endParaRPr lang="en-US">
                  <a:latin typeface="+mn-lt"/>
                </a:endParaRPr>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a:lstStyle/>
              <a:p>
                <a:pPr fontAlgn="auto">
                  <a:spcBef>
                    <a:spcPts val="0"/>
                  </a:spcBef>
                  <a:spcAft>
                    <a:spcPts val="0"/>
                  </a:spcAft>
                  <a:defRPr/>
                </a:pPr>
                <a:endParaRPr lang="en-US">
                  <a:latin typeface="+mn-lt"/>
                </a:endParaRPr>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a:lstStyle/>
              <a:p>
                <a:pPr fontAlgn="auto">
                  <a:spcBef>
                    <a:spcPts val="0"/>
                  </a:spcBef>
                  <a:spcAft>
                    <a:spcPts val="0"/>
                  </a:spcAft>
                  <a:defRPr/>
                </a:pPr>
                <a:endParaRPr lang="en-US">
                  <a:latin typeface="+mn-lt"/>
                </a:endParaRPr>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a:lstStyle/>
              <a:p>
                <a:pPr fontAlgn="auto">
                  <a:spcBef>
                    <a:spcPts val="0"/>
                  </a:spcBef>
                  <a:spcAft>
                    <a:spcPts val="0"/>
                  </a:spcAft>
                  <a:defRPr/>
                </a:pPr>
                <a:endParaRPr lang="en-US">
                  <a:latin typeface="+mn-lt"/>
                </a:endParaRPr>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a:lstStyle/>
              <a:p>
                <a:pPr fontAlgn="auto">
                  <a:spcBef>
                    <a:spcPts val="0"/>
                  </a:spcBef>
                  <a:spcAft>
                    <a:spcPts val="0"/>
                  </a:spcAft>
                  <a:defRPr/>
                </a:pPr>
                <a:endParaRPr lang="en-US">
                  <a:latin typeface="+mn-lt"/>
                </a:endParaRPr>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a:lstStyle/>
              <a:p>
                <a:pPr fontAlgn="auto">
                  <a:spcBef>
                    <a:spcPts val="0"/>
                  </a:spcBef>
                  <a:spcAft>
                    <a:spcPts val="0"/>
                  </a:spcAft>
                  <a:defRPr/>
                </a:pPr>
                <a:endParaRPr lang="en-US">
                  <a:latin typeface="+mn-lt"/>
                </a:endParaRPr>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p:spPr>
            <p:txBody>
              <a:bodyPr/>
              <a:lstStyle/>
              <a:p>
                <a:pPr fontAlgn="auto">
                  <a:spcBef>
                    <a:spcPts val="0"/>
                  </a:spcBef>
                  <a:spcAft>
                    <a:spcPts val="0"/>
                  </a:spcAft>
                  <a:defRPr/>
                </a:pPr>
                <a:endParaRPr lang="en-US">
                  <a:latin typeface="+mn-lt"/>
                </a:endParaRPr>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p:spPr>
            <p:txBody>
              <a:bodyPr/>
              <a:lstStyle/>
              <a:p>
                <a:pPr fontAlgn="auto">
                  <a:spcBef>
                    <a:spcPts val="0"/>
                  </a:spcBef>
                  <a:spcAft>
                    <a:spcPts val="0"/>
                  </a:spcAft>
                  <a:defRPr/>
                </a:pPr>
                <a:endParaRPr lang="en-US">
                  <a:latin typeface="+mn-lt"/>
                </a:endParaRPr>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p:spPr>
            <p:txBody>
              <a:bodyPr/>
              <a:lstStyle/>
              <a:p>
                <a:pPr fontAlgn="auto">
                  <a:spcBef>
                    <a:spcPts val="0"/>
                  </a:spcBef>
                  <a:spcAft>
                    <a:spcPts val="0"/>
                  </a:spcAft>
                  <a:defRPr/>
                </a:pPr>
                <a:endParaRPr lang="en-US">
                  <a:latin typeface="+mn-lt"/>
                </a:endParaRPr>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p:spPr>
            <p:txBody>
              <a:bodyPr/>
              <a:lstStyle/>
              <a:p>
                <a:pPr fontAlgn="auto">
                  <a:spcBef>
                    <a:spcPts val="0"/>
                  </a:spcBef>
                  <a:spcAft>
                    <a:spcPts val="0"/>
                  </a:spcAft>
                  <a:defRPr/>
                </a:pPr>
                <a:endParaRPr lang="en-US">
                  <a:latin typeface="+mn-lt"/>
                </a:endParaRPr>
              </a:p>
            </p:txBody>
          </p:sp>
        </p:grpSp>
        <p:grpSp>
          <p:nvGrpSpPr>
            <p:cNvPr id="1034" name="Group 200"/>
            <p:cNvGrpSpPr>
              <a:grpSpLocks/>
            </p:cNvGrpSpPr>
            <p:nvPr/>
          </p:nvGrpSpPr>
          <p:grpSpPr bwMode="auto">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a:lstStyle/>
              <a:p>
                <a:pPr fontAlgn="auto">
                  <a:spcBef>
                    <a:spcPts val="0"/>
                  </a:spcBef>
                  <a:spcAft>
                    <a:spcPts val="0"/>
                  </a:spcAft>
                  <a:defRPr/>
                </a:pPr>
                <a:endParaRPr lang="en-US">
                  <a:latin typeface="+mn-lt"/>
                </a:endParaRPr>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a:lstStyle/>
              <a:p>
                <a:pPr fontAlgn="auto">
                  <a:spcBef>
                    <a:spcPts val="0"/>
                  </a:spcBef>
                  <a:spcAft>
                    <a:spcPts val="0"/>
                  </a:spcAft>
                  <a:defRPr/>
                </a:pPr>
                <a:endParaRPr lang="en-US">
                  <a:latin typeface="+mn-lt"/>
                </a:endParaRPr>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a:lstStyle/>
              <a:p>
                <a:pPr fontAlgn="auto">
                  <a:spcBef>
                    <a:spcPts val="0"/>
                  </a:spcBef>
                  <a:spcAft>
                    <a:spcPts val="0"/>
                  </a:spcAft>
                  <a:defRPr/>
                </a:pPr>
                <a:endParaRPr lang="en-US">
                  <a:latin typeface="+mn-lt"/>
                </a:endParaRPr>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a:lstStyle/>
              <a:p>
                <a:pPr fontAlgn="auto">
                  <a:spcBef>
                    <a:spcPts val="0"/>
                  </a:spcBef>
                  <a:spcAft>
                    <a:spcPts val="0"/>
                  </a:spcAft>
                  <a:defRPr/>
                </a:pPr>
                <a:endParaRPr lang="en-US">
                  <a:latin typeface="+mn-lt"/>
                </a:endParaRPr>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a:lstStyle/>
              <a:p>
                <a:pPr fontAlgn="auto">
                  <a:spcBef>
                    <a:spcPts val="0"/>
                  </a:spcBef>
                  <a:spcAft>
                    <a:spcPts val="0"/>
                  </a:spcAft>
                  <a:defRPr/>
                </a:pPr>
                <a:endParaRPr lang="en-US">
                  <a:latin typeface="+mn-lt"/>
                </a:endParaRPr>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p:spPr>
            <p:txBody>
              <a:bodyPr/>
              <a:lstStyle/>
              <a:p>
                <a:pPr fontAlgn="auto">
                  <a:spcBef>
                    <a:spcPts val="0"/>
                  </a:spcBef>
                  <a:spcAft>
                    <a:spcPts val="0"/>
                  </a:spcAft>
                  <a:defRPr/>
                </a:pPr>
                <a:endParaRPr lang="en-US">
                  <a:latin typeface="+mn-lt"/>
                </a:endParaRPr>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p:spPr>
            <p:txBody>
              <a:bodyPr/>
              <a:lstStyle/>
              <a:p>
                <a:pPr fontAlgn="auto">
                  <a:spcBef>
                    <a:spcPts val="0"/>
                  </a:spcBef>
                  <a:spcAft>
                    <a:spcPts val="0"/>
                  </a:spcAft>
                  <a:defRPr/>
                </a:pPr>
                <a:endParaRPr lang="en-US">
                  <a:latin typeface="+mn-lt"/>
                </a:endParaRPr>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p:spPr>
            <p:txBody>
              <a:bodyPr/>
              <a:lstStyle/>
              <a:p>
                <a:pPr fontAlgn="auto">
                  <a:spcBef>
                    <a:spcPts val="0"/>
                  </a:spcBef>
                  <a:spcAft>
                    <a:spcPts val="0"/>
                  </a:spcAft>
                  <a:defRPr/>
                </a:pPr>
                <a:endParaRPr lang="en-US">
                  <a:latin typeface="+mn-lt"/>
                </a:endParaRPr>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p:spPr>
            <p:txBody>
              <a:bodyPr/>
              <a:lstStyle/>
              <a:p>
                <a:pPr fontAlgn="auto">
                  <a:spcBef>
                    <a:spcPts val="0"/>
                  </a:spcBef>
                  <a:spcAft>
                    <a:spcPts val="0"/>
                  </a:spcAft>
                  <a:defRPr/>
                </a:pPr>
                <a:endParaRPr lang="en-US">
                  <a:latin typeface="+mn-lt"/>
                </a:endParaRPr>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p:spPr>
            <p:txBody>
              <a:bodyPr/>
              <a:lstStyle/>
              <a:p>
                <a:pPr fontAlgn="auto">
                  <a:spcBef>
                    <a:spcPts val="0"/>
                  </a:spcBef>
                  <a:spcAft>
                    <a:spcPts val="0"/>
                  </a:spcAft>
                  <a:defRPr/>
                </a:pPr>
                <a:endParaRPr lang="en-US">
                  <a:latin typeface="+mn-lt"/>
                </a:endParaRPr>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p:spPr>
            <p:txBody>
              <a:bodyPr/>
              <a:lstStyle/>
              <a:p>
                <a:pPr fontAlgn="auto">
                  <a:spcBef>
                    <a:spcPts val="0"/>
                  </a:spcBef>
                  <a:spcAft>
                    <a:spcPts val="0"/>
                  </a:spcAft>
                  <a:defRPr/>
                </a:pPr>
                <a:endParaRPr lang="en-US">
                  <a:latin typeface="+mn-lt"/>
                </a:endParaRPr>
              </a:p>
            </p:txBody>
          </p:sp>
        </p:grpSp>
      </p:grpSp>
    </p:spTree>
  </p:cSld>
  <p:clrMap bg1="dk1" tx1="lt1" bg2="dk2" tx2="lt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 id="2147483739" r:id="rId5"/>
    <p:sldLayoutId id="2147483738" r:id="rId6"/>
    <p:sldLayoutId id="2147483737" r:id="rId7"/>
    <p:sldLayoutId id="2147483736" r:id="rId8"/>
    <p:sldLayoutId id="2147483744" r:id="rId9"/>
    <p:sldLayoutId id="2147483735" r:id="rId10"/>
    <p:sldLayoutId id="2147483734" r:id="rId11"/>
  </p:sldLayoutIdLst>
  <p:txStyles>
    <p:titleStyle>
      <a:lvl1pPr algn="l" defTabSz="457200" rtl="0" fontAlgn="base">
        <a:spcBef>
          <a:spcPct val="0"/>
        </a:spcBef>
        <a:spcAft>
          <a:spcPct val="0"/>
        </a:spcAft>
        <a:defRPr sz="3200" kern="1200">
          <a:solidFill>
            <a:schemeClr val="tx1"/>
          </a:solidFill>
          <a:latin typeface="+mj-lt"/>
          <a:ea typeface="+mj-ea"/>
          <a:cs typeface="Trebuchet MS"/>
        </a:defRPr>
      </a:lvl1pPr>
      <a:lvl2pPr algn="l" defTabSz="457200" rtl="0" fontAlgn="base">
        <a:spcBef>
          <a:spcPct val="0"/>
        </a:spcBef>
        <a:spcAft>
          <a:spcPct val="0"/>
        </a:spcAft>
        <a:defRPr sz="3200">
          <a:solidFill>
            <a:schemeClr val="tx1"/>
          </a:solidFill>
          <a:latin typeface="Verdana" pitchFamily="34" charset="0"/>
        </a:defRPr>
      </a:lvl2pPr>
      <a:lvl3pPr algn="l" defTabSz="457200" rtl="0" fontAlgn="base">
        <a:spcBef>
          <a:spcPct val="0"/>
        </a:spcBef>
        <a:spcAft>
          <a:spcPct val="0"/>
        </a:spcAft>
        <a:defRPr sz="3200">
          <a:solidFill>
            <a:schemeClr val="tx1"/>
          </a:solidFill>
          <a:latin typeface="Verdana" pitchFamily="34" charset="0"/>
        </a:defRPr>
      </a:lvl3pPr>
      <a:lvl4pPr algn="l" defTabSz="457200" rtl="0" fontAlgn="base">
        <a:spcBef>
          <a:spcPct val="0"/>
        </a:spcBef>
        <a:spcAft>
          <a:spcPct val="0"/>
        </a:spcAft>
        <a:defRPr sz="3200">
          <a:solidFill>
            <a:schemeClr val="tx1"/>
          </a:solidFill>
          <a:latin typeface="Verdana" pitchFamily="34" charset="0"/>
        </a:defRPr>
      </a:lvl4pPr>
      <a:lvl5pPr algn="l" defTabSz="457200" rtl="0" fontAlgn="base">
        <a:spcBef>
          <a:spcPct val="0"/>
        </a:spcBef>
        <a:spcAft>
          <a:spcPct val="0"/>
        </a:spcAft>
        <a:defRPr sz="3200">
          <a:solidFill>
            <a:schemeClr val="tx1"/>
          </a:solidFill>
          <a:latin typeface="Verdan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ct val="20000"/>
        </a:spcBef>
        <a:spcAft>
          <a:spcPts val="600"/>
        </a:spcAft>
        <a:buClr>
          <a:schemeClr val="tx2"/>
        </a:buClr>
        <a:buFont typeface="Wingdings 2" pitchFamily="18" charset="2"/>
        <a:buChar char=""/>
        <a:defRPr kern="1200">
          <a:solidFill>
            <a:schemeClr val="tx1"/>
          </a:solidFill>
          <a:latin typeface="+mn-lt"/>
          <a:ea typeface="+mn-ea"/>
          <a:cs typeface="+mn-cs"/>
        </a:defRPr>
      </a:lvl1pPr>
      <a:lvl2pPr marL="742950" indent="-285750" algn="l" defTabSz="457200" rtl="0" fontAlgn="base">
        <a:spcBef>
          <a:spcPct val="20000"/>
        </a:spcBef>
        <a:spcAft>
          <a:spcPts val="600"/>
        </a:spcAft>
        <a:buClr>
          <a:schemeClr val="tx2"/>
        </a:buClr>
        <a:buFont typeface="Wingdings 2" pitchFamily="18" charset="2"/>
        <a:buChar char=""/>
        <a:defRPr sz="1600" kern="1200">
          <a:solidFill>
            <a:schemeClr val="tx1"/>
          </a:solidFill>
          <a:latin typeface="+mn-lt"/>
          <a:ea typeface="+mn-ea"/>
          <a:cs typeface="+mn-cs"/>
        </a:defRPr>
      </a:lvl2pPr>
      <a:lvl3pPr marL="1143000" indent="-228600" algn="l" defTabSz="457200" rtl="0" fontAlgn="base">
        <a:spcBef>
          <a:spcPct val="20000"/>
        </a:spcBef>
        <a:spcAft>
          <a:spcPts val="600"/>
        </a:spcAft>
        <a:buClr>
          <a:schemeClr val="tx2"/>
        </a:buClr>
        <a:buFont typeface="Wingdings 2" pitchFamily="18" charset="2"/>
        <a:buChar char=""/>
        <a:defRPr sz="1400" kern="1200">
          <a:solidFill>
            <a:schemeClr val="tx1"/>
          </a:solidFill>
          <a:latin typeface="+mn-lt"/>
          <a:ea typeface="+mn-ea"/>
          <a:cs typeface="+mn-cs"/>
        </a:defRPr>
      </a:lvl3pPr>
      <a:lvl4pPr marL="1600200" indent="-228600" algn="l" defTabSz="457200" rtl="0" fontAlgn="base">
        <a:spcBef>
          <a:spcPct val="20000"/>
        </a:spcBef>
        <a:spcAft>
          <a:spcPts val="600"/>
        </a:spcAft>
        <a:buClr>
          <a:schemeClr val="tx2"/>
        </a:buClr>
        <a:buFont typeface="Wingdings 2" pitchFamily="18" charset="2"/>
        <a:buChar char=""/>
        <a:defRPr sz="1200" kern="1200">
          <a:solidFill>
            <a:schemeClr val="tx1"/>
          </a:solidFill>
          <a:latin typeface="+mn-lt"/>
          <a:ea typeface="+mn-ea"/>
          <a:cs typeface="+mn-cs"/>
        </a:defRPr>
      </a:lvl4pPr>
      <a:lvl5pPr marL="2057400" indent="-228600" algn="l" defTabSz="457200" rtl="0" fontAlgn="base">
        <a:spcBef>
          <a:spcPct val="20000"/>
        </a:spcBef>
        <a:spcAft>
          <a:spcPts val="600"/>
        </a:spcAft>
        <a:buClr>
          <a:schemeClr val="tx2"/>
        </a:buClr>
        <a:buFont typeface="Wingdings 2" pitchFamily="18"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rhonda.r.davis@douglas.k12.ga.us" TargetMode="External"/><Relationship Id="rId2" Type="http://schemas.openxmlformats.org/officeDocument/2006/relationships/hyperlink" Target="http://www.parentmentors.org/Surveys2011.ph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6.xml"/><Relationship Id="rId1" Type="http://schemas.openxmlformats.org/officeDocument/2006/relationships/audio" Target="NULL" TargetMode="Externa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990600" y="1981200"/>
            <a:ext cx="7116763" cy="2155825"/>
          </a:xfrm>
        </p:spPr>
        <p:txBody>
          <a:bodyPr/>
          <a:lstStyle/>
          <a:p>
            <a:pPr algn="ctr"/>
            <a:r>
              <a:rPr lang="en-US" sz="6600" smtClean="0">
                <a:latin typeface="Gabriola"/>
              </a:rPr>
              <a:t>Parent Satisfaction Surveys 2012-2013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838200" y="228600"/>
            <a:ext cx="8001000" cy="914400"/>
          </a:xfrm>
        </p:spPr>
        <p:txBody>
          <a:bodyPr/>
          <a:lstStyle/>
          <a:p>
            <a:pPr algn="ctr"/>
            <a:r>
              <a:rPr lang="en-US" sz="4400" u="sng" smtClean="0">
                <a:latin typeface="Gabriola"/>
              </a:rPr>
              <a:t>Standard 2</a:t>
            </a:r>
            <a:r>
              <a:rPr lang="en-US" sz="4400" smtClean="0">
                <a:latin typeface="Gabriola"/>
              </a:rPr>
              <a:t>:  Communicating Effectively</a:t>
            </a:r>
          </a:p>
        </p:txBody>
      </p:sp>
      <p:sp>
        <p:nvSpPr>
          <p:cNvPr id="3" name="Content Placeholder 2"/>
          <p:cNvSpPr>
            <a:spLocks noGrp="1"/>
          </p:cNvSpPr>
          <p:nvPr>
            <p:ph idx="1"/>
          </p:nvPr>
        </p:nvSpPr>
        <p:spPr>
          <a:xfrm>
            <a:off x="685800" y="1371600"/>
            <a:ext cx="8305800" cy="3886200"/>
          </a:xfrm>
        </p:spPr>
        <p:txBody>
          <a:bodyPr/>
          <a:lstStyle/>
          <a:p>
            <a:r>
              <a:rPr lang="en-US" sz="2400" i="1" smtClean="0"/>
              <a:t>Families and school staff engage in regular two-way, meaningful communication about student learning.</a:t>
            </a:r>
            <a:endParaRPr lang="en-US" sz="2400" smtClean="0"/>
          </a:p>
          <a:p>
            <a:r>
              <a:rPr lang="en-US" sz="2400" i="1" u="sng" smtClean="0"/>
              <a:t>Survey Question</a:t>
            </a:r>
            <a:r>
              <a:rPr lang="en-US" sz="2400" i="1" smtClean="0"/>
              <a:t>:</a:t>
            </a:r>
            <a:r>
              <a:rPr lang="en-US" sz="2400" smtClean="0"/>
              <a:t>  The school offers parents a variety of ways to communicate with teachers.</a:t>
            </a:r>
          </a:p>
          <a:p>
            <a:r>
              <a:rPr lang="en-US" sz="2400" b="1" i="1" smtClean="0"/>
              <a:t>2011:</a:t>
            </a:r>
            <a:r>
              <a:rPr lang="en-US" sz="2400" smtClean="0"/>
              <a:t>  Not a Lowest Ranked Item</a:t>
            </a:r>
          </a:p>
          <a:p>
            <a:r>
              <a:rPr lang="en-US" sz="2400" b="1" i="1" smtClean="0"/>
              <a:t>2012:</a:t>
            </a:r>
            <a:r>
              <a:rPr lang="en-US" sz="2400" smtClean="0"/>
              <a:t>  50%</a:t>
            </a:r>
          </a:p>
          <a:p>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609600" y="533400"/>
            <a:ext cx="8305800" cy="923925"/>
          </a:xfrm>
        </p:spPr>
        <p:txBody>
          <a:bodyPr/>
          <a:lstStyle/>
          <a:p>
            <a:pPr algn="ctr"/>
            <a:r>
              <a:rPr lang="en-US" sz="4400" u="sng" smtClean="0">
                <a:latin typeface="Gabriola"/>
              </a:rPr>
              <a:t>Standard 3</a:t>
            </a:r>
            <a:r>
              <a:rPr lang="en-US" sz="4400" smtClean="0">
                <a:latin typeface="Gabriola"/>
              </a:rPr>
              <a:t>:  Supporting Student Success</a:t>
            </a:r>
          </a:p>
        </p:txBody>
      </p:sp>
      <p:sp>
        <p:nvSpPr>
          <p:cNvPr id="3" name="Content Placeholder 2"/>
          <p:cNvSpPr>
            <a:spLocks noGrp="1"/>
          </p:cNvSpPr>
          <p:nvPr>
            <p:ph idx="1"/>
          </p:nvPr>
        </p:nvSpPr>
        <p:spPr>
          <a:xfrm>
            <a:off x="685800" y="1524000"/>
            <a:ext cx="8229600" cy="4876800"/>
          </a:xfrm>
        </p:spPr>
        <p:txBody>
          <a:bodyPr/>
          <a:lstStyle/>
          <a:p>
            <a:r>
              <a:rPr lang="en-US" sz="2400" i="1" smtClean="0"/>
              <a:t>Families and school staff continuously collaborate to support students’ learning and healthy development both at home and at school, and have regular opportunities to strengthen their knowledge and skills to do so effectively.</a:t>
            </a:r>
          </a:p>
          <a:p>
            <a:r>
              <a:rPr lang="en-US" sz="2400" i="1" u="sng" smtClean="0"/>
              <a:t>Survey Question</a:t>
            </a:r>
            <a:r>
              <a:rPr lang="en-US" sz="2400" i="1" smtClean="0"/>
              <a:t>:  </a:t>
            </a:r>
            <a:r>
              <a:rPr lang="en-US" sz="2400" smtClean="0"/>
              <a:t>The school gives parents the help they may need to play an active role in their child’s education.</a:t>
            </a:r>
          </a:p>
          <a:p>
            <a:r>
              <a:rPr lang="en-US" sz="2400" b="1" i="1" smtClean="0"/>
              <a:t>2011:</a:t>
            </a:r>
            <a:r>
              <a:rPr lang="en-US" sz="2400" smtClean="0"/>
              <a:t>  52%</a:t>
            </a:r>
          </a:p>
          <a:p>
            <a:r>
              <a:rPr lang="en-US" sz="2400" b="1" i="1" smtClean="0"/>
              <a:t>2012:</a:t>
            </a:r>
            <a:r>
              <a:rPr lang="en-US" sz="2400" smtClean="0"/>
              <a:t>  48%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609600" y="533400"/>
            <a:ext cx="8305800" cy="923925"/>
          </a:xfrm>
        </p:spPr>
        <p:txBody>
          <a:bodyPr/>
          <a:lstStyle/>
          <a:p>
            <a:pPr algn="ctr"/>
            <a:r>
              <a:rPr lang="en-US" sz="4400" u="sng" smtClean="0">
                <a:latin typeface="Gabriola"/>
              </a:rPr>
              <a:t>Standard 3</a:t>
            </a:r>
            <a:r>
              <a:rPr lang="en-US" sz="4400" smtClean="0">
                <a:latin typeface="Gabriola"/>
              </a:rPr>
              <a:t>:  Supporting Student Success</a:t>
            </a:r>
          </a:p>
        </p:txBody>
      </p:sp>
      <p:sp>
        <p:nvSpPr>
          <p:cNvPr id="3" name="Content Placeholder 2"/>
          <p:cNvSpPr>
            <a:spLocks noGrp="1"/>
          </p:cNvSpPr>
          <p:nvPr>
            <p:ph idx="1"/>
          </p:nvPr>
        </p:nvSpPr>
        <p:spPr>
          <a:xfrm>
            <a:off x="685800" y="1676400"/>
            <a:ext cx="8229600" cy="4267200"/>
          </a:xfrm>
        </p:spPr>
        <p:txBody>
          <a:bodyPr/>
          <a:lstStyle/>
          <a:p>
            <a:r>
              <a:rPr lang="en-US" sz="2400" i="1" smtClean="0"/>
              <a:t>Families and school staff continuously collaborate to support students’ learning and healthy development both at home and at school, and have regular opportunities to strengthen their knowledge and skills to do so effectively.</a:t>
            </a:r>
          </a:p>
          <a:p>
            <a:r>
              <a:rPr lang="en-US" sz="2400" i="1" u="sng" smtClean="0"/>
              <a:t>Survey Question</a:t>
            </a:r>
            <a:r>
              <a:rPr lang="en-US" sz="2400" i="1" smtClean="0"/>
              <a:t>:  </a:t>
            </a:r>
            <a:r>
              <a:rPr lang="en-US" sz="2400" smtClean="0"/>
              <a:t>The school offers parents training about special education issues.</a:t>
            </a:r>
          </a:p>
          <a:p>
            <a:r>
              <a:rPr lang="en-US" sz="2400" b="1" i="1" smtClean="0"/>
              <a:t>2011:</a:t>
            </a:r>
            <a:r>
              <a:rPr lang="en-US" sz="2400" smtClean="0"/>
              <a:t>  44%</a:t>
            </a:r>
          </a:p>
          <a:p>
            <a:r>
              <a:rPr lang="en-US" sz="2400" b="1" i="1" smtClean="0"/>
              <a:t>2012:</a:t>
            </a:r>
            <a:r>
              <a:rPr lang="en-US" sz="2400" smtClean="0"/>
              <a:t>  31%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685800" y="381000"/>
            <a:ext cx="8077200" cy="923925"/>
          </a:xfrm>
        </p:spPr>
        <p:txBody>
          <a:bodyPr/>
          <a:lstStyle/>
          <a:p>
            <a:pPr algn="ctr"/>
            <a:r>
              <a:rPr lang="en-US" sz="4400" u="sng" smtClean="0">
                <a:latin typeface="Gabriola"/>
              </a:rPr>
              <a:t>Standard 4</a:t>
            </a:r>
            <a:r>
              <a:rPr lang="en-US" sz="4400" smtClean="0">
                <a:latin typeface="Gabriola"/>
              </a:rPr>
              <a:t>:  Speaking Up for Every Child</a:t>
            </a:r>
          </a:p>
        </p:txBody>
      </p:sp>
      <p:sp>
        <p:nvSpPr>
          <p:cNvPr id="3" name="Content Placeholder 2"/>
          <p:cNvSpPr>
            <a:spLocks noGrp="1"/>
          </p:cNvSpPr>
          <p:nvPr>
            <p:ph idx="1"/>
          </p:nvPr>
        </p:nvSpPr>
        <p:spPr>
          <a:xfrm>
            <a:off x="609600" y="1524000"/>
            <a:ext cx="8305800" cy="4419600"/>
          </a:xfrm>
        </p:spPr>
        <p:txBody>
          <a:bodyPr/>
          <a:lstStyle/>
          <a:p>
            <a:r>
              <a:rPr lang="en-US" sz="2400" i="1" smtClean="0"/>
              <a:t>Families are empowered to be advocates for their own and other children, to ensure that students are treated fairly and have access to learning opportunities that will support their success</a:t>
            </a:r>
            <a:r>
              <a:rPr lang="en-US" sz="2400" smtClean="0"/>
              <a:t>.</a:t>
            </a:r>
          </a:p>
          <a:p>
            <a:r>
              <a:rPr lang="en-US" sz="2400" i="1" u="sng" smtClean="0"/>
              <a:t>Survey Question</a:t>
            </a:r>
            <a:r>
              <a:rPr lang="en-US" sz="2400" i="1" smtClean="0"/>
              <a:t>:  </a:t>
            </a:r>
            <a:r>
              <a:rPr lang="en-US" sz="2400" smtClean="0"/>
              <a:t>Written justification was given for the extent that my child would not receive services in the regular education classroom.</a:t>
            </a:r>
          </a:p>
          <a:p>
            <a:r>
              <a:rPr lang="en-US" sz="2400" b="1" i="1" smtClean="0"/>
              <a:t>2011:</a:t>
            </a:r>
            <a:r>
              <a:rPr lang="en-US" sz="2400" smtClean="0"/>
              <a:t>  48%</a:t>
            </a:r>
          </a:p>
          <a:p>
            <a:r>
              <a:rPr lang="en-US" sz="2400" b="1" i="1" smtClean="0"/>
              <a:t>2012:</a:t>
            </a:r>
            <a:r>
              <a:rPr lang="en-US" sz="2400" smtClean="0"/>
              <a:t>  47%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685800" y="457200"/>
            <a:ext cx="8305800" cy="923925"/>
          </a:xfrm>
        </p:spPr>
        <p:txBody>
          <a:bodyPr/>
          <a:lstStyle/>
          <a:p>
            <a:pPr algn="ctr"/>
            <a:r>
              <a:rPr lang="en-US" sz="4400" u="sng" smtClean="0">
                <a:latin typeface="Gabriola"/>
              </a:rPr>
              <a:t>Standard 4</a:t>
            </a:r>
            <a:r>
              <a:rPr lang="en-US" sz="4400" smtClean="0">
                <a:latin typeface="Gabriola"/>
              </a:rPr>
              <a:t>:  Speaking Up for Every Child</a:t>
            </a:r>
          </a:p>
        </p:txBody>
      </p:sp>
      <p:sp>
        <p:nvSpPr>
          <p:cNvPr id="3" name="Content Placeholder 2"/>
          <p:cNvSpPr>
            <a:spLocks noGrp="1"/>
          </p:cNvSpPr>
          <p:nvPr>
            <p:ph idx="1"/>
          </p:nvPr>
        </p:nvSpPr>
        <p:spPr>
          <a:xfrm>
            <a:off x="609600" y="1676400"/>
            <a:ext cx="8305800" cy="4419600"/>
          </a:xfrm>
        </p:spPr>
        <p:txBody>
          <a:bodyPr/>
          <a:lstStyle/>
          <a:p>
            <a:r>
              <a:rPr lang="en-US" sz="2400" i="1" smtClean="0"/>
              <a:t>Families are empowered to be advocates for their own and other children, to ensure that students are treated fairly and have access to learning opportunities that will support their success</a:t>
            </a:r>
            <a:r>
              <a:rPr lang="en-US" sz="2400" smtClean="0"/>
              <a:t>.</a:t>
            </a:r>
          </a:p>
          <a:p>
            <a:r>
              <a:rPr lang="en-US" sz="2400" i="1" u="sng" smtClean="0"/>
              <a:t>Survey Question</a:t>
            </a:r>
            <a:r>
              <a:rPr lang="en-US" sz="2400" i="1" smtClean="0"/>
              <a:t>:  </a:t>
            </a:r>
            <a:r>
              <a:rPr lang="en-US" sz="2400" smtClean="0"/>
              <a:t>The school explains what options parents have if they disagree with a decision of the school.</a:t>
            </a:r>
          </a:p>
          <a:p>
            <a:r>
              <a:rPr lang="en-US" sz="2400" b="1" i="1" smtClean="0"/>
              <a:t>2011:</a:t>
            </a:r>
            <a:r>
              <a:rPr lang="en-US" sz="2400" smtClean="0"/>
              <a:t>  46%</a:t>
            </a:r>
          </a:p>
          <a:p>
            <a:r>
              <a:rPr lang="en-US" sz="2400" b="1" i="1" smtClean="0"/>
              <a:t>2012:</a:t>
            </a:r>
            <a:r>
              <a:rPr lang="en-US" sz="2400" smtClean="0"/>
              <a:t>  38%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algn="ctr"/>
            <a:r>
              <a:rPr lang="en-US" sz="4400" u="sng" smtClean="0">
                <a:latin typeface="Gabriola"/>
              </a:rPr>
              <a:t>Standard 5</a:t>
            </a:r>
            <a:r>
              <a:rPr lang="en-US" sz="4400" smtClean="0">
                <a:latin typeface="Gabriola"/>
              </a:rPr>
              <a:t>:  Sharing Power</a:t>
            </a:r>
          </a:p>
        </p:txBody>
      </p:sp>
      <p:sp>
        <p:nvSpPr>
          <p:cNvPr id="3" name="Content Placeholder 2"/>
          <p:cNvSpPr>
            <a:spLocks noGrp="1"/>
          </p:cNvSpPr>
          <p:nvPr>
            <p:ph idx="1"/>
          </p:nvPr>
        </p:nvSpPr>
        <p:spPr>
          <a:xfrm>
            <a:off x="762000" y="1806575"/>
            <a:ext cx="7848600" cy="4052888"/>
          </a:xfrm>
        </p:spPr>
        <p:txBody>
          <a:bodyPr/>
          <a:lstStyle/>
          <a:p>
            <a:r>
              <a:rPr lang="en-US" sz="2400" i="1" smtClean="0"/>
              <a:t>Families and school staff are equal partners in decisions that affect children and families and together inform, influence, and create policies, practices, and programs.</a:t>
            </a:r>
          </a:p>
          <a:p>
            <a:r>
              <a:rPr lang="en-US" sz="2400" i="1" u="sng" smtClean="0"/>
              <a:t>Survey Question</a:t>
            </a:r>
            <a:r>
              <a:rPr lang="en-US" sz="2400" i="1" smtClean="0"/>
              <a:t>: </a:t>
            </a:r>
            <a:r>
              <a:rPr lang="en-US" sz="2400" smtClean="0"/>
              <a:t> The school gives me choices with regard to services that address my child’s needs.</a:t>
            </a:r>
          </a:p>
          <a:p>
            <a:r>
              <a:rPr lang="en-US" sz="2400" b="1" i="1" smtClean="0"/>
              <a:t>2011:</a:t>
            </a:r>
            <a:r>
              <a:rPr lang="en-US" sz="2400" i="1" smtClean="0"/>
              <a:t> </a:t>
            </a:r>
            <a:r>
              <a:rPr lang="en-US" sz="2400" smtClean="0"/>
              <a:t> 50%</a:t>
            </a:r>
          </a:p>
          <a:p>
            <a:r>
              <a:rPr lang="en-US" sz="2400" b="1" i="1" smtClean="0"/>
              <a:t>2012:</a:t>
            </a:r>
            <a:r>
              <a:rPr lang="en-US" sz="2400" i="1" smtClean="0"/>
              <a:t> </a:t>
            </a:r>
            <a:r>
              <a:rPr lang="en-US" sz="2400" smtClean="0"/>
              <a:t> 47%</a:t>
            </a:r>
            <a:endParaRPr lang="en-US" sz="2400" i="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381000" y="676275"/>
            <a:ext cx="8686800" cy="923925"/>
          </a:xfrm>
        </p:spPr>
        <p:txBody>
          <a:bodyPr/>
          <a:lstStyle/>
          <a:p>
            <a:pPr algn="ctr"/>
            <a:r>
              <a:rPr lang="en-US" sz="4400" u="sng" smtClean="0">
                <a:latin typeface="Gabriola"/>
              </a:rPr>
              <a:t>Standard 6</a:t>
            </a:r>
            <a:r>
              <a:rPr lang="en-US" sz="4400" smtClean="0">
                <a:latin typeface="Gabriola"/>
              </a:rPr>
              <a:t>:  Collaborating with Community</a:t>
            </a:r>
          </a:p>
        </p:txBody>
      </p:sp>
      <p:sp>
        <p:nvSpPr>
          <p:cNvPr id="3" name="Content Placeholder 2"/>
          <p:cNvSpPr>
            <a:spLocks noGrp="1"/>
          </p:cNvSpPr>
          <p:nvPr>
            <p:ph idx="1"/>
          </p:nvPr>
        </p:nvSpPr>
        <p:spPr>
          <a:xfrm>
            <a:off x="609600" y="1806575"/>
            <a:ext cx="8077200" cy="4594225"/>
          </a:xfrm>
        </p:spPr>
        <p:txBody>
          <a:bodyPr/>
          <a:lstStyle/>
          <a:p>
            <a:r>
              <a:rPr lang="en-US" sz="2400" i="1" smtClean="0"/>
              <a:t>Families and school staff collaborate with community members to connect students, families, and staff to expanded learning opportunities, community services, and civic participation.</a:t>
            </a:r>
          </a:p>
          <a:p>
            <a:r>
              <a:rPr lang="en-US" sz="2400" i="1" u="sng" smtClean="0"/>
              <a:t>Survey Question</a:t>
            </a:r>
            <a:r>
              <a:rPr lang="en-US" sz="2400" i="1" smtClean="0"/>
              <a:t>:  </a:t>
            </a:r>
            <a:r>
              <a:rPr lang="en-US" sz="2400" smtClean="0"/>
              <a:t>The school provides information on agencies that can assist my child in the transition from school.</a:t>
            </a:r>
          </a:p>
          <a:p>
            <a:r>
              <a:rPr lang="en-US" sz="2400" b="1" i="1" smtClean="0"/>
              <a:t>2011:</a:t>
            </a:r>
            <a:r>
              <a:rPr lang="en-US" sz="2400" smtClean="0"/>
              <a:t>  44%</a:t>
            </a:r>
          </a:p>
          <a:p>
            <a:r>
              <a:rPr lang="en-US" sz="2400" b="1" i="1" smtClean="0"/>
              <a:t>2012:</a:t>
            </a:r>
            <a:r>
              <a:rPr lang="en-US" sz="2400" smtClean="0"/>
              <a:t>  30%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381000" y="676275"/>
            <a:ext cx="8686800" cy="923925"/>
          </a:xfrm>
        </p:spPr>
        <p:txBody>
          <a:bodyPr/>
          <a:lstStyle/>
          <a:p>
            <a:pPr algn="ctr"/>
            <a:r>
              <a:rPr lang="en-US" sz="4400" u="sng" smtClean="0">
                <a:latin typeface="Gabriola"/>
              </a:rPr>
              <a:t>Standard 6</a:t>
            </a:r>
            <a:r>
              <a:rPr lang="en-US" sz="4400" smtClean="0">
                <a:latin typeface="Gabriola"/>
              </a:rPr>
              <a:t>:  Collaborating with Community</a:t>
            </a:r>
          </a:p>
        </p:txBody>
      </p:sp>
      <p:sp>
        <p:nvSpPr>
          <p:cNvPr id="3" name="Content Placeholder 2"/>
          <p:cNvSpPr>
            <a:spLocks noGrp="1"/>
          </p:cNvSpPr>
          <p:nvPr>
            <p:ph idx="1"/>
          </p:nvPr>
        </p:nvSpPr>
        <p:spPr>
          <a:xfrm>
            <a:off x="609600" y="1806575"/>
            <a:ext cx="8077200" cy="4594225"/>
          </a:xfrm>
        </p:spPr>
        <p:txBody>
          <a:bodyPr/>
          <a:lstStyle/>
          <a:p>
            <a:r>
              <a:rPr lang="en-US" sz="2400" i="1" smtClean="0"/>
              <a:t>Families and school staff collaborate with community members to connect students, families, and staff to expanded learning opportunities, community services, and civic participation.</a:t>
            </a:r>
            <a:endParaRPr lang="en-US" sz="2400" smtClean="0"/>
          </a:p>
          <a:p>
            <a:r>
              <a:rPr lang="en-US" sz="2400" i="1" u="sng" smtClean="0"/>
              <a:t>Survey Question</a:t>
            </a:r>
            <a:r>
              <a:rPr lang="en-US" sz="2400" i="1" smtClean="0"/>
              <a:t>:  </a:t>
            </a:r>
            <a:r>
              <a:rPr lang="en-US" sz="2400" smtClean="0"/>
              <a:t>I was given information about organizations that offer support for parents of students with disabilities.</a:t>
            </a:r>
          </a:p>
          <a:p>
            <a:r>
              <a:rPr lang="en-US" sz="2400" b="1" i="1" smtClean="0"/>
              <a:t>2011:</a:t>
            </a:r>
            <a:r>
              <a:rPr lang="en-US" sz="2400" smtClean="0"/>
              <a:t>  36%</a:t>
            </a:r>
          </a:p>
          <a:p>
            <a:r>
              <a:rPr lang="en-US" sz="2400" b="1" i="1" smtClean="0"/>
              <a:t>2012:</a:t>
            </a:r>
            <a:r>
              <a:rPr lang="en-US" sz="2400" smtClean="0"/>
              <a:t>  32%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62000" y="304800"/>
            <a:ext cx="7124700" cy="838200"/>
          </a:xfrm>
        </p:spPr>
        <p:txBody>
          <a:bodyPr/>
          <a:lstStyle/>
          <a:p>
            <a:pPr algn="ctr"/>
            <a:r>
              <a:rPr lang="en-US" sz="4400" smtClean="0">
                <a:latin typeface="Gabriola"/>
              </a:rPr>
              <a:t>Questions?</a:t>
            </a:r>
          </a:p>
        </p:txBody>
      </p:sp>
      <p:sp>
        <p:nvSpPr>
          <p:cNvPr id="3" name="Content Placeholder 2"/>
          <p:cNvSpPr>
            <a:spLocks noGrp="1"/>
          </p:cNvSpPr>
          <p:nvPr>
            <p:ph idx="1"/>
          </p:nvPr>
        </p:nvSpPr>
        <p:spPr>
          <a:xfrm>
            <a:off x="685800" y="1295400"/>
            <a:ext cx="7924800" cy="4051300"/>
          </a:xfrm>
        </p:spPr>
        <p:txBody>
          <a:bodyPr rtlCol="0">
            <a:normAutofit/>
          </a:bodyPr>
          <a:lstStyle/>
          <a:p>
            <a:pPr fontAlgn="auto">
              <a:buFont typeface="Wingdings 2" charset="2"/>
              <a:buChar char=""/>
              <a:defRPr/>
            </a:pPr>
            <a:r>
              <a:rPr lang="en-US" sz="2400" dirty="0" smtClean="0"/>
              <a:t>Parent Mentor website:</a:t>
            </a:r>
          </a:p>
          <a:p>
            <a:pPr marL="0" indent="0" fontAlgn="auto">
              <a:buFont typeface="Wingdings 2" charset="2"/>
              <a:buNone/>
              <a:defRPr/>
            </a:pPr>
            <a:r>
              <a:rPr lang="en-US" sz="2400" dirty="0">
                <a:hlinkClick r:id="rId2"/>
              </a:rPr>
              <a:t>http://</a:t>
            </a:r>
            <a:r>
              <a:rPr lang="en-US" sz="2400" dirty="0" smtClean="0">
                <a:hlinkClick r:id="rId2"/>
              </a:rPr>
              <a:t>www.parentmentors.org/Surveys2011.php</a:t>
            </a:r>
            <a:endParaRPr lang="en-US" sz="2400" dirty="0" smtClean="0"/>
          </a:p>
          <a:p>
            <a:pPr marL="0" indent="0" fontAlgn="auto">
              <a:buFont typeface="Wingdings 2" charset="2"/>
              <a:buNone/>
              <a:defRPr/>
            </a:pPr>
            <a:endParaRPr lang="en-US" sz="2400" dirty="0" smtClean="0"/>
          </a:p>
          <a:p>
            <a:pPr fontAlgn="auto">
              <a:buFont typeface="Wingdings 2" charset="2"/>
              <a:buChar char=""/>
              <a:defRPr/>
            </a:pPr>
            <a:r>
              <a:rPr lang="en-US" sz="2400" dirty="0" smtClean="0"/>
              <a:t>Renee Davis, Parent Mentor</a:t>
            </a:r>
          </a:p>
          <a:p>
            <a:pPr marL="0" indent="0" fontAlgn="auto">
              <a:buFont typeface="Wingdings 2" charset="2"/>
              <a:buNone/>
              <a:defRPr/>
            </a:pPr>
            <a:r>
              <a:rPr lang="en-US" sz="2400" dirty="0" smtClean="0"/>
              <a:t>770-651-2081</a:t>
            </a:r>
          </a:p>
          <a:p>
            <a:pPr marL="0" indent="0" fontAlgn="auto">
              <a:buFont typeface="Wingdings 2" charset="2"/>
              <a:buNone/>
              <a:defRPr/>
            </a:pPr>
            <a:r>
              <a:rPr lang="en-US" sz="2400" dirty="0">
                <a:hlinkClick r:id="rId3"/>
              </a:rPr>
              <a:t>r</a:t>
            </a:r>
            <a:r>
              <a:rPr lang="en-US" sz="2400" dirty="0" smtClean="0">
                <a:hlinkClick r:id="rId3"/>
              </a:rPr>
              <a:t>honda.r.davis@douglas.k12.ga.us</a:t>
            </a:r>
            <a:endParaRPr lang="en-US"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685800" y="152400"/>
            <a:ext cx="8077200" cy="771525"/>
          </a:xfrm>
        </p:spPr>
        <p:txBody>
          <a:bodyPr/>
          <a:lstStyle/>
          <a:p>
            <a:pPr algn="ctr"/>
            <a:r>
              <a:rPr lang="en-US" sz="4400" smtClean="0">
                <a:latin typeface="Gabriola"/>
              </a:rPr>
              <a:t>What is the Parent Satisfaction Survey?</a:t>
            </a:r>
          </a:p>
        </p:txBody>
      </p:sp>
      <p:sp>
        <p:nvSpPr>
          <p:cNvPr id="12" name="Content Placeholder 11"/>
          <p:cNvSpPr>
            <a:spLocks noGrp="1"/>
          </p:cNvSpPr>
          <p:nvPr>
            <p:ph idx="1"/>
          </p:nvPr>
        </p:nvSpPr>
        <p:spPr>
          <a:xfrm>
            <a:off x="381000" y="990600"/>
            <a:ext cx="8534400" cy="5562600"/>
          </a:xfrm>
        </p:spPr>
        <p:txBody>
          <a:bodyPr/>
          <a:lstStyle/>
          <a:p>
            <a:r>
              <a:rPr lang="en-US" sz="2200" smtClean="0"/>
              <a:t>Each year schools from our district are selected to participate in the survey.</a:t>
            </a:r>
          </a:p>
          <a:p>
            <a:r>
              <a:rPr lang="en-US" sz="2200" smtClean="0"/>
              <a:t>The survey consists of </a:t>
            </a:r>
            <a:r>
              <a:rPr lang="en-US" sz="2200" u="sng" smtClean="0"/>
              <a:t>25 questions</a:t>
            </a:r>
            <a:r>
              <a:rPr lang="en-US" sz="2200" smtClean="0"/>
              <a:t> that examine schools’ efforts to partner with parents and 5 additional informational items.</a:t>
            </a:r>
          </a:p>
          <a:p>
            <a:r>
              <a:rPr lang="en-US" sz="2200" smtClean="0"/>
              <a:t>It is completed by parents of children receiving special education services and is available in print form and online at the GaDOE website in English and Spanish.</a:t>
            </a:r>
          </a:p>
          <a:p>
            <a:r>
              <a:rPr lang="en-US" sz="2200" smtClean="0"/>
              <a:t>Once all surveys have been returned, the responses are ranked by </a:t>
            </a:r>
            <a:r>
              <a:rPr lang="en-US" sz="2200" i="1" smtClean="0"/>
              <a:t>Strong Satisfaction </a:t>
            </a:r>
            <a:r>
              <a:rPr lang="en-US" sz="2200" smtClean="0"/>
              <a:t>and </a:t>
            </a:r>
            <a:r>
              <a:rPr lang="en-US" sz="2200" i="1" smtClean="0"/>
              <a:t>Least Satisfaction</a:t>
            </a:r>
            <a:r>
              <a:rPr lang="en-US" sz="2200" smtClean="0"/>
              <a:t>.</a:t>
            </a:r>
          </a:p>
          <a:p>
            <a:r>
              <a:rPr lang="en-US" sz="2200" smtClean="0"/>
              <a:t>The results are reported as percentages in </a:t>
            </a:r>
            <a:r>
              <a:rPr lang="en-US" sz="2200" i="1" smtClean="0"/>
              <a:t>Return Rate </a:t>
            </a:r>
            <a:r>
              <a:rPr lang="en-US" sz="2200" smtClean="0"/>
              <a:t>and </a:t>
            </a:r>
            <a:r>
              <a:rPr lang="en-US" sz="2200" i="1" smtClean="0"/>
              <a:t>Parent Satisfaction </a:t>
            </a:r>
            <a:r>
              <a:rPr lang="en-US" sz="2200" smtClean="0"/>
              <a:t>and are included in each school district’s Annual Report Card for Special Education.</a:t>
            </a:r>
          </a:p>
          <a:p>
            <a:r>
              <a:rPr lang="en-US" sz="2200" smtClean="0"/>
              <a:t>Survey schools this year are being determined.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fade">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fade">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fade">
                                      <p:cBhvr>
                                        <p:cTn id="22" dur="500"/>
                                        <p:tgtEl>
                                          <p:spTgt spid="1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xEl>
                                              <p:pRg st="4" end="4"/>
                                            </p:txEl>
                                          </p:spTgt>
                                        </p:tgtEl>
                                        <p:attrNameLst>
                                          <p:attrName>style.visibility</p:attrName>
                                        </p:attrNameLst>
                                      </p:cBhvr>
                                      <p:to>
                                        <p:strVal val="visible"/>
                                      </p:to>
                                    </p:set>
                                    <p:animEffect transition="in" filter="fade">
                                      <p:cBhvr>
                                        <p:cTn id="27" dur="500"/>
                                        <p:tgtEl>
                                          <p:spTgt spid="1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xEl>
                                              <p:pRg st="5" end="5"/>
                                            </p:txEl>
                                          </p:spTgt>
                                        </p:tgtEl>
                                        <p:attrNameLst>
                                          <p:attrName>style.visibility</p:attrName>
                                        </p:attrNameLst>
                                      </p:cBhvr>
                                      <p:to>
                                        <p:strVal val="visible"/>
                                      </p:to>
                                    </p:set>
                                    <p:animEffect transition="in" filter="fade">
                                      <p:cBhvr>
                                        <p:cTn id="32" dur="500"/>
                                        <p:tgtEl>
                                          <p:spTgt spid="1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130175" y="685800"/>
            <a:ext cx="8839200" cy="4191000"/>
          </a:xfrm>
        </p:spPr>
        <p:txBody>
          <a:bodyPr/>
          <a:lstStyle/>
          <a:p>
            <a:pPr algn="ctr"/>
            <a:r>
              <a:rPr lang="en-US" sz="6800" smtClean="0"/>
              <a:t>2012 Was Our Best Year Yet</a:t>
            </a:r>
            <a:br>
              <a:rPr lang="en-US" sz="6800" smtClean="0"/>
            </a:br>
            <a:r>
              <a:rPr lang="en-US" sz="6800" smtClean="0"/>
              <a:t>For Survey Returns!</a:t>
            </a:r>
          </a:p>
        </p:txBody>
      </p:sp>
      <p:pic>
        <p:nvPicPr>
          <p:cNvPr id="3" name="Shape">
            <a:hlinkClick r:id="" action="ppaction://media"/>
          </p:cNvPr>
          <p:cNvPicPr>
            <a:picLocks noRot="1" noChangeAspect="1"/>
          </p:cNvPicPr>
          <p:nvPr>
            <a:audioFile r:link="rId1"/>
          </p:nvPr>
        </p:nvPicPr>
        <p:blipFill>
          <a:blip r:embed="rId3"/>
          <a:srcRect/>
          <a:stretch>
            <a:fillRect/>
          </a:stretch>
        </p:blipFill>
        <p:spPr bwMode="auto">
          <a:xfrm>
            <a:off x="4222750" y="5410200"/>
            <a:ext cx="609600" cy="609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4744" fill="hold"/>
                                        <p:tgtEl>
                                          <p:spTgt spid="3"/>
                                        </p:tgtEl>
                                      </p:cBhvr>
                                    </p:cmd>
                                  </p:childTnLst>
                                </p:cTn>
                              </p:par>
                            </p:childTnLst>
                          </p:cTn>
                        </p:par>
                      </p:childTnLst>
                    </p:cTn>
                  </p:par>
                </p:childTnLst>
              </p:cTn>
              <p:nextCondLst>
                <p:cond evt="onClick" delay="0">
                  <p:tgtEl>
                    <p:spTgt spid="3"/>
                  </p:tgtEl>
                </p:cond>
              </p:nextCondLst>
            </p:seq>
            <p:audio>
              <p:cMediaNode vol="80000">
                <p:cTn id="7" fill="hold" display="0">
                  <p:stCondLst>
                    <p:cond delay="indefinite"/>
                  </p:stCondLst>
                  <p:endCondLst>
                    <p:cond evt="onStopAudio" delay="0">
                      <p:tgtEl>
                        <p:sldTgt/>
                      </p:tgtEl>
                    </p:cond>
                  </p:endCondLst>
                </p:cTn>
                <p:tgtEl>
                  <p:spTgt spid="3"/>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3" name="Content Placeholder 3"/>
          <p:cNvGraphicFramePr>
            <a:graphicFrameLocks noGrp="1"/>
          </p:cNvGraphicFramePr>
          <p:nvPr>
            <p:ph idx="1"/>
          </p:nvPr>
        </p:nvGraphicFramePr>
        <p:xfrm>
          <a:off x="25400" y="254000"/>
          <a:ext cx="9093200" cy="6502400"/>
        </p:xfrm>
        <a:graphic>
          <a:graphicData uri="http://schemas.openxmlformats.org/presentationml/2006/ole">
            <mc:AlternateContent xmlns:mc="http://schemas.openxmlformats.org/markup-compatibility/2006">
              <mc:Choice xmlns:v="urn:schemas-microsoft-com:vml" Requires="v">
                <p:oleObj spid="_x0000_s18436" r:id="rId3" imgW="9096020" imgH="6498899" progId="Excel.Chart.8">
                  <p:embed/>
                </p:oleObj>
              </mc:Choice>
              <mc:Fallback>
                <p:oleObj r:id="rId3" imgW="9096020" imgH="6498899" progId="Excel.Chart.8">
                  <p:embed/>
                  <p:pic>
                    <p:nvPicPr>
                      <p:cNvPr id="0" name="Content Placeholder 3"/>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00" y="254000"/>
                        <a:ext cx="9093200" cy="650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57" name="Content Placeholder 3"/>
          <p:cNvGraphicFramePr>
            <a:graphicFrameLocks noGrp="1"/>
          </p:cNvGraphicFramePr>
          <p:nvPr>
            <p:ph idx="1"/>
          </p:nvPr>
        </p:nvGraphicFramePr>
        <p:xfrm>
          <a:off x="25400" y="101600"/>
          <a:ext cx="9017000" cy="6578600"/>
        </p:xfrm>
        <a:graphic>
          <a:graphicData uri="http://schemas.openxmlformats.org/presentationml/2006/ole">
            <mc:AlternateContent xmlns:mc="http://schemas.openxmlformats.org/markup-compatibility/2006">
              <mc:Choice xmlns:v="urn:schemas-microsoft-com:vml" Requires="v">
                <p:oleObj spid="_x0000_s19460" r:id="rId3" imgW="9016765" imgH="6578154" progId="Excel.Chart.8">
                  <p:embed/>
                </p:oleObj>
              </mc:Choice>
              <mc:Fallback>
                <p:oleObj r:id="rId3" imgW="9016765" imgH="6578154" progId="Excel.Chart.8">
                  <p:embed/>
                  <p:pic>
                    <p:nvPicPr>
                      <p:cNvPr id="0" name="Content Placeholder 3"/>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00" y="101600"/>
                        <a:ext cx="9017000" cy="657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2"/>
          <p:cNvSpPr>
            <a:spLocks noGrp="1"/>
          </p:cNvSpPr>
          <p:nvPr>
            <p:ph type="title"/>
          </p:nvPr>
        </p:nvSpPr>
        <p:spPr>
          <a:xfrm>
            <a:off x="838200" y="228600"/>
            <a:ext cx="7620000" cy="1447800"/>
          </a:xfrm>
        </p:spPr>
        <p:txBody>
          <a:bodyPr/>
          <a:lstStyle/>
          <a:p>
            <a:pPr algn="ctr"/>
            <a:r>
              <a:rPr lang="en-US" sz="4400" smtClean="0">
                <a:latin typeface="Gabriola"/>
              </a:rPr>
              <a:t>Linking National Standards to Parent Satisfaction Results</a:t>
            </a:r>
          </a:p>
        </p:txBody>
      </p:sp>
      <p:sp>
        <p:nvSpPr>
          <p:cNvPr id="4" name="Text Placeholder 3"/>
          <p:cNvSpPr>
            <a:spLocks noGrp="1"/>
          </p:cNvSpPr>
          <p:nvPr>
            <p:ph type="body" idx="1"/>
          </p:nvPr>
        </p:nvSpPr>
        <p:spPr>
          <a:xfrm>
            <a:off x="990600" y="1828800"/>
            <a:ext cx="3352800" cy="1219200"/>
          </a:xfrm>
        </p:spPr>
        <p:txBody>
          <a:bodyPr/>
          <a:lstStyle/>
          <a:p>
            <a:r>
              <a:rPr lang="en-US" smtClean="0"/>
              <a:t>National Standards for Family School Partnerships</a:t>
            </a:r>
          </a:p>
        </p:txBody>
      </p:sp>
      <p:sp>
        <p:nvSpPr>
          <p:cNvPr id="7" name="Content Placeholder 6"/>
          <p:cNvSpPr>
            <a:spLocks noGrp="1"/>
          </p:cNvSpPr>
          <p:nvPr>
            <p:ph sz="quarter" idx="4"/>
          </p:nvPr>
        </p:nvSpPr>
        <p:spPr>
          <a:xfrm>
            <a:off x="4648200" y="2833688"/>
            <a:ext cx="3471863" cy="3048000"/>
          </a:xfrm>
        </p:spPr>
        <p:txBody>
          <a:bodyPr/>
          <a:lstStyle/>
          <a:p>
            <a:r>
              <a:rPr lang="en-US" sz="2000" smtClean="0"/>
              <a:t>Ten lowest ranked items based on % of parents answering either </a:t>
            </a:r>
            <a:r>
              <a:rPr lang="en-US" sz="2000" i="1" smtClean="0"/>
              <a:t>Strongly Disagree </a:t>
            </a:r>
            <a:r>
              <a:rPr lang="en-US" sz="2000" smtClean="0"/>
              <a:t>or </a:t>
            </a:r>
            <a:r>
              <a:rPr lang="en-US" sz="2000" i="1" smtClean="0"/>
              <a:t>Very Strongly Disagree </a:t>
            </a:r>
            <a:r>
              <a:rPr lang="en-US" sz="2000" smtClean="0"/>
              <a:t>for a particular item.</a:t>
            </a:r>
          </a:p>
        </p:txBody>
      </p:sp>
      <p:pic>
        <p:nvPicPr>
          <p:cNvPr id="8" name="Content Placeholder 7" descr="NationalStandardslogo"/>
          <p:cNvPicPr>
            <a:picLocks noGrp="1" noChangeAspect="1" noChangeArrowheads="1"/>
          </p:cNvPicPr>
          <p:nvPr>
            <p:ph sz="half" idx="2"/>
          </p:nvPr>
        </p:nvPicPr>
        <p:blipFill>
          <a:blip r:embed="rId2"/>
          <a:srcRect/>
          <a:stretch>
            <a:fillRect/>
          </a:stretch>
        </p:blipFill>
        <p:spPr>
          <a:xfrm>
            <a:off x="1066800" y="3352800"/>
            <a:ext cx="3225800" cy="1892300"/>
          </a:xfrm>
        </p:spPr>
      </p:pic>
      <p:sp>
        <p:nvSpPr>
          <p:cNvPr id="10" name="Text Placeholder 3"/>
          <p:cNvSpPr>
            <a:spLocks noGrp="1"/>
          </p:cNvSpPr>
          <p:nvPr>
            <p:ph type="body" idx="1"/>
          </p:nvPr>
        </p:nvSpPr>
        <p:spPr>
          <a:xfrm>
            <a:off x="4876800" y="2590800"/>
            <a:ext cx="3352800" cy="457200"/>
          </a:xfrm>
        </p:spPr>
        <p:txBody>
          <a:bodyPr/>
          <a:lstStyle/>
          <a:p>
            <a:r>
              <a:rPr lang="en-US" smtClean="0"/>
              <a:t>Survey Results</a:t>
            </a:r>
          </a:p>
        </p:txBody>
      </p:sp>
      <p:sp>
        <p:nvSpPr>
          <p:cNvPr id="11" name="Left-Right Arrow 10"/>
          <p:cNvSpPr/>
          <p:nvPr/>
        </p:nvSpPr>
        <p:spPr>
          <a:xfrm>
            <a:off x="3748088" y="2590800"/>
            <a:ext cx="1014412" cy="48418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80">
                                          <p:stCondLst>
                                            <p:cond delay="0"/>
                                          </p:stCondLst>
                                        </p:cTn>
                                        <p:tgtEl>
                                          <p:spTgt spid="8"/>
                                        </p:tgtEl>
                                      </p:cBhvr>
                                    </p:animEffect>
                                    <p:anim calcmode="lin" valueType="num">
                                      <p:cBhvr>
                                        <p:cTn id="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13" dur="26">
                                          <p:stCondLst>
                                            <p:cond delay="650"/>
                                          </p:stCondLst>
                                        </p:cTn>
                                        <p:tgtEl>
                                          <p:spTgt spid="8"/>
                                        </p:tgtEl>
                                      </p:cBhvr>
                                      <p:to x="100000" y="60000"/>
                                    </p:animScale>
                                    <p:animScale>
                                      <p:cBhvr>
                                        <p:cTn id="14" dur="166" decel="50000">
                                          <p:stCondLst>
                                            <p:cond delay="676"/>
                                          </p:stCondLst>
                                        </p:cTn>
                                        <p:tgtEl>
                                          <p:spTgt spid="8"/>
                                        </p:tgtEl>
                                      </p:cBhvr>
                                      <p:to x="100000" y="100000"/>
                                    </p:animScale>
                                    <p:animScale>
                                      <p:cBhvr>
                                        <p:cTn id="15" dur="26">
                                          <p:stCondLst>
                                            <p:cond delay="1312"/>
                                          </p:stCondLst>
                                        </p:cTn>
                                        <p:tgtEl>
                                          <p:spTgt spid="8"/>
                                        </p:tgtEl>
                                      </p:cBhvr>
                                      <p:to x="100000" y="80000"/>
                                    </p:animScale>
                                    <p:animScale>
                                      <p:cBhvr>
                                        <p:cTn id="16" dur="166" decel="50000">
                                          <p:stCondLst>
                                            <p:cond delay="1338"/>
                                          </p:stCondLst>
                                        </p:cTn>
                                        <p:tgtEl>
                                          <p:spTgt spid="8"/>
                                        </p:tgtEl>
                                      </p:cBhvr>
                                      <p:to x="100000" y="100000"/>
                                    </p:animScale>
                                    <p:animScale>
                                      <p:cBhvr>
                                        <p:cTn id="17" dur="26">
                                          <p:stCondLst>
                                            <p:cond delay="1642"/>
                                          </p:stCondLst>
                                        </p:cTn>
                                        <p:tgtEl>
                                          <p:spTgt spid="8"/>
                                        </p:tgtEl>
                                      </p:cBhvr>
                                      <p:to x="100000" y="90000"/>
                                    </p:animScale>
                                    <p:animScale>
                                      <p:cBhvr>
                                        <p:cTn id="18" dur="166" decel="50000">
                                          <p:stCondLst>
                                            <p:cond delay="1668"/>
                                          </p:stCondLst>
                                        </p:cTn>
                                        <p:tgtEl>
                                          <p:spTgt spid="8"/>
                                        </p:tgtEl>
                                      </p:cBhvr>
                                      <p:to x="100000" y="100000"/>
                                    </p:animScale>
                                    <p:animScale>
                                      <p:cBhvr>
                                        <p:cTn id="19" dur="26">
                                          <p:stCondLst>
                                            <p:cond delay="1808"/>
                                          </p:stCondLst>
                                        </p:cTn>
                                        <p:tgtEl>
                                          <p:spTgt spid="8"/>
                                        </p:tgtEl>
                                      </p:cBhvr>
                                      <p:to x="100000" y="95000"/>
                                    </p:animScale>
                                    <p:animScale>
                                      <p:cBhvr>
                                        <p:cTn id="20" dur="166" decel="50000">
                                          <p:stCondLst>
                                            <p:cond delay="1834"/>
                                          </p:stCondLst>
                                        </p:cTn>
                                        <p:tgtEl>
                                          <p:spTgt spid="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p:cTn id="25"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6"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27"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28" dur="1000"/>
                                        <p:tgtEl>
                                          <p:spTgt spid="4">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10">
                                            <p:txEl>
                                              <p:pRg st="0" end="0"/>
                                            </p:txEl>
                                          </p:spTgt>
                                        </p:tgtEl>
                                        <p:attrNameLst>
                                          <p:attrName>style.visibility</p:attrName>
                                        </p:attrNameLst>
                                      </p:cBhvr>
                                      <p:to>
                                        <p:strVal val="visible"/>
                                      </p:to>
                                    </p:set>
                                    <p:anim calcmode="lin" valueType="num">
                                      <p:cBhvr>
                                        <p:cTn id="38" dur="10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39" dur="1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40" dur="1000" fill="hold"/>
                                        <p:tgtEl>
                                          <p:spTgt spid="10">
                                            <p:txEl>
                                              <p:pRg st="0" end="0"/>
                                            </p:txEl>
                                          </p:spTgt>
                                        </p:tgtEl>
                                        <p:attrNameLst>
                                          <p:attrName>style.rotation</p:attrName>
                                        </p:attrNameLst>
                                      </p:cBhvr>
                                      <p:tavLst>
                                        <p:tav tm="0">
                                          <p:val>
                                            <p:fltVal val="90"/>
                                          </p:val>
                                        </p:tav>
                                        <p:tav tm="100000">
                                          <p:val>
                                            <p:fltVal val="0"/>
                                          </p:val>
                                        </p:tav>
                                      </p:tavLst>
                                    </p:anim>
                                    <p:animEffect transition="in" filter="fade">
                                      <p:cBhvr>
                                        <p:cTn id="41" dur="1000"/>
                                        <p:tgtEl>
                                          <p:spTgt spid="10">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7">
                                            <p:txEl>
                                              <p:pRg st="0" end="0"/>
                                            </p:txEl>
                                          </p:spTgt>
                                        </p:tgtEl>
                                        <p:attrNameLst>
                                          <p:attrName>style.visibility</p:attrName>
                                        </p:attrNameLst>
                                      </p:cBhvr>
                                      <p:to>
                                        <p:strVal val="visible"/>
                                      </p:to>
                                    </p:set>
                                    <p:anim calcmode="lin" valueType="num">
                                      <p:cBhvr>
                                        <p:cTn id="46"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47" dur="1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48" dur="1000" fill="hold"/>
                                        <p:tgtEl>
                                          <p:spTgt spid="7">
                                            <p:txEl>
                                              <p:pRg st="0" end="0"/>
                                            </p:txEl>
                                          </p:spTgt>
                                        </p:tgtEl>
                                        <p:attrNameLst>
                                          <p:attrName>style.rotation</p:attrName>
                                        </p:attrNameLst>
                                      </p:cBhvr>
                                      <p:tavLst>
                                        <p:tav tm="0">
                                          <p:val>
                                            <p:fltVal val="90"/>
                                          </p:val>
                                        </p:tav>
                                        <p:tav tm="100000">
                                          <p:val>
                                            <p:fltVal val="0"/>
                                          </p:val>
                                        </p:tav>
                                      </p:tavLst>
                                    </p:anim>
                                    <p:animEffect transition="in" filter="fade">
                                      <p:cBhvr>
                                        <p:cTn id="49"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7" grpId="0" build="p"/>
      <p:bldP spid="10" grpId="0" build="p"/>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6"/>
          <p:cNvSpPr>
            <a:spLocks noGrp="1"/>
          </p:cNvSpPr>
          <p:nvPr>
            <p:ph type="title"/>
          </p:nvPr>
        </p:nvSpPr>
        <p:spPr>
          <a:xfrm>
            <a:off x="304800" y="228600"/>
            <a:ext cx="8610600" cy="1371600"/>
          </a:xfrm>
        </p:spPr>
        <p:txBody>
          <a:bodyPr/>
          <a:lstStyle/>
          <a:p>
            <a:pPr algn="ctr"/>
            <a:r>
              <a:rPr lang="en-US" sz="4400" u="sng" smtClean="0">
                <a:latin typeface="Gabriola"/>
              </a:rPr>
              <a:t>Standard 1</a:t>
            </a:r>
            <a:r>
              <a:rPr lang="en-US" sz="4400" smtClean="0">
                <a:latin typeface="Gabriola"/>
              </a:rPr>
              <a:t>:  Welcoming all families into the school community</a:t>
            </a:r>
          </a:p>
        </p:txBody>
      </p:sp>
      <p:sp>
        <p:nvSpPr>
          <p:cNvPr id="8" name="Content Placeholder 7"/>
          <p:cNvSpPr>
            <a:spLocks noGrp="1"/>
          </p:cNvSpPr>
          <p:nvPr>
            <p:ph idx="1"/>
          </p:nvPr>
        </p:nvSpPr>
        <p:spPr>
          <a:xfrm>
            <a:off x="381000" y="1600200"/>
            <a:ext cx="8458200" cy="4800600"/>
          </a:xfrm>
        </p:spPr>
        <p:txBody>
          <a:bodyPr/>
          <a:lstStyle/>
          <a:p>
            <a:r>
              <a:rPr lang="en-US" sz="2400" i="1" smtClean="0"/>
              <a:t>Families are active participants in the life of the school, and feel welcomed, valued, and connected to each other, to school staff, and to what students are learning and doing in class.</a:t>
            </a:r>
          </a:p>
          <a:p>
            <a:r>
              <a:rPr lang="en-US" sz="2400" i="1" u="sng" smtClean="0"/>
              <a:t>Survey Question</a:t>
            </a:r>
            <a:r>
              <a:rPr lang="en-US" sz="2400" i="1" smtClean="0"/>
              <a:t>:</a:t>
            </a:r>
            <a:r>
              <a:rPr lang="en-US" sz="2400" smtClean="0"/>
              <a:t>  I have been asked for my opinion about how well the special education services my child receives are meeting my child’s needs.</a:t>
            </a:r>
          </a:p>
          <a:p>
            <a:r>
              <a:rPr lang="en-US" sz="2400" b="1" i="1" smtClean="0"/>
              <a:t>2011:</a:t>
            </a:r>
            <a:r>
              <a:rPr lang="en-US" sz="2400" smtClean="0"/>
              <a:t>  51%</a:t>
            </a:r>
          </a:p>
          <a:p>
            <a:r>
              <a:rPr lang="en-US" sz="2400" b="1" i="1" smtClean="0"/>
              <a:t>2012:</a:t>
            </a:r>
            <a:r>
              <a:rPr lang="en-US" sz="2400" smtClean="0"/>
              <a:t>  45%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Effect transition="in" filter="fade">
                                      <p:cBhvr>
                                        <p:cTn id="28" dur="1000"/>
                                        <p:tgtEl>
                                          <p:spTgt spid="8">
                                            <p:txEl>
                                              <p:pRg st="3" end="3"/>
                                            </p:txEl>
                                          </p:spTgt>
                                        </p:tgtEl>
                                      </p:cBhvr>
                                    </p:animEffect>
                                    <p:anim calcmode="lin" valueType="num">
                                      <p:cBhvr>
                                        <p:cTn id="2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6"/>
          <p:cNvSpPr>
            <a:spLocks noGrp="1"/>
          </p:cNvSpPr>
          <p:nvPr>
            <p:ph type="title"/>
          </p:nvPr>
        </p:nvSpPr>
        <p:spPr>
          <a:xfrm>
            <a:off x="457200" y="228600"/>
            <a:ext cx="8458200" cy="1447800"/>
          </a:xfrm>
        </p:spPr>
        <p:txBody>
          <a:bodyPr/>
          <a:lstStyle/>
          <a:p>
            <a:pPr algn="ctr"/>
            <a:r>
              <a:rPr lang="en-US" sz="4400" u="sng" smtClean="0">
                <a:latin typeface="Gabriola"/>
              </a:rPr>
              <a:t>Standard 1</a:t>
            </a:r>
            <a:r>
              <a:rPr lang="en-US" sz="4400" smtClean="0">
                <a:latin typeface="Gabriola"/>
              </a:rPr>
              <a:t>:  Welcoming all families into the school community</a:t>
            </a:r>
          </a:p>
        </p:txBody>
      </p:sp>
      <p:sp>
        <p:nvSpPr>
          <p:cNvPr id="8" name="Content Placeholder 7"/>
          <p:cNvSpPr>
            <a:spLocks noGrp="1"/>
          </p:cNvSpPr>
          <p:nvPr>
            <p:ph idx="1"/>
          </p:nvPr>
        </p:nvSpPr>
        <p:spPr>
          <a:xfrm>
            <a:off x="381000" y="1600200"/>
            <a:ext cx="8458200" cy="4800600"/>
          </a:xfrm>
        </p:spPr>
        <p:txBody>
          <a:bodyPr/>
          <a:lstStyle/>
          <a:p>
            <a:r>
              <a:rPr lang="en-US" sz="2400" i="1" smtClean="0"/>
              <a:t>Families are active participants in the life of the school, and feel welcomed, valued, and connected to each other, to school staff, and to what students are learning and doing in class.</a:t>
            </a:r>
          </a:p>
          <a:p>
            <a:r>
              <a:rPr lang="en-US" sz="2400" i="1" u="sng" smtClean="0"/>
              <a:t>Survey Question</a:t>
            </a:r>
            <a:r>
              <a:rPr lang="en-US" sz="2400" i="1" smtClean="0"/>
              <a:t>:</a:t>
            </a:r>
            <a:r>
              <a:rPr lang="en-US" sz="2400" smtClean="0"/>
              <a:t>  I was offered special assistance (such as child care) so that I could participate in the Individualized Educational Program (IEP) Meeting.</a:t>
            </a:r>
          </a:p>
          <a:p>
            <a:r>
              <a:rPr lang="en-US" sz="2400" b="1" i="1" smtClean="0"/>
              <a:t>2011:</a:t>
            </a:r>
            <a:r>
              <a:rPr lang="en-US" sz="2400" smtClean="0"/>
              <a:t>  31%</a:t>
            </a:r>
          </a:p>
          <a:p>
            <a:r>
              <a:rPr lang="en-US" sz="2400" b="1" i="1" smtClean="0"/>
              <a:t>2012:</a:t>
            </a:r>
            <a:r>
              <a:rPr lang="en-US" sz="2400" smtClean="0"/>
              <a:t>  27%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fade">
                                      <p:cBhvr>
                                        <p:cTn id="14" dur="1000"/>
                                        <p:tgtEl>
                                          <p:spTgt spid="8">
                                            <p:txEl>
                                              <p:pRg st="1" end="1"/>
                                            </p:txEl>
                                          </p:spTgt>
                                        </p:tgtEl>
                                      </p:cBhvr>
                                    </p:animEffect>
                                    <p:anim calcmode="lin" valueType="num">
                                      <p:cBhvr>
                                        <p:cTn id="15"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Effect transition="in" filter="fade">
                                      <p:cBhvr>
                                        <p:cTn id="21" dur="1000"/>
                                        <p:tgtEl>
                                          <p:spTgt spid="8">
                                            <p:txEl>
                                              <p:pRg st="2" end="2"/>
                                            </p:txEl>
                                          </p:spTgt>
                                        </p:tgtEl>
                                      </p:cBhvr>
                                    </p:animEffect>
                                    <p:anim calcmode="lin" valueType="num">
                                      <p:cBhvr>
                                        <p:cTn id="22"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xEl>
                                              <p:pRg st="3" end="3"/>
                                            </p:txEl>
                                          </p:spTgt>
                                        </p:tgtEl>
                                        <p:attrNameLst>
                                          <p:attrName>style.visibility</p:attrName>
                                        </p:attrNameLst>
                                      </p:cBhvr>
                                      <p:to>
                                        <p:strVal val="visible"/>
                                      </p:to>
                                    </p:set>
                                    <p:animEffect transition="in" filter="fade">
                                      <p:cBhvr>
                                        <p:cTn id="28" dur="1000"/>
                                        <p:tgtEl>
                                          <p:spTgt spid="8">
                                            <p:txEl>
                                              <p:pRg st="3" end="3"/>
                                            </p:txEl>
                                          </p:spTgt>
                                        </p:tgtEl>
                                      </p:cBhvr>
                                    </p:animEffect>
                                    <p:anim calcmode="lin" valueType="num">
                                      <p:cBhvr>
                                        <p:cTn id="2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838200" y="381000"/>
            <a:ext cx="7772400" cy="914400"/>
          </a:xfrm>
        </p:spPr>
        <p:txBody>
          <a:bodyPr/>
          <a:lstStyle/>
          <a:p>
            <a:pPr algn="ctr"/>
            <a:r>
              <a:rPr lang="en-US" sz="4400" u="sng" smtClean="0">
                <a:latin typeface="Gabriola"/>
              </a:rPr>
              <a:t>Standard 2</a:t>
            </a:r>
            <a:r>
              <a:rPr lang="en-US" sz="4400" smtClean="0">
                <a:latin typeface="Gabriola"/>
              </a:rPr>
              <a:t>:  Communicating Effectively</a:t>
            </a:r>
          </a:p>
        </p:txBody>
      </p:sp>
      <p:sp>
        <p:nvSpPr>
          <p:cNvPr id="3" name="Content Placeholder 2"/>
          <p:cNvSpPr>
            <a:spLocks noGrp="1"/>
          </p:cNvSpPr>
          <p:nvPr>
            <p:ph idx="1"/>
          </p:nvPr>
        </p:nvSpPr>
        <p:spPr>
          <a:xfrm>
            <a:off x="609600" y="1371600"/>
            <a:ext cx="8382000" cy="5105400"/>
          </a:xfrm>
        </p:spPr>
        <p:txBody>
          <a:bodyPr/>
          <a:lstStyle/>
          <a:p>
            <a:r>
              <a:rPr lang="en-US" sz="2600" i="1" smtClean="0"/>
              <a:t>Families and school staff engage in regular two-way, meaningful communication about student learning.</a:t>
            </a:r>
          </a:p>
          <a:p>
            <a:r>
              <a:rPr lang="en-US" sz="2600" i="1" u="sng" smtClean="0"/>
              <a:t>Survey Question</a:t>
            </a:r>
            <a:r>
              <a:rPr lang="en-US" sz="2600" i="1" smtClean="0"/>
              <a:t>:</a:t>
            </a:r>
            <a:r>
              <a:rPr lang="en-US" sz="2600" smtClean="0"/>
              <a:t>  At the IEP meeting, we discussed how my child would participate in statewide assessments.</a:t>
            </a:r>
          </a:p>
          <a:p>
            <a:r>
              <a:rPr lang="en-US" sz="2600" b="1" i="1" smtClean="0"/>
              <a:t>2011:</a:t>
            </a:r>
            <a:r>
              <a:rPr lang="en-US" sz="2600" smtClean="0"/>
              <a:t>  56%</a:t>
            </a:r>
          </a:p>
          <a:p>
            <a:r>
              <a:rPr lang="en-US" sz="2600" b="1" i="1" smtClean="0"/>
              <a:t>2012:</a:t>
            </a:r>
            <a:r>
              <a:rPr lang="en-US" sz="2600" smtClean="0"/>
              <a:t>  Not a Lowest Ranked Item</a:t>
            </a:r>
          </a:p>
          <a:p>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TC102455610[[fn=Autumn]]</Template>
  <TotalTime>289</TotalTime>
  <Words>915</Words>
  <Application>Microsoft Office PowerPoint</Application>
  <PresentationFormat>On-screen Show (4:3)</PresentationFormat>
  <Paragraphs>83</Paragraphs>
  <Slides>18</Slides>
  <Notes>1</Notes>
  <HiddenSlides>0</HiddenSlides>
  <MMClips>1</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Autumn</vt:lpstr>
      <vt:lpstr>Microsoft Excel Chart</vt:lpstr>
      <vt:lpstr>Parent Satisfaction Surveys 2012-2013</vt:lpstr>
      <vt:lpstr>What is the Parent Satisfaction Survey?</vt:lpstr>
      <vt:lpstr>2012 Was Our Best Year Yet For Survey Returns!</vt:lpstr>
      <vt:lpstr>PowerPoint Presentation</vt:lpstr>
      <vt:lpstr>PowerPoint Presentation</vt:lpstr>
      <vt:lpstr>Linking National Standards to Parent Satisfaction Results</vt:lpstr>
      <vt:lpstr>Standard 1:  Welcoming all families into the school community</vt:lpstr>
      <vt:lpstr>Standard 1:  Welcoming all families into the school community</vt:lpstr>
      <vt:lpstr>Standard 2:  Communicating Effectively</vt:lpstr>
      <vt:lpstr>Standard 2:  Communicating Effectively</vt:lpstr>
      <vt:lpstr>Standard 3:  Supporting Student Success</vt:lpstr>
      <vt:lpstr>Standard 3:  Supporting Student Success</vt:lpstr>
      <vt:lpstr>Standard 4:  Speaking Up for Every Child</vt:lpstr>
      <vt:lpstr>Standard 4:  Speaking Up for Every Child</vt:lpstr>
      <vt:lpstr>Standard 5:  Sharing Power</vt:lpstr>
      <vt:lpstr>Standard 6:  Collaborating with Community</vt:lpstr>
      <vt:lpstr>Standard 6:  Collaborating with Community</vt:lpstr>
      <vt:lpstr>Questions?</vt:lpstr>
    </vt:vector>
  </TitlesOfParts>
  <Company>DCBE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Satisfaction Surveys 2011-2012</dc:title>
  <dc:creator>rhonda r davis</dc:creator>
  <cp:lastModifiedBy>Jane Grillo</cp:lastModifiedBy>
  <cp:revision>29</cp:revision>
  <dcterms:created xsi:type="dcterms:W3CDTF">2011-10-13T15:16:48Z</dcterms:created>
  <dcterms:modified xsi:type="dcterms:W3CDTF">2013-11-11T17:46:21Z</dcterms:modified>
</cp:coreProperties>
</file>