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67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3488DEE-7AF4-4046-BD96-CCDAF2FE203B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6E46E80-2F2C-4792-B321-283F50A3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75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148E-42A4-41A2-BB15-241C6A240492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F008-6FF8-4B4E-BB2C-689A5D1AF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148E-42A4-41A2-BB15-241C6A240492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F008-6FF8-4B4E-BB2C-689A5D1AF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148E-42A4-41A2-BB15-241C6A240492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F008-6FF8-4B4E-BB2C-689A5D1AF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148E-42A4-41A2-BB15-241C6A240492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F008-6FF8-4B4E-BB2C-689A5D1AF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148E-42A4-41A2-BB15-241C6A240492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F008-6FF8-4B4E-BB2C-689A5D1AF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148E-42A4-41A2-BB15-241C6A240492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F008-6FF8-4B4E-BB2C-689A5D1AF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148E-42A4-41A2-BB15-241C6A240492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F008-6FF8-4B4E-BB2C-689A5D1AF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148E-42A4-41A2-BB15-241C6A240492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F008-6FF8-4B4E-BB2C-689A5D1AF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148E-42A4-41A2-BB15-241C6A240492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F008-6FF8-4B4E-BB2C-689A5D1AF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148E-42A4-41A2-BB15-241C6A240492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F008-6FF8-4B4E-BB2C-689A5D1AF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C148E-42A4-41A2-BB15-241C6A240492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5F008-6FF8-4B4E-BB2C-689A5D1AF17B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C148E-42A4-41A2-BB15-241C6A240492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5F008-6FF8-4B4E-BB2C-689A5D1AF17B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828800"/>
            <a:ext cx="7117180" cy="1119780"/>
          </a:xfrm>
        </p:spPr>
        <p:txBody>
          <a:bodyPr/>
          <a:lstStyle/>
          <a:p>
            <a:r>
              <a:rPr lang="en-US" sz="4800" dirty="0" smtClean="0"/>
              <a:t>Listening That Matters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200400"/>
            <a:ext cx="7772400" cy="990600"/>
          </a:xfrm>
        </p:spPr>
        <p:txBody>
          <a:bodyPr>
            <a:noAutofit/>
          </a:bodyPr>
          <a:lstStyle/>
          <a:p>
            <a:r>
              <a:rPr lang="en-US" sz="2200" dirty="0" smtClean="0"/>
              <a:t>Nancy </a:t>
            </a:r>
            <a:r>
              <a:rPr lang="en-US" sz="2200" dirty="0" err="1" smtClean="0"/>
              <a:t>Grabe</a:t>
            </a:r>
            <a:r>
              <a:rPr lang="en-US" sz="2200" dirty="0" smtClean="0"/>
              <a:t>, M.S.W., Marietta City Parent Mentor</a:t>
            </a:r>
          </a:p>
          <a:p>
            <a:r>
              <a:rPr lang="en-US" sz="2200" dirty="0" smtClean="0"/>
              <a:t>Renee Davis, M.S.W., Douglas County Parent Mentor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5586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Active Listening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2" y="1807361"/>
            <a:ext cx="7372557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 smtClean="0"/>
              <a:t>Key to Success</a:t>
            </a:r>
            <a:endParaRPr lang="en-US" sz="3600" dirty="0" smtClean="0"/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	</a:t>
            </a:r>
            <a:r>
              <a:rPr lang="en-US" sz="3200" dirty="0" smtClean="0"/>
              <a:t>Practice</a:t>
            </a: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	</a:t>
            </a:r>
            <a:r>
              <a:rPr lang="en-US" sz="3200" dirty="0" smtClean="0"/>
              <a:t>Practice</a:t>
            </a: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	</a:t>
            </a:r>
            <a:r>
              <a:rPr lang="en-US" sz="3200" dirty="0" smtClean="0"/>
              <a:t>Practice</a:t>
            </a:r>
          </a:p>
        </p:txBody>
      </p:sp>
    </p:spTree>
    <p:extLst>
      <p:ext uri="{BB962C8B-B14F-4D97-AF65-F5344CB8AC3E}">
        <p14:creationId xmlns:p14="http://schemas.microsoft.com/office/powerpoint/2010/main" val="72994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Identify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2" y="1807361"/>
            <a:ext cx="7372557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 smtClean="0"/>
              <a:t>Identify with </a:t>
            </a:r>
            <a:r>
              <a:rPr lang="en-US" sz="3600" u="sng" dirty="0"/>
              <a:t>t</a:t>
            </a:r>
            <a:r>
              <a:rPr lang="en-US" sz="3600" u="sng" dirty="0" smtClean="0"/>
              <a:t>he Person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200" dirty="0" smtClean="0">
                <a:sym typeface="Wingdings"/>
              </a:rPr>
              <a:t>Show empathy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You must have felt…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You sound upset…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89936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Identify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372557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 smtClean="0"/>
              <a:t>Identify the Issue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200" dirty="0" smtClean="0">
                <a:sym typeface="Wingdings"/>
              </a:rPr>
              <a:t>Why did they call?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What is the focus?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Help them figure out what 	they need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99968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Identify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372557" cy="3496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 smtClean="0"/>
              <a:t>Phrases to Avoid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200" dirty="0" smtClean="0">
                <a:sym typeface="Wingdings"/>
              </a:rPr>
              <a:t>I know how you feel…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If I were you I would…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80622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Validate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8058358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 smtClean="0"/>
              <a:t>Validate the Person </a:t>
            </a:r>
            <a:r>
              <a:rPr lang="en-US" sz="3600" u="sng" dirty="0"/>
              <a:t>&amp;</a:t>
            </a:r>
            <a:r>
              <a:rPr lang="en-US" sz="3600" u="sng" dirty="0" smtClean="0"/>
              <a:t> </a:t>
            </a:r>
            <a:r>
              <a:rPr lang="en-US" sz="3600" u="sng" dirty="0"/>
              <a:t>t</a:t>
            </a:r>
            <a:r>
              <a:rPr lang="en-US" sz="3600" u="sng" dirty="0" smtClean="0"/>
              <a:t>he Emotion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200" dirty="0" smtClean="0">
                <a:sym typeface="Wingdings"/>
              </a:rPr>
              <a:t>What the person is feeling is real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We are not saying the person is 	right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Feel, Felt, Found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28658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Validate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372557" cy="3877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 smtClean="0"/>
              <a:t>Phrases to Avoid</a:t>
            </a:r>
            <a:endParaRPr lang="en-US" sz="3200" dirty="0" smtClean="0">
              <a:sym typeface="Wingdings"/>
            </a:endParaRP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	You should or shouldn’t feel…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Absolutes</a:t>
            </a: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	</a:t>
            </a:r>
            <a:r>
              <a:rPr lang="en-US" sz="3200" dirty="0" err="1" smtClean="0">
                <a:sym typeface="Wingdings"/>
              </a:rPr>
              <a:t>Nevers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33542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Evaluate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2" y="1807361"/>
            <a:ext cx="7372557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 smtClean="0">
                <a:sym typeface="Wingdings"/>
              </a:rPr>
              <a:t>At the End of the Conversation</a:t>
            </a:r>
            <a:endParaRPr lang="en-US" sz="3200" dirty="0" smtClean="0">
              <a:sym typeface="Wingdings"/>
            </a:endParaRP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	Give feedback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Provide a summary</a:t>
            </a: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	Discuss action plan and 	responsibilities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57936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Listening Situations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2" y="1807361"/>
            <a:ext cx="7372557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ym typeface="Wingdings"/>
              </a:rPr>
              <a:t>Parent Meeting</a:t>
            </a:r>
          </a:p>
          <a:p>
            <a:pPr marL="0" indent="0">
              <a:buNone/>
            </a:pPr>
            <a:endParaRPr lang="en-US" sz="3200" dirty="0" smtClean="0">
              <a:sym typeface="Wingdings"/>
            </a:endParaRP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Phone</a:t>
            </a:r>
          </a:p>
          <a:p>
            <a:pPr marL="0" indent="0">
              <a:buNone/>
            </a:pPr>
            <a:endParaRPr lang="en-US" sz="3200" dirty="0">
              <a:sym typeface="Wingdings"/>
            </a:endParaRP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Group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5495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Important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2" y="1807361"/>
            <a:ext cx="7601158" cy="47458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ym typeface="Wingdings"/>
              </a:rPr>
              <a:t>Confidentiality</a:t>
            </a:r>
          </a:p>
          <a:p>
            <a:pPr marL="0" indent="0">
              <a:buNone/>
            </a:pPr>
            <a:endParaRPr lang="en-US" sz="3200" dirty="0" smtClean="0">
              <a:sym typeface="Wingdings"/>
            </a:endParaRP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Take notes with permission</a:t>
            </a:r>
          </a:p>
          <a:p>
            <a:pPr marL="0" indent="0">
              <a:buNone/>
            </a:pPr>
            <a:endParaRPr lang="en-US" sz="3200" dirty="0">
              <a:sym typeface="Wingdings"/>
            </a:endParaRP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Ask meaningful questions</a:t>
            </a:r>
          </a:p>
          <a:p>
            <a:pPr marL="0" indent="0">
              <a:buNone/>
            </a:pPr>
            <a:endParaRPr lang="en-US" sz="3200" dirty="0">
              <a:sym typeface="Wingdings"/>
            </a:endParaRP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Be careful of pitfall questions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16519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When a Person Asks…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6200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u="sng" dirty="0" smtClean="0">
                <a:sym typeface="Wingdings"/>
              </a:rPr>
              <a:t>What should I do</a:t>
            </a:r>
            <a:r>
              <a:rPr lang="en-US" sz="3200" dirty="0" smtClean="0">
                <a:sym typeface="Wingdings"/>
              </a:rPr>
              <a:t>?</a:t>
            </a: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	</a:t>
            </a:r>
            <a:r>
              <a:rPr lang="en-US" sz="2800" dirty="0" smtClean="0">
                <a:sym typeface="Wingdings"/>
              </a:rPr>
              <a:t>If you tell someone what to do, 	there is no motivation for the person 	to follow through</a:t>
            </a:r>
          </a:p>
          <a:p>
            <a:pPr marL="0" indent="0">
              <a:buNone/>
            </a:pPr>
            <a:r>
              <a:rPr lang="en-US" sz="2800" dirty="0" smtClean="0">
                <a:sym typeface="Wingdings"/>
              </a:rPr>
              <a:t>	Instead, present options</a:t>
            </a:r>
          </a:p>
          <a:p>
            <a:pPr marL="0" indent="0">
              <a:buNone/>
            </a:pPr>
            <a:r>
              <a:rPr lang="en-US" sz="3200" u="sng" dirty="0" smtClean="0">
                <a:sym typeface="Wingdings"/>
              </a:rPr>
              <a:t>Don’t you think that was…</a:t>
            </a:r>
            <a:r>
              <a:rPr lang="en-US" sz="3200" dirty="0" smtClean="0">
                <a:sym typeface="Wingdings"/>
              </a:rPr>
              <a:t>?</a:t>
            </a: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	</a:t>
            </a:r>
            <a:r>
              <a:rPr lang="en-US" sz="2800" dirty="0" smtClean="0">
                <a:sym typeface="Wingdings"/>
              </a:rPr>
              <a:t>Instead of giving your opinion, 	identify and validate</a:t>
            </a:r>
          </a:p>
        </p:txBody>
      </p:sp>
    </p:spTree>
    <p:extLst>
      <p:ext uri="{BB962C8B-B14F-4D97-AF65-F5344CB8AC3E}">
        <p14:creationId xmlns:p14="http://schemas.microsoft.com/office/powerpoint/2010/main" val="272051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Let’s Not FALL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125112" cy="4441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 smtClean="0"/>
              <a:t>F</a:t>
            </a:r>
            <a:r>
              <a:rPr lang="en-US" sz="3600" dirty="0" smtClean="0"/>
              <a:t>ix</a:t>
            </a:r>
          </a:p>
          <a:p>
            <a:pPr marL="0" indent="0">
              <a:buNone/>
            </a:pPr>
            <a:r>
              <a:rPr lang="en-US" sz="3600" u="sng" dirty="0" smtClean="0"/>
              <a:t>A</a:t>
            </a:r>
            <a:r>
              <a:rPr lang="en-US" sz="3600" dirty="0" smtClean="0"/>
              <a:t>nalyze</a:t>
            </a:r>
          </a:p>
          <a:p>
            <a:pPr marL="0" indent="0">
              <a:buNone/>
            </a:pPr>
            <a:r>
              <a:rPr lang="en-US" sz="3600" u="sng" dirty="0" smtClean="0"/>
              <a:t>L</a:t>
            </a:r>
            <a:r>
              <a:rPr lang="en-US" sz="3600" dirty="0" smtClean="0"/>
              <a:t>ecture</a:t>
            </a:r>
          </a:p>
          <a:p>
            <a:pPr marL="0" indent="0">
              <a:buNone/>
            </a:pPr>
            <a:r>
              <a:rPr lang="en-US" sz="3600" u="sng" dirty="0" smtClean="0"/>
              <a:t>L</a:t>
            </a:r>
            <a:r>
              <a:rPr lang="en-US" sz="3600" dirty="0" smtClean="0"/>
              <a:t>eave</a:t>
            </a:r>
          </a:p>
          <a:p>
            <a:pPr marL="0" indent="0">
              <a:buNone/>
            </a:pPr>
            <a:endParaRPr lang="en-US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Used with permission…</a:t>
            </a:r>
            <a:r>
              <a:rPr lang="en-US" b="1" i="1" u="sng" dirty="0" smtClean="0">
                <a:latin typeface="Calibri,sans-serif"/>
              </a:rPr>
              <a:t>From </a:t>
            </a:r>
            <a:r>
              <a:rPr lang="en-US" b="1" i="1" u="sng" dirty="0">
                <a:latin typeface="Calibri,sans-serif"/>
              </a:rPr>
              <a:t>Hurt to Hope</a:t>
            </a:r>
            <a:r>
              <a:rPr lang="en-US" b="1" i="1" dirty="0">
                <a:latin typeface="Calibri,sans-serif"/>
              </a:rPr>
              <a:t>, Farrar Moore with Sheryl Cook and Betty Plank, Caring Resources, Nashville, TN, 2009.</a:t>
            </a:r>
            <a:endParaRPr lang="en-US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019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Remember…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848600" cy="4419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dirty="0" smtClean="0">
                <a:sym typeface="Wingdings"/>
              </a:rPr>
              <a:t>You cannot change or control someone else</a:t>
            </a:r>
          </a:p>
          <a:p>
            <a:pPr marL="0" indent="0">
              <a:buNone/>
            </a:pPr>
            <a:endParaRPr lang="en-US" sz="2600" dirty="0" smtClean="0">
              <a:sym typeface="Wingdings"/>
            </a:endParaRPr>
          </a:p>
          <a:p>
            <a:pPr marL="0" indent="0">
              <a:buNone/>
            </a:pPr>
            <a:r>
              <a:rPr lang="en-US" sz="2600" dirty="0" smtClean="0">
                <a:sym typeface="Wingdings"/>
              </a:rPr>
              <a:t>All problems are best solved in community</a:t>
            </a:r>
          </a:p>
          <a:p>
            <a:pPr marL="0" indent="0">
              <a:buNone/>
            </a:pPr>
            <a:endParaRPr lang="en-US" sz="2600" dirty="0" smtClean="0">
              <a:sym typeface="Wingdings"/>
            </a:endParaRPr>
          </a:p>
          <a:p>
            <a:pPr marL="0" indent="0">
              <a:buNone/>
            </a:pPr>
            <a:r>
              <a:rPr lang="en-US" sz="2600" dirty="0" smtClean="0">
                <a:sym typeface="Wingdings"/>
              </a:rPr>
              <a:t>Most of the time people know the answer…they just need someone to listen as they talk through it</a:t>
            </a:r>
          </a:p>
          <a:p>
            <a:pPr marL="0" indent="0">
              <a:buNone/>
            </a:pPr>
            <a:endParaRPr lang="en-US" sz="2600" dirty="0">
              <a:sym typeface="Wingdings"/>
            </a:endParaRPr>
          </a:p>
          <a:p>
            <a:pPr marL="0" indent="0">
              <a:buNone/>
            </a:pPr>
            <a:r>
              <a:rPr lang="en-US" sz="2600" dirty="0" smtClean="0">
                <a:sym typeface="Wingdings"/>
              </a:rPr>
              <a:t>Leave the drama on the stage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6769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Let’s LIVE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u="sng" dirty="0" smtClean="0"/>
              <a:t>L</a:t>
            </a:r>
            <a:r>
              <a:rPr lang="en-US" sz="3600" dirty="0" smtClean="0"/>
              <a:t>isten</a:t>
            </a:r>
          </a:p>
          <a:p>
            <a:pPr marL="0" indent="0">
              <a:buNone/>
            </a:pPr>
            <a:r>
              <a:rPr lang="en-US" sz="3600" u="sng" dirty="0" smtClean="0"/>
              <a:t>I</a:t>
            </a:r>
            <a:r>
              <a:rPr lang="en-US" sz="3600" dirty="0" smtClean="0"/>
              <a:t>dentify</a:t>
            </a:r>
          </a:p>
          <a:p>
            <a:pPr marL="0" indent="0">
              <a:buNone/>
            </a:pPr>
            <a:r>
              <a:rPr lang="en-US" sz="3600" u="sng" dirty="0" smtClean="0"/>
              <a:t>V</a:t>
            </a:r>
            <a:r>
              <a:rPr lang="en-US" sz="3600" dirty="0" smtClean="0"/>
              <a:t>alidate</a:t>
            </a:r>
          </a:p>
          <a:p>
            <a:pPr marL="0" lvl="0" indent="0">
              <a:buClr>
                <a:srgbClr val="E4E9EF"/>
              </a:buClr>
              <a:buNone/>
            </a:pPr>
            <a:r>
              <a:rPr lang="en-US" sz="3600" u="sng" dirty="0" smtClean="0"/>
              <a:t>E</a:t>
            </a:r>
            <a:r>
              <a:rPr lang="en-US" sz="3600" dirty="0" smtClean="0"/>
              <a:t>valuate</a:t>
            </a:r>
          </a:p>
          <a:p>
            <a:pPr marL="0" lvl="0" indent="0">
              <a:buClr>
                <a:srgbClr val="E4E9EF"/>
              </a:buClr>
              <a:buNone/>
            </a:pPr>
            <a:endParaRPr lang="en-US" dirty="0">
              <a:solidFill>
                <a:prstClr val="white"/>
              </a:solidFill>
            </a:endParaRPr>
          </a:p>
          <a:p>
            <a:pPr marL="0" lvl="0">
              <a:spcBef>
                <a:spcPts val="0"/>
              </a:spcBef>
              <a:spcAft>
                <a:spcPts val="0"/>
              </a:spcAft>
              <a:buClr>
                <a:srgbClr val="E4E9EF"/>
              </a:buClr>
            </a:pPr>
            <a:r>
              <a:rPr lang="en-US" dirty="0">
                <a:solidFill>
                  <a:prstClr val="white"/>
                </a:solidFill>
              </a:rPr>
              <a:t>Used with permission…</a:t>
            </a:r>
            <a:r>
              <a:rPr lang="en-US" b="1" i="1" u="sng" dirty="0">
                <a:solidFill>
                  <a:prstClr val="white"/>
                </a:solidFill>
                <a:latin typeface="Calibri,sans-serif"/>
              </a:rPr>
              <a:t>From Hurt to Hope</a:t>
            </a:r>
            <a:r>
              <a:rPr lang="en-US" b="1" i="1" dirty="0">
                <a:solidFill>
                  <a:prstClr val="white"/>
                </a:solidFill>
                <a:latin typeface="Calibri,sans-serif"/>
              </a:rPr>
              <a:t>, Farrar Moore with Sheryl Cook and Betty Plank, Caring Resources, Nashville, TN, 2009</a:t>
            </a:r>
            <a:r>
              <a:rPr lang="en-US" b="1" i="1" dirty="0" smtClean="0">
                <a:solidFill>
                  <a:prstClr val="white"/>
                </a:solidFill>
                <a:latin typeface="Calibri,sans-serif"/>
              </a:rPr>
              <a:t>.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6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Listen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How do we </a:t>
            </a:r>
            <a:r>
              <a:rPr lang="en-US" sz="3600" u="sng" dirty="0" smtClean="0"/>
              <a:t>really</a:t>
            </a:r>
            <a:r>
              <a:rPr lang="en-US" sz="3600" dirty="0" smtClean="0"/>
              <a:t> listen to someone?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Active Listening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8473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Active Listening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133600"/>
            <a:ext cx="7125112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 smtClean="0"/>
              <a:t>Pay Attention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200" dirty="0" smtClean="0">
                <a:sym typeface="Wingdings"/>
              </a:rPr>
              <a:t>Give your undivided attention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Stay focused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Think about what the person 	is saying, not what you are 	going to say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35008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Active Listening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 smtClean="0"/>
              <a:t>Signal That </a:t>
            </a:r>
            <a:r>
              <a:rPr lang="en-US" sz="3600" u="sng" dirty="0"/>
              <a:t>Y</a:t>
            </a:r>
            <a:r>
              <a:rPr lang="en-US" sz="3600" u="sng" dirty="0" smtClean="0"/>
              <a:t>ou </a:t>
            </a:r>
            <a:r>
              <a:rPr lang="en-US" sz="3600" u="sng" dirty="0"/>
              <a:t>A</a:t>
            </a:r>
            <a:r>
              <a:rPr lang="en-US" sz="3600" u="sng" dirty="0" smtClean="0"/>
              <a:t>re </a:t>
            </a:r>
            <a:r>
              <a:rPr lang="en-US" sz="3600" u="sng" dirty="0"/>
              <a:t>L</a:t>
            </a:r>
            <a:r>
              <a:rPr lang="en-US" sz="3600" u="sng" dirty="0" smtClean="0"/>
              <a:t>istening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200" dirty="0" smtClean="0">
                <a:sym typeface="Wingdings"/>
              </a:rPr>
              <a:t>Eye contact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Body language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Verbally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34685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Active Listening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2" y="1807361"/>
            <a:ext cx="7372557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 smtClean="0"/>
              <a:t>Reflect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200" dirty="0" smtClean="0">
                <a:sym typeface="Wingdings"/>
              </a:rPr>
              <a:t>It sounds like you are saying…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I’m hearing you say…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What you are saying is…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16088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Active Listening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2" y="1807361"/>
            <a:ext cx="7372557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 smtClean="0"/>
              <a:t>Let the Person Finish Talking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200" dirty="0" smtClean="0">
                <a:sym typeface="Wingdings"/>
              </a:rPr>
              <a:t>Avoid interrupting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Listening pauses are okay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Give the person time to think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14936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Active Listening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2" y="1807361"/>
            <a:ext cx="7372557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 smtClean="0"/>
              <a:t>Give Appropriate Responses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200" dirty="0" smtClean="0">
                <a:sym typeface="Wingdings"/>
              </a:rPr>
              <a:t>Be respectful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Avoid “</a:t>
            </a:r>
            <a:r>
              <a:rPr lang="en-US" sz="3200" dirty="0" err="1" smtClean="0">
                <a:sym typeface="Wingdings"/>
              </a:rPr>
              <a:t>shoulds</a:t>
            </a:r>
            <a:r>
              <a:rPr lang="en-US" sz="3200" dirty="0" smtClean="0">
                <a:sym typeface="Wingdings"/>
              </a:rPr>
              <a:t>”</a:t>
            </a:r>
          </a:p>
          <a:p>
            <a:pPr marL="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The Golden Rule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09785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256</TotalTime>
  <Words>238</Words>
  <Application>Microsoft Office PowerPoint</Application>
  <PresentationFormat>On-screen Show (4:3)</PresentationFormat>
  <Paragraphs>108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Summer</vt:lpstr>
      <vt:lpstr>Listening That Matters</vt:lpstr>
      <vt:lpstr>Let’s Not FALL</vt:lpstr>
      <vt:lpstr>Let’s LIVE</vt:lpstr>
      <vt:lpstr>Listen</vt:lpstr>
      <vt:lpstr>Active Listening</vt:lpstr>
      <vt:lpstr>Active Listening</vt:lpstr>
      <vt:lpstr>Active Listening</vt:lpstr>
      <vt:lpstr>Active Listening</vt:lpstr>
      <vt:lpstr>Active Listening</vt:lpstr>
      <vt:lpstr>Active Listening</vt:lpstr>
      <vt:lpstr>Identify</vt:lpstr>
      <vt:lpstr>Identify</vt:lpstr>
      <vt:lpstr>Identify</vt:lpstr>
      <vt:lpstr>Validate</vt:lpstr>
      <vt:lpstr>Validate</vt:lpstr>
      <vt:lpstr>Evaluate</vt:lpstr>
      <vt:lpstr>Listening Situations</vt:lpstr>
      <vt:lpstr>Important</vt:lpstr>
      <vt:lpstr>When a Person Asks…</vt:lpstr>
      <vt:lpstr>Remember…</vt:lpstr>
    </vt:vector>
  </TitlesOfParts>
  <Company>DCBE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Listening That Matters</dc:title>
  <dc:creator>homeuser</dc:creator>
  <cp:lastModifiedBy>Jane Grillo</cp:lastModifiedBy>
  <cp:revision>26</cp:revision>
  <cp:lastPrinted>2014-02-03T16:08:26Z</cp:lastPrinted>
  <dcterms:created xsi:type="dcterms:W3CDTF">2014-02-02T20:57:50Z</dcterms:created>
  <dcterms:modified xsi:type="dcterms:W3CDTF">2014-02-13T11:40:39Z</dcterms:modified>
</cp:coreProperties>
</file>