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2" r:id="rId3"/>
    <p:sldId id="272" r:id="rId4"/>
    <p:sldId id="277" r:id="rId5"/>
    <p:sldId id="275" r:id="rId6"/>
    <p:sldId id="263" r:id="rId7"/>
    <p:sldId id="256" r:id="rId8"/>
    <p:sldId id="279" r:id="rId9"/>
    <p:sldId id="264" r:id="rId10"/>
    <p:sldId id="278" r:id="rId11"/>
    <p:sldId id="265" r:id="rId12"/>
    <p:sldId id="266" r:id="rId13"/>
    <p:sldId id="267" r:id="rId14"/>
    <p:sldId id="269" r:id="rId15"/>
    <p:sldId id="268" r:id="rId16"/>
    <p:sldId id="270" r:id="rId1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7F4F9"/>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00" autoAdjust="0"/>
    <p:restoredTop sz="72647" autoAdjust="0"/>
  </p:normalViewPr>
  <p:slideViewPr>
    <p:cSldViewPr snapToGrid="0">
      <p:cViewPr>
        <p:scale>
          <a:sx n="29" d="100"/>
          <a:sy n="29" d="100"/>
        </p:scale>
        <p:origin x="-96"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D8AB1433-BF8B-45C5-81D6-089F21EECCF9}" type="datetimeFigureOut">
              <a:rPr lang="en-US" smtClean="0"/>
              <a:t>12/2/2015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59031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a:t>
            </a:r>
            <a:r>
              <a:rPr lang="en-US" baseline="0" dirty="0" smtClean="0"/>
              <a:t> it means by challenges not defining you……...</a:t>
            </a:r>
          </a:p>
          <a:p>
            <a:r>
              <a:rPr lang="en-US" baseline="0" dirty="0" smtClean="0"/>
              <a:t> - I have trouble remembering names but I have a game where I say the name three times and then associate it with something fun so I don’t forget.  If I didn’t do that people might say, “Oh she’s the one that can’t even remember my name!”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280632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are role models ---- parents having struggles but not giving up.</a:t>
            </a:r>
          </a:p>
          <a:p>
            <a:r>
              <a:rPr lang="en-US" baseline="0" dirty="0" smtClean="0"/>
              <a:t>   - How a grandparent may have moved to this country without help but provided and worked hard.</a:t>
            </a:r>
          </a:p>
          <a:p>
            <a:r>
              <a:rPr lang="en-US" baseline="0" dirty="0" smtClean="0"/>
              <a:t>   - look at the list of famous people with disabilities and how their disability did not hold them back.</a:t>
            </a:r>
            <a:endParaRPr lang="en-US" dirty="0" smtClean="0"/>
          </a:p>
          <a:p>
            <a:endParaRPr lang="en-US" dirty="0" smtClean="0"/>
          </a:p>
          <a:p>
            <a:r>
              <a:rPr lang="en-US" dirty="0" smtClean="0"/>
              <a:t>For instances:</a:t>
            </a:r>
          </a:p>
          <a:p>
            <a:r>
              <a:rPr lang="en-US" dirty="0" smtClean="0"/>
              <a:t>Someone</a:t>
            </a:r>
            <a:r>
              <a:rPr lang="en-US" baseline="0" dirty="0" smtClean="0"/>
              <a:t> with learning disabilities often have trouble learning sequences of tasks.  This difficulty is sometimes mistaken for carelessness or lower intelligence.  Learning disabilities does not mean lower intelligence.</a:t>
            </a:r>
          </a:p>
          <a:p>
            <a:endParaRPr lang="en-US" baseline="0" dirty="0" smtClean="0"/>
          </a:p>
          <a:p>
            <a:r>
              <a:rPr lang="en-US" baseline="0" dirty="0" smtClean="0"/>
              <a:t>ADD is behavioral in nature and is characterized by impulsiveness and inability to pay attention for more that a few minutes.  The impulsiveness can cause them to make a mistake but not prevent their ability to learn.</a:t>
            </a:r>
          </a:p>
          <a:p>
            <a:endParaRPr lang="en-US" baseline="0" dirty="0" smtClean="0"/>
          </a:p>
          <a:p>
            <a:r>
              <a:rPr lang="en-US" baseline="0" dirty="0" smtClean="0"/>
              <a:t>Provide them with some of the celebrity role models that kids might be able to associate with…………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144071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184196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se kids don’t need an excuse </a:t>
            </a:r>
            <a:r>
              <a:rPr lang="en-US" baseline="0" dirty="0" err="1" smtClean="0"/>
              <a:t>ie</a:t>
            </a:r>
            <a:r>
              <a:rPr lang="en-US" baseline="0" dirty="0" smtClean="0"/>
              <a:t>: “That’s the diagnosis talking.”  By understanding and helping him/her understand their disability with the expectation of still needing the skills to make it in the real world you can work with them to better look at consequences, alternative sources of support and to self-advocate.</a:t>
            </a:r>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238143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259564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82580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316271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9D16593-EC82-4A88-A40B-66758982A90A}" type="slidenum">
              <a:rPr lang="en-US" smtClean="0"/>
              <a:pPr/>
              <a:t>2</a:t>
            </a:fld>
            <a:endParaRPr lang="en-US" smtClean="0"/>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p:spPr>
        <p:txBody>
          <a:bodyPr lIns="94014" tIns="47008" rIns="94014" bIns="47008"/>
          <a:lstStyle/>
          <a:p>
            <a:pPr eaLnBrk="1" hangingPunct="1"/>
            <a:endParaRPr lang="en-US" dirty="0" smtClean="0"/>
          </a:p>
        </p:txBody>
      </p:sp>
      <p:sp>
        <p:nvSpPr>
          <p:cNvPr id="32773" name="Slide Number Placeholder 3"/>
          <p:cNvSpPr txBox="1">
            <a:spLocks noGrp="1"/>
          </p:cNvSpPr>
          <p:nvPr/>
        </p:nvSpPr>
        <p:spPr bwMode="auto">
          <a:xfrm>
            <a:off x="4014102" y="8902344"/>
            <a:ext cx="3070860" cy="468630"/>
          </a:xfrm>
          <a:prstGeom prst="rect">
            <a:avLst/>
          </a:prstGeom>
          <a:noFill/>
          <a:ln w="9525">
            <a:noFill/>
            <a:miter lim="800000"/>
            <a:headEnd/>
            <a:tailEnd/>
          </a:ln>
        </p:spPr>
        <p:txBody>
          <a:bodyPr lIns="94014" tIns="47008" rIns="94014" bIns="47008" anchor="b"/>
          <a:lstStyle/>
          <a:p>
            <a:pPr algn="r" defTabSz="922236"/>
            <a:fld id="{6A689D5E-5050-46DD-87B3-24EB6529C2C1}" type="slidenum">
              <a:rPr lang="en-US" sz="1200"/>
              <a:pPr algn="r" defTabSz="922236"/>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61113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80632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real feelings when you think about your child</a:t>
            </a:r>
            <a:r>
              <a:rPr lang="en-US" baseline="0" dirty="0" smtClean="0"/>
              <a:t> and his/her disability……..  It’s alright to feel this way.  However also realize that having dreams for the future are still important and helping your child to achieve their dreams are just as important.</a:t>
            </a:r>
          </a:p>
          <a:p>
            <a:endParaRPr lang="en-US" baseline="0" dirty="0" smtClean="0"/>
          </a:p>
          <a:p>
            <a:r>
              <a:rPr lang="en-US" baseline="0" dirty="0" smtClean="0"/>
              <a:t>Does anyone want to share one of these feelings?  </a:t>
            </a:r>
          </a:p>
          <a:p>
            <a:endParaRPr lang="en-US" baseline="0" dirty="0" smtClean="0"/>
          </a:p>
          <a:p>
            <a:r>
              <a:rPr lang="en-US" baseline="0" dirty="0" smtClean="0"/>
              <a:t>How about a dream?????????????</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13787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280632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level of understanding</a:t>
            </a:r>
            <a:r>
              <a:rPr lang="en-US" baseline="0" dirty="0" smtClean="0"/>
              <a:t> does he/she have…</a:t>
            </a:r>
          </a:p>
          <a:p>
            <a:r>
              <a:rPr lang="en-US" baseline="0" dirty="0" smtClean="0"/>
              <a:t>Has he asked questions and noticed similarities with others with disabilities</a:t>
            </a:r>
          </a:p>
          <a:p>
            <a:r>
              <a:rPr lang="en-US" baseline="0" dirty="0" smtClean="0"/>
              <a:t>Start with baby steps</a:t>
            </a:r>
          </a:p>
          <a:p>
            <a:r>
              <a:rPr lang="en-US" baseline="0" dirty="0" smtClean="0"/>
              <a:t>Age appropriate conversations………..</a:t>
            </a:r>
          </a:p>
          <a:p>
            <a:r>
              <a:rPr lang="en-US" baseline="0" dirty="0" smtClean="0"/>
              <a:t> - My son saw a young man with Down Syndrome at a Waffle House while we were having breakfast.  He said, “Mom, look!  Just like me!”  It was a perfect time to have a conversation and explain that he had down syndrome just like him.  We went on to talk about the things that he liked to do and what he was good at.  This was when he was about 7-8 </a:t>
            </a:r>
            <a:r>
              <a:rPr lang="en-US" baseline="0" dirty="0" err="1" smtClean="0"/>
              <a:t>yrs</a:t>
            </a:r>
            <a:r>
              <a:rPr lang="en-US" baseline="0" dirty="0" smtClean="0"/>
              <a:t> old.  Going into detail would not have been appropriate but talking matter of fact made it a natural conversation. Initially it was a bit difficult for me but once we started it was easier than I thought…….. </a:t>
            </a:r>
          </a:p>
          <a:p>
            <a:endParaRPr lang="en-US" baseline="0" dirty="0"/>
          </a:p>
          <a:p>
            <a:r>
              <a:rPr lang="en-US" baseline="0" dirty="0" smtClean="0"/>
              <a:t>Share a story that you have……..</a:t>
            </a:r>
          </a:p>
          <a:p>
            <a:endParaRPr lang="en-US" baseline="0" dirty="0" smtClean="0"/>
          </a:p>
          <a:p>
            <a:r>
              <a:rPr lang="en-US" baseline="0" dirty="0" smtClean="0"/>
              <a:t>Ask if someone has a moment that they would like to share…….</a:t>
            </a:r>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235276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they more like their peers than different?  Give them some examples:</a:t>
            </a:r>
          </a:p>
          <a:p>
            <a:endParaRPr lang="en-US" dirty="0" smtClean="0"/>
          </a:p>
          <a:p>
            <a:endParaRPr lang="en-US" dirty="0" smtClean="0"/>
          </a:p>
          <a:p>
            <a:r>
              <a:rPr lang="en-US" dirty="0" smtClean="0"/>
              <a:t>You may want to talk a little about people first language and provide</a:t>
            </a:r>
            <a:r>
              <a:rPr lang="en-US" baseline="0" dirty="0" smtClean="0"/>
              <a:t> them with the handout……</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280632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want to ask people about what</a:t>
            </a:r>
            <a:r>
              <a:rPr lang="en-US" baseline="0" dirty="0" smtClean="0"/>
              <a:t> family members do well?</a:t>
            </a:r>
          </a:p>
          <a:p>
            <a:r>
              <a:rPr lang="en-US" baseline="0" dirty="0" smtClean="0"/>
              <a:t>- Think if this is a skill or talent that your child does better and how they can help.</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3628231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12/2/2015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12/2/2015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12/2/2015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12/2/2015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12/2/2015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12/2/2015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12/2/2015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12/2/2015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12/2/2015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12/2/2015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12/2/2015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12/2/2015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www.imdetermined.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empoweringparent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38415"/>
            <a:ext cx="7772400" cy="2140889"/>
          </a:xfrm>
        </p:spPr>
        <p:txBody>
          <a:bodyPr>
            <a:normAutofit fontScale="90000"/>
          </a:bodyPr>
          <a:lstStyle/>
          <a:p>
            <a:pPr eaLnBrk="1" hangingPunct="1"/>
            <a:r>
              <a:rPr lang="en-US" altLang="en-US" sz="4800" dirty="0" smtClean="0"/>
              <a:t/>
            </a:r>
            <a:br>
              <a:rPr lang="en-US" altLang="en-US" sz="4800" dirty="0" smtClean="0"/>
            </a:br>
            <a:r>
              <a:rPr lang="en-US" altLang="en-US" sz="4800" dirty="0" smtClean="0"/>
              <a:t>A Parent’s Guide:</a:t>
            </a:r>
            <a:r>
              <a:rPr lang="en-US" altLang="en-US" sz="4800" dirty="0"/>
              <a:t/>
            </a:r>
            <a:br>
              <a:rPr lang="en-US" altLang="en-US" sz="4800" dirty="0"/>
            </a:br>
            <a:r>
              <a:rPr lang="en-US" altLang="en-US" sz="4800" dirty="0" smtClean="0"/>
              <a:t>How to Talk to Your Child About Their Disability</a:t>
            </a:r>
          </a:p>
        </p:txBody>
      </p:sp>
      <p:sp>
        <p:nvSpPr>
          <p:cNvPr id="2052"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Date</a:t>
            </a:r>
          </a:p>
        </p:txBody>
      </p:sp>
      <p:sp>
        <p:nvSpPr>
          <p:cNvPr id="2053" name="Slide Number Placeholder 4"/>
          <p:cNvSpPr>
            <a:spLocks noGrp="1"/>
          </p:cNvSpPr>
          <p:nvPr>
            <p:ph type="sldNum" sz="quarter" idx="4294967295"/>
          </p:nvPr>
        </p:nvSpPr>
        <p:spPr bwMode="auto">
          <a:xfrm>
            <a:off x="8077200" y="6356350"/>
            <a:ext cx="609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0595ED5-21EB-4A37-9206-AA948B8F2EFB}" type="slidenum">
              <a:rPr lang="en-US" smtClean="0"/>
              <a:pPr fontAlgn="base">
                <a:spcBef>
                  <a:spcPct val="0"/>
                </a:spcBef>
                <a:spcAft>
                  <a:spcPct val="0"/>
                </a:spcAft>
                <a:defRPr/>
              </a:pPr>
              <a:t>1</a:t>
            </a:fld>
            <a:endParaRPr lang="en-US" smtClean="0"/>
          </a:p>
        </p:txBody>
      </p:sp>
      <p:sp>
        <p:nvSpPr>
          <p:cNvPr id="2" name="Subtitle 1"/>
          <p:cNvSpPr>
            <a:spLocks noGrp="1"/>
          </p:cNvSpPr>
          <p:nvPr>
            <p:ph type="subTitle" idx="1"/>
          </p:nvPr>
        </p:nvSpPr>
        <p:spPr>
          <a:xfrm>
            <a:off x="685800" y="3598897"/>
            <a:ext cx="7620000" cy="795303"/>
          </a:xfrm>
        </p:spPr>
        <p:txBody>
          <a:bodyPr>
            <a:normAutofit lnSpcReduction="10000"/>
          </a:bodyPr>
          <a:lstStyle/>
          <a:p>
            <a:pPr>
              <a:defRPr/>
            </a:pPr>
            <a:r>
              <a:rPr lang="en-US" sz="2200" b="1" dirty="0" smtClean="0"/>
              <a:t>ASPIRE:  </a:t>
            </a:r>
          </a:p>
          <a:p>
            <a:pPr>
              <a:defRPr/>
            </a:pPr>
            <a:r>
              <a:rPr lang="en-US" sz="2200" b="1" i="1" dirty="0" smtClean="0"/>
              <a:t>Active Student Participation Inspires Real Engagement</a:t>
            </a:r>
            <a:endParaRPr lang="en-US" sz="2200" b="1" i="1" dirty="0"/>
          </a:p>
        </p:txBody>
      </p:sp>
      <p:pic>
        <p:nvPicPr>
          <p:cNvPr id="20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94200"/>
            <a:ext cx="16002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7800"/>
            <a:ext cx="30257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85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5041" y="1270706"/>
            <a:ext cx="8128149" cy="4176134"/>
          </a:xfrm>
        </p:spPr>
        <p:txBody>
          <a:bodyPr>
            <a:normAutofit fontScale="92500" lnSpcReduction="10000"/>
          </a:bodyPr>
          <a:lstStyle/>
          <a:p>
            <a:pPr>
              <a:buFont typeface="Wingdings" panose="05000000000000000000" pitchFamily="2" charset="2"/>
              <a:buChar char="Ø"/>
            </a:pPr>
            <a:r>
              <a:rPr lang="en-US" sz="3500" dirty="0"/>
              <a:t>Talk to your child about </a:t>
            </a:r>
            <a:r>
              <a:rPr lang="en-US" sz="3500" dirty="0" smtClean="0"/>
              <a:t>their challenges</a:t>
            </a:r>
            <a:r>
              <a:rPr lang="en-US" sz="3500" dirty="0"/>
              <a:t>, </a:t>
            </a:r>
            <a:r>
              <a:rPr lang="en-US" sz="3500" dirty="0" smtClean="0"/>
              <a:t>    just </a:t>
            </a:r>
            <a:r>
              <a:rPr lang="en-US" sz="3500" dirty="0"/>
              <a:t>like you talk to them about how tall they are or the color of their eyes.</a:t>
            </a:r>
          </a:p>
          <a:p>
            <a:pPr>
              <a:buFont typeface="Wingdings" panose="05000000000000000000" pitchFamily="2" charset="2"/>
              <a:buChar char="Ø"/>
            </a:pPr>
            <a:endParaRPr lang="en-US" sz="900" dirty="0"/>
          </a:p>
          <a:p>
            <a:pPr>
              <a:buFont typeface="Wingdings" panose="05000000000000000000" pitchFamily="2" charset="2"/>
              <a:buChar char="Ø"/>
            </a:pPr>
            <a:r>
              <a:rPr lang="en-US" sz="3500" dirty="0" smtClean="0"/>
              <a:t>Everyone has challenges but </a:t>
            </a:r>
            <a:r>
              <a:rPr lang="en-US" sz="3500" dirty="0"/>
              <a:t>it does not define who they are.</a:t>
            </a:r>
          </a:p>
          <a:p>
            <a:pPr>
              <a:buFont typeface="Wingdings" panose="05000000000000000000" pitchFamily="2" charset="2"/>
              <a:buChar char="Ø"/>
            </a:pPr>
            <a:endParaRPr lang="en-US" sz="900" dirty="0"/>
          </a:p>
          <a:p>
            <a:pPr>
              <a:buFont typeface="Wingdings" panose="05000000000000000000" pitchFamily="2" charset="2"/>
              <a:buChar char="Ø"/>
            </a:pPr>
            <a:r>
              <a:rPr lang="en-US" sz="3500" dirty="0"/>
              <a:t>Normalizing differences with honesty, support and love will help your child reach their own dreams!</a:t>
            </a:r>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10</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13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5695" y="242576"/>
            <a:ext cx="6316630" cy="1325563"/>
          </a:xfrm>
        </p:spPr>
        <p:txBody>
          <a:bodyPr/>
          <a:lstStyle/>
          <a:p>
            <a:r>
              <a:rPr lang="en-US" dirty="0" smtClean="0"/>
              <a:t>Educate don’t excuse</a:t>
            </a:r>
            <a:endParaRPr lang="en-US" dirty="0"/>
          </a:p>
        </p:txBody>
      </p:sp>
      <p:sp>
        <p:nvSpPr>
          <p:cNvPr id="5" name="Content Placeholder 4"/>
          <p:cNvSpPr>
            <a:spLocks noGrp="1"/>
          </p:cNvSpPr>
          <p:nvPr>
            <p:ph idx="1"/>
          </p:nvPr>
        </p:nvSpPr>
        <p:spPr>
          <a:xfrm>
            <a:off x="433061" y="1397564"/>
            <a:ext cx="8187195" cy="4351338"/>
          </a:xfrm>
        </p:spPr>
        <p:txBody>
          <a:bodyPr>
            <a:noAutofit/>
          </a:bodyPr>
          <a:lstStyle/>
          <a:p>
            <a:r>
              <a:rPr lang="en-US" sz="3000" dirty="0" smtClean="0"/>
              <a:t>Discuss role models</a:t>
            </a:r>
          </a:p>
          <a:p>
            <a:r>
              <a:rPr lang="en-US" sz="3000" dirty="0" smtClean="0"/>
              <a:t>Stress coping and learning strategies</a:t>
            </a:r>
          </a:p>
          <a:p>
            <a:r>
              <a:rPr lang="en-US" sz="3000" dirty="0" smtClean="0"/>
              <a:t>Know that the expectations that you have for your child greatly influence their achievements for themselves</a:t>
            </a:r>
          </a:p>
          <a:p>
            <a:r>
              <a:rPr lang="en-US" sz="3000" dirty="0" smtClean="0"/>
              <a:t>Children with disabilities may be unmotivated due to feelings of failure, frustration and false labels (crazy, lazy, dumb). </a:t>
            </a:r>
          </a:p>
          <a:p>
            <a:pPr marL="0" indent="0">
              <a:buNone/>
            </a:pPr>
            <a:r>
              <a:rPr lang="en-US" sz="3000" b="1" i="1" dirty="0" smtClean="0"/>
              <a:t>Let them know that you feel they can achieve</a:t>
            </a:r>
            <a:r>
              <a:rPr lang="en-US" sz="3000" dirty="0" smtClean="0"/>
              <a:t>! </a:t>
            </a:r>
            <a:endParaRPr lang="en-US" sz="3000" dirty="0"/>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61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 feedback for your child</a:t>
            </a:r>
            <a:endParaRPr lang="en-US" dirty="0"/>
          </a:p>
        </p:txBody>
      </p:sp>
      <p:sp>
        <p:nvSpPr>
          <p:cNvPr id="3" name="Content Placeholder 2"/>
          <p:cNvSpPr>
            <a:spLocks noGrp="1"/>
          </p:cNvSpPr>
          <p:nvPr>
            <p:ph idx="1"/>
          </p:nvPr>
        </p:nvSpPr>
        <p:spPr>
          <a:xfrm>
            <a:off x="628650" y="1825625"/>
            <a:ext cx="7886700" cy="3923277"/>
          </a:xfrm>
        </p:spPr>
        <p:txBody>
          <a:bodyPr>
            <a:normAutofit/>
          </a:bodyPr>
          <a:lstStyle/>
          <a:p>
            <a:r>
              <a:rPr lang="en-US" sz="3000" dirty="0" smtClean="0"/>
              <a:t>Praise progress and effort as well as results</a:t>
            </a:r>
            <a:endParaRPr lang="en-US" sz="400" dirty="0" smtClean="0"/>
          </a:p>
          <a:p>
            <a:r>
              <a:rPr lang="en-US" sz="3000" dirty="0" smtClean="0"/>
              <a:t>Give honest and specific compliments</a:t>
            </a:r>
            <a:endParaRPr lang="en-US" sz="400" dirty="0" smtClean="0"/>
          </a:p>
          <a:p>
            <a:r>
              <a:rPr lang="en-US" sz="3000" dirty="0" smtClean="0"/>
              <a:t>Your  child will need to know how to correct the things that go wrong.   Point out the problem and the decision they made, then help them come up with better solutions</a:t>
            </a:r>
            <a:endParaRPr lang="en-US" sz="400" dirty="0" smtClean="0"/>
          </a:p>
          <a:p>
            <a:r>
              <a:rPr lang="en-US" sz="3000" dirty="0" smtClean="0"/>
              <a:t>Help them think through positive and negative consequences.</a:t>
            </a:r>
            <a:endParaRPr lang="en-US" sz="3000"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61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1" y="539563"/>
            <a:ext cx="7516678" cy="5081323"/>
          </a:xfrm>
        </p:spPr>
        <p:txBody>
          <a:bodyPr>
            <a:normAutofit/>
          </a:bodyPr>
          <a:lstStyle/>
          <a:p>
            <a:r>
              <a:rPr lang="en-US" dirty="0" smtClean="0"/>
              <a:t>Don’t use a Diagnosis to Make Excuses for your Child… </a:t>
            </a:r>
            <a:br>
              <a:rPr lang="en-US" dirty="0" smtClean="0"/>
            </a:br>
            <a:r>
              <a:rPr lang="en-US" dirty="0" smtClean="0"/>
              <a:t/>
            </a:r>
            <a:br>
              <a:rPr lang="en-US" dirty="0" smtClean="0"/>
            </a:br>
            <a:r>
              <a:rPr lang="en-US" dirty="0" smtClean="0"/>
              <a:t>Use a Diagnosis to better understand him/her.</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13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other families</a:t>
            </a:r>
            <a:endParaRPr lang="en-US" dirty="0"/>
          </a:p>
        </p:txBody>
      </p:sp>
      <p:sp>
        <p:nvSpPr>
          <p:cNvPr id="3" name="Content Placeholder 2"/>
          <p:cNvSpPr>
            <a:spLocks noGrp="1"/>
          </p:cNvSpPr>
          <p:nvPr>
            <p:ph idx="1"/>
          </p:nvPr>
        </p:nvSpPr>
        <p:spPr/>
        <p:txBody>
          <a:bodyPr/>
          <a:lstStyle/>
          <a:p>
            <a:r>
              <a:rPr lang="en-US" sz="3200" dirty="0" smtClean="0"/>
              <a:t>How are they having this conversation with their son/ daughter?</a:t>
            </a:r>
          </a:p>
          <a:p>
            <a:r>
              <a:rPr lang="en-US" sz="3200" dirty="0" smtClean="0"/>
              <a:t>Are there resources that they have accessed that have been helpful?</a:t>
            </a:r>
          </a:p>
          <a:p>
            <a:r>
              <a:rPr lang="en-US" sz="3200" dirty="0" smtClean="0"/>
              <a:t>How are they learning to be kind to themselves?</a:t>
            </a:r>
          </a:p>
          <a:p>
            <a:r>
              <a:rPr lang="en-US" sz="3200" dirty="0" smtClean="0"/>
              <a:t>Talk to your son/daughter’s teacher and ask for their support.</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23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90" y="1195705"/>
            <a:ext cx="7886700" cy="4351338"/>
          </a:xfrm>
        </p:spPr>
        <p:txBody>
          <a:bodyPr/>
          <a:lstStyle/>
          <a:p>
            <a:r>
              <a:rPr lang="en-US" dirty="0" smtClean="0"/>
              <a:t>References:</a:t>
            </a:r>
          </a:p>
          <a:p>
            <a:pPr lvl="1"/>
            <a:r>
              <a:rPr lang="en-US" dirty="0" smtClean="0"/>
              <a:t>Self-Determination Introduction for Parents presentation - </a:t>
            </a:r>
            <a:r>
              <a:rPr lang="en-US" dirty="0" smtClean="0">
                <a:hlinkClick r:id="rId3"/>
              </a:rPr>
              <a:t>www.imdetermined.org</a:t>
            </a:r>
            <a:r>
              <a:rPr lang="en-US" dirty="0" smtClean="0"/>
              <a:t> </a:t>
            </a:r>
          </a:p>
          <a:p>
            <a:pPr lvl="1"/>
            <a:r>
              <a:rPr lang="en-US" dirty="0" smtClean="0"/>
              <a:t>Should You Tell Your Child about their Disability or Diagnosis by Anna Stewart</a:t>
            </a:r>
          </a:p>
          <a:p>
            <a:pPr lvl="1"/>
            <a:r>
              <a:rPr lang="en-US" dirty="0" smtClean="0"/>
              <a:t>We got a Diagnosis for our Child – Now What? ADHD, ODD, LDs and More --  </a:t>
            </a:r>
            <a:r>
              <a:rPr lang="en-US" dirty="0" smtClean="0">
                <a:hlinkClick r:id="rId4"/>
              </a:rPr>
              <a:t>www.empoweringparents.com</a:t>
            </a:r>
            <a:r>
              <a:rPr lang="en-US" dirty="0" smtClean="0"/>
              <a:t> </a:t>
            </a:r>
          </a:p>
          <a:p>
            <a:pPr lvl="1"/>
            <a:r>
              <a:rPr lang="en-US" dirty="0" smtClean="0"/>
              <a:t>10 Steps to Independence: Promoting Self-Determination in the Home – A National Gateway to Self Determination</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64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ADD Your Contact information here……..</a:t>
            </a:r>
          </a:p>
          <a:p>
            <a:r>
              <a:rPr lang="en-US" dirty="0" smtClean="0"/>
              <a:t>Name</a:t>
            </a:r>
          </a:p>
          <a:p>
            <a:r>
              <a:rPr lang="en-US" dirty="0" smtClean="0"/>
              <a:t>Email Address</a:t>
            </a:r>
          </a:p>
          <a:p>
            <a:r>
              <a:rPr lang="en-US" dirty="0" smtClean="0"/>
              <a:t>Telephone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53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71224" y="260133"/>
            <a:ext cx="5164427" cy="1325563"/>
          </a:xfrm>
          <a:noFill/>
        </p:spPr>
        <p:txBody>
          <a:bodyPr/>
          <a:lstStyle/>
          <a:p>
            <a:pPr algn="ctr" eaLnBrk="1" hangingPunct="1"/>
            <a:r>
              <a:rPr lang="en-US" b="1" dirty="0" smtClean="0">
                <a:solidFill>
                  <a:schemeClr val="tx1"/>
                </a:solidFill>
              </a:rPr>
              <a:t>ASPIRE</a:t>
            </a:r>
          </a:p>
        </p:txBody>
      </p:sp>
      <p:sp>
        <p:nvSpPr>
          <p:cNvPr id="10243" name="Rectangle 3"/>
          <p:cNvSpPr>
            <a:spLocks noGrp="1" noChangeArrowheads="1"/>
          </p:cNvSpPr>
          <p:nvPr>
            <p:ph idx="1"/>
          </p:nvPr>
        </p:nvSpPr>
        <p:spPr>
          <a:xfrm>
            <a:off x="354683" y="1709715"/>
            <a:ext cx="8306873" cy="4351338"/>
          </a:xfrm>
        </p:spPr>
        <p:txBody>
          <a:bodyPr/>
          <a:lstStyle/>
          <a:p>
            <a:pPr lvl="0" algn="ctr">
              <a:buNone/>
              <a:defRPr/>
            </a:pPr>
            <a:r>
              <a:rPr lang="en-US" i="1" dirty="0">
                <a:solidFill>
                  <a:prstClr val="black"/>
                </a:solidFill>
              </a:rPr>
              <a:t>A Collaborative Initiative between</a:t>
            </a:r>
          </a:p>
          <a:p>
            <a:pPr lvl="0" algn="ctr">
              <a:buNone/>
              <a:defRPr/>
            </a:pPr>
            <a:r>
              <a:rPr lang="en-US" i="1" dirty="0">
                <a:solidFill>
                  <a:prstClr val="black"/>
                </a:solidFill>
              </a:rPr>
              <a:t>The Georgia Department of Education, </a:t>
            </a:r>
          </a:p>
          <a:p>
            <a:pPr lvl="0" algn="ctr">
              <a:buNone/>
              <a:defRPr/>
            </a:pPr>
            <a:r>
              <a:rPr lang="en-US" i="1" dirty="0">
                <a:solidFill>
                  <a:prstClr val="black"/>
                </a:solidFill>
              </a:rPr>
              <a:t>Division for Special Education Services and Supports</a:t>
            </a:r>
          </a:p>
          <a:p>
            <a:pPr lvl="0" algn="ctr">
              <a:buNone/>
              <a:defRPr/>
            </a:pPr>
            <a:r>
              <a:rPr lang="en-US" i="1" dirty="0">
                <a:solidFill>
                  <a:prstClr val="black"/>
                </a:solidFill>
              </a:rPr>
              <a:t>and The Georgia Council on Developmental Disabilities</a:t>
            </a:r>
          </a:p>
          <a:p>
            <a:pPr lvl="0" algn="ctr">
              <a:buNone/>
              <a:defRPr/>
            </a:pPr>
            <a:endParaRPr lang="en-US" sz="1000" i="1" dirty="0">
              <a:solidFill>
                <a:prstClr val="black"/>
              </a:solidFill>
            </a:endParaRPr>
          </a:p>
          <a:p>
            <a:pPr lvl="0">
              <a:buNone/>
              <a:defRPr/>
            </a:pPr>
            <a:r>
              <a:rPr lang="en-US" sz="2000" dirty="0">
                <a:solidFill>
                  <a:prstClr val="black"/>
                </a:solidFill>
                <a:effectLst>
                  <a:outerShdw blurRad="38100" dist="38100" dir="2700000" algn="tl">
                    <a:srgbClr val="C0C0C0"/>
                  </a:outerShdw>
                </a:effectLst>
              </a:rPr>
              <a:t>	</a:t>
            </a:r>
            <a:r>
              <a:rPr lang="en-US" sz="1600" dirty="0">
                <a:solidFill>
                  <a:prstClr val="black"/>
                </a:solidFill>
              </a:rPr>
              <a:t>Funded </a:t>
            </a:r>
            <a:r>
              <a:rPr lang="bg-BG" sz="1600" dirty="0">
                <a:solidFill>
                  <a:prstClr val="black"/>
                </a:solidFill>
              </a:rPr>
              <a:t>by the Georgia State Personnel Development Grant (SPDG), </a:t>
            </a:r>
            <a:r>
              <a:rPr lang="en-US" sz="1600" dirty="0">
                <a:solidFill>
                  <a:prstClr val="black"/>
                </a:solidFill>
              </a:rPr>
              <a:t>Georgia Department of Education through a grant from the </a:t>
            </a:r>
            <a:r>
              <a:rPr lang="bg-BG" sz="1600" dirty="0">
                <a:solidFill>
                  <a:prstClr val="black"/>
                </a:solidFill>
              </a:rPr>
              <a:t>Office of Special Education Programs, United States Department of Education. </a:t>
            </a:r>
            <a:endParaRPr lang="en-US" sz="1600" dirty="0">
              <a:solidFill>
                <a:prstClr val="black"/>
              </a:solidFill>
            </a:endParaRPr>
          </a:p>
        </p:txBody>
      </p:sp>
      <p:sp>
        <p:nvSpPr>
          <p:cNvPr id="5" name="Subtitle 2"/>
          <p:cNvSpPr txBox="1">
            <a:spLocks/>
          </p:cNvSpPr>
          <p:nvPr/>
        </p:nvSpPr>
        <p:spPr bwMode="auto">
          <a:xfrm>
            <a:off x="545720" y="5081789"/>
            <a:ext cx="7924800" cy="894008"/>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3500000" scaled="1"/>
            <a:tileRect/>
          </a:gradFill>
          <a:ln>
            <a:noFill/>
          </a:ln>
          <a:extLst/>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100" b="1" dirty="0" smtClean="0">
                <a:solidFill>
                  <a:schemeClr val="tx1"/>
                </a:solidFill>
              </a:rPr>
              <a:t>DISCLAIMER:</a:t>
            </a:r>
          </a:p>
          <a:p>
            <a:pPr algn="l">
              <a:defRPr/>
            </a:pPr>
            <a:r>
              <a:rPr lang="en-US" sz="1100" b="1" dirty="0" smtClean="0">
                <a:solidFill>
                  <a:schemeClr val="tx1"/>
                </a:solidFill>
              </a:rPr>
              <a:t>The contents of this ASPIRE presentation was developed under a grant from the US Department of Education, #H323A120020.   However, those contents do no not necessarily represent the policy of the US Department of Education and should not assume endorsement by the Federal Government.</a:t>
            </a:r>
          </a:p>
          <a:p>
            <a:pPr>
              <a:defRPr/>
            </a:pP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19" y="242409"/>
            <a:ext cx="1566415" cy="144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66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361" y="1900576"/>
            <a:ext cx="8311679" cy="4957424"/>
          </a:xfrm>
        </p:spPr>
        <p:txBody>
          <a:bodyPr>
            <a:normAutofit/>
          </a:bodyPr>
          <a:lstStyle/>
          <a:p>
            <a:pPr marL="0" indent="0">
              <a:buNone/>
            </a:pPr>
            <a:r>
              <a:rPr lang="en-US" dirty="0"/>
              <a:t> ASPIRE supports the development of self-determination and self-advocacy skills by teaching students </a:t>
            </a:r>
            <a:r>
              <a:rPr lang="en-US" dirty="0" smtClean="0"/>
              <a:t>to:</a:t>
            </a:r>
          </a:p>
          <a:p>
            <a:pPr>
              <a:buFont typeface="Wingdings" panose="05000000000000000000" pitchFamily="2" charset="2"/>
              <a:buChar char="ü"/>
            </a:pPr>
            <a:r>
              <a:rPr lang="en-US" dirty="0"/>
              <a:t>	</a:t>
            </a:r>
            <a:r>
              <a:rPr lang="en-US" dirty="0" smtClean="0"/>
              <a:t>- become active participants in the development of their IEPs,</a:t>
            </a:r>
          </a:p>
          <a:p>
            <a:pPr>
              <a:buFont typeface="Wingdings" panose="05000000000000000000" pitchFamily="2" charset="2"/>
              <a:buChar char="ü"/>
            </a:pPr>
            <a:r>
              <a:rPr lang="en-US" dirty="0"/>
              <a:t>	</a:t>
            </a:r>
            <a:r>
              <a:rPr lang="en-US" dirty="0" smtClean="0"/>
              <a:t>- increase their roles in making decisions based on their strengths, challenges and desired goals,</a:t>
            </a:r>
          </a:p>
          <a:p>
            <a:pPr>
              <a:buFont typeface="Wingdings" panose="05000000000000000000" pitchFamily="2" charset="2"/>
              <a:buChar char="ü"/>
            </a:pPr>
            <a:r>
              <a:rPr lang="en-US" dirty="0"/>
              <a:t>	</a:t>
            </a:r>
            <a:r>
              <a:rPr lang="en-US" dirty="0" smtClean="0"/>
              <a:t>- help plan for their transition to post-secondary education, career and independent living.</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
        <p:nvSpPr>
          <p:cNvPr id="6" name="Rectangle 2"/>
          <p:cNvSpPr txBox="1">
            <a:spLocks noChangeArrowheads="1"/>
          </p:cNvSpPr>
          <p:nvPr/>
        </p:nvSpPr>
        <p:spPr>
          <a:xfrm>
            <a:off x="164592" y="260132"/>
            <a:ext cx="6894575" cy="1623531"/>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dirty="0"/>
              <a:t>ASPIRE</a:t>
            </a:r>
            <a:br>
              <a:rPr lang="en-US" dirty="0"/>
            </a:br>
            <a:r>
              <a:rPr lang="en-US" sz="3100" i="1" dirty="0">
                <a:solidFill>
                  <a:srgbClr val="FF0000"/>
                </a:solidFill>
              </a:rPr>
              <a:t>A</a:t>
            </a:r>
            <a:r>
              <a:rPr lang="en-US" sz="3100" b="0" i="1" dirty="0"/>
              <a:t>ctive </a:t>
            </a:r>
            <a:r>
              <a:rPr lang="en-US" sz="3100" i="1" dirty="0">
                <a:solidFill>
                  <a:srgbClr val="FF0000"/>
                </a:solidFill>
              </a:rPr>
              <a:t>S</a:t>
            </a:r>
            <a:r>
              <a:rPr lang="en-US" sz="3100" b="0" i="1" dirty="0"/>
              <a:t>tudent </a:t>
            </a:r>
            <a:r>
              <a:rPr lang="en-US" sz="3100" i="1" dirty="0">
                <a:solidFill>
                  <a:srgbClr val="FF0000"/>
                </a:solidFill>
              </a:rPr>
              <a:t>P</a:t>
            </a:r>
            <a:r>
              <a:rPr lang="en-US" sz="3100" b="0" i="1" dirty="0"/>
              <a:t>articipation </a:t>
            </a:r>
            <a:r>
              <a:rPr lang="en-US" sz="3100" i="1" dirty="0">
                <a:solidFill>
                  <a:srgbClr val="FF0000"/>
                </a:solidFill>
              </a:rPr>
              <a:t>I</a:t>
            </a:r>
            <a:r>
              <a:rPr lang="en-US" sz="3100" b="0" i="1" dirty="0"/>
              <a:t>nspires </a:t>
            </a:r>
            <a:br>
              <a:rPr lang="en-US" sz="3100" b="0" i="1" dirty="0"/>
            </a:br>
            <a:r>
              <a:rPr lang="en-US" sz="3100" i="1" dirty="0">
                <a:solidFill>
                  <a:srgbClr val="FF0000"/>
                </a:solidFill>
              </a:rPr>
              <a:t>R</a:t>
            </a:r>
            <a:r>
              <a:rPr lang="en-US" sz="3100" b="0" i="1" dirty="0"/>
              <a:t>eal </a:t>
            </a:r>
            <a:r>
              <a:rPr lang="en-US" sz="3100" i="1" dirty="0">
                <a:solidFill>
                  <a:srgbClr val="FF0000"/>
                </a:solidFill>
              </a:rPr>
              <a:t>E</a:t>
            </a:r>
            <a:r>
              <a:rPr lang="en-US" sz="3100" b="0" i="1" dirty="0"/>
              <a:t>ngagement</a:t>
            </a:r>
            <a:endParaRPr lang="en-US" sz="3100" dirty="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1" y="5491525"/>
            <a:ext cx="782114" cy="72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49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336" y="334016"/>
            <a:ext cx="7374334" cy="2080000"/>
          </a:xfrm>
        </p:spPr>
        <p:txBody>
          <a:bodyPr>
            <a:normAutofit/>
          </a:bodyPr>
          <a:lstStyle/>
          <a:p>
            <a:r>
              <a:rPr lang="en-US" dirty="0"/>
              <a:t>How do you feel about talking to your child about his/ her disability?</a:t>
            </a:r>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480701" y="2424463"/>
            <a:ext cx="5295969" cy="355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1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t>12/2/2015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761" y="4149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44" y="3640074"/>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231636" y="4016311"/>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436" y="1859492"/>
            <a:ext cx="3094652" cy="40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4117" y="2121012"/>
            <a:ext cx="3238500" cy="125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061" y="123288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24446" y="192742"/>
            <a:ext cx="1318631" cy="523220"/>
          </a:xfrm>
          <a:prstGeom prst="rect">
            <a:avLst/>
          </a:prstGeom>
          <a:noFill/>
        </p:spPr>
        <p:txBody>
          <a:bodyPr wrap="none" rtlCol="0">
            <a:spAutoFit/>
          </a:bodyPr>
          <a:lstStyle/>
          <a:p>
            <a:r>
              <a:rPr lang="en-US" sz="2800" b="1" dirty="0" smtClean="0"/>
              <a:t>Anxiety</a:t>
            </a:r>
            <a:endParaRPr lang="en-US" sz="2800" b="1" dirty="0"/>
          </a:p>
        </p:txBody>
      </p:sp>
      <p:sp>
        <p:nvSpPr>
          <p:cNvPr id="8" name="TextBox 7"/>
          <p:cNvSpPr txBox="1"/>
          <p:nvPr/>
        </p:nvSpPr>
        <p:spPr>
          <a:xfrm>
            <a:off x="7473843" y="1842813"/>
            <a:ext cx="860462" cy="523220"/>
          </a:xfrm>
          <a:prstGeom prst="rect">
            <a:avLst/>
          </a:prstGeom>
          <a:noFill/>
        </p:spPr>
        <p:txBody>
          <a:bodyPr wrap="square" rtlCol="0">
            <a:spAutoFit/>
          </a:bodyPr>
          <a:lstStyle/>
          <a:p>
            <a:r>
              <a:rPr lang="en-US" sz="2800" b="1" dirty="0" smtClean="0"/>
              <a:t>Loss</a:t>
            </a:r>
            <a:endParaRPr lang="en-US" sz="2800" b="1" dirty="0"/>
          </a:p>
        </p:txBody>
      </p:sp>
      <p:sp>
        <p:nvSpPr>
          <p:cNvPr id="18" name="TextBox 17"/>
          <p:cNvSpPr txBox="1"/>
          <p:nvPr/>
        </p:nvSpPr>
        <p:spPr>
          <a:xfrm>
            <a:off x="6525303" y="3884158"/>
            <a:ext cx="1897081" cy="523220"/>
          </a:xfrm>
          <a:prstGeom prst="rect">
            <a:avLst/>
          </a:prstGeom>
          <a:noFill/>
        </p:spPr>
        <p:txBody>
          <a:bodyPr wrap="square" rtlCol="0">
            <a:spAutoFit/>
          </a:bodyPr>
          <a:lstStyle/>
          <a:p>
            <a:r>
              <a:rPr lang="en-US" sz="2800" b="1" dirty="0" smtClean="0"/>
              <a:t>Frustration</a:t>
            </a:r>
            <a:endParaRPr lang="en-US" sz="2800" b="1" dirty="0"/>
          </a:p>
        </p:txBody>
      </p:sp>
      <p:sp>
        <p:nvSpPr>
          <p:cNvPr id="9" name="TextBox 8"/>
          <p:cNvSpPr txBox="1"/>
          <p:nvPr/>
        </p:nvSpPr>
        <p:spPr>
          <a:xfrm>
            <a:off x="3841417" y="4735333"/>
            <a:ext cx="1989671" cy="707886"/>
          </a:xfrm>
          <a:prstGeom prst="rect">
            <a:avLst/>
          </a:prstGeom>
          <a:noFill/>
        </p:spPr>
        <p:txBody>
          <a:bodyPr wrap="square" rtlCol="0">
            <a:spAutoFit/>
          </a:bodyPr>
          <a:lstStyle/>
          <a:p>
            <a:r>
              <a:rPr lang="en-US" sz="4000" b="1" dirty="0" smtClean="0">
                <a:solidFill>
                  <a:schemeClr val="bg1"/>
                </a:solidFill>
              </a:rPr>
              <a:t>Dreams</a:t>
            </a:r>
            <a:endParaRPr lang="en-US" sz="4000" b="1" dirty="0">
              <a:solidFill>
                <a:schemeClr val="bg1"/>
              </a:solidFill>
            </a:endParaRPr>
          </a:p>
        </p:txBody>
      </p:sp>
      <p:sp>
        <p:nvSpPr>
          <p:cNvPr id="10" name="TextBox 9"/>
          <p:cNvSpPr txBox="1"/>
          <p:nvPr/>
        </p:nvSpPr>
        <p:spPr>
          <a:xfrm>
            <a:off x="969264" y="5480822"/>
            <a:ext cx="969264" cy="523220"/>
          </a:xfrm>
          <a:prstGeom prst="rect">
            <a:avLst/>
          </a:prstGeom>
          <a:noFill/>
        </p:spPr>
        <p:txBody>
          <a:bodyPr wrap="square" rtlCol="0">
            <a:spAutoFit/>
          </a:bodyPr>
          <a:lstStyle/>
          <a:p>
            <a:r>
              <a:rPr lang="en-US" sz="2800" b="1" dirty="0" smtClean="0"/>
              <a:t>Fear</a:t>
            </a:r>
            <a:endParaRPr lang="en-US" sz="2800" b="1" dirty="0"/>
          </a:p>
        </p:txBody>
      </p:sp>
      <p:sp>
        <p:nvSpPr>
          <p:cNvPr id="11" name="TextBox 10"/>
          <p:cNvSpPr txBox="1"/>
          <p:nvPr/>
        </p:nvSpPr>
        <p:spPr>
          <a:xfrm>
            <a:off x="358521" y="709666"/>
            <a:ext cx="1832196" cy="523220"/>
          </a:xfrm>
          <a:prstGeom prst="rect">
            <a:avLst/>
          </a:prstGeom>
          <a:noFill/>
        </p:spPr>
        <p:txBody>
          <a:bodyPr wrap="square" rtlCol="0">
            <a:spAutoFit/>
          </a:bodyPr>
          <a:lstStyle/>
          <a:p>
            <a:r>
              <a:rPr lang="en-US" sz="2800" b="1" dirty="0" smtClean="0"/>
              <a:t>Confused</a:t>
            </a:r>
            <a:endParaRPr lang="en-US" sz="2800" b="1" dirty="0"/>
          </a:p>
        </p:txBody>
      </p:sp>
    </p:spTree>
    <p:extLst>
      <p:ext uri="{BB962C8B-B14F-4D97-AF65-F5344CB8AC3E}">
        <p14:creationId xmlns:p14="http://schemas.microsoft.com/office/powerpoint/2010/main" val="20437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anim calcmode="lin" valueType="num">
                                      <p:cBhvr>
                                        <p:cTn id="8" dur="2000" fill="hold"/>
                                        <p:tgtEl>
                                          <p:spTgt spid="2056"/>
                                        </p:tgtEl>
                                        <p:attrNameLst>
                                          <p:attrName>ppt_w</p:attrName>
                                        </p:attrNameLst>
                                      </p:cBhvr>
                                      <p:tavLst>
                                        <p:tav tm="0" fmla="#ppt_w*sin(2.5*pi*$)">
                                          <p:val>
                                            <p:fltVal val="0"/>
                                          </p:val>
                                        </p:tav>
                                        <p:tav tm="100000">
                                          <p:val>
                                            <p:fltVal val="1"/>
                                          </p:val>
                                        </p:tav>
                                      </p:tavLst>
                                    </p:anim>
                                    <p:anim calcmode="lin" valueType="num">
                                      <p:cBhvr>
                                        <p:cTn id="9"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488" y="1943360"/>
            <a:ext cx="7955279" cy="2336032"/>
          </a:xfrm>
        </p:spPr>
        <p:txBody>
          <a:bodyPr>
            <a:noAutofit/>
          </a:bodyPr>
          <a:lstStyle/>
          <a:p>
            <a:r>
              <a:rPr lang="en-US" sz="6000" dirty="0"/>
              <a:t>Where to begin and what to consider…..</a:t>
            </a:r>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93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 your child where he or she is …</a:t>
            </a:r>
            <a:endParaRPr lang="en-US" dirty="0"/>
          </a:p>
        </p:txBody>
      </p:sp>
      <p:sp>
        <p:nvSpPr>
          <p:cNvPr id="5" name="Content Placeholder 4"/>
          <p:cNvSpPr>
            <a:spLocks noGrp="1"/>
          </p:cNvSpPr>
          <p:nvPr>
            <p:ph idx="1"/>
          </p:nvPr>
        </p:nvSpPr>
        <p:spPr>
          <a:xfrm>
            <a:off x="477759" y="1627467"/>
            <a:ext cx="8307090" cy="4351338"/>
          </a:xfrm>
        </p:spPr>
        <p:txBody>
          <a:bodyPr>
            <a:normAutofit/>
          </a:bodyPr>
          <a:lstStyle/>
          <a:p>
            <a:pPr lvl="1">
              <a:buFont typeface="Wingdings" panose="05000000000000000000" pitchFamily="2" charset="2"/>
              <a:buChar char="Ø"/>
            </a:pPr>
            <a:r>
              <a:rPr lang="en-US" sz="3600" dirty="0" smtClean="0"/>
              <a:t>Has he/she asked questions or noticed similarities with others who have disabilities</a:t>
            </a:r>
            <a:endParaRPr lang="en-US" sz="1600" dirty="0"/>
          </a:p>
          <a:p>
            <a:pPr lvl="1">
              <a:buFont typeface="Wingdings" panose="05000000000000000000" pitchFamily="2" charset="2"/>
              <a:buChar char="Ø"/>
            </a:pPr>
            <a:r>
              <a:rPr lang="en-US" sz="3600" dirty="0" smtClean="0"/>
              <a:t>Have age appropriate conversations that build overtime. </a:t>
            </a:r>
            <a:endParaRPr lang="en-US" sz="3600" dirty="0"/>
          </a:p>
          <a:p>
            <a:pPr lvl="2"/>
            <a:r>
              <a:rPr lang="en-US" sz="3200" dirty="0"/>
              <a:t>Elementary School</a:t>
            </a:r>
          </a:p>
          <a:p>
            <a:pPr lvl="2"/>
            <a:r>
              <a:rPr lang="en-US" sz="3200" dirty="0"/>
              <a:t>Middle School </a:t>
            </a:r>
          </a:p>
          <a:p>
            <a:pPr lvl="2"/>
            <a:r>
              <a:rPr lang="en-US" sz="3200" dirty="0"/>
              <a:t>High </a:t>
            </a:r>
            <a:r>
              <a:rPr lang="en-US" sz="3200" dirty="0" smtClean="0"/>
              <a:t>School</a:t>
            </a:r>
            <a:endParaRPr lang="en-US" sz="3600" dirty="0" smtClean="0"/>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7</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the child, not the disability….</a:t>
            </a:r>
            <a:endParaRPr lang="en-US" dirty="0"/>
          </a:p>
        </p:txBody>
      </p:sp>
      <p:sp>
        <p:nvSpPr>
          <p:cNvPr id="5" name="Content Placeholder 4"/>
          <p:cNvSpPr>
            <a:spLocks noGrp="1"/>
          </p:cNvSpPr>
          <p:nvPr>
            <p:ph idx="1"/>
          </p:nvPr>
        </p:nvSpPr>
        <p:spPr>
          <a:xfrm>
            <a:off x="566657" y="1938529"/>
            <a:ext cx="7886700" cy="3343720"/>
          </a:xfrm>
        </p:spPr>
        <p:txBody>
          <a:bodyPr>
            <a:normAutofit lnSpcReduction="10000"/>
          </a:bodyPr>
          <a:lstStyle/>
          <a:p>
            <a:pPr>
              <a:buFont typeface="Wingdings" panose="05000000000000000000" pitchFamily="2" charset="2"/>
              <a:buChar char="Ø"/>
            </a:pPr>
            <a:r>
              <a:rPr lang="en-US" sz="3200" dirty="0" smtClean="0"/>
              <a:t>Love and cherish your child and his/her unique characteristics</a:t>
            </a:r>
          </a:p>
          <a:p>
            <a:endParaRPr lang="en-US" sz="800" dirty="0" smtClean="0"/>
          </a:p>
          <a:p>
            <a:pPr>
              <a:buFont typeface="Wingdings" panose="05000000000000000000" pitchFamily="2" charset="2"/>
              <a:buChar char="Ø"/>
            </a:pPr>
            <a:r>
              <a:rPr lang="en-US" sz="3200" dirty="0" smtClean="0"/>
              <a:t>Recognize that your child is more like his/her peers than different</a:t>
            </a:r>
          </a:p>
          <a:p>
            <a:pPr marL="0" indent="0">
              <a:buNone/>
            </a:pPr>
            <a:endParaRPr lang="en-US" sz="900" dirty="0" smtClean="0"/>
          </a:p>
          <a:p>
            <a:pPr>
              <a:buFont typeface="Wingdings" panose="05000000000000000000" pitchFamily="2" charset="2"/>
              <a:buChar char="Ø"/>
            </a:pPr>
            <a:r>
              <a:rPr lang="en-US" sz="3200" dirty="0" smtClean="0"/>
              <a:t>Use people first language and language that the student will understand.</a:t>
            </a:r>
            <a:endParaRPr lang="en-US" sz="3200" dirty="0"/>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8</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849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486" y="309966"/>
            <a:ext cx="6773211" cy="1735810"/>
          </a:xfrm>
        </p:spPr>
        <p:txBody>
          <a:bodyPr>
            <a:normAutofit/>
          </a:bodyPr>
          <a:lstStyle/>
          <a:p>
            <a:r>
              <a:rPr lang="en-US" dirty="0" smtClean="0"/>
              <a:t>Be knowledgeable about your child</a:t>
            </a:r>
            <a:endParaRPr lang="en-US" dirty="0"/>
          </a:p>
        </p:txBody>
      </p:sp>
      <p:sp>
        <p:nvSpPr>
          <p:cNvPr id="5" name="Content Placeholder 4"/>
          <p:cNvSpPr>
            <a:spLocks noGrp="1"/>
          </p:cNvSpPr>
          <p:nvPr>
            <p:ph idx="1"/>
          </p:nvPr>
        </p:nvSpPr>
        <p:spPr>
          <a:xfrm>
            <a:off x="394058" y="1901952"/>
            <a:ext cx="8219589" cy="3846950"/>
          </a:xfrm>
        </p:spPr>
        <p:txBody>
          <a:bodyPr>
            <a:normAutofit fontScale="92500" lnSpcReduction="10000"/>
          </a:bodyPr>
          <a:lstStyle/>
          <a:p>
            <a:pPr>
              <a:buFont typeface="Wingdings" panose="05000000000000000000" pitchFamily="2" charset="2"/>
              <a:buChar char="Ø"/>
            </a:pPr>
            <a:r>
              <a:rPr lang="en-US" sz="3500" dirty="0" smtClean="0"/>
              <a:t>Begin discussion by talking about their strengths, talents, gifts, interests and learning difference</a:t>
            </a:r>
          </a:p>
          <a:p>
            <a:pPr lvl="1"/>
            <a:r>
              <a:rPr lang="en-US" sz="3200" dirty="0" smtClean="0"/>
              <a:t>Everyone has things they do well,  what gifts and strengths do they bring to the family?</a:t>
            </a:r>
          </a:p>
          <a:p>
            <a:pPr lvl="1"/>
            <a:r>
              <a:rPr lang="en-US" sz="3200" dirty="0" smtClean="0"/>
              <a:t>Let them answer first </a:t>
            </a:r>
          </a:p>
          <a:p>
            <a:pPr lvl="1"/>
            <a:r>
              <a:rPr lang="en-US" sz="3200" dirty="0" smtClean="0"/>
              <a:t>Then add what you see</a:t>
            </a:r>
          </a:p>
          <a:p>
            <a:pPr>
              <a:buFont typeface="Wingdings" panose="05000000000000000000" pitchFamily="2" charset="2"/>
              <a:buChar char="Ø"/>
            </a:pPr>
            <a:r>
              <a:rPr lang="en-US" sz="3500" dirty="0" smtClean="0"/>
              <a:t>Then discuss the same for everyone in the family</a:t>
            </a:r>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12/2/2015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9</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670" y="5282248"/>
            <a:ext cx="1008179" cy="93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1" y="5748902"/>
            <a:ext cx="2276340" cy="4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36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GaDOE-PowerPoint-WhiteTemplate</Template>
  <TotalTime>3587</TotalTime>
  <Words>1159</Words>
  <Application>Microsoft Office PowerPoint</Application>
  <PresentationFormat>On-screen Show (4:3)</PresentationFormat>
  <Paragraphs>155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GaDOE-PowerPoint-Template</vt:lpstr>
      <vt:lpstr> A Parent’s Guide: How to Talk to Your Child About Their Disability</vt:lpstr>
      <vt:lpstr>ASPIRE</vt:lpstr>
      <vt:lpstr>PowerPoint Presentation</vt:lpstr>
      <vt:lpstr>How do you feel about talking to your child about his/ her disability?</vt:lpstr>
      <vt:lpstr>PowerPoint Presentation</vt:lpstr>
      <vt:lpstr>Where to begin and what to consider…..</vt:lpstr>
      <vt:lpstr>Meet your child where he or she is …</vt:lpstr>
      <vt:lpstr>Focus on the child, not the disability….</vt:lpstr>
      <vt:lpstr>Be knowledgeable about your child</vt:lpstr>
      <vt:lpstr>PowerPoint Presentation</vt:lpstr>
      <vt:lpstr>Educate don’t excuse</vt:lpstr>
      <vt:lpstr>Provide feedback for your child</vt:lpstr>
      <vt:lpstr>Don’t use a Diagnosis to Make Excuses for your Child…   Use a Diagnosis to better understand him/her.</vt:lpstr>
      <vt:lpstr>Talk to other families</vt:lpstr>
      <vt:lpstr>PowerPoint Presentation</vt:lpstr>
      <vt:lpstr>Contact Information:</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Brozovic</dc:creator>
  <cp:lastModifiedBy>Jane Grillo</cp:lastModifiedBy>
  <cp:revision>34</cp:revision>
  <cp:lastPrinted>2015-07-29T13:37:09Z</cp:lastPrinted>
  <dcterms:created xsi:type="dcterms:W3CDTF">2015-02-23T15:22:06Z</dcterms:created>
  <dcterms:modified xsi:type="dcterms:W3CDTF">2015-12-02T16:01:32Z</dcterms:modified>
</cp:coreProperties>
</file>