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98" r:id="rId4"/>
    <p:sldId id="316" r:id="rId5"/>
    <p:sldId id="305" r:id="rId6"/>
    <p:sldId id="328" r:id="rId7"/>
    <p:sldId id="329" r:id="rId8"/>
    <p:sldId id="330" r:id="rId9"/>
    <p:sldId id="304" r:id="rId10"/>
    <p:sldId id="286" r:id="rId11"/>
    <p:sldId id="317" r:id="rId12"/>
    <p:sldId id="318" r:id="rId13"/>
    <p:sldId id="334" r:id="rId14"/>
    <p:sldId id="319" r:id="rId15"/>
    <p:sldId id="321" r:id="rId16"/>
    <p:sldId id="320" r:id="rId17"/>
    <p:sldId id="322" r:id="rId18"/>
    <p:sldId id="323" r:id="rId19"/>
    <p:sldId id="331" r:id="rId20"/>
    <p:sldId id="324" r:id="rId21"/>
    <p:sldId id="325" r:id="rId22"/>
    <p:sldId id="326" r:id="rId23"/>
    <p:sldId id="327" r:id="rId24"/>
    <p:sldId id="332" r:id="rId25"/>
    <p:sldId id="260" r:id="rId26"/>
    <p:sldId id="282" r:id="rId27"/>
    <p:sldId id="336" r:id="rId28"/>
    <p:sldId id="31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70" d="100"/>
          <a:sy n="70" d="100"/>
        </p:scale>
        <p:origin x="-114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EC4EC-DE96-463E-8F22-ED0653C579C5}" type="datetimeFigureOut">
              <a:rPr lang="en-US" smtClean="0"/>
              <a:pPr/>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6E8C6-5CC3-4C3D-80A1-EE2F626CB190}" type="slidenum">
              <a:rPr lang="en-US" smtClean="0"/>
              <a:pPr/>
              <a:t>‹#›</a:t>
            </a:fld>
            <a:endParaRPr lang="en-US"/>
          </a:p>
        </p:txBody>
      </p:sp>
    </p:spTree>
    <p:extLst>
      <p:ext uri="{BB962C8B-B14F-4D97-AF65-F5344CB8AC3E}">
        <p14:creationId xmlns:p14="http://schemas.microsoft.com/office/powerpoint/2010/main" val="368638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B6E8C6-5CC3-4C3D-80A1-EE2F626CB190}"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B6E8C6-5CC3-4C3D-80A1-EE2F626CB190}"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B6E8C6-5CC3-4C3D-80A1-EE2F626CB190}"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B6E8C6-5CC3-4C3D-80A1-EE2F626CB190}"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B6E8C6-5CC3-4C3D-80A1-EE2F626CB190}"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B6E8C6-5CC3-4C3D-80A1-EE2F626CB190}"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B6E8C6-5CC3-4C3D-80A1-EE2F626CB190}"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B6E8C6-5CC3-4C3D-80A1-EE2F626CB190}"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B6E8C6-5CC3-4C3D-80A1-EE2F626CB190}"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92E29D6-1445-4390-AE6E-4DC8B0AD6BB0}" type="datetimeFigureOut">
              <a:rPr lang="en-US" smtClean="0"/>
              <a:pPr/>
              <a:t>9/9/2015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8BE0527-5178-45FC-9D5D-A2ADF6A58D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2E29D6-1445-4390-AE6E-4DC8B0AD6BB0}" type="datetimeFigureOut">
              <a:rPr lang="en-US" smtClean="0"/>
              <a:pPr/>
              <a:t>9/9/2015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BE0527-5178-45FC-9D5D-A2ADF6A58D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2E29D6-1445-4390-AE6E-4DC8B0AD6BB0}" type="datetimeFigureOut">
              <a:rPr lang="en-US" smtClean="0"/>
              <a:pPr/>
              <a:t>9/9/2015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BE0527-5178-45FC-9D5D-A2ADF6A58D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2E29D6-1445-4390-AE6E-4DC8B0AD6BB0}" type="datetimeFigureOut">
              <a:rPr lang="en-US" smtClean="0"/>
              <a:pPr/>
              <a:t>9/9/2015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BE0527-5178-45FC-9D5D-A2ADF6A58D7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92E29D6-1445-4390-AE6E-4DC8B0AD6BB0}" type="datetimeFigureOut">
              <a:rPr lang="en-US" smtClean="0"/>
              <a:pPr/>
              <a:t>9/9/2015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BE0527-5178-45FC-9D5D-A2ADF6A58D7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2E29D6-1445-4390-AE6E-4DC8B0AD6BB0}" type="datetimeFigureOut">
              <a:rPr lang="en-US" smtClean="0"/>
              <a:pPr/>
              <a:t>9/9/2015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8BE0527-5178-45FC-9D5D-A2ADF6A58D7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92E29D6-1445-4390-AE6E-4DC8B0AD6BB0}" type="datetimeFigureOut">
              <a:rPr lang="en-US" smtClean="0"/>
              <a:pPr/>
              <a:t>9/9/2015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8BE0527-5178-45FC-9D5D-A2ADF6A58D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92E29D6-1445-4390-AE6E-4DC8B0AD6BB0}" type="datetimeFigureOut">
              <a:rPr lang="en-US" smtClean="0"/>
              <a:pPr/>
              <a:t>9/9/2015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8BE0527-5178-45FC-9D5D-A2ADF6A58D7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92E29D6-1445-4390-AE6E-4DC8B0AD6BB0}" type="datetimeFigureOut">
              <a:rPr lang="en-US" smtClean="0"/>
              <a:pPr/>
              <a:t>9/9/2015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8BE0527-5178-45FC-9D5D-A2ADF6A58D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92E29D6-1445-4390-AE6E-4DC8B0AD6BB0}" type="datetimeFigureOut">
              <a:rPr lang="en-US" smtClean="0"/>
              <a:pPr/>
              <a:t>9/9/2015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8BE0527-5178-45FC-9D5D-A2ADF6A58D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92E29D6-1445-4390-AE6E-4DC8B0AD6BB0}" type="datetimeFigureOut">
              <a:rPr lang="en-US" smtClean="0"/>
              <a:pPr/>
              <a:t>9/9/2015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8BE0527-5178-45FC-9D5D-A2ADF6A58D7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92E29D6-1445-4390-AE6E-4DC8B0AD6BB0}" type="datetimeFigureOut">
              <a:rPr lang="en-US" smtClean="0"/>
              <a:pPr/>
              <a:t>9/9/2015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8BE0527-5178-45FC-9D5D-A2ADF6A58D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s://www.google.com/imgres?imgurl=http://surfingpanda.com/wp-content/uploads/2013/06/september.jpg&amp;imgrefurl=http://surfingpanda.com/tag/niche-sites/&amp;docid=FT8LV-uUVlyioM&amp;tbnid=_R-IZa31HxfGmM:&amp;w=480&amp;h=500&amp;ei=joksVN36CpG0yATll4CQBg&amp;ved=0CAIQxiAwAA&amp;iact=c"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docid=lehs_BBtH_L3iM&amp;tbnid=Qt5e3zuBhhugmM:&amp;ved=0CAcQjRw&amp;url=http://cathythinkingoutloud.blogspot.com/2014/05/summer-school-cramps-my-style.html&amp;ei=9IgsVIySK9S0yATJ0ILwBA&amp;bvm=bv.76477589,d.aWw&amp;psig=AFQjCNHAsbEC4No-_oUtnHSmLjZmlIkUrg&amp;ust=1412291160277049" TargetMode="External"/><Relationship Id="rId5" Type="http://schemas.openxmlformats.org/officeDocument/2006/relationships/image" Target="../media/image9.jpeg"/><Relationship Id="rId4" Type="http://schemas.openxmlformats.org/officeDocument/2006/relationships/hyperlink" Target="http://www.google.com/url?sa=i&amp;rct=j&amp;q=&amp;esrc=s&amp;source=images&amp;cd=&amp;cad=rja&amp;uact=8&amp;docid=yKc16jPoRxqIvM&amp;tbnid=xugD4Vpj035NFM:&amp;ved=0CAcQjRw&amp;url=http://2calendar.com/2014/07/24/august-clip-art-pictures-and-images/&amp;ei=r4gsVJfYMcWgyASDioHABA&amp;bvm=bv.76477589,d.aWw&amp;psig=AFQjCNElBUFgyd-3GiuCZ9xvyUijlahR4w&amp;ust=14122910517286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freeallimages.com/october-calendar-clipart/"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4.wmf"/><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cazmosgang.files.wordpress.com/2008/05/clipart_website1.jpg&amp;imgrefurl=http://www.examiner.com/article/user-friendly-church-websites&amp;docid=QbLmLuW0xfaG3M&amp;tbnid=-sA9pbk8icL2mM&amp;w=335&amp;h=335&amp;ei=PYYsVLuaJ4j8yQTp5oFY&amp;ved=0CAUQxiAwAw&amp;iact=c"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6.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FT8LV-uUVlyioM&amp;tbnid=_R-IZa31HxfGmM:&amp;ved=0CAcQjRw&amp;url=http://surfingpanda.com/tag/niche-sites/&amp;ei=joksVIGtDJG0yATll4CQBg&amp;bvm=bv.76477589,d.aWw&amp;psig=AFQjCNEwyNbnViZmWwUjMjOF3aP1tc3DQw&amp;ust=1412291336208676"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mailto:Teresa.Goodridge@bcsdk12.net" TargetMode="External"/><Relationship Id="rId7" Type="http://schemas.openxmlformats.org/officeDocument/2006/relationships/hyperlink" Target="http://a0912606.uscgaux.info/Flotilla%20Officers.htm" TargetMode="External"/><Relationship Id="rId2" Type="http://schemas.openxmlformats.org/officeDocument/2006/relationships/hyperlink" Target="mailto:eabakare@atlanta.k12.ga.us" TargetMode="External"/><Relationship Id="rId1" Type="http://schemas.openxmlformats.org/officeDocument/2006/relationships/slideLayout" Target="../slideLayouts/slideLayout2.xml"/><Relationship Id="rId6" Type="http://schemas.openxmlformats.org/officeDocument/2006/relationships/hyperlink" Target="mailto:jrandall@dcboe.com" TargetMode="External"/><Relationship Id="rId5" Type="http://schemas.openxmlformats.org/officeDocument/2006/relationships/hyperlink" Target="mailto:lbonds@emanuel.k12.ga.us" TargetMode="External"/><Relationship Id="rId4" Type="http://schemas.openxmlformats.org/officeDocument/2006/relationships/hyperlink" Target="mailto:Rhonda.r.davis@douglas.k12.ga.us" TargetMode="External"/><Relationship Id="rId9"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ccriss@pulaski.k12.ga.u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illustrationsof.com/1067107-royalty-free-calendar-clipart-illustration"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895600"/>
            <a:ext cx="7772400" cy="1839511"/>
          </a:xfrm>
        </p:spPr>
        <p:txBody>
          <a:bodyPr>
            <a:normAutofit fontScale="92500"/>
          </a:bodyPr>
          <a:lstStyle/>
          <a:p>
            <a:pPr algn="ctr"/>
            <a:endParaRPr lang="en-US" dirty="0" smtClean="0"/>
          </a:p>
          <a:p>
            <a:pPr algn="ctr"/>
            <a:r>
              <a:rPr lang="en-US" sz="3600" smtClean="0"/>
              <a:t>August 2015</a:t>
            </a:r>
            <a:endParaRPr lang="en-US" sz="3600" dirty="0" smtClean="0"/>
          </a:p>
          <a:p>
            <a:pPr algn="ctr"/>
            <a:r>
              <a:rPr lang="en-US" sz="3600" dirty="0" smtClean="0"/>
              <a:t>DATA:  Quarterly Contacts Reporting</a:t>
            </a:r>
          </a:p>
          <a:p>
            <a:endParaRPr lang="en-US" dirty="0"/>
          </a:p>
        </p:txBody>
      </p:sp>
      <p:pic>
        <p:nvPicPr>
          <p:cNvPr id="4" name="Picture 2" descr="K:\Parent-Mentors-Logo_final-01-300x90.png"/>
          <p:cNvPicPr>
            <a:picLocks noChangeAspect="1" noChangeArrowheads="1"/>
          </p:cNvPicPr>
          <p:nvPr/>
        </p:nvPicPr>
        <p:blipFill>
          <a:blip r:embed="rId2" cstate="print"/>
          <a:srcRect/>
          <a:stretch>
            <a:fillRect/>
          </a:stretch>
        </p:blipFill>
        <p:spPr bwMode="auto">
          <a:xfrm>
            <a:off x="533400" y="381001"/>
            <a:ext cx="7924800" cy="2667000"/>
          </a:xfrm>
          <a:prstGeom prst="rect">
            <a:avLst/>
          </a:prstGeom>
          <a:noFill/>
        </p:spPr>
      </p:pic>
      <p:pic>
        <p:nvPicPr>
          <p:cNvPr id="8" name="Picture 2" descr="I:\Pictures for Mary Jane\GAPMP014.jpg"/>
          <p:cNvPicPr>
            <a:picLocks noChangeAspect="1" noChangeArrowheads="1"/>
          </p:cNvPicPr>
          <p:nvPr/>
        </p:nvPicPr>
        <p:blipFill>
          <a:blip r:embed="rId3" cstate="print"/>
          <a:srcRect/>
          <a:stretch>
            <a:fillRect/>
          </a:stretch>
        </p:blipFill>
        <p:spPr bwMode="auto">
          <a:xfrm>
            <a:off x="533400" y="5486400"/>
            <a:ext cx="3200400" cy="114341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228600"/>
            <a:ext cx="6629400" cy="5262979"/>
          </a:xfrm>
          <a:prstGeom prst="rect">
            <a:avLst/>
          </a:prstGeom>
          <a:noFill/>
        </p:spPr>
        <p:txBody>
          <a:bodyPr wrap="square" rtlCol="0">
            <a:spAutoFit/>
          </a:bodyPr>
          <a:lstStyle/>
          <a:p>
            <a:r>
              <a:rPr lang="en-US" sz="2000" dirty="0" smtClean="0"/>
              <a:t>Quarterly contacts are due on the 15</a:t>
            </a:r>
            <a:r>
              <a:rPr lang="en-US" sz="2000" baseline="30000" dirty="0" smtClean="0"/>
              <a:t>th</a:t>
            </a:r>
            <a:r>
              <a:rPr lang="en-US" sz="2000" dirty="0" smtClean="0"/>
              <a:t> of the month following the quarter that is being reported on.  </a:t>
            </a:r>
          </a:p>
          <a:p>
            <a:endParaRPr lang="en-US" sz="2000" dirty="0" smtClean="0"/>
          </a:p>
          <a:p>
            <a:pPr algn="ctr"/>
            <a:r>
              <a:rPr lang="en-US" sz="2000" b="1" i="1" dirty="0" smtClean="0"/>
              <a:t>1</a:t>
            </a:r>
            <a:r>
              <a:rPr lang="en-US" sz="2000" b="1" i="1" baseline="30000" dirty="0" smtClean="0"/>
              <a:t>st</a:t>
            </a:r>
            <a:r>
              <a:rPr lang="en-US" sz="2000" b="1" i="1" dirty="0" smtClean="0"/>
              <a:t> Quarter:  </a:t>
            </a:r>
          </a:p>
          <a:p>
            <a:pPr algn="ctr"/>
            <a:r>
              <a:rPr lang="en-US" sz="2000" b="1" i="1" dirty="0" smtClean="0"/>
              <a:t>report due on October 15</a:t>
            </a:r>
            <a:endParaRPr lang="en-US" sz="2000" dirty="0" smtClean="0"/>
          </a:p>
          <a:p>
            <a:pPr algn="ctr"/>
            <a:endParaRPr lang="en-US" sz="2000" b="1" i="1" dirty="0" smtClean="0"/>
          </a:p>
          <a:p>
            <a:pPr algn="ctr"/>
            <a:r>
              <a:rPr lang="en-US" sz="2000" b="1" i="1" dirty="0" smtClean="0"/>
              <a:t>2</a:t>
            </a:r>
            <a:r>
              <a:rPr lang="en-US" sz="2000" b="1" i="1" baseline="30000" dirty="0" smtClean="0"/>
              <a:t>nd</a:t>
            </a:r>
            <a:r>
              <a:rPr lang="en-US" sz="2000" b="1" i="1" dirty="0" smtClean="0"/>
              <a:t> Quarter:  </a:t>
            </a:r>
          </a:p>
          <a:p>
            <a:pPr algn="ctr"/>
            <a:r>
              <a:rPr lang="en-US" sz="2000" b="1" i="1" dirty="0" smtClean="0"/>
              <a:t>report due January 15</a:t>
            </a:r>
            <a:endParaRPr lang="en-US" sz="2000" dirty="0" smtClean="0"/>
          </a:p>
          <a:p>
            <a:pPr algn="ctr"/>
            <a:endParaRPr lang="en-US" sz="2000" b="1" i="1" dirty="0" smtClean="0"/>
          </a:p>
          <a:p>
            <a:pPr algn="ctr"/>
            <a:r>
              <a:rPr lang="en-US" sz="2000" b="1" i="1" dirty="0" smtClean="0"/>
              <a:t>3</a:t>
            </a:r>
            <a:r>
              <a:rPr lang="en-US" sz="2000" b="1" i="1" baseline="30000" dirty="0" smtClean="0"/>
              <a:t>rd</a:t>
            </a:r>
            <a:r>
              <a:rPr lang="en-US" sz="2000" b="1" i="1" dirty="0" smtClean="0"/>
              <a:t> Quarter:  </a:t>
            </a:r>
          </a:p>
          <a:p>
            <a:pPr algn="ctr"/>
            <a:r>
              <a:rPr lang="en-US" sz="2000" b="1" i="1" dirty="0" smtClean="0"/>
              <a:t>report due on April 15</a:t>
            </a:r>
            <a:endParaRPr lang="en-US" sz="2000" dirty="0" smtClean="0"/>
          </a:p>
          <a:p>
            <a:pPr algn="ctr"/>
            <a:endParaRPr lang="en-US" sz="2000" b="1" i="1" dirty="0" smtClean="0"/>
          </a:p>
          <a:p>
            <a:pPr algn="ctr"/>
            <a:r>
              <a:rPr lang="en-US" sz="2000" b="1" i="1" dirty="0" smtClean="0"/>
              <a:t>4</a:t>
            </a:r>
            <a:r>
              <a:rPr lang="en-US" sz="2000" b="1" i="1" baseline="30000" dirty="0" smtClean="0"/>
              <a:t>th</a:t>
            </a:r>
            <a:r>
              <a:rPr lang="en-US" sz="2000" b="1" i="1" dirty="0" smtClean="0"/>
              <a:t> Quarter:  </a:t>
            </a:r>
          </a:p>
          <a:p>
            <a:pPr algn="ctr"/>
            <a:r>
              <a:rPr lang="en-US" sz="2000" b="1" i="1" dirty="0" smtClean="0"/>
              <a:t>report due on 7/15 </a:t>
            </a:r>
          </a:p>
          <a:p>
            <a:pPr algn="ctr"/>
            <a:r>
              <a:rPr lang="en-US" sz="2000" b="1" i="1" dirty="0" smtClean="0"/>
              <a:t>or before you leave school  </a:t>
            </a:r>
            <a:endParaRPr lang="en-US" sz="2000" dirty="0" smtClean="0"/>
          </a:p>
          <a:p>
            <a:r>
              <a:rPr lang="en-US" b="1" i="1" dirty="0" smtClean="0"/>
              <a:t> </a:t>
            </a:r>
            <a:endParaRPr lang="en-US" dirty="0" smtClean="0"/>
          </a:p>
          <a:p>
            <a:pPr algn="ctr"/>
            <a:endParaRPr lang="en-US" b="1" dirty="0"/>
          </a:p>
        </p:txBody>
      </p:sp>
      <p:pic>
        <p:nvPicPr>
          <p:cNvPr id="3" name="Picture 2" descr="I:\Pictures for Mary Jane\GAPMP014.jpg"/>
          <p:cNvPicPr>
            <a:picLocks noChangeAspect="1" noChangeArrowheads="1"/>
          </p:cNvPicPr>
          <p:nvPr/>
        </p:nvPicPr>
        <p:blipFill>
          <a:blip r:embed="rId2"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09600"/>
            <a:ext cx="6629400" cy="6340197"/>
          </a:xfrm>
          <a:prstGeom prst="rect">
            <a:avLst/>
          </a:prstGeom>
          <a:noFill/>
        </p:spPr>
        <p:txBody>
          <a:bodyPr wrap="square" rtlCol="0">
            <a:spAutoFit/>
          </a:bodyPr>
          <a:lstStyle/>
          <a:p>
            <a:r>
              <a:rPr lang="en-US" sz="2200" b="1" dirty="0" smtClean="0"/>
              <a:t>Quarterly Contacts are to be submitted  into </a:t>
            </a:r>
          </a:p>
          <a:p>
            <a:r>
              <a:rPr lang="en-US" sz="2200" b="1" dirty="0" smtClean="0"/>
              <a:t>Google Docs using a Google Docs link.</a:t>
            </a:r>
          </a:p>
          <a:p>
            <a:endParaRPr lang="en-US" sz="2200" b="1" i="1" dirty="0" smtClean="0"/>
          </a:p>
          <a:p>
            <a:pPr algn="ctr"/>
            <a:r>
              <a:rPr lang="en-US" sz="2200" dirty="0" smtClean="0"/>
              <a:t>Report your quarterly contacts at the link that will be sent to you by your Regional Rep via email.</a:t>
            </a:r>
            <a:br>
              <a:rPr lang="en-US" sz="2200" dirty="0" smtClean="0"/>
            </a:br>
            <a:r>
              <a:rPr lang="en-US" sz="2200" dirty="0" smtClean="0"/>
              <a:t>Or </a:t>
            </a:r>
          </a:p>
          <a:p>
            <a:endParaRPr lang="en-US" sz="2200" dirty="0" smtClean="0"/>
          </a:p>
          <a:p>
            <a:pPr algn="ctr"/>
            <a:r>
              <a:rPr lang="en-US" sz="2200" dirty="0" smtClean="0"/>
              <a:t>log in to the Learning Curve.  To log in use the following:   	User id: partnership</a:t>
            </a:r>
          </a:p>
          <a:p>
            <a:pPr algn="ctr"/>
            <a:r>
              <a:rPr lang="en-US" sz="2200" dirty="0" smtClean="0"/>
              <a:t>		Password:  mentor</a:t>
            </a:r>
          </a:p>
          <a:p>
            <a:pPr algn="ctr"/>
            <a:r>
              <a:rPr lang="en-US" sz="2200" dirty="0" smtClean="0"/>
              <a:t>Then click on Accountability – Annual Reports (first link on the right), scroll down to ”Your Region Name” Link to Quarterly Contact Reporting.</a:t>
            </a:r>
          </a:p>
          <a:p>
            <a:pPr algn="ctr"/>
            <a:r>
              <a:rPr lang="en-US" sz="2200" dirty="0" smtClean="0"/>
              <a:t>Click on Your Region Name.</a:t>
            </a:r>
            <a:r>
              <a:rPr lang="en-US" dirty="0" smtClean="0"/>
              <a:t/>
            </a:r>
            <a:br>
              <a:rPr lang="en-US" dirty="0" smtClean="0"/>
            </a:br>
            <a:endParaRPr lang="en-US" dirty="0" smtClean="0"/>
          </a:p>
          <a:p>
            <a:endParaRPr lang="en-US" dirty="0" smtClean="0"/>
          </a:p>
          <a:p>
            <a:pPr algn="ctr"/>
            <a:endParaRPr lang="en-US" b="1" dirty="0"/>
          </a:p>
        </p:txBody>
      </p:sp>
      <p:pic>
        <p:nvPicPr>
          <p:cNvPr id="3" name="Picture 2" descr="I:\Pictures for Mary Jane\GAPMP014.jpg"/>
          <p:cNvPicPr>
            <a:picLocks noChangeAspect="1" noChangeArrowheads="1"/>
          </p:cNvPicPr>
          <p:nvPr/>
        </p:nvPicPr>
        <p:blipFill>
          <a:blip r:embed="rId2"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914400"/>
            <a:ext cx="6629400" cy="4247317"/>
          </a:xfrm>
          <a:prstGeom prst="rect">
            <a:avLst/>
          </a:prstGeom>
          <a:noFill/>
        </p:spPr>
        <p:txBody>
          <a:bodyPr wrap="square" rtlCol="0">
            <a:spAutoFit/>
          </a:bodyPr>
          <a:lstStyle/>
          <a:p>
            <a:pPr algn="ctr"/>
            <a:r>
              <a:rPr lang="en-US" sz="3600" dirty="0" smtClean="0"/>
              <a:t>You will need to submit the totals for each category for the three months of the quarter that you are reporting data on. </a:t>
            </a:r>
          </a:p>
          <a:p>
            <a:r>
              <a:rPr lang="en-US" b="1" i="1" dirty="0" smtClean="0"/>
              <a:t> </a:t>
            </a:r>
            <a:endParaRPr lang="en-US" dirty="0" smtClean="0"/>
          </a:p>
          <a:p>
            <a:r>
              <a:rPr lang="en-US" dirty="0" smtClean="0"/>
              <a:t/>
            </a:r>
            <a:br>
              <a:rPr lang="en-US" dirty="0" smtClean="0"/>
            </a:br>
            <a:endParaRPr lang="en-US" dirty="0" smtClean="0"/>
          </a:p>
          <a:p>
            <a:endParaRPr lang="en-US" dirty="0" smtClean="0"/>
          </a:p>
          <a:p>
            <a:pPr algn="ctr"/>
            <a:endParaRPr lang="en-US" b="1" dirty="0"/>
          </a:p>
        </p:txBody>
      </p:sp>
      <p:pic>
        <p:nvPicPr>
          <p:cNvPr id="52229" name="Picture 5" descr="images0PFGVHRD"/>
          <p:cNvPicPr>
            <a:picLocks noChangeAspect="1" noChangeArrowheads="1"/>
          </p:cNvPicPr>
          <p:nvPr/>
        </p:nvPicPr>
        <p:blipFill>
          <a:blip r:embed="rId2" cstate="print"/>
          <a:srcRect r="-1250" b="12737"/>
          <a:stretch>
            <a:fillRect/>
          </a:stretch>
        </p:blipFill>
        <p:spPr bwMode="auto">
          <a:xfrm>
            <a:off x="5667221" y="4267200"/>
            <a:ext cx="2402153" cy="1828800"/>
          </a:xfrm>
          <a:prstGeom prst="rect">
            <a:avLst/>
          </a:prstGeom>
          <a:noFill/>
          <a:ln w="9525" algn="in">
            <a:noFill/>
            <a:miter lim="800000"/>
            <a:headEnd/>
            <a:tailEnd/>
          </a:ln>
          <a:effectLst/>
        </p:spPr>
      </p:pic>
      <p:pic>
        <p:nvPicPr>
          <p:cNvPr id="5" name="Picture 4" descr="I:\Pictures for Mary Jane\GAPMP014.jpg"/>
          <p:cNvPicPr>
            <a:picLocks noChangeAspect="1" noChangeArrowheads="1"/>
          </p:cNvPicPr>
          <p:nvPr/>
        </p:nvPicPr>
        <p:blipFill>
          <a:blip r:embed="rId3"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914400"/>
            <a:ext cx="6629400" cy="3600986"/>
          </a:xfrm>
          <a:prstGeom prst="rect">
            <a:avLst/>
          </a:prstGeom>
          <a:noFill/>
        </p:spPr>
        <p:txBody>
          <a:bodyPr wrap="square" rtlCol="0">
            <a:spAutoFit/>
          </a:bodyPr>
          <a:lstStyle/>
          <a:p>
            <a:pPr algn="ctr"/>
            <a:r>
              <a:rPr lang="en-US" sz="4000" dirty="0" smtClean="0"/>
              <a:t>1</a:t>
            </a:r>
            <a:r>
              <a:rPr lang="en-US" sz="4000" baseline="30000" dirty="0" smtClean="0"/>
              <a:t>ST</a:t>
            </a:r>
            <a:r>
              <a:rPr lang="en-US" sz="4000" dirty="0" smtClean="0"/>
              <a:t> QUARTER </a:t>
            </a:r>
          </a:p>
          <a:p>
            <a:pPr algn="ctr"/>
            <a:r>
              <a:rPr lang="en-US" sz="4000" dirty="0" smtClean="0"/>
              <a:t>QUARTERLY CONTACTS REPORT</a:t>
            </a:r>
            <a:r>
              <a:rPr lang="en-US" sz="3600" dirty="0" smtClean="0"/>
              <a:t/>
            </a:r>
            <a:br>
              <a:rPr lang="en-US" sz="3600" dirty="0" smtClean="0"/>
            </a:br>
            <a:endParaRPr lang="en-US" sz="3600" dirty="0" smtClean="0"/>
          </a:p>
          <a:p>
            <a:endParaRPr lang="en-US" sz="3600" dirty="0" smtClean="0"/>
          </a:p>
          <a:p>
            <a:pPr algn="ctr"/>
            <a:endParaRPr lang="en-US" sz="3600" b="1" dirty="0"/>
          </a:p>
        </p:txBody>
      </p:sp>
      <p:pic>
        <p:nvPicPr>
          <p:cNvPr id="73731" name="Picture 3"/>
          <p:cNvPicPr>
            <a:picLocks noChangeAspect="1" noChangeArrowheads="1"/>
          </p:cNvPicPr>
          <p:nvPr/>
        </p:nvPicPr>
        <p:blipFill>
          <a:blip r:embed="rId2" cstate="print"/>
          <a:srcRect b="4678"/>
          <a:stretch>
            <a:fillRect/>
          </a:stretch>
        </p:blipFill>
        <p:spPr bwMode="auto">
          <a:xfrm>
            <a:off x="2819400" y="2895600"/>
            <a:ext cx="2743200" cy="2729018"/>
          </a:xfrm>
          <a:prstGeom prst="rect">
            <a:avLst/>
          </a:prstGeom>
          <a:noFill/>
          <a:ln w="9525" algn="in">
            <a:noFill/>
            <a:miter lim="800000"/>
            <a:headEnd/>
            <a:tailEnd/>
          </a:ln>
          <a:effectLst/>
        </p:spPr>
      </p:pic>
      <p:pic>
        <p:nvPicPr>
          <p:cNvPr id="5" name="Picture 4" descr="I:\Pictures for Mary Jane\GAPMP014.jpg"/>
          <p:cNvPicPr>
            <a:picLocks noChangeAspect="1" noChangeArrowheads="1"/>
          </p:cNvPicPr>
          <p:nvPr/>
        </p:nvPicPr>
        <p:blipFill>
          <a:blip r:embed="rId3"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304800"/>
            <a:ext cx="6324600" cy="4124206"/>
          </a:xfrm>
          <a:prstGeom prst="rect">
            <a:avLst/>
          </a:prstGeom>
          <a:noFill/>
        </p:spPr>
        <p:txBody>
          <a:bodyPr wrap="square" rtlCol="0">
            <a:spAutoFit/>
          </a:bodyPr>
          <a:lstStyle/>
          <a:p>
            <a:pPr algn="ctr"/>
            <a:r>
              <a:rPr lang="en-US" sz="3000" b="1" i="1" dirty="0" smtClean="0"/>
              <a:t>For the </a:t>
            </a:r>
          </a:p>
          <a:p>
            <a:pPr algn="ctr"/>
            <a:r>
              <a:rPr lang="en-US" sz="3200" b="1" i="1" dirty="0" smtClean="0"/>
              <a:t>1</a:t>
            </a:r>
            <a:r>
              <a:rPr lang="en-US" sz="3200" b="1" i="1" baseline="30000" dirty="0" smtClean="0"/>
              <a:t>st</a:t>
            </a:r>
            <a:r>
              <a:rPr lang="en-US" sz="3200" b="1" i="1" dirty="0" smtClean="0"/>
              <a:t> Quarter Report: </a:t>
            </a:r>
          </a:p>
          <a:p>
            <a:pPr algn="ctr"/>
            <a:r>
              <a:rPr lang="en-US" sz="3200" b="1" i="1" dirty="0" smtClean="0"/>
              <a:t>July/August/September </a:t>
            </a:r>
          </a:p>
          <a:p>
            <a:pPr algn="ctr"/>
            <a:r>
              <a:rPr lang="en-US" sz="3200" b="1" i="1" dirty="0" smtClean="0"/>
              <a:t>You will be submitting the totals for each category for these 3 months </a:t>
            </a:r>
            <a:r>
              <a:rPr lang="en-US" b="1" i="1" dirty="0" smtClean="0"/>
              <a:t> </a:t>
            </a:r>
            <a:endParaRPr lang="en-US" dirty="0" smtClean="0"/>
          </a:p>
          <a:p>
            <a:r>
              <a:rPr lang="en-US" dirty="0" smtClean="0"/>
              <a:t/>
            </a:r>
            <a:br>
              <a:rPr lang="en-US" dirty="0" smtClean="0"/>
            </a:br>
            <a:endParaRPr lang="en-US" dirty="0" smtClean="0"/>
          </a:p>
          <a:p>
            <a:endParaRPr lang="en-US" dirty="0" smtClean="0"/>
          </a:p>
          <a:p>
            <a:pPr algn="ctr"/>
            <a:endParaRPr lang="en-US" b="1" dirty="0"/>
          </a:p>
        </p:txBody>
      </p:sp>
      <p:pic>
        <p:nvPicPr>
          <p:cNvPr id="3" name="Picture 10" descr="https://encrypted-tbn0.gstatic.com/images?q=tbn:ANd9GcTzaZ6lPMyNUTTOAeEWaYPGiKN2Hqcjjz1gYOfY-_hCY03CdGDe">
            <a:hlinkClick r:id="rId2"/>
          </p:cNvPr>
          <p:cNvPicPr>
            <a:picLocks noChangeAspect="1" noChangeArrowheads="1"/>
          </p:cNvPicPr>
          <p:nvPr/>
        </p:nvPicPr>
        <p:blipFill>
          <a:blip r:embed="rId3" cstate="print"/>
          <a:srcRect/>
          <a:stretch>
            <a:fillRect/>
          </a:stretch>
        </p:blipFill>
        <p:spPr bwMode="auto">
          <a:xfrm>
            <a:off x="6629400" y="3868882"/>
            <a:ext cx="1600200" cy="1782041"/>
          </a:xfrm>
          <a:prstGeom prst="rect">
            <a:avLst/>
          </a:prstGeom>
          <a:noFill/>
        </p:spPr>
      </p:pic>
      <p:pic>
        <p:nvPicPr>
          <p:cNvPr id="5" name="Picture 2" descr="https://encrypted-tbn3.gstatic.com/images?q=tbn:ANd9GcTy7QkFZS5DlEHMOpNVujnt2X__Gq_ICuyFPeRjc2TuHvCgRUr9JA">
            <a:hlinkClick r:id="rId4"/>
          </p:cNvPr>
          <p:cNvPicPr>
            <a:picLocks noChangeAspect="1" noChangeArrowheads="1"/>
          </p:cNvPicPr>
          <p:nvPr/>
        </p:nvPicPr>
        <p:blipFill>
          <a:blip r:embed="rId5" cstate="print"/>
          <a:srcRect/>
          <a:stretch>
            <a:fillRect/>
          </a:stretch>
        </p:blipFill>
        <p:spPr bwMode="auto">
          <a:xfrm>
            <a:off x="4038600" y="3886200"/>
            <a:ext cx="1743293" cy="1817278"/>
          </a:xfrm>
          <a:prstGeom prst="rect">
            <a:avLst/>
          </a:prstGeom>
          <a:noFill/>
        </p:spPr>
      </p:pic>
      <p:pic>
        <p:nvPicPr>
          <p:cNvPr id="6" name="Picture 4" descr="https://encrypted-tbn2.gstatic.com/images?q=tbn:ANd9GcSUvw9R1ByEL7wQlqW-vOsO_pmsnSyFDNld8_Q1L1toW2yyGw-I">
            <a:hlinkClick r:id="rId6"/>
          </p:cNvPr>
          <p:cNvPicPr>
            <a:picLocks noChangeAspect="1" noChangeArrowheads="1"/>
          </p:cNvPicPr>
          <p:nvPr/>
        </p:nvPicPr>
        <p:blipFill>
          <a:blip r:embed="rId7" cstate="print"/>
          <a:srcRect/>
          <a:stretch>
            <a:fillRect/>
          </a:stretch>
        </p:blipFill>
        <p:spPr bwMode="auto">
          <a:xfrm>
            <a:off x="762000" y="3733800"/>
            <a:ext cx="2209800" cy="2017643"/>
          </a:xfrm>
          <a:prstGeom prst="rect">
            <a:avLst/>
          </a:prstGeom>
          <a:noFill/>
        </p:spPr>
      </p:pic>
      <p:pic>
        <p:nvPicPr>
          <p:cNvPr id="7" name="Picture 6" descr="I:\Pictures for Mary Jane\GAPMP014.jpg"/>
          <p:cNvPicPr>
            <a:picLocks noChangeAspect="1" noChangeArrowheads="1"/>
          </p:cNvPicPr>
          <p:nvPr/>
        </p:nvPicPr>
        <p:blipFill>
          <a:blip r:embed="rId8" cstate="print"/>
          <a:srcRect/>
          <a:stretch>
            <a:fillRect/>
          </a:stretch>
        </p:blipFill>
        <p:spPr bwMode="auto">
          <a:xfrm>
            <a:off x="0" y="6313516"/>
            <a:ext cx="1524000" cy="5444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838200"/>
            <a:ext cx="6324600" cy="3046988"/>
          </a:xfrm>
          <a:prstGeom prst="rect">
            <a:avLst/>
          </a:prstGeom>
          <a:noFill/>
        </p:spPr>
        <p:txBody>
          <a:bodyPr wrap="square" rtlCol="0">
            <a:spAutoFit/>
          </a:bodyPr>
          <a:lstStyle/>
          <a:p>
            <a:pPr algn="ctr"/>
            <a:r>
              <a:rPr lang="en-US" sz="3000" b="1" dirty="0" smtClean="0"/>
              <a:t>You will need to submit the 1</a:t>
            </a:r>
            <a:r>
              <a:rPr lang="en-US" sz="3000" b="1" baseline="30000" dirty="0" smtClean="0"/>
              <a:t>st</a:t>
            </a:r>
            <a:r>
              <a:rPr lang="en-US" sz="3000" b="1" dirty="0" smtClean="0"/>
              <a:t> Quarter</a:t>
            </a:r>
          </a:p>
          <a:p>
            <a:pPr algn="ctr"/>
            <a:r>
              <a:rPr lang="en-US" sz="3000" b="1" dirty="0" smtClean="0"/>
              <a:t> Quarterly Contacts Report by </a:t>
            </a:r>
          </a:p>
          <a:p>
            <a:pPr algn="ctr"/>
            <a:r>
              <a:rPr lang="en-US" sz="3000" b="1" dirty="0" smtClean="0"/>
              <a:t>Thursday, October 15, 2015</a:t>
            </a:r>
            <a:r>
              <a:rPr lang="en-US" b="1" dirty="0" smtClean="0"/>
              <a:t> </a:t>
            </a:r>
          </a:p>
          <a:p>
            <a:r>
              <a:rPr lang="en-US" dirty="0" smtClean="0"/>
              <a:t/>
            </a:r>
            <a:br>
              <a:rPr lang="en-US" dirty="0" smtClean="0"/>
            </a:br>
            <a:endParaRPr lang="en-US" dirty="0" smtClean="0"/>
          </a:p>
          <a:p>
            <a:endParaRPr lang="en-US" dirty="0" smtClean="0"/>
          </a:p>
          <a:p>
            <a:pPr algn="ctr"/>
            <a:endParaRPr lang="en-US" b="1" dirty="0"/>
          </a:p>
        </p:txBody>
      </p:sp>
      <p:pic>
        <p:nvPicPr>
          <p:cNvPr id="48130" name="Picture 2" descr="https://encrypted-tbn2.gstatic.com/images?q=tbn:ANd9GcSOEaObDAUYiqb9Fx4HDwPwl-EitwppFJoYPwh_pCN0RZFO_4fxYmRPVg">
            <a:hlinkClick r:id="rId2"/>
          </p:cNvPr>
          <p:cNvPicPr>
            <a:picLocks noChangeAspect="1" noChangeArrowheads="1"/>
          </p:cNvPicPr>
          <p:nvPr/>
        </p:nvPicPr>
        <p:blipFill>
          <a:blip r:embed="rId3" cstate="print"/>
          <a:srcRect/>
          <a:stretch>
            <a:fillRect/>
          </a:stretch>
        </p:blipFill>
        <p:spPr bwMode="auto">
          <a:xfrm>
            <a:off x="1905000" y="3000906"/>
            <a:ext cx="2905125" cy="3028419"/>
          </a:xfrm>
          <a:prstGeom prst="rect">
            <a:avLst/>
          </a:prstGeom>
          <a:noFill/>
        </p:spPr>
      </p:pic>
      <p:pic>
        <p:nvPicPr>
          <p:cNvPr id="5" name="Picture 4" descr="I:\Pictures for Mary Jane\GAPMP014.jpg"/>
          <p:cNvPicPr>
            <a:picLocks noChangeAspect="1" noChangeArrowheads="1"/>
          </p:cNvPicPr>
          <p:nvPr/>
        </p:nvPicPr>
        <p:blipFill>
          <a:blip r:embed="rId4" cstate="print"/>
          <a:srcRect/>
          <a:stretch>
            <a:fillRect/>
          </a:stretch>
        </p:blipFill>
        <p:spPr bwMode="auto">
          <a:xfrm>
            <a:off x="0" y="6313516"/>
            <a:ext cx="1524000" cy="5444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533400" y="2209800"/>
            <a:ext cx="7772400" cy="646331"/>
          </a:xfrm>
          <a:prstGeom prst="rect">
            <a:avLst/>
          </a:prstGeom>
        </p:spPr>
        <p:txBody>
          <a:bodyPr wrap="square">
            <a:spAutoFit/>
          </a:bodyPr>
          <a:lstStyle/>
          <a:p>
            <a:pPr algn="ctr"/>
            <a:endParaRPr lang="en-US" dirty="0" smtClean="0"/>
          </a:p>
          <a:p>
            <a:endParaRPr lang="en-US" dirty="0"/>
          </a:p>
        </p:txBody>
      </p:sp>
      <p:sp>
        <p:nvSpPr>
          <p:cNvPr id="12" name="TextBox 11"/>
          <p:cNvSpPr txBox="1"/>
          <p:nvPr/>
        </p:nvSpPr>
        <p:spPr>
          <a:xfrm>
            <a:off x="1219200" y="2209800"/>
            <a:ext cx="6781800" cy="1246495"/>
          </a:xfrm>
          <a:prstGeom prst="rect">
            <a:avLst/>
          </a:prstGeom>
          <a:noFill/>
        </p:spPr>
        <p:txBody>
          <a:bodyPr wrap="square" rtlCol="0">
            <a:spAutoFit/>
          </a:bodyPr>
          <a:lstStyle/>
          <a:p>
            <a:pPr algn="ctr"/>
            <a:r>
              <a:rPr lang="en-US" sz="5000" b="1" dirty="0" smtClean="0"/>
              <a:t>INSTRUCTIONS</a:t>
            </a:r>
            <a:r>
              <a:rPr lang="en-US" sz="2500" b="1" dirty="0" smtClean="0"/>
              <a:t> </a:t>
            </a:r>
            <a:endParaRPr lang="en-US" sz="2500" dirty="0" smtClean="0"/>
          </a:p>
          <a:p>
            <a:endParaRPr lang="en-US" sz="2500" dirty="0"/>
          </a:p>
        </p:txBody>
      </p:sp>
      <p:pic>
        <p:nvPicPr>
          <p:cNvPr id="6" name="Picture 5" descr="I:\Pictures for Mary Jane\GAPMP014.jpg"/>
          <p:cNvPicPr>
            <a:picLocks noChangeAspect="1" noChangeArrowheads="1"/>
          </p:cNvPicPr>
          <p:nvPr/>
        </p:nvPicPr>
        <p:blipFill>
          <a:blip r:embed="rId3"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533400" y="2209800"/>
            <a:ext cx="7772400" cy="646331"/>
          </a:xfrm>
          <a:prstGeom prst="rect">
            <a:avLst/>
          </a:prstGeom>
        </p:spPr>
        <p:txBody>
          <a:bodyPr wrap="square">
            <a:spAutoFit/>
          </a:bodyPr>
          <a:lstStyle/>
          <a:p>
            <a:pPr algn="ctr"/>
            <a:endParaRPr lang="en-US" dirty="0" smtClean="0"/>
          </a:p>
          <a:p>
            <a:endParaRPr lang="en-US" dirty="0"/>
          </a:p>
        </p:txBody>
      </p:sp>
      <p:sp>
        <p:nvSpPr>
          <p:cNvPr id="12" name="TextBox 11"/>
          <p:cNvSpPr txBox="1"/>
          <p:nvPr/>
        </p:nvSpPr>
        <p:spPr>
          <a:xfrm>
            <a:off x="1143000" y="381000"/>
            <a:ext cx="6781800" cy="5478423"/>
          </a:xfrm>
          <a:prstGeom prst="rect">
            <a:avLst/>
          </a:prstGeom>
          <a:noFill/>
        </p:spPr>
        <p:txBody>
          <a:bodyPr wrap="square" rtlCol="0">
            <a:spAutoFit/>
          </a:bodyPr>
          <a:lstStyle/>
          <a:p>
            <a:pPr algn="ctr"/>
            <a:r>
              <a:rPr lang="en-US" sz="2500" dirty="0" smtClean="0"/>
              <a:t>STEP 1:  </a:t>
            </a:r>
          </a:p>
          <a:p>
            <a:pPr algn="ctr"/>
            <a:r>
              <a:rPr lang="en-US" sz="5000" dirty="0" smtClean="0"/>
              <a:t>ADD </a:t>
            </a:r>
            <a:r>
              <a:rPr lang="en-US" sz="2500" dirty="0" smtClean="0"/>
              <a:t>the totals </a:t>
            </a:r>
          </a:p>
          <a:p>
            <a:pPr algn="ctr"/>
            <a:r>
              <a:rPr lang="en-US" sz="2500" dirty="0" smtClean="0"/>
              <a:t>for each category </a:t>
            </a:r>
          </a:p>
          <a:p>
            <a:pPr algn="ctr"/>
            <a:r>
              <a:rPr lang="en-US" sz="2500" dirty="0" smtClean="0"/>
              <a:t>for the months of</a:t>
            </a:r>
          </a:p>
          <a:p>
            <a:pPr algn="ctr"/>
            <a:r>
              <a:rPr lang="en-US" sz="2500" dirty="0" smtClean="0"/>
              <a:t> July 2015, August 2015 </a:t>
            </a:r>
          </a:p>
          <a:p>
            <a:pPr algn="ctr"/>
            <a:r>
              <a:rPr lang="en-US" sz="2500" dirty="0" smtClean="0"/>
              <a:t>and September 2015</a:t>
            </a:r>
          </a:p>
          <a:p>
            <a:r>
              <a:rPr lang="en-US" sz="2500" b="1" dirty="0" smtClean="0"/>
              <a:t> </a:t>
            </a:r>
            <a:endParaRPr lang="en-US" sz="2500" dirty="0" smtClean="0"/>
          </a:p>
          <a:p>
            <a:pPr algn="ctr"/>
            <a:r>
              <a:rPr lang="en-US" sz="2500" dirty="0" smtClean="0"/>
              <a:t>Example:  Calls/Emails</a:t>
            </a:r>
          </a:p>
          <a:p>
            <a:pPr algn="ctr"/>
            <a:r>
              <a:rPr lang="en-US" sz="2500" dirty="0" smtClean="0"/>
              <a:t>July  - 10; August  - 5; September – 8</a:t>
            </a:r>
          </a:p>
          <a:p>
            <a:pPr algn="ctr"/>
            <a:r>
              <a:rPr lang="en-US" sz="2500" dirty="0" smtClean="0"/>
              <a:t>Total Calls/Emails:  </a:t>
            </a:r>
          </a:p>
          <a:p>
            <a:pPr algn="ctr"/>
            <a:r>
              <a:rPr lang="en-US" sz="2500" dirty="0" smtClean="0"/>
              <a:t>10 + 5 + 8 = 23</a:t>
            </a:r>
          </a:p>
          <a:p>
            <a:pPr algn="ctr"/>
            <a:endParaRPr lang="en-US" sz="2500" dirty="0" smtClean="0"/>
          </a:p>
          <a:p>
            <a:endParaRPr lang="en-US" sz="2500" dirty="0"/>
          </a:p>
        </p:txBody>
      </p:sp>
      <p:pic>
        <p:nvPicPr>
          <p:cNvPr id="54274" name="Picture 2" descr="C:\Program Files (x86)\Microsoft Office\MEDIA\CAGCAT10\j0332268.wmf"/>
          <p:cNvPicPr>
            <a:picLocks noChangeAspect="1" noChangeArrowheads="1"/>
          </p:cNvPicPr>
          <p:nvPr/>
        </p:nvPicPr>
        <p:blipFill>
          <a:blip r:embed="rId3" cstate="print"/>
          <a:srcRect/>
          <a:stretch>
            <a:fillRect/>
          </a:stretch>
        </p:blipFill>
        <p:spPr bwMode="auto">
          <a:xfrm>
            <a:off x="457200" y="4572000"/>
            <a:ext cx="1219200" cy="1378044"/>
          </a:xfrm>
          <a:prstGeom prst="rect">
            <a:avLst/>
          </a:prstGeom>
          <a:noFill/>
        </p:spPr>
      </p:pic>
      <p:pic>
        <p:nvPicPr>
          <p:cNvPr id="54275" name="Picture 3" descr="C:\Program Files (x86)\Microsoft Office\MEDIA\CAGCAT10\j0285410.wmf"/>
          <p:cNvPicPr>
            <a:picLocks noChangeAspect="1" noChangeArrowheads="1"/>
          </p:cNvPicPr>
          <p:nvPr/>
        </p:nvPicPr>
        <p:blipFill>
          <a:blip r:embed="rId4" cstate="print"/>
          <a:srcRect/>
          <a:stretch>
            <a:fillRect/>
          </a:stretch>
        </p:blipFill>
        <p:spPr bwMode="auto">
          <a:xfrm>
            <a:off x="7086600" y="4724400"/>
            <a:ext cx="1562405" cy="1486656"/>
          </a:xfrm>
          <a:prstGeom prst="rect">
            <a:avLst/>
          </a:prstGeom>
          <a:noFill/>
        </p:spPr>
      </p:pic>
      <p:pic>
        <p:nvPicPr>
          <p:cNvPr id="54276" name="Picture 4" descr="C:\Program Files (x86)\Microsoft Office\MEDIA\CAGCAT10\j0285750.wmf"/>
          <p:cNvPicPr>
            <a:picLocks noChangeAspect="1" noChangeArrowheads="1"/>
          </p:cNvPicPr>
          <p:nvPr/>
        </p:nvPicPr>
        <p:blipFill>
          <a:blip r:embed="rId5" cstate="print"/>
          <a:srcRect/>
          <a:stretch>
            <a:fillRect/>
          </a:stretch>
        </p:blipFill>
        <p:spPr bwMode="auto">
          <a:xfrm>
            <a:off x="3429000" y="5257800"/>
            <a:ext cx="1824228" cy="1121054"/>
          </a:xfrm>
          <a:prstGeom prst="rect">
            <a:avLst/>
          </a:prstGeom>
          <a:noFill/>
        </p:spPr>
      </p:pic>
      <p:pic>
        <p:nvPicPr>
          <p:cNvPr id="9" name="Picture 8" descr="I:\Pictures for Mary Jane\GAPMP014.jpg"/>
          <p:cNvPicPr>
            <a:picLocks noChangeAspect="1" noChangeArrowheads="1"/>
          </p:cNvPicPr>
          <p:nvPr/>
        </p:nvPicPr>
        <p:blipFill>
          <a:blip r:embed="rId6" cstate="print"/>
          <a:srcRect/>
          <a:stretch>
            <a:fillRect/>
          </a:stretch>
        </p:blipFill>
        <p:spPr bwMode="auto">
          <a:xfrm>
            <a:off x="76200" y="6313516"/>
            <a:ext cx="1524000" cy="5444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533400" y="2209800"/>
            <a:ext cx="7772400" cy="646331"/>
          </a:xfrm>
          <a:prstGeom prst="rect">
            <a:avLst/>
          </a:prstGeom>
        </p:spPr>
        <p:txBody>
          <a:bodyPr wrap="square">
            <a:spAutoFit/>
          </a:bodyPr>
          <a:lstStyle/>
          <a:p>
            <a:pPr algn="ctr"/>
            <a:endParaRPr lang="en-US" dirty="0" smtClean="0"/>
          </a:p>
          <a:p>
            <a:endParaRPr lang="en-US" dirty="0"/>
          </a:p>
        </p:txBody>
      </p:sp>
      <p:sp>
        <p:nvSpPr>
          <p:cNvPr id="12" name="TextBox 11"/>
          <p:cNvSpPr txBox="1"/>
          <p:nvPr/>
        </p:nvSpPr>
        <p:spPr>
          <a:xfrm>
            <a:off x="1143000" y="533400"/>
            <a:ext cx="6781800" cy="6463308"/>
          </a:xfrm>
          <a:prstGeom prst="rect">
            <a:avLst/>
          </a:prstGeom>
          <a:noFill/>
        </p:spPr>
        <p:txBody>
          <a:bodyPr wrap="square" rtlCol="0">
            <a:spAutoFit/>
          </a:bodyPr>
          <a:lstStyle/>
          <a:p>
            <a:pPr algn="ctr"/>
            <a:r>
              <a:rPr lang="en-US" sz="3600" dirty="0" smtClean="0"/>
              <a:t>STEP 2:  </a:t>
            </a:r>
          </a:p>
          <a:p>
            <a:pPr algn="ctr"/>
            <a:r>
              <a:rPr lang="en-US" sz="3600" dirty="0" smtClean="0"/>
              <a:t>	</a:t>
            </a:r>
            <a:r>
              <a:rPr lang="en-US" sz="3600" b="1" dirty="0" smtClean="0"/>
              <a:t>ENTER</a:t>
            </a:r>
            <a:r>
              <a:rPr lang="en-US" sz="3600" dirty="0" smtClean="0"/>
              <a:t> the data into the appropriate boxes in the Google Docs Link. </a:t>
            </a:r>
            <a:r>
              <a:rPr lang="en-US" sz="3600" b="1" dirty="0" smtClean="0"/>
              <a:t> </a:t>
            </a:r>
          </a:p>
          <a:p>
            <a:pPr algn="ctr"/>
            <a:endParaRPr lang="en-US" sz="3600" b="1" dirty="0" smtClean="0"/>
          </a:p>
          <a:p>
            <a:pPr algn="ctr"/>
            <a:r>
              <a:rPr lang="en-US" sz="3600" b="1" dirty="0" smtClean="0"/>
              <a:t>Example:  </a:t>
            </a:r>
          </a:p>
          <a:p>
            <a:endParaRPr lang="en-US" sz="1600" b="1" dirty="0" smtClean="0"/>
          </a:p>
          <a:p>
            <a:r>
              <a:rPr lang="en-US" sz="1600" b="1" dirty="0" smtClean="0"/>
              <a:t>Calls and individual emails </a:t>
            </a:r>
            <a:r>
              <a:rPr lang="en-US" sz="1600" dirty="0" smtClean="0"/>
              <a:t>*</a:t>
            </a:r>
          </a:p>
          <a:p>
            <a:r>
              <a:rPr lang="en-US" sz="1600" dirty="0" smtClean="0"/>
              <a:t>Each call to and from a parent is counted. Each email you send or receive is counted.</a:t>
            </a:r>
          </a:p>
          <a:p>
            <a:endParaRPr lang="en-US" sz="1600" dirty="0" smtClean="0"/>
          </a:p>
          <a:p>
            <a:endParaRPr lang="en-US" sz="1600" dirty="0" smtClean="0"/>
          </a:p>
          <a:p>
            <a:endParaRPr lang="en-US" sz="1600" dirty="0" smtClean="0"/>
          </a:p>
          <a:p>
            <a:r>
              <a:rPr lang="en-US" sz="1600" dirty="0" smtClean="0"/>
              <a:t>This is a required question</a:t>
            </a:r>
            <a:endParaRPr lang="en-US" sz="1600" b="1" dirty="0" smtClean="0"/>
          </a:p>
          <a:p>
            <a:pPr algn="ctr"/>
            <a:endParaRPr lang="en-US" sz="1400" dirty="0" smtClean="0"/>
          </a:p>
          <a:p>
            <a:pPr algn="ctr"/>
            <a:endParaRPr lang="en-US" sz="1400" b="1" dirty="0" smtClean="0"/>
          </a:p>
          <a:p>
            <a:pPr algn="ctr"/>
            <a:endParaRPr lang="en-US" sz="1400" b="1" dirty="0" smtClean="0"/>
          </a:p>
          <a:p>
            <a:pPr algn="ctr"/>
            <a:endParaRPr lang="en-US" sz="1400" dirty="0" smtClean="0"/>
          </a:p>
          <a:p>
            <a:endParaRPr lang="en-US" sz="1400" dirty="0"/>
          </a:p>
        </p:txBody>
      </p:sp>
      <p:sp>
        <p:nvSpPr>
          <p:cNvPr id="11" name="Flowchart: Process 10"/>
          <p:cNvSpPr/>
          <p:nvPr/>
        </p:nvSpPr>
        <p:spPr>
          <a:xfrm>
            <a:off x="1219200" y="5029200"/>
            <a:ext cx="2209800" cy="381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95400" y="5029200"/>
            <a:ext cx="1600200" cy="369332"/>
          </a:xfrm>
          <a:prstGeom prst="rect">
            <a:avLst/>
          </a:prstGeom>
          <a:noFill/>
        </p:spPr>
        <p:txBody>
          <a:bodyPr wrap="square" rtlCol="0">
            <a:spAutoFit/>
          </a:bodyPr>
          <a:lstStyle/>
          <a:p>
            <a:r>
              <a:rPr lang="en-US" dirty="0" smtClean="0"/>
              <a:t>23</a:t>
            </a:r>
            <a:endParaRPr lang="en-US" dirty="0"/>
          </a:p>
        </p:txBody>
      </p:sp>
      <p:pic>
        <p:nvPicPr>
          <p:cNvPr id="8" name="Picture 7" descr="I:\Pictures for Mary Jane\GAPMP014.jpg"/>
          <p:cNvPicPr>
            <a:picLocks noChangeAspect="1" noChangeArrowheads="1"/>
          </p:cNvPicPr>
          <p:nvPr/>
        </p:nvPicPr>
        <p:blipFill>
          <a:blip r:embed="rId3" cstate="print"/>
          <a:srcRect/>
          <a:stretch>
            <a:fillRect/>
          </a:stretch>
        </p:blipFill>
        <p:spPr bwMode="auto">
          <a:xfrm>
            <a:off x="0" y="6313516"/>
            <a:ext cx="1524000" cy="54448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533400" y="2209800"/>
            <a:ext cx="7772400" cy="646331"/>
          </a:xfrm>
          <a:prstGeom prst="rect">
            <a:avLst/>
          </a:prstGeom>
        </p:spPr>
        <p:txBody>
          <a:bodyPr wrap="square">
            <a:spAutoFit/>
          </a:bodyPr>
          <a:lstStyle/>
          <a:p>
            <a:pPr algn="ctr"/>
            <a:endParaRPr lang="en-US" dirty="0" smtClean="0"/>
          </a:p>
          <a:p>
            <a:endParaRPr lang="en-US" dirty="0"/>
          </a:p>
        </p:txBody>
      </p:sp>
      <p:sp>
        <p:nvSpPr>
          <p:cNvPr id="12" name="TextBox 11"/>
          <p:cNvSpPr txBox="1"/>
          <p:nvPr/>
        </p:nvSpPr>
        <p:spPr>
          <a:xfrm>
            <a:off x="1295400" y="304800"/>
            <a:ext cx="6781800" cy="2015936"/>
          </a:xfrm>
          <a:prstGeom prst="rect">
            <a:avLst/>
          </a:prstGeom>
          <a:noFill/>
        </p:spPr>
        <p:txBody>
          <a:bodyPr wrap="square" rtlCol="0">
            <a:spAutoFit/>
          </a:bodyPr>
          <a:lstStyle/>
          <a:p>
            <a:pPr algn="ctr"/>
            <a:r>
              <a:rPr lang="en-US" sz="2500" b="1" dirty="0" smtClean="0"/>
              <a:t> EXAMPLE:  </a:t>
            </a:r>
          </a:p>
          <a:p>
            <a:pPr algn="ctr"/>
            <a:r>
              <a:rPr lang="en-US" sz="2500" b="1" dirty="0" smtClean="0"/>
              <a:t>WHAT YOU SHOULD SEE INSIDE THE GOOGLE DOCS LINK </a:t>
            </a:r>
            <a:endParaRPr lang="en-US" sz="2500" dirty="0" smtClean="0"/>
          </a:p>
          <a:p>
            <a:pPr algn="ctr"/>
            <a:endParaRPr lang="en-US" sz="2500" dirty="0" smtClean="0"/>
          </a:p>
          <a:p>
            <a:endParaRPr lang="en-US" sz="2500" dirty="0"/>
          </a:p>
        </p:txBody>
      </p:sp>
      <p:sp>
        <p:nvSpPr>
          <p:cNvPr id="9" name="TextBox 8"/>
          <p:cNvSpPr txBox="1"/>
          <p:nvPr/>
        </p:nvSpPr>
        <p:spPr>
          <a:xfrm>
            <a:off x="914400" y="1676400"/>
            <a:ext cx="7696200" cy="3754874"/>
          </a:xfrm>
          <a:prstGeom prst="rect">
            <a:avLst/>
          </a:prstGeom>
          <a:noFill/>
        </p:spPr>
        <p:txBody>
          <a:bodyPr wrap="square" rtlCol="0">
            <a:spAutoFit/>
          </a:bodyPr>
          <a:lstStyle/>
          <a:p>
            <a:endParaRPr lang="en-US" dirty="0" smtClean="0"/>
          </a:p>
          <a:p>
            <a:pPr algn="ctr"/>
            <a:r>
              <a:rPr lang="en-US" sz="2000" dirty="0" smtClean="0"/>
              <a:t>FY15 - Middle Georgia Contact Reporting</a:t>
            </a:r>
          </a:p>
          <a:p>
            <a:r>
              <a:rPr lang="en-US" sz="2000" dirty="0" smtClean="0"/>
              <a:t>Please enter the quarterly contacts onto the form below. If there is anything that you need to explain, use the last question to do so. Enter a "0" for any category that you do not have numbers (ex. if you don't do home visits, enter 0) Hopefully this will make contact reporting MUCH easier to report contact ON TIME. If you have any questions, contact your regional rep before the due dates: Oct 15th, Jan 15th, April 15th and July 15th (or before you leave for the summer) </a:t>
            </a:r>
          </a:p>
          <a:p>
            <a:r>
              <a:rPr lang="en-US" sz="2000" dirty="0" smtClean="0"/>
              <a:t>Allison Stevenson</a:t>
            </a:r>
          </a:p>
        </p:txBody>
      </p:sp>
      <p:pic>
        <p:nvPicPr>
          <p:cNvPr id="7" name="Picture 6" descr="I:\Pictures for Mary Jane\GAPMP014.jpg"/>
          <p:cNvPicPr>
            <a:picLocks noChangeAspect="1" noChangeArrowheads="1"/>
          </p:cNvPicPr>
          <p:nvPr/>
        </p:nvPicPr>
        <p:blipFill>
          <a:blip r:embed="rId3"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1295400"/>
          </a:xfrm>
        </p:spPr>
        <p:txBody>
          <a:bodyPr>
            <a:normAutofit lnSpcReduction="10000"/>
          </a:bodyPr>
          <a:lstStyle/>
          <a:p>
            <a:pPr algn="ctr">
              <a:buNone/>
            </a:pPr>
            <a:r>
              <a:rPr lang="en-US" dirty="0" smtClean="0"/>
              <a:t>SAILING DOWN THE LINE TO</a:t>
            </a:r>
          </a:p>
          <a:p>
            <a:pPr algn="ctr">
              <a:buNone/>
            </a:pPr>
            <a:r>
              <a:rPr lang="en-US" sz="5000" dirty="0" smtClean="0"/>
              <a:t>DATA 101</a:t>
            </a:r>
          </a:p>
          <a:p>
            <a:pPr algn="ctr">
              <a:buNone/>
            </a:pPr>
            <a:endParaRPr lang="en-US" sz="2000" dirty="0" smtClean="0"/>
          </a:p>
        </p:txBody>
      </p:sp>
      <p:sp>
        <p:nvSpPr>
          <p:cNvPr id="2" name="Title 1"/>
          <p:cNvSpPr>
            <a:spLocks noGrp="1"/>
          </p:cNvSpPr>
          <p:nvPr>
            <p:ph type="title"/>
          </p:nvPr>
        </p:nvSpPr>
        <p:spPr/>
        <p:txBody>
          <a:bodyPr/>
          <a:lstStyle/>
          <a:p>
            <a:pPr algn="ctr"/>
            <a:r>
              <a:rPr lang="en-US" dirty="0" smtClean="0"/>
              <a:t>WELCOME ABOARD !!!!</a:t>
            </a:r>
            <a:endParaRPr lang="en-US" dirty="0"/>
          </a:p>
        </p:txBody>
      </p:sp>
      <p:sp>
        <p:nvSpPr>
          <p:cNvPr id="5" name="TextBox 4"/>
          <p:cNvSpPr txBox="1"/>
          <p:nvPr/>
        </p:nvSpPr>
        <p:spPr>
          <a:xfrm>
            <a:off x="762000" y="2362200"/>
            <a:ext cx="8077200" cy="1631216"/>
          </a:xfrm>
          <a:prstGeom prst="rect">
            <a:avLst/>
          </a:prstGeom>
          <a:noFill/>
        </p:spPr>
        <p:txBody>
          <a:bodyPr wrap="square" rtlCol="0">
            <a:spAutoFit/>
          </a:bodyPr>
          <a:lstStyle/>
          <a:p>
            <a:pPr algn="ctr"/>
            <a:r>
              <a:rPr lang="en-US" sz="2500" dirty="0" smtClean="0"/>
              <a:t>AGENDA</a:t>
            </a:r>
          </a:p>
          <a:p>
            <a:pPr algn="ctr"/>
            <a:r>
              <a:rPr lang="en-US" sz="2500" dirty="0" smtClean="0"/>
              <a:t>WALKING THROUGH THE </a:t>
            </a:r>
          </a:p>
          <a:p>
            <a:pPr algn="ctr"/>
            <a:r>
              <a:rPr lang="en-US" sz="2500" dirty="0" smtClean="0"/>
              <a:t>QUARTERLY CONTACTS REPORTING PROCESS</a:t>
            </a:r>
          </a:p>
          <a:p>
            <a:pPr algn="ctr"/>
            <a:r>
              <a:rPr lang="en-US" sz="2500" dirty="0" smtClean="0"/>
              <a:t>USING GOOGLE DOCS</a:t>
            </a:r>
          </a:p>
        </p:txBody>
      </p:sp>
      <p:pic>
        <p:nvPicPr>
          <p:cNvPr id="45058" name="Picture 2" descr="https://encrypted-tbn2.gstatic.com/images?q=tbn:ANd9GcToTJ4Hxgxb8qzIqaOyGtvj-15tcYEnTRnSodlFSFfmjImRZDpIMWE5MQ">
            <a:hlinkClick r:id="rId2"/>
          </p:cNvPr>
          <p:cNvPicPr>
            <a:picLocks noChangeAspect="1" noChangeArrowheads="1"/>
          </p:cNvPicPr>
          <p:nvPr/>
        </p:nvPicPr>
        <p:blipFill>
          <a:blip r:embed="rId3" cstate="print"/>
          <a:srcRect/>
          <a:stretch>
            <a:fillRect/>
          </a:stretch>
        </p:blipFill>
        <p:spPr bwMode="auto">
          <a:xfrm>
            <a:off x="3657600" y="4114800"/>
            <a:ext cx="2362200" cy="2362200"/>
          </a:xfrm>
          <a:prstGeom prst="rect">
            <a:avLst/>
          </a:prstGeom>
          <a:noFill/>
        </p:spPr>
      </p:pic>
      <p:pic>
        <p:nvPicPr>
          <p:cNvPr id="6" name="Picture 2" descr="I:\Pictures for Mary Jane\GAPMP014.jpg"/>
          <p:cNvPicPr>
            <a:picLocks noChangeAspect="1" noChangeArrowheads="1"/>
          </p:cNvPicPr>
          <p:nvPr/>
        </p:nvPicPr>
        <p:blipFill>
          <a:blip r:embed="rId4" cstate="print"/>
          <a:srcRect/>
          <a:stretch>
            <a:fillRect/>
          </a:stretch>
        </p:blipFill>
        <p:spPr bwMode="auto">
          <a:xfrm>
            <a:off x="5943600" y="5714584"/>
            <a:ext cx="3200400" cy="114341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533400" y="2209800"/>
            <a:ext cx="7772400" cy="646331"/>
          </a:xfrm>
          <a:prstGeom prst="rect">
            <a:avLst/>
          </a:prstGeom>
        </p:spPr>
        <p:txBody>
          <a:bodyPr wrap="square">
            <a:spAutoFit/>
          </a:bodyPr>
          <a:lstStyle/>
          <a:p>
            <a:pPr algn="ctr"/>
            <a:endParaRPr lang="en-US" dirty="0" smtClean="0"/>
          </a:p>
          <a:p>
            <a:endParaRPr lang="en-US" dirty="0"/>
          </a:p>
        </p:txBody>
      </p:sp>
      <p:sp>
        <p:nvSpPr>
          <p:cNvPr id="9" name="TextBox 8"/>
          <p:cNvSpPr txBox="1"/>
          <p:nvPr/>
        </p:nvSpPr>
        <p:spPr>
          <a:xfrm>
            <a:off x="1143000" y="1143000"/>
            <a:ext cx="7391400" cy="4801314"/>
          </a:xfrm>
          <a:prstGeom prst="rect">
            <a:avLst/>
          </a:prstGeom>
          <a:noFill/>
        </p:spPr>
        <p:txBody>
          <a:bodyPr wrap="square" rtlCol="0">
            <a:spAutoFit/>
          </a:bodyPr>
          <a:lstStyle/>
          <a:p>
            <a:r>
              <a:rPr lang="en-US" sz="1600" dirty="0" smtClean="0"/>
              <a:t>* Required</a:t>
            </a:r>
          </a:p>
          <a:p>
            <a:r>
              <a:rPr lang="en-US" sz="1600" dirty="0" smtClean="0"/>
              <a:t>Top of Form</a:t>
            </a:r>
          </a:p>
          <a:p>
            <a:r>
              <a:rPr lang="en-US" sz="1600" b="1" dirty="0" smtClean="0"/>
              <a:t>District, County or School System </a:t>
            </a:r>
            <a:r>
              <a:rPr lang="en-US" sz="1600" dirty="0" smtClean="0"/>
              <a:t>*</a:t>
            </a:r>
          </a:p>
          <a:p>
            <a:endParaRPr lang="en-US" sz="1600" b="1" dirty="0" smtClean="0"/>
          </a:p>
          <a:p>
            <a:endParaRPr lang="en-US" sz="1600" b="1" dirty="0" smtClean="0"/>
          </a:p>
          <a:p>
            <a:r>
              <a:rPr lang="en-US" sz="1600" b="1" dirty="0" smtClean="0"/>
              <a:t>Your Name </a:t>
            </a:r>
            <a:r>
              <a:rPr lang="en-US" sz="1600" dirty="0" smtClean="0"/>
              <a:t>*</a:t>
            </a:r>
          </a:p>
          <a:p>
            <a:endParaRPr lang="en-US" sz="1600" b="1" dirty="0" smtClean="0"/>
          </a:p>
          <a:p>
            <a:endParaRPr lang="en-US" sz="1600" b="1" dirty="0" smtClean="0"/>
          </a:p>
          <a:p>
            <a:r>
              <a:rPr lang="en-US" sz="1600" b="1" dirty="0" smtClean="0"/>
              <a:t>Quarter </a:t>
            </a:r>
            <a:r>
              <a:rPr lang="en-US" sz="1600" dirty="0" smtClean="0"/>
              <a:t>*</a:t>
            </a:r>
          </a:p>
          <a:p>
            <a:pPr lvl="1"/>
            <a:r>
              <a:rPr lang="en-US" sz="1600" dirty="0" smtClean="0"/>
              <a:t>1st = July to September </a:t>
            </a:r>
          </a:p>
          <a:p>
            <a:pPr lvl="1"/>
            <a:r>
              <a:rPr lang="en-US" sz="1600" dirty="0" smtClean="0"/>
              <a:t>2nd = October - December </a:t>
            </a:r>
          </a:p>
          <a:p>
            <a:pPr lvl="1"/>
            <a:r>
              <a:rPr lang="en-US" sz="1600" dirty="0" smtClean="0"/>
              <a:t>3rd = January to March </a:t>
            </a:r>
          </a:p>
          <a:p>
            <a:pPr lvl="1"/>
            <a:r>
              <a:rPr lang="en-US" sz="1600" dirty="0" smtClean="0"/>
              <a:t>4th = April to June </a:t>
            </a:r>
          </a:p>
          <a:p>
            <a:r>
              <a:rPr lang="en-US" sz="1600" dirty="0" smtClean="0"/>
              <a:t>This is a required question</a:t>
            </a:r>
          </a:p>
          <a:p>
            <a:endParaRPr lang="en-US" sz="1600" b="1" dirty="0" smtClean="0"/>
          </a:p>
          <a:p>
            <a:r>
              <a:rPr lang="en-US" sz="1600" b="1" dirty="0" smtClean="0"/>
              <a:t>Calls and individual emails </a:t>
            </a:r>
            <a:r>
              <a:rPr lang="en-US" sz="1600" dirty="0" smtClean="0"/>
              <a:t>*</a:t>
            </a:r>
          </a:p>
          <a:p>
            <a:r>
              <a:rPr lang="en-US" sz="1600" dirty="0" smtClean="0"/>
              <a:t>Each call to and from a parent is counted. Each email you send or receive is counted.</a:t>
            </a:r>
          </a:p>
          <a:p>
            <a:endParaRPr lang="en-US" b="1" dirty="0" smtClean="0"/>
          </a:p>
        </p:txBody>
      </p:sp>
      <p:sp>
        <p:nvSpPr>
          <p:cNvPr id="7" name="TextBox 6"/>
          <p:cNvSpPr txBox="1"/>
          <p:nvPr/>
        </p:nvSpPr>
        <p:spPr>
          <a:xfrm>
            <a:off x="1524000" y="228600"/>
            <a:ext cx="6781800" cy="1692771"/>
          </a:xfrm>
          <a:prstGeom prst="rect">
            <a:avLst/>
          </a:prstGeom>
          <a:noFill/>
        </p:spPr>
        <p:txBody>
          <a:bodyPr wrap="square" rtlCol="0">
            <a:spAutoFit/>
          </a:bodyPr>
          <a:lstStyle/>
          <a:p>
            <a:pPr algn="ctr"/>
            <a:r>
              <a:rPr lang="en-US" b="1" dirty="0" smtClean="0"/>
              <a:t> EXAMPLE:  </a:t>
            </a:r>
          </a:p>
          <a:p>
            <a:pPr algn="ctr"/>
            <a:r>
              <a:rPr lang="en-US" b="1" dirty="0" smtClean="0"/>
              <a:t>WHAT YOU SHOULD SEE INSIDE </a:t>
            </a:r>
          </a:p>
          <a:p>
            <a:pPr algn="ctr"/>
            <a:r>
              <a:rPr lang="en-US" b="1" dirty="0" smtClean="0"/>
              <a:t>THE GOOGLE DOCS LINK </a:t>
            </a:r>
            <a:endParaRPr lang="en-US" dirty="0" smtClean="0"/>
          </a:p>
          <a:p>
            <a:pPr algn="ctr"/>
            <a:endParaRPr lang="en-US" sz="2500" dirty="0" smtClean="0"/>
          </a:p>
          <a:p>
            <a:endParaRPr lang="en-US" sz="2500" dirty="0"/>
          </a:p>
        </p:txBody>
      </p:sp>
      <p:sp>
        <p:nvSpPr>
          <p:cNvPr id="8" name="Flowchart: Process 7"/>
          <p:cNvSpPr/>
          <p:nvPr/>
        </p:nvSpPr>
        <p:spPr>
          <a:xfrm>
            <a:off x="1295400" y="19050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1295400" y="27432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1295400" y="56388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71600" y="34290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71600" y="36576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71600" y="38862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71600" y="41148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Pictures for Mary Jane\GAPMP014.jpg"/>
          <p:cNvPicPr>
            <a:picLocks noChangeAspect="1" noChangeArrowheads="1"/>
          </p:cNvPicPr>
          <p:nvPr/>
        </p:nvPicPr>
        <p:blipFill>
          <a:blip r:embed="rId3"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533400" y="2209800"/>
            <a:ext cx="7772400" cy="646331"/>
          </a:xfrm>
          <a:prstGeom prst="rect">
            <a:avLst/>
          </a:prstGeom>
        </p:spPr>
        <p:txBody>
          <a:bodyPr wrap="square">
            <a:spAutoFit/>
          </a:bodyPr>
          <a:lstStyle/>
          <a:p>
            <a:pPr algn="ctr"/>
            <a:endParaRPr lang="en-US" dirty="0" smtClean="0"/>
          </a:p>
          <a:p>
            <a:endParaRPr lang="en-US" dirty="0"/>
          </a:p>
        </p:txBody>
      </p:sp>
      <p:sp>
        <p:nvSpPr>
          <p:cNvPr id="9" name="TextBox 8"/>
          <p:cNvSpPr txBox="1"/>
          <p:nvPr/>
        </p:nvSpPr>
        <p:spPr>
          <a:xfrm>
            <a:off x="1371600" y="685800"/>
            <a:ext cx="7391400" cy="5509200"/>
          </a:xfrm>
          <a:prstGeom prst="rect">
            <a:avLst/>
          </a:prstGeom>
          <a:noFill/>
        </p:spPr>
        <p:txBody>
          <a:bodyPr wrap="square" rtlCol="0">
            <a:spAutoFit/>
          </a:bodyPr>
          <a:lstStyle/>
          <a:p>
            <a:r>
              <a:rPr lang="en-US" sz="1600" b="1" dirty="0" smtClean="0"/>
              <a:t>Home visits </a:t>
            </a:r>
            <a:r>
              <a:rPr lang="en-US" sz="1600" dirty="0" smtClean="0"/>
              <a:t>*</a:t>
            </a:r>
            <a:endParaRPr lang="en-US" sz="1400" dirty="0" smtClean="0"/>
          </a:p>
          <a:p>
            <a:r>
              <a:rPr lang="en-US" sz="1600" dirty="0" smtClean="0"/>
              <a:t>Each home visit is counted as one</a:t>
            </a:r>
            <a:endParaRPr lang="en-US" sz="1400" dirty="0" smtClean="0"/>
          </a:p>
          <a:p>
            <a:endParaRPr lang="en-US" sz="1600" b="1" dirty="0" smtClean="0"/>
          </a:p>
          <a:p>
            <a:endParaRPr lang="en-US" sz="1600" b="1" dirty="0" smtClean="0"/>
          </a:p>
          <a:p>
            <a:r>
              <a:rPr lang="en-US" sz="1600" b="1" dirty="0" smtClean="0"/>
              <a:t>IEP meetings </a:t>
            </a:r>
            <a:r>
              <a:rPr lang="en-US" sz="1600" dirty="0" smtClean="0"/>
              <a:t>*</a:t>
            </a:r>
            <a:endParaRPr lang="en-US" sz="1400" dirty="0" smtClean="0"/>
          </a:p>
          <a:p>
            <a:r>
              <a:rPr lang="en-US" sz="1600" dirty="0" smtClean="0"/>
              <a:t>Each IEP Meeting that you attend is counted as one.</a:t>
            </a:r>
            <a:endParaRPr lang="en-US" sz="1400" dirty="0" smtClean="0"/>
          </a:p>
          <a:p>
            <a:endParaRPr lang="en-US" sz="1600" b="1" dirty="0" smtClean="0"/>
          </a:p>
          <a:p>
            <a:endParaRPr lang="en-US" sz="1600" b="1" dirty="0" smtClean="0"/>
          </a:p>
          <a:p>
            <a:r>
              <a:rPr lang="en-US" sz="1600" b="1" dirty="0" smtClean="0"/>
              <a:t>Parent Meetings </a:t>
            </a:r>
            <a:r>
              <a:rPr lang="en-US" sz="1600" dirty="0" smtClean="0"/>
              <a:t>*</a:t>
            </a:r>
            <a:endParaRPr lang="en-US" sz="1400" dirty="0" smtClean="0"/>
          </a:p>
          <a:p>
            <a:r>
              <a:rPr lang="en-US" sz="1600" dirty="0" smtClean="0"/>
              <a:t>These are one-on-one meetings/consultations with parents.</a:t>
            </a:r>
            <a:endParaRPr lang="en-US" sz="1400" dirty="0" smtClean="0"/>
          </a:p>
          <a:p>
            <a:endParaRPr lang="en-US" sz="1600" b="1" dirty="0" smtClean="0"/>
          </a:p>
          <a:p>
            <a:endParaRPr lang="en-US" sz="1600" b="1" dirty="0" smtClean="0"/>
          </a:p>
          <a:p>
            <a:r>
              <a:rPr lang="en-US" sz="1600" b="1" dirty="0" smtClean="0"/>
              <a:t>Mass Emails / Bulk Mail / Newsletter </a:t>
            </a:r>
            <a:r>
              <a:rPr lang="en-US" sz="1600" dirty="0" smtClean="0"/>
              <a:t>*</a:t>
            </a:r>
            <a:endParaRPr lang="en-US" sz="1400" dirty="0" smtClean="0"/>
          </a:p>
          <a:p>
            <a:r>
              <a:rPr lang="en-US" sz="1600" dirty="0" smtClean="0"/>
              <a:t>If you send out one mass email to 150 recipients, put down 150.  If you send out 2 mass emails to 150 recipients, then put down 300. Same for newsletters (# you sent out) </a:t>
            </a:r>
            <a:endParaRPr lang="en-US" sz="1400" dirty="0" smtClean="0"/>
          </a:p>
          <a:p>
            <a:endParaRPr lang="en-US" sz="1600" b="1" dirty="0" smtClean="0"/>
          </a:p>
          <a:p>
            <a:endParaRPr lang="en-US" sz="1600" b="1" dirty="0" smtClean="0"/>
          </a:p>
          <a:p>
            <a:r>
              <a:rPr lang="en-US" sz="1600" b="1" dirty="0" smtClean="0"/>
              <a:t># of Parent Trainings </a:t>
            </a:r>
            <a:r>
              <a:rPr lang="en-US" sz="1600" dirty="0" smtClean="0"/>
              <a:t>*</a:t>
            </a:r>
          </a:p>
          <a:p>
            <a:r>
              <a:rPr lang="en-US" sz="1600" dirty="0" smtClean="0"/>
              <a:t>Here you will count the number of trainings you have hosted or presented (your own and with another organization)</a:t>
            </a:r>
          </a:p>
          <a:p>
            <a:endParaRPr lang="en-US" sz="1600" dirty="0" smtClean="0"/>
          </a:p>
        </p:txBody>
      </p:sp>
      <p:sp>
        <p:nvSpPr>
          <p:cNvPr id="6" name="TextBox 5"/>
          <p:cNvSpPr txBox="1"/>
          <p:nvPr/>
        </p:nvSpPr>
        <p:spPr>
          <a:xfrm>
            <a:off x="1600200" y="152400"/>
            <a:ext cx="6781800" cy="1415772"/>
          </a:xfrm>
          <a:prstGeom prst="rect">
            <a:avLst/>
          </a:prstGeom>
          <a:noFill/>
        </p:spPr>
        <p:txBody>
          <a:bodyPr wrap="square" rtlCol="0">
            <a:spAutoFit/>
          </a:bodyPr>
          <a:lstStyle/>
          <a:p>
            <a:pPr algn="ctr"/>
            <a:r>
              <a:rPr lang="en-US" b="1" dirty="0" smtClean="0"/>
              <a:t> EXAMPLE:  </a:t>
            </a:r>
          </a:p>
          <a:p>
            <a:pPr algn="ctr"/>
            <a:r>
              <a:rPr lang="en-US" b="1" dirty="0" smtClean="0"/>
              <a:t>WHAT YOU SHOULD SEE INSIDE THE GOOGLE DOCS LINK </a:t>
            </a:r>
            <a:endParaRPr lang="en-US" dirty="0" smtClean="0"/>
          </a:p>
          <a:p>
            <a:pPr algn="ctr"/>
            <a:endParaRPr lang="en-US" sz="2500" dirty="0" smtClean="0"/>
          </a:p>
          <a:p>
            <a:endParaRPr lang="en-US" sz="2500" dirty="0"/>
          </a:p>
        </p:txBody>
      </p:sp>
      <p:sp>
        <p:nvSpPr>
          <p:cNvPr id="7" name="Flowchart: Process 6"/>
          <p:cNvSpPr/>
          <p:nvPr/>
        </p:nvSpPr>
        <p:spPr>
          <a:xfrm>
            <a:off x="1447800" y="12954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1524000" y="47244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1524000" y="32766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1524000" y="22860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1524000" y="58674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Pictures for Mary Jane\GAPMP014.jpg"/>
          <p:cNvPicPr>
            <a:picLocks noChangeAspect="1" noChangeArrowheads="1"/>
          </p:cNvPicPr>
          <p:nvPr/>
        </p:nvPicPr>
        <p:blipFill>
          <a:blip r:embed="rId3"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533400" y="2209800"/>
            <a:ext cx="7772400" cy="646331"/>
          </a:xfrm>
          <a:prstGeom prst="rect">
            <a:avLst/>
          </a:prstGeom>
        </p:spPr>
        <p:txBody>
          <a:bodyPr wrap="square">
            <a:spAutoFit/>
          </a:bodyPr>
          <a:lstStyle/>
          <a:p>
            <a:pPr algn="ctr"/>
            <a:endParaRPr lang="en-US" dirty="0" smtClean="0"/>
          </a:p>
          <a:p>
            <a:endParaRPr lang="en-US" dirty="0"/>
          </a:p>
        </p:txBody>
      </p:sp>
      <p:sp>
        <p:nvSpPr>
          <p:cNvPr id="9" name="TextBox 8"/>
          <p:cNvSpPr txBox="1"/>
          <p:nvPr/>
        </p:nvSpPr>
        <p:spPr>
          <a:xfrm>
            <a:off x="1219200" y="1371600"/>
            <a:ext cx="7391400" cy="4770537"/>
          </a:xfrm>
          <a:prstGeom prst="rect">
            <a:avLst/>
          </a:prstGeom>
          <a:noFill/>
        </p:spPr>
        <p:txBody>
          <a:bodyPr wrap="square" rtlCol="0">
            <a:spAutoFit/>
          </a:bodyPr>
          <a:lstStyle/>
          <a:p>
            <a:r>
              <a:rPr lang="en-US" sz="1600" b="1" dirty="0" smtClean="0"/>
              <a:t># of Parents Trained </a:t>
            </a:r>
            <a:r>
              <a:rPr lang="en-US" sz="1600" dirty="0" smtClean="0"/>
              <a:t>*</a:t>
            </a:r>
          </a:p>
          <a:p>
            <a:r>
              <a:rPr lang="en-US" sz="1600" dirty="0" smtClean="0"/>
              <a:t># of parents who attended the trainings (including your own and with any other organization)</a:t>
            </a:r>
          </a:p>
          <a:p>
            <a:endParaRPr lang="en-US" sz="1600" dirty="0" smtClean="0"/>
          </a:p>
          <a:p>
            <a:endParaRPr lang="en-US" sz="1600" b="1" dirty="0" smtClean="0"/>
          </a:p>
          <a:p>
            <a:r>
              <a:rPr lang="en-US" sz="1600" b="1" dirty="0" smtClean="0"/>
              <a:t># of Parent Trainings using a Parent to Parent presenter </a:t>
            </a:r>
            <a:r>
              <a:rPr lang="en-US" sz="1600" dirty="0" smtClean="0"/>
              <a:t>*</a:t>
            </a:r>
          </a:p>
          <a:p>
            <a:r>
              <a:rPr lang="en-US" sz="1600" dirty="0" smtClean="0"/>
              <a:t>the number of parent trainings that you hosted using P2P.</a:t>
            </a:r>
          </a:p>
          <a:p>
            <a:endParaRPr lang="en-US" sz="1600" dirty="0" smtClean="0"/>
          </a:p>
          <a:p>
            <a:endParaRPr lang="en-US" sz="1600" b="1" dirty="0" smtClean="0"/>
          </a:p>
          <a:p>
            <a:r>
              <a:rPr lang="en-US" sz="1600" b="1" dirty="0" smtClean="0"/>
              <a:t># of Teacher/</a:t>
            </a:r>
            <a:r>
              <a:rPr lang="en-US" sz="1600" b="1" dirty="0" err="1" smtClean="0"/>
              <a:t>Adminstrator</a:t>
            </a:r>
            <a:r>
              <a:rPr lang="en-US" sz="1600" b="1" dirty="0" smtClean="0"/>
              <a:t> Trainings </a:t>
            </a:r>
            <a:r>
              <a:rPr lang="en-US" sz="1600" dirty="0" smtClean="0"/>
              <a:t>*</a:t>
            </a:r>
          </a:p>
          <a:p>
            <a:r>
              <a:rPr lang="en-US" sz="1600" dirty="0" smtClean="0"/>
              <a:t># of presentations done at Department, school, or county office level meetings</a:t>
            </a:r>
          </a:p>
          <a:p>
            <a:endParaRPr lang="en-US" sz="1600" dirty="0" smtClean="0"/>
          </a:p>
          <a:p>
            <a:endParaRPr lang="en-US" sz="1600" b="1" dirty="0" smtClean="0"/>
          </a:p>
          <a:p>
            <a:r>
              <a:rPr lang="en-US" sz="1600" b="1" dirty="0" smtClean="0"/>
              <a:t># of teachers or </a:t>
            </a:r>
            <a:r>
              <a:rPr lang="en-US" sz="1600" b="1" dirty="0" err="1" smtClean="0"/>
              <a:t>adminstrators</a:t>
            </a:r>
            <a:r>
              <a:rPr lang="en-US" sz="1600" b="1" dirty="0" smtClean="0"/>
              <a:t> trained </a:t>
            </a:r>
            <a:endParaRPr lang="en-US" sz="1600" dirty="0" smtClean="0"/>
          </a:p>
          <a:p>
            <a:r>
              <a:rPr lang="en-US" sz="1600" dirty="0" smtClean="0"/>
              <a:t>the number of teachers or </a:t>
            </a:r>
            <a:r>
              <a:rPr lang="en-US" sz="1600" dirty="0" err="1" smtClean="0"/>
              <a:t>adminstrators</a:t>
            </a:r>
            <a:r>
              <a:rPr lang="en-US" sz="1600" dirty="0" smtClean="0"/>
              <a:t> present at the presentation</a:t>
            </a:r>
          </a:p>
          <a:p>
            <a:r>
              <a:rPr lang="en-US" sz="1600" dirty="0" smtClean="0"/>
              <a:t> </a:t>
            </a:r>
          </a:p>
          <a:p>
            <a:endParaRPr lang="en-US" sz="1600" dirty="0" smtClean="0"/>
          </a:p>
          <a:p>
            <a:endParaRPr lang="en-US" sz="1600" dirty="0" smtClean="0"/>
          </a:p>
        </p:txBody>
      </p:sp>
      <p:sp>
        <p:nvSpPr>
          <p:cNvPr id="6" name="TextBox 5"/>
          <p:cNvSpPr txBox="1"/>
          <p:nvPr/>
        </p:nvSpPr>
        <p:spPr>
          <a:xfrm>
            <a:off x="1219200" y="304800"/>
            <a:ext cx="6781800" cy="1692771"/>
          </a:xfrm>
          <a:prstGeom prst="rect">
            <a:avLst/>
          </a:prstGeom>
          <a:noFill/>
        </p:spPr>
        <p:txBody>
          <a:bodyPr wrap="square" rtlCol="0">
            <a:spAutoFit/>
          </a:bodyPr>
          <a:lstStyle/>
          <a:p>
            <a:pPr algn="ctr"/>
            <a:r>
              <a:rPr lang="en-US" b="1" dirty="0" smtClean="0"/>
              <a:t> EXAMPLE:  </a:t>
            </a:r>
          </a:p>
          <a:p>
            <a:pPr algn="ctr"/>
            <a:r>
              <a:rPr lang="en-US" b="1" dirty="0" smtClean="0"/>
              <a:t>WHAT YOU SHOULD SEE INSIDE </a:t>
            </a:r>
          </a:p>
          <a:p>
            <a:pPr algn="ctr"/>
            <a:r>
              <a:rPr lang="en-US" b="1" dirty="0" smtClean="0"/>
              <a:t>THE GOOGLE DOCS LINK </a:t>
            </a:r>
            <a:endParaRPr lang="en-US" dirty="0" smtClean="0"/>
          </a:p>
          <a:p>
            <a:pPr algn="ctr"/>
            <a:endParaRPr lang="en-US" sz="2500" dirty="0" smtClean="0"/>
          </a:p>
          <a:p>
            <a:endParaRPr lang="en-US" sz="2500" dirty="0"/>
          </a:p>
        </p:txBody>
      </p:sp>
      <p:sp>
        <p:nvSpPr>
          <p:cNvPr id="7" name="Flowchart: Process 6"/>
          <p:cNvSpPr/>
          <p:nvPr/>
        </p:nvSpPr>
        <p:spPr>
          <a:xfrm>
            <a:off x="1371600" y="32004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1371600" y="22098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1295400" y="44196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1371600" y="54102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Pictures for Mary Jane\GAPMP014.jpg"/>
          <p:cNvPicPr>
            <a:picLocks noChangeAspect="1" noChangeArrowheads="1"/>
          </p:cNvPicPr>
          <p:nvPr/>
        </p:nvPicPr>
        <p:blipFill>
          <a:blip r:embed="rId3"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533400" y="2209800"/>
            <a:ext cx="7772400" cy="646331"/>
          </a:xfrm>
          <a:prstGeom prst="rect">
            <a:avLst/>
          </a:prstGeom>
        </p:spPr>
        <p:txBody>
          <a:bodyPr wrap="square">
            <a:spAutoFit/>
          </a:bodyPr>
          <a:lstStyle/>
          <a:p>
            <a:pPr algn="ctr"/>
            <a:endParaRPr lang="en-US" dirty="0" smtClean="0"/>
          </a:p>
          <a:p>
            <a:endParaRPr lang="en-US" dirty="0"/>
          </a:p>
        </p:txBody>
      </p:sp>
      <p:sp>
        <p:nvSpPr>
          <p:cNvPr id="9" name="TextBox 8"/>
          <p:cNvSpPr txBox="1"/>
          <p:nvPr/>
        </p:nvSpPr>
        <p:spPr>
          <a:xfrm>
            <a:off x="1066800" y="1524000"/>
            <a:ext cx="7391400" cy="3785652"/>
          </a:xfrm>
          <a:prstGeom prst="rect">
            <a:avLst/>
          </a:prstGeom>
          <a:noFill/>
        </p:spPr>
        <p:txBody>
          <a:bodyPr wrap="square" rtlCol="0">
            <a:spAutoFit/>
          </a:bodyPr>
          <a:lstStyle/>
          <a:p>
            <a:r>
              <a:rPr lang="en-US" sz="1600" b="1" dirty="0" smtClean="0"/>
              <a:t># of OTHER  Events</a:t>
            </a:r>
            <a:r>
              <a:rPr lang="en-US" sz="1600" dirty="0" smtClean="0"/>
              <a:t>*</a:t>
            </a:r>
          </a:p>
          <a:p>
            <a:r>
              <a:rPr lang="en-US" sz="1600" dirty="0" smtClean="0"/>
              <a:t>any other event or meeting where you wore your "Parent Mentor Hat“</a:t>
            </a:r>
          </a:p>
          <a:p>
            <a:endParaRPr lang="en-US" sz="1600" b="1" dirty="0" smtClean="0"/>
          </a:p>
          <a:p>
            <a:endParaRPr lang="en-US" sz="1600" b="1" dirty="0" smtClean="0"/>
          </a:p>
          <a:p>
            <a:endParaRPr lang="en-US" sz="1600" b="1" dirty="0" smtClean="0"/>
          </a:p>
          <a:p>
            <a:r>
              <a:rPr lang="en-US" sz="1600" b="1" dirty="0" smtClean="0"/>
              <a:t># of attendees at OTHER  Events</a:t>
            </a:r>
            <a:r>
              <a:rPr lang="en-US" sz="1600" dirty="0" smtClean="0"/>
              <a:t>*</a:t>
            </a:r>
          </a:p>
          <a:p>
            <a:r>
              <a:rPr lang="en-US" sz="1600" dirty="0" smtClean="0"/>
              <a:t>3 events with 5 people at each = 15</a:t>
            </a:r>
            <a:endParaRPr lang="en-US" sz="1600" b="1" dirty="0" smtClean="0"/>
          </a:p>
          <a:p>
            <a:endParaRPr lang="en-US" sz="1600" b="1" dirty="0" smtClean="0"/>
          </a:p>
          <a:p>
            <a:endParaRPr lang="en-US" sz="1600" b="1" dirty="0" smtClean="0"/>
          </a:p>
          <a:p>
            <a:endParaRPr lang="en-US" sz="1600" b="1" dirty="0" smtClean="0"/>
          </a:p>
          <a:p>
            <a:r>
              <a:rPr lang="en-US" sz="1600" b="1" dirty="0" smtClean="0"/>
              <a:t>any explanation or information you wish to share about your contacts</a:t>
            </a:r>
            <a:r>
              <a:rPr lang="en-US" sz="1600" dirty="0" smtClean="0"/>
              <a:t>*</a:t>
            </a:r>
          </a:p>
          <a:p>
            <a:r>
              <a:rPr lang="en-US" sz="1600" dirty="0" smtClean="0"/>
              <a:t>(example: Regional Transition council meeting)</a:t>
            </a:r>
          </a:p>
          <a:p>
            <a:endParaRPr lang="en-US" sz="1600" dirty="0" smtClean="0"/>
          </a:p>
          <a:p>
            <a:endParaRPr lang="en-US" sz="1600" dirty="0" smtClean="0"/>
          </a:p>
          <a:p>
            <a:endParaRPr lang="en-US" sz="1600" dirty="0" smtClean="0"/>
          </a:p>
        </p:txBody>
      </p:sp>
      <p:sp>
        <p:nvSpPr>
          <p:cNvPr id="6" name="TextBox 5"/>
          <p:cNvSpPr txBox="1"/>
          <p:nvPr/>
        </p:nvSpPr>
        <p:spPr>
          <a:xfrm>
            <a:off x="1600200" y="381000"/>
            <a:ext cx="6781800" cy="1692771"/>
          </a:xfrm>
          <a:prstGeom prst="rect">
            <a:avLst/>
          </a:prstGeom>
          <a:noFill/>
        </p:spPr>
        <p:txBody>
          <a:bodyPr wrap="square" rtlCol="0">
            <a:spAutoFit/>
          </a:bodyPr>
          <a:lstStyle/>
          <a:p>
            <a:pPr algn="ctr"/>
            <a:r>
              <a:rPr lang="en-US" b="1" dirty="0" smtClean="0"/>
              <a:t> EXAMPLE:  </a:t>
            </a:r>
          </a:p>
          <a:p>
            <a:pPr algn="ctr"/>
            <a:r>
              <a:rPr lang="en-US" b="1" dirty="0" smtClean="0"/>
              <a:t>WHAT YOU SHOULD SEE INSIDE </a:t>
            </a:r>
          </a:p>
          <a:p>
            <a:pPr algn="ctr"/>
            <a:r>
              <a:rPr lang="en-US" b="1" dirty="0" smtClean="0"/>
              <a:t>THE GOOGLE DOCS LINK </a:t>
            </a:r>
            <a:endParaRPr lang="en-US" dirty="0" smtClean="0"/>
          </a:p>
          <a:p>
            <a:pPr algn="ctr"/>
            <a:endParaRPr lang="en-US" sz="2500" dirty="0" smtClean="0"/>
          </a:p>
          <a:p>
            <a:endParaRPr lang="en-US" sz="2500" dirty="0"/>
          </a:p>
        </p:txBody>
      </p:sp>
      <p:sp>
        <p:nvSpPr>
          <p:cNvPr id="7" name="Flowchart: Process 6"/>
          <p:cNvSpPr/>
          <p:nvPr/>
        </p:nvSpPr>
        <p:spPr>
          <a:xfrm>
            <a:off x="1219200" y="22098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1143000" y="46482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 name="Rectangle 1"/>
          <p:cNvSpPr>
            <a:spLocks noChangeArrowheads="1"/>
          </p:cNvSpPr>
          <p:nvPr/>
        </p:nvSpPr>
        <p:spPr bwMode="auto">
          <a:xfrm>
            <a:off x="0" y="-246221"/>
            <a:ext cx="184731" cy="492443"/>
          </a:xfrm>
          <a:prstGeom prst="rect">
            <a:avLst/>
          </a:prstGeom>
          <a:solidFill>
            <a:srgbClr val="FFFEFE"/>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Flowchart: Process 10"/>
          <p:cNvSpPr/>
          <p:nvPr/>
        </p:nvSpPr>
        <p:spPr>
          <a:xfrm>
            <a:off x="1219200" y="3505200"/>
            <a:ext cx="9144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Pictures for Mary Jane\GAPMP014.jpg"/>
          <p:cNvPicPr>
            <a:picLocks noChangeAspect="1" noChangeArrowheads="1"/>
          </p:cNvPicPr>
          <p:nvPr/>
        </p:nvPicPr>
        <p:blipFill>
          <a:blip r:embed="rId6" cstate="print"/>
          <a:srcRect/>
          <a:stretch>
            <a:fillRect/>
          </a:stretch>
        </p:blipFill>
        <p:spPr bwMode="auto">
          <a:xfrm>
            <a:off x="152400" y="6313516"/>
            <a:ext cx="1524000" cy="544484"/>
          </a:xfrm>
          <a:prstGeom prst="rect">
            <a:avLst/>
          </a:prstGeom>
          <a:noFill/>
        </p:spPr>
      </p:pic>
    </p:spTree>
    <p:controls>
      <mc:AlternateContent xmlns:mc="http://schemas.openxmlformats.org/markup-compatibility/2006">
        <mc:Choice xmlns:v="urn:schemas-microsoft-com:vml" Requires="v">
          <p:control spid="8194"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195" name="HTMLText1" r:id="rId3" imgW="914400" imgH="228600"/>
        </mc:Choice>
        <mc:Fallback>
          <p:control name="HTMLText1" r:id="rId3" imgW="914400" imgH="228600">
            <p:pic>
              <p:nvPicPr>
                <p:cNvPr id="0" name="HTMLText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828800"/>
            <a:ext cx="6781800" cy="2354491"/>
          </a:xfrm>
          <a:prstGeom prst="rect">
            <a:avLst/>
          </a:prstGeom>
          <a:noFill/>
        </p:spPr>
        <p:txBody>
          <a:bodyPr wrap="square" rtlCol="0">
            <a:spAutoFit/>
          </a:bodyPr>
          <a:lstStyle/>
          <a:p>
            <a:pPr algn="ctr"/>
            <a:r>
              <a:rPr lang="en-US" sz="3600" dirty="0" smtClean="0"/>
              <a:t>STEP 3:  </a:t>
            </a:r>
          </a:p>
          <a:p>
            <a:pPr algn="ctr"/>
            <a:r>
              <a:rPr lang="en-US" sz="3600" dirty="0" smtClean="0"/>
              <a:t>	HIT the SUBMIT Button</a:t>
            </a:r>
          </a:p>
          <a:p>
            <a:pPr algn="ctr"/>
            <a:endParaRPr lang="en-US" sz="2500" b="1" dirty="0" smtClean="0"/>
          </a:p>
          <a:p>
            <a:pPr algn="ctr"/>
            <a:endParaRPr lang="en-US" sz="2500" dirty="0" smtClean="0"/>
          </a:p>
          <a:p>
            <a:endParaRPr lang="en-US" sz="2500" dirty="0"/>
          </a:p>
        </p:txBody>
      </p:sp>
      <p:sp>
        <p:nvSpPr>
          <p:cNvPr id="3" name="Flowchart: Process 2"/>
          <p:cNvSpPr/>
          <p:nvPr/>
        </p:nvSpPr>
        <p:spPr>
          <a:xfrm>
            <a:off x="2895600" y="3505200"/>
            <a:ext cx="38862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0" y="3657600"/>
            <a:ext cx="3505200" cy="646331"/>
          </a:xfrm>
          <a:prstGeom prst="rect">
            <a:avLst/>
          </a:prstGeom>
          <a:noFill/>
        </p:spPr>
        <p:txBody>
          <a:bodyPr wrap="square" rtlCol="0">
            <a:spAutoFit/>
          </a:bodyPr>
          <a:lstStyle/>
          <a:p>
            <a:pPr algn="ctr"/>
            <a:r>
              <a:rPr lang="en-US" sz="3600" b="1" dirty="0" smtClean="0"/>
              <a:t>SUBMIT</a:t>
            </a:r>
            <a:endParaRPr lang="en-US" sz="3600" b="1" dirty="0"/>
          </a:p>
        </p:txBody>
      </p:sp>
      <p:pic>
        <p:nvPicPr>
          <p:cNvPr id="6" name="j0214098.wav">
            <a:hlinkClick r:id="" action="ppaction://media"/>
          </p:cNvPr>
          <p:cNvPicPr>
            <a:picLocks noRot="1" noChangeAspect="1"/>
          </p:cNvPicPr>
          <p:nvPr>
            <a:wavAudioFile r:embed="rId1" name="j0214098.wav"/>
          </p:nvPr>
        </p:nvPicPr>
        <p:blipFill>
          <a:blip r:embed="rId3" cstate="print"/>
          <a:stretch>
            <a:fillRect/>
          </a:stretch>
        </p:blipFill>
        <p:spPr>
          <a:xfrm>
            <a:off x="4419600" y="3276600"/>
            <a:ext cx="304800" cy="304800"/>
          </a:xfrm>
          <a:prstGeom prst="rect">
            <a:avLst/>
          </a:prstGeom>
        </p:spPr>
      </p:pic>
      <p:pic>
        <p:nvPicPr>
          <p:cNvPr id="7" name="Picture 6" descr="I:\Pictures for Mary Jane\GAPMP014.jpg"/>
          <p:cNvPicPr>
            <a:picLocks noChangeAspect="1" noChangeArrowheads="1"/>
          </p:cNvPicPr>
          <p:nvPr/>
        </p:nvPicPr>
        <p:blipFill>
          <a:blip r:embed="rId4"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533400" y="2209800"/>
            <a:ext cx="7772400" cy="646331"/>
          </a:xfrm>
          <a:prstGeom prst="rect">
            <a:avLst/>
          </a:prstGeom>
        </p:spPr>
        <p:txBody>
          <a:bodyPr wrap="square">
            <a:spAutoFit/>
          </a:bodyPr>
          <a:lstStyle/>
          <a:p>
            <a:pPr algn="ctr"/>
            <a:endParaRPr lang="en-US" dirty="0" smtClean="0"/>
          </a:p>
          <a:p>
            <a:endParaRPr lang="en-US" dirty="0"/>
          </a:p>
        </p:txBody>
      </p:sp>
      <p:sp>
        <p:nvSpPr>
          <p:cNvPr id="40966" name="AutoShape 6" descr="data:image/jpeg;base64,/9j/4AAQSkZJRgABAQAAAQABAAD/2wCEAAkGBxQTEhUUExQUFhQXFxcXGRYWGBgVFxccFxgXGBQYFxcaHSggGBwlHBUVITEhJSkrLi4uGB8zODMsNygtLisBCgoKDg0OGxAQGywkICQsLywsLCwsLCwsLCwsLC8sLCwsLCwsLCwsLCwsLCwsLCwsLCwsLCwsLCwsLCwsLCwsLP/AABEIAOUA3AMBIgACEQEDEQH/xAAbAAACAgMBAAAAAAAAAAAAAAAABQMEAQIGB//EAEcQAAIAAwQGBgUKBAYBBQAAAAECAAMRBBIhMQVBUWFxgQYTIjKRoUJScpKxBxQjYoKissHC0hZT0fAVM2Nz0+FDCDSTo/H/xAAZAQADAQEBAAAAAAAAAAAAAAAAAgMBBAX/xAApEQACAgEDAwQBBQEAAAAAAAAAAQIRAxIhMQQTUSIyQWHwQnGBkaEj/9oADAMBAAIRAxEAPwD3GCCEs7SzGYVl3LoB7TAtUggGlGGArTea6s1lJR5NSb4GlstSSpbzJjBURS7MclVRVieAEeEvpjSnSG0OljdrLYpbULXmQU1dYyYzHIxuDsjD2j6h0lsT22zTLNMmXEmABmlKVegYNQEsRQ3aHDImIeiWiP8AD7MtmkMpQFmvOlXYsaksVYA6hlkBC92I2hnn035E7ZIBmWTSJ6/OlHs9dv0izGNdlRsyh98lvT+0TLQ+jdJAra0rcdgFL3cWRwMC1O0GGDKDxbvPn071pfuN/wAkeN/KLOZekGj5iFRNPze8VUgGs907QvGvYwzypGrInwY4tHsfS/pHL0fZZlpm4hRRVGbucEQcTr1AE6o8c0boXS+n62idaTZrIxIRReuEA+hKUi+BTvscTlXV6D036NjSctJU+ayIj3x1ShamhUVvFsgT4w80ezyZSSpfVKktVRRcbAKAB6ewRndiboZ5Pbvku0no1DP0dbXmsnaMtA0pmAzpLLMk3bdOeoE4R33yVdPRpOQwmALaZVBMUYKwNbsxNxoQRqPER0Pz6dtl+43/ACR430PmtL6TWsSbgBE8NQG7jcdqKG/mAa41ZIsxxaPTvlK6bJouzdZQPPmErJlnIkd5m13VqK01kDCtR5no75P9K6XT5xb7Y0lJlGSWwZzQ5HqQypLFMte0be36WdD00hPkzrRMY9TS7KVR1Tdq818NUm9QA0IwEdX8+nbZfuN/yRndiboZ41pXolpbQa/ObJa2nyExmIAwAGsvIZmBTUWU1FScM49b6A9LJekrIs9BdYG5Ml1rccUqK6wQQQdh21iy9qmMCrGUVOBBltQg4EH6SPHfkBtTpNtyyiOq+jIvBmGDTAtBeFCV+AjVkTVmaWd78q/T/wDw6WkqSA9rnDsKcQi1pfK6yTgo1kHZQ8RZfkn0lpBBO0hbmlu3aEtg05lrjit9Vln6q5YZZDstJdDkn6Ql6QmzGabLuXJZUdSLgNzs97Bje72fhHV/Pp22X7jf8kZ3Ym6GeNaSsGlujxWek82qxXgrKSxQVwAeWxPVVrgynOgOYB9q6MadlW6zS7TJrcmCtDmpBoytvBBHnCjpNPZ7HaVmmUZZkzb3YbK41fTwjj//AE3zGNhtCnui0GnEy0vDyHjDRkpcCtNcnrcEEEMYEEEEABBBBAAQQQQAEEEEACLpLpW4OrQ9thiR6C7faOIGzE7Kq9E5Sx/pD9EKJ80sWcmparE8f+qDgBDfRwxT/aPxlx53deSb8HXo0xGcEEYIrhDmCjpJ0ls1hll7RMC4VWWKGY+5EzPHIayI4DoNomfpDSDaWtSGXLH/ALdDroCqEV9FRjXC8xqNcd9L6KWJZnWCyyTMrW+yB2rtq1cYcw6kkthab5CCCIrTZ1mKUcVU4EbfCEGOZ6adOZFhQqGEy0kUlyV7RvHAF6d0VphmdW5L8k3RObI6222sEWm0V7Ld5VZr7FxqZmoaagBtIHYaN6N2SQ1+TZpKP66oL3JjiIaw2qlSFre2EEEVdI6PlT0KTkDoc1NaHjSFNOJ+UDp0ktGsljPXWyaDLAldvq72BNVzelaKMRmaa2HyY9Ezo+y0mU6+aQ8zI3aCiy6jA3QTjtY6qR0Gi9B2azV6iRKlE5lECk8WzMMIZyVUjEt7YRgmgqcANeyMxR0poiRaVCz5azFGpqkeFYU08++UPpf85B0do6s+fN7MxpeKqvpKH7prkWrdArjXL0X5Nuji2CwSpIN5iOsmN6zuAW5AUUblEa6N0VIs6lZEmXKBzEtQteNBjzh1oh+yy+qx8G7VfEsOUdGKS4RKafLGEEEEWJhBBBAAQQQQAEEEEABBBBAB5kh7A9n8oe2LOX7BHkp/TCGT3B7I+EO7Gf8AJPDzlt/1Hj4eWd8+BrC7TekGkorKoNWu41w7LHV7MMYT9KV+hB2Op8ar+qLzbUW0TirkrF38SzPUl/e/rB/Es31Jf3v6wlgpHB38nk7OzDwOv4lm+rL8G/dGP4lm+rL8G/dCQuBmQOcaNaUAqXQCtKlgBXOla5xveyef8M7UB9/Ek31Zfg37oP4km+rK8G/fHOjSEqhPWyyFFWIdSFG00OAiBNO2YkAT5JJIAAdSSTgAADjG9zN9/wBGaMZ1H8STtkr3W/fGD0jnbJXut++OUndIrKpIafLBBIIriCMwaRMml5JdJYcX5iB0Wh7SkFgRhsB8I3Xm+/6DRiOk/iOdsle6374P4inf6fut+6Od/wATldd1F76ULfu0OW2tKcqwvXpXIKdYFnmX/MEmYUABoTepSggUs74sHHEjsv4inf6fun90H8RT/wDT90/ujk7Tp1VmdWsudNa4Jn0aqwusaA1LDXGtq091aIzSJwMyaJSobgcswqp71ADiM9UF5n+IKxHWnpHPGP0Z3XTju70dlo6aOsUjJ1pxp2k8r/jHkdm0yTOWTMkzJTurMt4owYL3u6xpHo2hJxazyyO8goOMs0WvEKK7jHT085qVTIZoxcbidhBGkmYGUMMiARwOIjePUOEIIIIACCCCAAggggAIIIIAPM7OOyvsj4Q3sp7Eo/7XndX9UKZIwHAfCGUhvoFPqop90A/lHjYtmz0J8DuFvSJa2d910+DrDKKemFrIm/7bHwBP5R0yVpokuTiI4K3Wa60+Ywss+juesNoZJyUJogx7DLkAN0d6YpTLFZ2a80uSXHpFUJ8aRwYcmhs68sNRx+knlzLVImOJCo9jUgWrFR26jXi1DzFYn00JLWSUJJs5u2mSX6tQZN4gqarrFMxnSOz6lWNboJ20BMTLY21Sn5S2/pFe89qT2J9pb7rc52xdHbs5ZszqOyrKEkyRKU3qd/E3gKYCNdEWYLbbZ2RRhIK4YYIQ1PEV4x1Q0fNP/ime4w+IiQaJn/ym8VHxMJqyu7T3Vf7Y9QVUzzzRUx5M2eC9pVTapjhJdnMxXBK437hNDdpgdUWNKWBrRaVmy1mIws16W7KyhJqTQUV8KCq3gQdRjv10HP8A5dOLJ+TRIOj0/Yg4t/QGK68l6lHcnphVORwOitFTUtUmfMWruk1p7DJWe7cTM4KFCimzfCexaCnCymSbPaDMo4B69VlAkkqTL6yhAqKimOMesr0bna2lcmY/oiQdGH/mKPslvKojVPN4/F/P2Y44/J5rbNDzzaJcxpRmgWZJblJ3UAzAxLd0gld1KY7os6S0XNnyZUtpKoJU2UbvW36y0Uhu3QGtMPOseir0XOucDwl0/WYkHRhdcx/shR8QYP8ArtstvzybePfd7nnmjNAfN7S7yll9S6gG8T1kttYQkElDhUE58MfQ+iU7szE2MG94U/R5xIvRmV68080/JIu2DRUuSSyXqkUNTXCtcqbo2EMmvVL9hZShpqI80RNwZPVNR7LVI8ww4AQwhFKm3HV9Q7Ley1KnkQp4Aw9j0scricU1TCCCCKChBBBAAQQQQAEEEEAHm7DEjYSPDCGNhAMpQcqXTywMUrWtJkwf6kz8bUi5ow/Rji/42jxo7SZ6D9qGtlclEJzKqTxIFYkZaihxBwIOuK9gPZI2M3mbw8mETzEvAjaCPHCOsgVzIkr6MpeSiJFtEvUycmWGtiClFYKovKpwAGYBiesW7P2T1iQ2lcqk+yC34QdhjHzkbH/+OZ+2LmkB213q3kV/dEMTktLoeLtEDWigJuvQY5AZbiQYsCU/8tvGX++IrR3G9lvgYdGHxwUuRZSaFYs8z1V5t/QGIZvWK10qlaA986yw9T6sOoXW4fSDen4Tj+IRs4JK0ZGTbKnb+oPE/wBI0nGYFJvJgCe4dQr68WYwREShZ+YH+YeSj86wHRv+pM/+v9kT2Fqy0Ou6K8QKHzrE8dWiPgjbEMqVUAszk0xFbtDrHZprjE6XdF4Fuzie27Agd4XSaE0rTfSLMxbruu+8OD1P4g/hBHM9nRVbowRXePjDLRc+8l0ntJ2TvHotzGe8NshRZsBd9XDl6PlQcQYnkzurcPqyb2dv2TjwLQ+OWlmTVoewQQR1EAggggAIIIIACCCCADgNLLSfNH1yfeo36om0WeyRsY+YDfqjPSJKWmZvut90D4qYj0Ue+PrBuRUL+gx5EtssjvXsQysR7TDbdb4qfwrFyKEs0dTtvL4i98UA5xfi8eCT5LmjT9Go2XlHBWKr5ARahXZLWqF1a9mGFFZsCANQ2oYsHSA1K55AfiIMdikqINOzGkx3D9YjkVY/FRFaDSFtvIaIwoVarFQKKwY90tqBiQWSZrEsfaY+VwRKa1O0PF0tytagSjgZlWA8DDoMDiMjiOeUUBYX9dPcP74r2ebMCBb/AHexgo9DsnOuyNj6FuY/VwOIoaSHaQ+0vMgN8JZiC++uY/3R8FERTUqVLFyAynF2pibrGgNMmMa8ilsCi1uSxqzAYkgDfhDD5hL1op9oXvjWN0syDJFHBQPgIzs/ZvcKOjrfLCspmSxRmzZR3qPt+vTlFk2+XtJ3hXYeIEQ6QWjq3rLd5qaqByZ/CIYJTcdjFG9zFttIZkKBzjdPZK97u96le0AB7ZjYSZh9AjiV/ImNJi1BGW/ZsI3iGVknX0Da8iNhGDDxBgjU3ua7jwLJ1ndSHIUDutRiTQnsml3UTtwDExvDV1BBBFQRQjaDmIUBSpKnNde0Hutz17wYzJCt0EZXyMNEz8LhzXLeuriRkeR1wwhBUghl7y5aqjWp3H40OqHcicHUMMj/AHQ7DFcctSEnGmSQQQRQQIIIIACCCCADkOlkuk8HbLHiGavxEL9FntvvVaci1fxCHPTKXjKb218bpH4TCKxNSYu8Mvwb9MeVnVZ2duPfGMp2VRmKMBtKkMB4iGQNcRlFGJrA3Yp6pK8hiv3SsUgLI3fB1O0FefeHkH8YmiG1DskjNaMKZm7jQcQCOcbLNB7tW9kM34QYerFNyK4HIwwsL1lqTnSh4r2W8wYXhWOSOeV38ZEbWe0MhZDLOPbF5lAocCKqWxqpP2hFcdx5EnvwNYVTVo7jeGHBhj94PEvz5/VQb7xbyuj4xWe+8xLzKAar2VofWWpLEamGWbQ02pKkZFNbm8azEqCNoI8YtjR41u590fBa+cbjR6bGPF3+FaQqxM3WiWyzLyK2sjHcfSHI1jEy1y1NGdAdhZR8TCufYkVytxaHtCoBzwYY454/bEbqKCgwGwYCGlkp1RihZLpG1yyhINSpvAqrNWmYBUEYi8OcRhWOSOR9kfiIMEWtGP2bnqYD2fQ8uz9kwqam9zXcVsVxZ5h9ED2mp+EGMfSSj6FHP1mowGGytQKfZG2GsRz5QdSpyOvWDmCN4IB5RRQS4E1N8lA2mYfSUeytD95iPKK1ovVD3mamqi4g50uqCSKVHhriRCcQe8DQ8d24ihG4iNog5S4ZVJfBhTUVGIOsa4msVo6tqHuMfdY4A8DgONNpMU07LXfRat3ccyvxI5jZEzCoocQcCNu2MjLS7Bq0P4IX6MtX/jY1Yd0n0hv+sNe3A7aMI7E7Vog1QQQQRpgQQQQAJOl0usgN6jqferL/AFxyKtQqdjDwrRvImO605KvWeaNdwkcV7Q8wI4NlqCNRFPGPN6xVNSOvp94tD6M2ZqPTUw81x8wT7oiGzTLyKxzIFdx1jxrG0ytKjMGo301cxUc4WLpjMZRb0a/Yu+obvLNfukDkYpIwIBGIIqDuOUSWZ7swHU3YPHEofEsPtjZHVjdMjNWhpFLSaYK/qmh9l6A/eCHgDF2kQWibLoVdlAIINWAwOBzi7VqiSKEazFqMMDmDsIxU+IERyJtR6TEG6SqswqNdQCBUUPAiJhLc5S3pt7A8iwPlHNpkWtDKRNDqGGsZbNoO8Go5RJCqXMmSjQol1ySO2cD6Q7lMe9xvYxubVM2oPsknxvflF9aXJLS3wTaSl9m9rTH7Pp+WPFRFWMma/wDMbkFH6a+cY0bZUxQgkrlVmIK6sK0wy8NsTdTew6uK3MOwAqcBtOAiOXbFVg4YEZNd7XZOug9U0Ndl7bDWXZJamqogO0KAfECJiYaOKndmOdlQ6QTUHP2WH4gI0OkDqln7RUfAmKzSrjXNWa+zs+zUDgV2xmFlkknRqgmRWqaxYPRUGTHF8NRp2cqnXkTnQRdGjyc5h+wFH4r0V4msE66RLOXoH9HLVuw1YkGpP1BJNLY3bRiEdoud94rliMFoMDjlFWhUlWzGv1hqYfmNR5Et4gtdmvjYwxU7OO0HWPzAMUlBNbCqVMXMNhoQagjMEZH+88RrhtYbXfFDg4peHHIjcaGnAjMGFKk5EUIwI2H8xsMZBIIZTRhlsO0Hcf6HVEoT0umPKOofwRBZLSJgqMCMCDmDsP8AXXE8dRAIIIIAMER5w0u6Svqkr7pK/lHpEcP0hk3bQ/1rrjgRQ/eVjzjj62NwT8HR079VGmi37LLsavJsfje8IvQpsL0mD6wK8x2l+DeMNo5IO0XfJLYWwKeriPZatPA3hwAieYl4EYiusYEbCDqIzigXukPqGfsnveFA32aa4ZReL2JNFeUgYdoVYYNeq2Iz71TTWNxETIgGQA4YRG/ZYHU1FPHJTz7vuxNDNmG9lmXX3PhwYd08xh7sM4TutRT/APRsI2EZwwsU++uPeGDcdo3EUPOL4pWqJzXybWqRfUjI5g7CMj/eYqIWo1RiKHIjYRmIcQv0lLunrMhk+rg/LI7qH0Y3JG1ZkHRDGpJBDL3ly37VO4/Gh1Rqs0HKreyC/wCEGJFlucpbcSVUcwTeHhEUpfBRtDOTNDKGGR/sg7DqjeFRWbKBbsXTiwqz3fr5LhlXx21GnTDm5HshQPME+cXc0uSSjfBftVnvrTIjFTsP9MwdxMKuvAJViA4wK1xB2UzOYI21EbNLB71W3MzMPAkiMyvozVABqKigDDZsBzod52xKUoyY6TRlbxyRz9kr+KgjY2R2FCqgb2oRrBF0HEZ1rDKTNDAMpqD/AGQRqI2RvFFjiK5sVNPmg3HZQaVDKtCwGZBJI1ioprG0Rq145u5+1d8koIZWiQHFDxBGYOojxPIkZGFhBBut3hjXUw9YfmNXgSuTUv2NhRE8ihvIAG/ENjH4HVwqDJKmBhUcCDmDrB3xgTQcu0digueYWtIybLMJvKlDrvkKGGzCprsqBTyiai2PaRujFWvLnkQcmGw/kdR3VBcWW0B1qOBBzB2Hf/0YSo1doIwIOYOw/wB8MI2VipvLg2WOTDY3iaHVU7SC8J6dmLKN7ofQRBZLUHFRgRmpzU7D/XXE8dJEI5rpjI/y5m8oeYvL4XW96Olhdp+zX5EwDMC8OKdqnOlOcTzR1QaHhLTJM4Zq6sxQjiDUeYEOpbhgCMiARzhNF7RczAp6pqODVPxvcqR5GJ/B3TXyXYmsL4FDmtOanunyI+zEUas10hhiRXDaD3h5A8QI6IumSaL7qCCDkRQ84jkOxqtGZlzoMwe61cBjQ8wYlVgRUGoOIO3ZBeKkMuY1esDmvkKbwN8WVXuI/okWzzD6IHtN+0NGJlmmJV1YZUZVXErngScSMSOzrIpjgxlTAwDDEHEf3qO6N46FBLgi5Nii8xzdzwN38FKxp1C+qCdpFT4mJrTJ6tsO4xw+qT6PA6t+GwRrEJWnTKxposWCfT6Nvsk6wPRO8eY20MXoTutdo1gjMEZEb4u2a2Ag3yFZc9QI1MK6t2o4bCbY53syco0W4V2iR1Zw/wAsnD6hOS+zs2ZbItNpBNRLeyCQftd3ziGZbWIoEFDh2zXjVRUHxjZuLVMI38EMYJpicoikJQ0mObuojADcxNWpsavHaWkuxSwa3ASMi3aYcGapESjjv5Hc6FsmeQb0ur1zCglW+0MFYbSdx1Utf4kTW7LIINCHIUg7KLe/LVFudakXBmAOyuJ4LmYX2ycr4orXqUDkXRwYHtEY7NtCKxT2qkxOXwZafMPpgewoHjeveVIrzrOGpeqSDUFiWunaA1QPCkAVzmwX2RU+82H3YPmynvVb2jUe73fKIuT8lNKLlm0omKsQGXMKCwO8AVI4HLfmdm0h6qHixCjyqfKKwFBQZbIGYAVJAG04CG7rM0IxMvMwZiARhRRSo2MSTepmKU8yI2is1tX0QW4YD3jQEcKxNo/6UlWa43qjEkbQ5wO8XajwJRXJm+1GWa72w10j0jlTY20bvChxhvYbV1i1oRjQ504qadpcc4xIsEtSCFqw9Ju0w4E5cos0jphBx+SMpJmYIIIoKeeW2zdXMeXqViB7JxT7pWI5U24wbUMDwOfgQDyh70vs1HSYPSFw8RVl8r/gIQER42aPbyM9DG9UB5BFTRs2q0Oa4cR6J8PMGLcUFNrHMum4cjUr8WX8xursi7C51qNmsEZgjIiLdmnXhjgwwI37RuOY/wCorF2I0T2ef1Zx7hz+qfW4HX47YZTZqr3mC+0QPjCyKsqWJZpQBTkwAFDqUnZsPLZW8clKiThbGc62oQVozg4EAEA82oPAxRsyuzXCVXWpbtFhvAoLw10O/hvMcKKsQBtJp8YiacDkGOsFRSmwqzUB5GMc7e6N01wMF0ePSZzurdHK7Q+JMbTNGyyMFCsMQ4FWB45nhWKyW2bQVCA7cWrvu4UPMxo7Me878jcpwu0PiTD64IXTJmkyaFNHIVhqJz2FdoP9RmDGvX1yVjyuj71PKN0lgZACudBSvHbG8QdFCGjn1V4Vc+JoB4GNklUAUs5A1FqDhRaCkSRq7gCpIA2k0HiYLYUCIBgAANwpG0VWto9EFt+Q8TmN4rETTnOsL7IqfebDyjG0bRddgBUkAbTgPGIGto9EFuAoPE0ryrFYShWuZ2kljyJxA3RvCOZukGnOdYX2e0feYU+7GnVitTidpJYjgTlyjeCFbbGoIwR/UEYEHUQdRjMaswGJNBtOEADjR2lckmnHIPkG2BtQbyO6tIbRysqQz91GYHXSikcWoGHCsNrLZ7Sq0vyt14PMI3Xry15jnHdinJr1I5pxS4GsEEEWJlHTNj62S6jvUqvtLiviRQ7iY4MGselGOG09ZOrnsB3X7a8z2hyavAMscPW47Smjp6eW+koyZ1xg2rJuG3kceFYdQji/o2dUXDmuW9dXhkeW2OPHL4LyXyXY1qQby5jMesNnHWN+4mNoIsnQhdlzAwBGR/vkd0ZZQRQ4g6ooJMuGvonvDZ9YfmPzGN8GuWUVTsRmkuSoNQBXbmfHOJII1mTAoqxAG0kAeJjQNoIqtbB6Ksd57I88eYBiJprn0gu5Rj4tWvICMbSCi7McKKkgDaTQeJiu1sHogtv7o8TmOAMV1lgGtMdpqze8cY3hHMbSDTXOsLuUVPvHPkBGglitcztOJ8TjG8EK22bQQQRBOtaLgWFdg7Te6KmMNJ4IXzNIn0U5saeQrXyivMtDtmxG5ez597zhXOKN0saTZyr3mA4mleG2KszSI9FWbj2R54+UUFQDIY6zrPE64GYDMgccIm8vgbR5J3tkw6wu4CvIk5jhdPCH2htJ2eoDIJb+sxvA8JjYjgabqwjs9hmv3JbnfS6OIZqA8jDOz9GJp77Ig3Vc8xgPMx0YHmTtIlk7bW7OugihonRvUKVDuwwwYi6tPUAHZG6L8ekuNzjYQQQRoBCbpRYr8q8B2pfaG9fTHhjxUQ5jBhZRUk0zU6do83gDEEMMx57Rz/odUW9LWLqZrIO73k9k5DliOAB1xUjxJRcJV4PRTUlY5lTAwDDI/wB+MbwqsM+41D3WPgxy5HLjTaYaxeLtWTaoIxKmMmAAKnUTS6eNDgfI8cMwQydGNA0xzm1NyjyLHPiAI0WWAa69pxPicY3ggbbCggjSZMCirEAbSQB4mK0zSK+iGbgKDxaleVYxujS5GDCuZbXOVF4do+Jw8oruK94lvaNeYGQ5UhHkSNUWM5lvQZG8fq4+eQ5mK8zSDHuqF3t2j4CgHiYryJbP3FZ9XZBanEjAc4Z2fo9PbMKg+swJ8FrXxECWSftQNwjyxXMdm7zMd1aDwFAecagADUAOQjqbP0VUd+YzblAQedT4EQzsuiJMuhWWtRkx7bD7TVPnFY9Hkl7mI88VwjibPZnfuIzbwDT3svOGdn6Nzm71xBvN5h9lcD70dhGY6I9HjXO5J9RJ8CGz9F5Y77O+4dhfLtecM7Lo6VL7ktQdtKt7xxi3BHRHHGPCJOTfLCCCCHFCCCCAAggggAIIIIAFHSTR/WSryirpVhtI9JeYFRvAjjQY9JjiekGj+qm1A7D1K7jmy+dRuJ2RwdZita1/J09PP9LFZFcDlDDR9pr2WPaGR9YbeIyPI64oQbCMCDUHYf7w4ExwwlTOmSseRFOtCr3mAOzXyGZhU052NCzEn0EwPJV7R4GsW7LoSc3dlXRtaiDmO95RdNy9qbJulywmaS9VSd7dkfmfERXe0ufSpuUU8zU+FIeWfoqT/mTKbkGPvN+2Gdn6PSFzS+drksPdPZHIRRdPllzsI8sFxucVKl3m7ILtuBdueZhlZ9BT39AKNrsB5Cp8QI7aXLCigAA2AUHhG0Wj0Uf1OxH1Evg5uz9FR/5JpO5AF5VatfAQzs+g5CZSwTter/irTlDGCOiOGEeESc5PlmAIzBBFBAggggAIIIIACCCCAAggggAIIIIACCCCAAggggAIp6VsQmy2Q4awfVIyP95ioggjGrVMDktAaL+cpfv3BrAW8eRrQeBjorP0ckLmGc/WOHuig8oIIhiwwSuis8krqxnIkKgoiqo2KAo8BEkEEdBIIIIIACCCCAAggggAIIIIACCCCAAggggAIIIIACCCCAAggggA/9k=">
            <a:hlinkClick r:id="rId3"/>
          </p:cNvPr>
          <p:cNvSpPr>
            <a:spLocks noChangeAspect="1" noChangeArrowheads="1"/>
          </p:cNvSpPr>
          <p:nvPr/>
        </p:nvSpPr>
        <p:spPr bwMode="auto">
          <a:xfrm>
            <a:off x="53975" y="-1790700"/>
            <a:ext cx="35909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TEhUUExQUFhQXFxcXGRYWGBgVFxccFxgXGBQYFxcaHSggGBwlHBUVITEhJSkrLi4uGB8zODMsNygtLisBCgoKDg0OGxAQGywkICQsLywsLCwsLCwsLCwsLC8sLCwsLCwsLCwsLCwsLCwsLCwsLCwsLCwsLCwsLCwsLCwsLP/AABEIAOUA3AMBIgACEQEDEQH/xAAbAAACAgMBAAAAAAAAAAAAAAAABQMEAQIGB//EAEcQAAIAAwQGBgUKBAYBBQAAAAECAAMRBBIhMQVBUWFxgQYTIjKRoUJScpKxBxQjYoKissHC0hZT0fAVM2Nz0+FDCDSTo/H/xAAZAQADAQEBAAAAAAAAAAAAAAAAAgMBBAX/xAApEQACAgEDAwQBBQEAAAAAAAAAAQIRAxIhMQQTUSIyQWHwQnGBkaEj/9oADAMBAAIRAxEAPwD3GCCEs7SzGYVl3LoB7TAtUggGlGGArTea6s1lJR5NSb4GlstSSpbzJjBURS7MclVRVieAEeEvpjSnSG0OljdrLYpbULXmQU1dYyYzHIxuDsjD2j6h0lsT22zTLNMmXEmABmlKVegYNQEsRQ3aHDImIeiWiP8AD7MtmkMpQFmvOlXYsaksVYA6hlkBC92I2hnn035E7ZIBmWTSJ6/OlHs9dv0izGNdlRsyh98lvT+0TLQ+jdJAra0rcdgFL3cWRwMC1O0GGDKDxbvPn071pfuN/wAkeN/KLOZekGj5iFRNPze8VUgGs907QvGvYwzypGrInwY4tHsfS/pHL0fZZlpm4hRRVGbucEQcTr1AE6o8c0boXS+n62idaTZrIxIRReuEA+hKUi+BTvscTlXV6D036NjSctJU+ayIj3x1ShamhUVvFsgT4w80ezyZSSpfVKktVRRcbAKAB6ewRndiboZ5Pbvku0no1DP0dbXmsnaMtA0pmAzpLLMk3bdOeoE4R33yVdPRpOQwmALaZVBMUYKwNbsxNxoQRqPER0Pz6dtl+43/ACR430PmtL6TWsSbgBE8NQG7jcdqKG/mAa41ZIsxxaPTvlK6bJouzdZQPPmErJlnIkd5m13VqK01kDCtR5no75P9K6XT5xb7Y0lJlGSWwZzQ5HqQypLFMte0be36WdD00hPkzrRMY9TS7KVR1Tdq818NUm9QA0IwEdX8+nbZfuN/yRndiboZ41pXolpbQa/ObJa2nyExmIAwAGsvIZmBTUWU1FScM49b6A9LJekrIs9BdYG5Ml1rccUqK6wQQQdh21iy9qmMCrGUVOBBltQg4EH6SPHfkBtTpNtyyiOq+jIvBmGDTAtBeFCV+AjVkTVmaWd78q/T/wDw6WkqSA9rnDsKcQi1pfK6yTgo1kHZQ8RZfkn0lpBBO0hbmlu3aEtg05lrjit9Vln6q5YZZDstJdDkn6Ql6QmzGabLuXJZUdSLgNzs97Bje72fhHV/Pp22X7jf8kZ3Ym6GeNaSsGlujxWek82qxXgrKSxQVwAeWxPVVrgynOgOYB9q6MadlW6zS7TJrcmCtDmpBoytvBBHnCjpNPZ7HaVmmUZZkzb3YbK41fTwjj//AE3zGNhtCnui0GnEy0vDyHjDRkpcCtNcnrcEEEMYEEEEABBBBAAQQQQAEEEEACLpLpW4OrQ9thiR6C7faOIGzE7Kq9E5Sx/pD9EKJ80sWcmparE8f+qDgBDfRwxT/aPxlx53deSb8HXo0xGcEEYIrhDmCjpJ0ls1hll7RMC4VWWKGY+5EzPHIayI4DoNomfpDSDaWtSGXLH/ALdDroCqEV9FRjXC8xqNcd9L6KWJZnWCyyTMrW+yB2rtq1cYcw6kkthab5CCCIrTZ1mKUcVU4EbfCEGOZ6adOZFhQqGEy0kUlyV7RvHAF6d0VphmdW5L8k3RObI6222sEWm0V7Ld5VZr7FxqZmoaagBtIHYaN6N2SQ1+TZpKP66oL3JjiIaw2qlSFre2EEEVdI6PlT0KTkDoc1NaHjSFNOJ+UDp0ktGsljPXWyaDLAldvq72BNVzelaKMRmaa2HyY9Ezo+y0mU6+aQ8zI3aCiy6jA3QTjtY6qR0Gi9B2azV6iRKlE5lECk8WzMMIZyVUjEt7YRgmgqcANeyMxR0poiRaVCz5azFGpqkeFYU08++UPpf85B0do6s+fN7MxpeKqvpKH7prkWrdArjXL0X5Nuji2CwSpIN5iOsmN6zuAW5AUUblEa6N0VIs6lZEmXKBzEtQteNBjzh1oh+yy+qx8G7VfEsOUdGKS4RKafLGEEEEWJhBBBAAQQQQAEEEEABBBBAB5kh7A9n8oe2LOX7BHkp/TCGT3B7I+EO7Gf8AJPDzlt/1Hj4eWd8+BrC7TekGkorKoNWu41w7LHV7MMYT9KV+hB2Op8ar+qLzbUW0TirkrF38SzPUl/e/rB/Es31Jf3v6wlgpHB38nk7OzDwOv4lm+rL8G/dGP4lm+rL8G/dCQuBmQOcaNaUAqXQCtKlgBXOla5xveyef8M7UB9/Ek31Zfg37oP4km+rK8G/fHOjSEqhPWyyFFWIdSFG00OAiBNO2YkAT5JJIAAdSSTgAADjG9zN9/wBGaMZ1H8STtkr3W/fGD0jnbJXut++OUndIrKpIafLBBIIriCMwaRMml5JdJYcX5iB0Wh7SkFgRhsB8I3Xm+/6DRiOk/iOdsle6374P4inf6fut+6Od/wATldd1F76ULfu0OW2tKcqwvXpXIKdYFnmX/MEmYUABoTepSggUs74sHHEjsv4inf6fun90H8RT/wDT90/ujk7Tp1VmdWsudNa4Jn0aqwusaA1LDXGtq091aIzSJwMyaJSobgcswqp71ADiM9UF5n+IKxHWnpHPGP0Z3XTju70dlo6aOsUjJ1pxp2k8r/jHkdm0yTOWTMkzJTurMt4owYL3u6xpHo2hJxazyyO8goOMs0WvEKK7jHT085qVTIZoxcbidhBGkmYGUMMiARwOIjePUOEIIIIACCCCAAggggAIIIIAPM7OOyvsj4Q3sp7Eo/7XndX9UKZIwHAfCGUhvoFPqop90A/lHjYtmz0J8DuFvSJa2d910+DrDKKemFrIm/7bHwBP5R0yVpokuTiI4K3Wa60+Ywss+juesNoZJyUJogx7DLkAN0d6YpTLFZ2a80uSXHpFUJ8aRwYcmhs68sNRx+knlzLVImOJCo9jUgWrFR26jXi1DzFYn00JLWSUJJs5u2mSX6tQZN4gqarrFMxnSOz6lWNboJ20BMTLY21Sn5S2/pFe89qT2J9pb7rc52xdHbs5ZszqOyrKEkyRKU3qd/E3gKYCNdEWYLbbZ2RRhIK4YYIQ1PEV4x1Q0fNP/ime4w+IiQaJn/ym8VHxMJqyu7T3Vf7Y9QVUzzzRUx5M2eC9pVTapjhJdnMxXBK437hNDdpgdUWNKWBrRaVmy1mIws16W7KyhJqTQUV8KCq3gQdRjv10HP8A5dOLJ+TRIOj0/Yg4t/QGK68l6lHcnphVORwOitFTUtUmfMWruk1p7DJWe7cTM4KFCimzfCexaCnCymSbPaDMo4B69VlAkkqTL6yhAqKimOMesr0bna2lcmY/oiQdGH/mKPslvKojVPN4/F/P2Y44/J5rbNDzzaJcxpRmgWZJblJ3UAzAxLd0gld1KY7os6S0XNnyZUtpKoJU2UbvW36y0Uhu3QGtMPOseir0XOucDwl0/WYkHRhdcx/shR8QYP8ArtstvzybePfd7nnmjNAfN7S7yll9S6gG8T1kttYQkElDhUE58MfQ+iU7szE2MG94U/R5xIvRmV68080/JIu2DRUuSSyXqkUNTXCtcqbo2EMmvVL9hZShpqI80RNwZPVNR7LVI8ww4AQwhFKm3HV9Q7Ley1KnkQp4Aw9j0scricU1TCCCCKChBBBAAQQQQAEEEEAHm7DEjYSPDCGNhAMpQcqXTywMUrWtJkwf6kz8bUi5ow/Rji/42jxo7SZ6D9qGtlclEJzKqTxIFYkZaihxBwIOuK9gPZI2M3mbw8mETzEvAjaCPHCOsgVzIkr6MpeSiJFtEvUycmWGtiClFYKovKpwAGYBiesW7P2T1iQ2lcqk+yC34QdhjHzkbH/+OZ+2LmkB213q3kV/dEMTktLoeLtEDWigJuvQY5AZbiQYsCU/8tvGX++IrR3G9lvgYdGHxwUuRZSaFYs8z1V5t/QGIZvWK10qlaA986yw9T6sOoXW4fSDen4Tj+IRs4JK0ZGTbKnb+oPE/wBI0nGYFJvJgCe4dQr68WYwREShZ+YH+YeSj86wHRv+pM/+v9kT2Fqy0Ou6K8QKHzrE8dWiPgjbEMqVUAszk0xFbtDrHZprjE6XdF4Fuzie27Agd4XSaE0rTfSLMxbruu+8OD1P4g/hBHM9nRVbowRXePjDLRc+8l0ntJ2TvHotzGe8NshRZsBd9XDl6PlQcQYnkzurcPqyb2dv2TjwLQ+OWlmTVoewQQR1EAggggAIIIIACCCCADgNLLSfNH1yfeo36om0WeyRsY+YDfqjPSJKWmZvut90D4qYj0Ue+PrBuRUL+gx5EtssjvXsQysR7TDbdb4qfwrFyKEs0dTtvL4i98UA5xfi8eCT5LmjT9Go2XlHBWKr5ARahXZLWqF1a9mGFFZsCANQ2oYsHSA1K55AfiIMdikqINOzGkx3D9YjkVY/FRFaDSFtvIaIwoVarFQKKwY90tqBiQWSZrEsfaY+VwRKa1O0PF0tytagSjgZlWA8DDoMDiMjiOeUUBYX9dPcP74r2ebMCBb/AHexgo9DsnOuyNj6FuY/VwOIoaSHaQ+0vMgN8JZiC++uY/3R8FERTUqVLFyAynF2pibrGgNMmMa8ilsCi1uSxqzAYkgDfhDD5hL1op9oXvjWN0syDJFHBQPgIzs/ZvcKOjrfLCspmSxRmzZR3qPt+vTlFk2+XtJ3hXYeIEQ6QWjq3rLd5qaqByZ/CIYJTcdjFG9zFttIZkKBzjdPZK97u96le0AB7ZjYSZh9AjiV/ImNJi1BGW/ZsI3iGVknX0Da8iNhGDDxBgjU3ua7jwLJ1ndSHIUDutRiTQnsml3UTtwDExvDV1BBBFQRQjaDmIUBSpKnNde0Hutz17wYzJCt0EZXyMNEz8LhzXLeuriRkeR1wwhBUghl7y5aqjWp3H40OqHcicHUMMj/AHQ7DFcctSEnGmSQQQRQQIIIIACCCCADkOlkuk8HbLHiGavxEL9FntvvVaci1fxCHPTKXjKb218bpH4TCKxNSYu8Mvwb9MeVnVZ2duPfGMp2VRmKMBtKkMB4iGQNcRlFGJrA3Yp6pK8hiv3SsUgLI3fB1O0FefeHkH8YmiG1DskjNaMKZm7jQcQCOcbLNB7tW9kM34QYerFNyK4HIwwsL1lqTnSh4r2W8wYXhWOSOeV38ZEbWe0MhZDLOPbF5lAocCKqWxqpP2hFcdx5EnvwNYVTVo7jeGHBhj94PEvz5/VQb7xbyuj4xWe+8xLzKAar2VofWWpLEamGWbQ02pKkZFNbm8azEqCNoI8YtjR41u590fBa+cbjR6bGPF3+FaQqxM3WiWyzLyK2sjHcfSHI1jEy1y1NGdAdhZR8TCufYkVytxaHtCoBzwYY454/bEbqKCgwGwYCGlkp1RihZLpG1yyhINSpvAqrNWmYBUEYi8OcRhWOSOR9kfiIMEWtGP2bnqYD2fQ8uz9kwqam9zXcVsVxZ5h9ED2mp+EGMfSSj6FHP1mowGGytQKfZG2GsRz5QdSpyOvWDmCN4IB5RRQS4E1N8lA2mYfSUeytD95iPKK1ovVD3mamqi4g50uqCSKVHhriRCcQe8DQ8d24ihG4iNog5S4ZVJfBhTUVGIOsa4msVo6tqHuMfdY4A8DgONNpMU07LXfRat3ccyvxI5jZEzCoocQcCNu2MjLS7Bq0P4IX6MtX/jY1Yd0n0hv+sNe3A7aMI7E7Vog1QQQQRpgQQQQAJOl0usgN6jqferL/AFxyKtQqdjDwrRvImO605KvWeaNdwkcV7Q8wI4NlqCNRFPGPN6xVNSOvp94tD6M2ZqPTUw81x8wT7oiGzTLyKxzIFdx1jxrG0ytKjMGo301cxUc4WLpjMZRb0a/Yu+obvLNfukDkYpIwIBGIIqDuOUSWZ7swHU3YPHEofEsPtjZHVjdMjNWhpFLSaYK/qmh9l6A/eCHgDF2kQWibLoVdlAIINWAwOBzi7VqiSKEazFqMMDmDsIxU+IERyJtR6TEG6SqswqNdQCBUUPAiJhLc5S3pt7A8iwPlHNpkWtDKRNDqGGsZbNoO8Go5RJCqXMmSjQol1ySO2cD6Q7lMe9xvYxubVM2oPsknxvflF9aXJLS3wTaSl9m9rTH7Pp+WPFRFWMma/wDMbkFH6a+cY0bZUxQgkrlVmIK6sK0wy8NsTdTew6uK3MOwAqcBtOAiOXbFVg4YEZNd7XZOug9U0Ndl7bDWXZJamqogO0KAfECJiYaOKndmOdlQ6QTUHP2WH4gI0OkDqln7RUfAmKzSrjXNWa+zs+zUDgV2xmFlkknRqgmRWqaxYPRUGTHF8NRp2cqnXkTnQRdGjyc5h+wFH4r0V4msE66RLOXoH9HLVuw1YkGpP1BJNLY3bRiEdoud94rliMFoMDjlFWhUlWzGv1hqYfmNR5Et4gtdmvjYwxU7OO0HWPzAMUlBNbCqVMXMNhoQagjMEZH+88RrhtYbXfFDg4peHHIjcaGnAjMGFKk5EUIwI2H8xsMZBIIZTRhlsO0Hcf6HVEoT0umPKOofwRBZLSJgqMCMCDmDsP8AXXE8dRAIIIIAMER5w0u6Svqkr7pK/lHpEcP0hk3bQ/1rrjgRQ/eVjzjj62NwT8HR079VGmi37LLsavJsfje8IvQpsL0mD6wK8x2l+DeMNo5IO0XfJLYWwKeriPZatPA3hwAieYl4EYiusYEbCDqIzigXukPqGfsnveFA32aa4ZReL2JNFeUgYdoVYYNeq2Iz71TTWNxETIgGQA4YRG/ZYHU1FPHJTz7vuxNDNmG9lmXX3PhwYd08xh7sM4TutRT/APRsI2EZwwsU++uPeGDcdo3EUPOL4pWqJzXybWqRfUjI5g7CMj/eYqIWo1RiKHIjYRmIcQv0lLunrMhk+rg/LI7qH0Y3JG1ZkHRDGpJBDL3ly37VO4/Gh1Rqs0HKreyC/wCEGJFlucpbcSVUcwTeHhEUpfBRtDOTNDKGGR/sg7DqjeFRWbKBbsXTiwqz3fr5LhlXx21GnTDm5HshQPME+cXc0uSSjfBftVnvrTIjFTsP9MwdxMKuvAJViA4wK1xB2UzOYI21EbNLB71W3MzMPAkiMyvozVABqKigDDZsBzod52xKUoyY6TRlbxyRz9kr+KgjY2R2FCqgb2oRrBF0HEZ1rDKTNDAMpqD/AGQRqI2RvFFjiK5sVNPmg3HZQaVDKtCwGZBJI1ioprG0Rq145u5+1d8koIZWiQHFDxBGYOojxPIkZGFhBBut3hjXUw9YfmNXgSuTUv2NhRE8ihvIAG/ENjH4HVwqDJKmBhUcCDmDrB3xgTQcu0digueYWtIybLMJvKlDrvkKGGzCprsqBTyiai2PaRujFWvLnkQcmGw/kdR3VBcWW0B1qOBBzB2Hf/0YSo1doIwIOYOw/wB8MI2VipvLg2WOTDY3iaHVU7SC8J6dmLKN7ofQRBZLUHFRgRmpzU7D/XXE8dJEI5rpjI/y5m8oeYvL4XW96Olhdp+zX5EwDMC8OKdqnOlOcTzR1QaHhLTJM4Zq6sxQjiDUeYEOpbhgCMiARzhNF7RczAp6pqODVPxvcqR5GJ/B3TXyXYmsL4FDmtOanunyI+zEUas10hhiRXDaD3h5A8QI6IumSaL7qCCDkRQ84jkOxqtGZlzoMwe61cBjQ8wYlVgRUGoOIO3ZBeKkMuY1esDmvkKbwN8WVXuI/okWzzD6IHtN+0NGJlmmJV1YZUZVXErngScSMSOzrIpjgxlTAwDDEHEf3qO6N46FBLgi5Nii8xzdzwN38FKxp1C+qCdpFT4mJrTJ6tsO4xw+qT6PA6t+GwRrEJWnTKxposWCfT6Nvsk6wPRO8eY20MXoTutdo1gjMEZEb4u2a2Ag3yFZc9QI1MK6t2o4bCbY53syco0W4V2iR1Zw/wAsnD6hOS+zs2ZbItNpBNRLeyCQftd3ziGZbWIoEFDh2zXjVRUHxjZuLVMI38EMYJpicoikJQ0mObuojADcxNWpsavHaWkuxSwa3ASMi3aYcGapESjjv5Hc6FsmeQb0ur1zCglW+0MFYbSdx1Utf4kTW7LIINCHIUg7KLe/LVFudakXBmAOyuJ4LmYX2ycr4orXqUDkXRwYHtEY7NtCKxT2qkxOXwZafMPpgewoHjeveVIrzrOGpeqSDUFiWunaA1QPCkAVzmwX2RU+82H3YPmynvVb2jUe73fKIuT8lNKLlm0omKsQGXMKCwO8AVI4HLfmdm0h6qHixCjyqfKKwFBQZbIGYAVJAG04CG7rM0IxMvMwZiARhRRSo2MSTepmKU8yI2is1tX0QW4YD3jQEcKxNo/6UlWa43qjEkbQ5wO8XajwJRXJm+1GWa72w10j0jlTY20bvChxhvYbV1i1oRjQ504qadpcc4xIsEtSCFqw9Ju0w4E5cos0jphBx+SMpJmYIIIoKeeW2zdXMeXqViB7JxT7pWI5U24wbUMDwOfgQDyh70vs1HSYPSFw8RVl8r/gIQER42aPbyM9DG9UB5BFTRs2q0Oa4cR6J8PMGLcUFNrHMum4cjUr8WX8xursi7C51qNmsEZgjIiLdmnXhjgwwI37RuOY/wCorF2I0T2ef1Zx7hz+qfW4HX47YZTZqr3mC+0QPjCyKsqWJZpQBTkwAFDqUnZsPLZW8clKiThbGc62oQVozg4EAEA82oPAxRsyuzXCVXWpbtFhvAoLw10O/hvMcKKsQBtJp8YiacDkGOsFRSmwqzUB5GMc7e6N01wMF0ePSZzurdHK7Q+JMbTNGyyMFCsMQ4FWB45nhWKyW2bQVCA7cWrvu4UPMxo7Me878jcpwu0PiTD64IXTJmkyaFNHIVhqJz2FdoP9RmDGvX1yVjyuj71PKN0lgZACudBSvHbG8QdFCGjn1V4Vc+JoB4GNklUAUs5A1FqDhRaCkSRq7gCpIA2k0HiYLYUCIBgAANwpG0VWto9EFt+Q8TmN4rETTnOsL7IqfebDyjG0bRddgBUkAbTgPGIGto9EFuAoPE0ryrFYShWuZ2kljyJxA3RvCOZukGnOdYX2e0feYU+7GnVitTidpJYjgTlyjeCFbbGoIwR/UEYEHUQdRjMaswGJNBtOEADjR2lckmnHIPkG2BtQbyO6tIbRysqQz91GYHXSikcWoGHCsNrLZ7Sq0vyt14PMI3Xry15jnHdinJr1I5pxS4GsEEEWJlHTNj62S6jvUqvtLiviRQ7iY4MGselGOG09ZOrnsB3X7a8z2hyavAMscPW47Smjp6eW+koyZ1xg2rJuG3kceFYdQji/o2dUXDmuW9dXhkeW2OPHL4LyXyXY1qQby5jMesNnHWN+4mNoIsnQhdlzAwBGR/vkd0ZZQRQ4g6ooJMuGvonvDZ9YfmPzGN8GuWUVTsRmkuSoNQBXbmfHOJII1mTAoqxAG0kAeJjQNoIqtbB6Ksd57I88eYBiJprn0gu5Rj4tWvICMbSCi7McKKkgDaTQeJiu1sHogtv7o8TmOAMV1lgGtMdpqze8cY3hHMbSDTXOsLuUVPvHPkBGglitcztOJ8TjG8EK22bQQQRBOtaLgWFdg7Te6KmMNJ4IXzNIn0U5saeQrXyivMtDtmxG5ez597zhXOKN0saTZyr3mA4mleG2KszSI9FWbj2R54+UUFQDIY6zrPE64GYDMgccIm8vgbR5J3tkw6wu4CvIk5jhdPCH2htJ2eoDIJb+sxvA8JjYjgabqwjs9hmv3JbnfS6OIZqA8jDOz9GJp77Ig3Vc8xgPMx0YHmTtIlk7bW7OugihonRvUKVDuwwwYi6tPUAHZG6L8ekuNzjYQQQRoBCbpRYr8q8B2pfaG9fTHhjxUQ5jBhZRUk0zU6do83gDEEMMx57Rz/odUW9LWLqZrIO73k9k5DliOAB1xUjxJRcJV4PRTUlY5lTAwDDI/wB+MbwqsM+41D3WPgxy5HLjTaYaxeLtWTaoIxKmMmAAKnUTS6eNDgfI8cMwQydGNA0xzm1NyjyLHPiAI0WWAa69pxPicY3ggbbCggjSZMCirEAbSQB4mK0zSK+iGbgKDxaleVYxujS5GDCuZbXOVF4do+Jw8oruK94lvaNeYGQ5UhHkSNUWM5lvQZG8fq4+eQ5mK8zSDHuqF3t2j4CgHiYryJbP3FZ9XZBanEjAc4Z2fo9PbMKg+swJ8FrXxECWSftQNwjyxXMdm7zMd1aDwFAecagADUAOQjqbP0VUd+YzblAQedT4EQzsuiJMuhWWtRkx7bD7TVPnFY9Hkl7mI88VwjibPZnfuIzbwDT3svOGdn6Nzm71xBvN5h9lcD70dhGY6I9HjXO5J9RJ8CGz9F5Y77O+4dhfLtecM7Lo6VL7ktQdtKt7xxi3BHRHHGPCJOTfLCCCCHFCCCCAAggggAIIIIAFHSTR/WSryirpVhtI9JeYFRvAjjQY9JjiekGj+qm1A7D1K7jmy+dRuJ2RwdZita1/J09PP9LFZFcDlDDR9pr2WPaGR9YbeIyPI64oQbCMCDUHYf7w4ExwwlTOmSseRFOtCr3mAOzXyGZhU052NCzEn0EwPJV7R4GsW7LoSc3dlXRtaiDmO95RdNy9qbJulywmaS9VSd7dkfmfERXe0ufSpuUU8zU+FIeWfoqT/mTKbkGPvN+2Gdn6PSFzS+drksPdPZHIRRdPllzsI8sFxucVKl3m7ILtuBdueZhlZ9BT39AKNrsB5Cp8QI7aXLCigAA2AUHhG0Wj0Uf1OxH1Evg5uz9FR/5JpO5AF5VatfAQzs+g5CZSwTter/irTlDGCOiOGEeESc5PlmAIzBBFBAggggAIIIIACCCCAAggggAIIIIACCCCAAggggAIp6VsQmy2Q4awfVIyP95ioggjGrVMDktAaL+cpfv3BrAW8eRrQeBjorP0ckLmGc/WOHuig8oIIhiwwSuis8krqxnIkKgoiqo2KAo8BEkEEdBIIIIIACCCCAAggggAIIIIACCCCAAggggAIIIIACCCCAAggggA/9k=">
            <a:hlinkClick r:id="rId3"/>
          </p:cNvPr>
          <p:cNvSpPr>
            <a:spLocks noChangeAspect="1" noChangeArrowheads="1"/>
          </p:cNvSpPr>
          <p:nvPr/>
        </p:nvSpPr>
        <p:spPr bwMode="auto">
          <a:xfrm>
            <a:off x="53975" y="-1790700"/>
            <a:ext cx="35909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990600" y="1219200"/>
            <a:ext cx="7010400" cy="2031325"/>
          </a:xfrm>
          <a:prstGeom prst="rect">
            <a:avLst/>
          </a:prstGeom>
        </p:spPr>
        <p:txBody>
          <a:bodyPr wrap="square">
            <a:spAutoFit/>
          </a:bodyPr>
          <a:lstStyle/>
          <a:p>
            <a:pPr algn="ctr"/>
            <a:r>
              <a:rPr lang="en-US" dirty="0" smtClean="0"/>
              <a:t/>
            </a:r>
            <a:br>
              <a:rPr lang="en-US" dirty="0" smtClean="0"/>
            </a:br>
            <a:r>
              <a:rPr lang="en-US" sz="3600" dirty="0" smtClean="0"/>
              <a:t>You'll see a Thank You message on screen when successfully submitted. </a:t>
            </a:r>
            <a:endParaRPr lang="en-US" sz="3600" dirty="0"/>
          </a:p>
        </p:txBody>
      </p:sp>
      <p:pic>
        <p:nvPicPr>
          <p:cNvPr id="8" name="Picture 7" descr="I:\Pictures for Mary Jane\GAPMP014.jpg"/>
          <p:cNvPicPr>
            <a:picLocks noChangeAspect="1" noChangeArrowheads="1"/>
          </p:cNvPicPr>
          <p:nvPr/>
        </p:nvPicPr>
        <p:blipFill>
          <a:blip r:embed="rId4"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2286000"/>
            <a:ext cx="7772400" cy="2785378"/>
          </a:xfrm>
          <a:prstGeom prst="rect">
            <a:avLst/>
          </a:prstGeom>
        </p:spPr>
        <p:txBody>
          <a:bodyPr wrap="square">
            <a:spAutoFit/>
          </a:bodyPr>
          <a:lstStyle/>
          <a:p>
            <a:r>
              <a:rPr lang="en-US" sz="2500" dirty="0" smtClean="0"/>
              <a:t>In the event that you experience technical difficulty, or the submit button is not working,  please contact your </a:t>
            </a:r>
            <a:r>
              <a:rPr lang="en-US" sz="2500" b="1" dirty="0" smtClean="0"/>
              <a:t>regional representative </a:t>
            </a:r>
            <a:r>
              <a:rPr lang="en-US" sz="2500" dirty="0" smtClean="0"/>
              <a:t>before the October 15</a:t>
            </a:r>
            <a:r>
              <a:rPr lang="en-US" sz="2500" baseline="30000" dirty="0" smtClean="0"/>
              <a:t>th</a:t>
            </a:r>
            <a:r>
              <a:rPr lang="en-US" sz="2500" dirty="0" smtClean="0"/>
              <a:t> due date for an alternative submission method so that you will receive credit for turning in your report by the designated due date.</a:t>
            </a:r>
          </a:p>
        </p:txBody>
      </p:sp>
      <p:pic>
        <p:nvPicPr>
          <p:cNvPr id="38915" name="Picture 3"/>
          <p:cNvPicPr>
            <a:picLocks noChangeAspect="1" noChangeArrowheads="1"/>
          </p:cNvPicPr>
          <p:nvPr/>
        </p:nvPicPr>
        <p:blipFill>
          <a:blip r:embed="rId2" cstate="print"/>
          <a:srcRect b="9546"/>
          <a:stretch>
            <a:fillRect/>
          </a:stretch>
        </p:blipFill>
        <p:spPr bwMode="auto">
          <a:xfrm>
            <a:off x="838200" y="304800"/>
            <a:ext cx="2133600" cy="2014962"/>
          </a:xfrm>
          <a:prstGeom prst="rect">
            <a:avLst/>
          </a:prstGeom>
          <a:noFill/>
          <a:ln w="9525" algn="in">
            <a:noFill/>
            <a:miter lim="800000"/>
            <a:headEnd/>
            <a:tailEnd/>
          </a:ln>
          <a:effectLst/>
        </p:spPr>
      </p:pic>
      <p:pic>
        <p:nvPicPr>
          <p:cNvPr id="4" name="Picture 3" descr="I:\Pictures for Mary Jane\GAPMP014.jpg"/>
          <p:cNvPicPr>
            <a:picLocks noChangeAspect="1" noChangeArrowheads="1"/>
          </p:cNvPicPr>
          <p:nvPr/>
        </p:nvPicPr>
        <p:blipFill>
          <a:blip r:embed="rId3"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10026"/>
            <a:ext cx="7467600" cy="6740307"/>
          </a:xfrm>
          <a:prstGeom prst="rect">
            <a:avLst/>
          </a:prstGeom>
          <a:noFill/>
        </p:spPr>
        <p:txBody>
          <a:bodyPr wrap="square" rtlCol="0">
            <a:spAutoFit/>
          </a:bodyPr>
          <a:lstStyle/>
          <a:p>
            <a:pPr algn="ctr"/>
            <a:r>
              <a:rPr lang="en-US" sz="2000" dirty="0" smtClean="0"/>
              <a:t>REGIONAL REPRESENTATIVES</a:t>
            </a:r>
          </a:p>
          <a:p>
            <a:pPr algn="ctr"/>
            <a:r>
              <a:rPr lang="en-US" sz="2000" dirty="0" smtClean="0"/>
              <a:t>Metro Region</a:t>
            </a:r>
          </a:p>
          <a:p>
            <a:pPr algn="ctr"/>
            <a:r>
              <a:rPr lang="en-US" dirty="0" smtClean="0"/>
              <a:t>Edith </a:t>
            </a:r>
            <a:r>
              <a:rPr lang="en-US" dirty="0" err="1" smtClean="0"/>
              <a:t>Abakare</a:t>
            </a:r>
            <a:endParaRPr lang="en-US" dirty="0" smtClean="0"/>
          </a:p>
          <a:p>
            <a:pPr algn="ctr"/>
            <a:r>
              <a:rPr lang="en-US" dirty="0" smtClean="0"/>
              <a:t>Atlanta Public Schools</a:t>
            </a:r>
          </a:p>
          <a:p>
            <a:pPr algn="ctr"/>
            <a:r>
              <a:rPr lang="en-US" sz="1400" u="sng" dirty="0" smtClean="0">
                <a:solidFill>
                  <a:srgbClr val="0070C0"/>
                </a:solidFill>
                <a:hlinkClick r:id="rId2"/>
              </a:rPr>
              <a:t>eabakare@atlanta.k12.ga.us</a:t>
            </a:r>
            <a:endParaRPr lang="en-US" sz="1400" u="sng" dirty="0" smtClean="0">
              <a:solidFill>
                <a:srgbClr val="0070C0"/>
              </a:solidFill>
            </a:endParaRPr>
          </a:p>
          <a:p>
            <a:pPr algn="ctr"/>
            <a:endParaRPr lang="en-US" sz="1600" dirty="0" smtClean="0"/>
          </a:p>
          <a:p>
            <a:pPr algn="ctr"/>
            <a:r>
              <a:rPr lang="en-US" sz="2000" dirty="0" smtClean="0"/>
              <a:t>Middle Region</a:t>
            </a:r>
          </a:p>
          <a:p>
            <a:pPr algn="ctr"/>
            <a:r>
              <a:rPr lang="en-US" dirty="0" smtClean="0"/>
              <a:t>Terri </a:t>
            </a:r>
            <a:r>
              <a:rPr lang="en-US" dirty="0" err="1" smtClean="0"/>
              <a:t>Goodridge</a:t>
            </a:r>
            <a:endParaRPr lang="en-US" dirty="0" smtClean="0"/>
          </a:p>
          <a:p>
            <a:pPr algn="ctr"/>
            <a:r>
              <a:rPr lang="en-US" dirty="0" smtClean="0"/>
              <a:t>Bibb County </a:t>
            </a:r>
          </a:p>
          <a:p>
            <a:pPr algn="ctr"/>
            <a:r>
              <a:rPr lang="en-US" sz="1400" u="sng" dirty="0" smtClean="0">
                <a:solidFill>
                  <a:srgbClr val="0070C0"/>
                </a:solidFill>
                <a:hlinkClick r:id="rId3"/>
              </a:rPr>
              <a:t>Teresa.Goodridge@bcsdk12.net</a:t>
            </a:r>
            <a:endParaRPr lang="en-US" sz="2000" dirty="0" smtClean="0"/>
          </a:p>
          <a:p>
            <a:endParaRPr lang="en-US" sz="2000" dirty="0" smtClean="0"/>
          </a:p>
          <a:p>
            <a:r>
              <a:rPr lang="en-US" sz="2000" dirty="0" smtClean="0"/>
              <a:t>Northeast Region		     	Northwest Region</a:t>
            </a:r>
          </a:p>
          <a:p>
            <a:r>
              <a:rPr lang="en-US" sz="2000" dirty="0" smtClean="0"/>
              <a:t>  </a:t>
            </a:r>
            <a:r>
              <a:rPr lang="en-US" dirty="0" smtClean="0"/>
              <a:t>Teresa Bruce		         	         	     Renee Davis</a:t>
            </a:r>
          </a:p>
          <a:p>
            <a:r>
              <a:rPr lang="en-US" dirty="0" smtClean="0"/>
              <a:t>Franklin County	                          	    Douglas County</a:t>
            </a:r>
          </a:p>
          <a:p>
            <a:r>
              <a:rPr lang="en-US" sz="1400" u="sng" dirty="0" smtClean="0">
                <a:solidFill>
                  <a:srgbClr val="0070C0"/>
                </a:solidFill>
              </a:rPr>
              <a:t>tbruce@franklin.k12.ga.us</a:t>
            </a:r>
            <a:r>
              <a:rPr lang="en-US" sz="1400" dirty="0" smtClean="0"/>
              <a:t>		       </a:t>
            </a:r>
            <a:r>
              <a:rPr lang="en-US" sz="1400" u="sng" dirty="0" smtClean="0">
                <a:hlinkClick r:id="rId4"/>
              </a:rPr>
              <a:t>Rhonda.r.davis@douglas.k12.ga.us</a:t>
            </a:r>
            <a:r>
              <a:rPr lang="en-US" sz="1400" dirty="0" smtClean="0"/>
              <a:t> </a:t>
            </a:r>
          </a:p>
          <a:p>
            <a:endParaRPr lang="en-US" sz="1400" u="sng" dirty="0" smtClean="0">
              <a:solidFill>
                <a:srgbClr val="0070C0"/>
              </a:solidFill>
            </a:endParaRPr>
          </a:p>
          <a:p>
            <a:endParaRPr lang="en-US" sz="2000" dirty="0" smtClean="0"/>
          </a:p>
          <a:p>
            <a:r>
              <a:rPr lang="en-US" sz="2000" dirty="0" smtClean="0"/>
              <a:t>Southeast Region		            Southwest Region</a:t>
            </a:r>
          </a:p>
          <a:p>
            <a:r>
              <a:rPr lang="en-US" sz="2000" dirty="0" smtClean="0"/>
              <a:t>      </a:t>
            </a:r>
            <a:r>
              <a:rPr lang="en-US" dirty="0" smtClean="0"/>
              <a:t>Lori Bonds		                	      Joseph Randall</a:t>
            </a:r>
          </a:p>
          <a:p>
            <a:r>
              <a:rPr lang="en-US" dirty="0" smtClean="0"/>
              <a:t>  Emmanuel County		                  Decatur County</a:t>
            </a:r>
          </a:p>
          <a:p>
            <a:r>
              <a:rPr lang="en-US" sz="1400" dirty="0" smtClean="0"/>
              <a:t> </a:t>
            </a:r>
            <a:r>
              <a:rPr lang="en-US" sz="1400" u="sng" dirty="0" smtClean="0">
                <a:hlinkClick r:id="rId5"/>
              </a:rPr>
              <a:t>lbonds@emanuel.k12.ga.us</a:t>
            </a:r>
            <a:r>
              <a:rPr lang="en-US" sz="1400" dirty="0" smtClean="0"/>
              <a:t>                                              </a:t>
            </a:r>
            <a:r>
              <a:rPr lang="en-US" sz="1400" u="sng" dirty="0" smtClean="0">
                <a:hlinkClick r:id="rId6"/>
              </a:rPr>
              <a:t>jrandall@dcboe.com</a:t>
            </a:r>
            <a:endParaRPr lang="en-US" sz="1400" u="sng" dirty="0" smtClean="0"/>
          </a:p>
          <a:p>
            <a:endParaRPr lang="en-US" dirty="0" smtClean="0"/>
          </a:p>
          <a:p>
            <a:pPr algn="ctr"/>
            <a:endParaRPr lang="en-US" sz="2000" dirty="0" smtClean="0"/>
          </a:p>
          <a:p>
            <a:pPr algn="ctr"/>
            <a:endParaRPr lang="en-US" sz="2000" dirty="0"/>
          </a:p>
        </p:txBody>
      </p:sp>
      <p:pic>
        <p:nvPicPr>
          <p:cNvPr id="72708" name="Picture 4" descr="https://encrypted-tbn2.gstatic.com/images?q=tbn:ANd9GcR69YNUe6IV32akQhxn9wWwhpz28MkaniI3XGTcxP2eXhBGmYHZwPNli1U">
            <a:hlinkClick r:id="rId7"/>
          </p:cNvPr>
          <p:cNvPicPr>
            <a:picLocks noChangeAspect="1" noChangeArrowheads="1"/>
          </p:cNvPicPr>
          <p:nvPr/>
        </p:nvPicPr>
        <p:blipFill>
          <a:blip r:embed="rId8" cstate="print"/>
          <a:srcRect/>
          <a:stretch>
            <a:fillRect/>
          </a:stretch>
        </p:blipFill>
        <p:spPr bwMode="auto">
          <a:xfrm>
            <a:off x="304800" y="990600"/>
            <a:ext cx="2514600" cy="1414093"/>
          </a:xfrm>
          <a:prstGeom prst="rect">
            <a:avLst/>
          </a:prstGeom>
          <a:noFill/>
        </p:spPr>
      </p:pic>
      <p:pic>
        <p:nvPicPr>
          <p:cNvPr id="6" name="Picture 5" descr="I:\Pictures for Mary Jane\GAPMP014.jpg"/>
          <p:cNvPicPr>
            <a:picLocks noChangeAspect="1" noChangeArrowheads="1"/>
          </p:cNvPicPr>
          <p:nvPr/>
        </p:nvPicPr>
        <p:blipFill>
          <a:blip r:embed="rId9"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09600"/>
            <a:ext cx="8077200" cy="5016758"/>
          </a:xfrm>
          <a:prstGeom prst="rect">
            <a:avLst/>
          </a:prstGeom>
          <a:noFill/>
        </p:spPr>
        <p:txBody>
          <a:bodyPr wrap="square" rtlCol="0">
            <a:spAutoFit/>
          </a:bodyPr>
          <a:lstStyle/>
          <a:p>
            <a:pPr algn="ctr"/>
            <a:r>
              <a:rPr lang="en-US" sz="3200" dirty="0" smtClean="0"/>
              <a:t>QUESTIONS </a:t>
            </a:r>
            <a:r>
              <a:rPr lang="en-US" sz="3200" smtClean="0"/>
              <a:t>OR ASSISTANCE </a:t>
            </a:r>
            <a:endParaRPr lang="en-US" sz="3200" dirty="0" smtClean="0"/>
          </a:p>
          <a:p>
            <a:pPr algn="ctr"/>
            <a:r>
              <a:rPr lang="en-US" sz="3200" dirty="0" smtClean="0"/>
              <a:t>CONTACT</a:t>
            </a:r>
          </a:p>
          <a:p>
            <a:pPr algn="ctr"/>
            <a:endParaRPr lang="en-US" sz="3200" dirty="0" smtClean="0"/>
          </a:p>
          <a:p>
            <a:pPr algn="ctr"/>
            <a:r>
              <a:rPr lang="en-US" sz="3200" dirty="0" smtClean="0"/>
              <a:t>CYNTHIA CRISS</a:t>
            </a:r>
          </a:p>
          <a:p>
            <a:pPr algn="ctr"/>
            <a:r>
              <a:rPr lang="en-US" sz="3200" dirty="0" smtClean="0"/>
              <a:t>DATA COACH</a:t>
            </a:r>
          </a:p>
          <a:p>
            <a:pPr algn="ctr"/>
            <a:endParaRPr lang="en-US" sz="3200" dirty="0" smtClean="0"/>
          </a:p>
          <a:p>
            <a:pPr algn="ctr"/>
            <a:r>
              <a:rPr lang="en-US" sz="3200" dirty="0" smtClean="0">
                <a:hlinkClick r:id="rId2"/>
              </a:rPr>
              <a:t>ccriss@pulaski.k12.ga.us</a:t>
            </a:r>
            <a:endParaRPr lang="en-US" sz="3200" dirty="0" smtClean="0"/>
          </a:p>
          <a:p>
            <a:pPr algn="ctr"/>
            <a:endParaRPr lang="en-US" sz="3200" dirty="0" smtClean="0"/>
          </a:p>
          <a:p>
            <a:pPr algn="ctr"/>
            <a:r>
              <a:rPr lang="en-US" sz="3200" dirty="0" smtClean="0"/>
              <a:t>478 783-7487 office</a:t>
            </a:r>
          </a:p>
          <a:p>
            <a:pPr algn="ctr"/>
            <a:r>
              <a:rPr lang="en-US" sz="3200" dirty="0" smtClean="0"/>
              <a:t>229 313-2538 cell</a:t>
            </a:r>
            <a:endParaRPr lang="en-US" sz="3200" dirty="0"/>
          </a:p>
        </p:txBody>
      </p:sp>
      <p:pic>
        <p:nvPicPr>
          <p:cNvPr id="4" name="Picture 3" descr="I:\Pictures for Mary Jane\GAPMP014.jpg"/>
          <p:cNvPicPr>
            <a:picLocks noChangeAspect="1" noChangeArrowheads="1"/>
          </p:cNvPicPr>
          <p:nvPr/>
        </p:nvPicPr>
        <p:blipFill>
          <a:blip r:embed="rId3" cstate="print"/>
          <a:srcRect/>
          <a:stretch>
            <a:fillRect/>
          </a:stretch>
        </p:blipFill>
        <p:spPr bwMode="auto">
          <a:xfrm>
            <a:off x="7315200" y="6096000"/>
            <a:ext cx="1524000" cy="5444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33400"/>
            <a:ext cx="7848600" cy="4985980"/>
          </a:xfrm>
          <a:prstGeom prst="rect">
            <a:avLst/>
          </a:prstGeom>
        </p:spPr>
        <p:txBody>
          <a:bodyPr wrap="square">
            <a:spAutoFit/>
          </a:bodyPr>
          <a:lstStyle/>
          <a:p>
            <a:pPr algn="ctr"/>
            <a:r>
              <a:rPr lang="en-US" sz="5000" b="1" dirty="0" smtClean="0"/>
              <a:t>WALKING </a:t>
            </a:r>
          </a:p>
          <a:p>
            <a:pPr algn="ctr"/>
            <a:r>
              <a:rPr lang="en-US" sz="5000" b="1" dirty="0" smtClean="0"/>
              <a:t>THROUGH THE </a:t>
            </a:r>
          </a:p>
          <a:p>
            <a:pPr algn="ctr"/>
            <a:r>
              <a:rPr lang="en-US" sz="5000" b="1" dirty="0" smtClean="0"/>
              <a:t>QUARTERLY </a:t>
            </a:r>
          </a:p>
          <a:p>
            <a:pPr algn="ctr"/>
            <a:r>
              <a:rPr lang="en-US" sz="5000" b="1" dirty="0" smtClean="0"/>
              <a:t>CONTACTS </a:t>
            </a:r>
          </a:p>
          <a:p>
            <a:pPr algn="ctr"/>
            <a:r>
              <a:rPr lang="en-US" sz="5000" b="1" dirty="0" smtClean="0"/>
              <a:t>REPORTING</a:t>
            </a:r>
          </a:p>
          <a:p>
            <a:pPr algn="ctr"/>
            <a:r>
              <a:rPr lang="en-US" sz="5000" b="1" dirty="0" smtClean="0"/>
              <a:t>PROCESS</a:t>
            </a:r>
          </a:p>
          <a:p>
            <a:endParaRPr lang="en-US" dirty="0"/>
          </a:p>
        </p:txBody>
      </p:sp>
      <p:sp>
        <p:nvSpPr>
          <p:cNvPr id="3" name="Freeform 6"/>
          <p:cNvSpPr>
            <a:spLocks/>
          </p:cNvSpPr>
          <p:nvPr/>
        </p:nvSpPr>
        <p:spPr bwMode="auto">
          <a:xfrm>
            <a:off x="7086600" y="5715000"/>
            <a:ext cx="522287" cy="296862"/>
          </a:xfrm>
          <a:custGeom>
            <a:avLst/>
            <a:gdLst/>
            <a:ahLst/>
            <a:cxnLst>
              <a:cxn ang="0">
                <a:pos x="62" y="467"/>
              </a:cxn>
              <a:cxn ang="0">
                <a:pos x="35" y="466"/>
              </a:cxn>
              <a:cxn ang="0">
                <a:pos x="9" y="463"/>
              </a:cxn>
              <a:cxn ang="0">
                <a:pos x="10" y="411"/>
              </a:cxn>
              <a:cxn ang="0">
                <a:pos x="60" y="382"/>
              </a:cxn>
              <a:cxn ang="0">
                <a:pos x="115" y="355"/>
              </a:cxn>
              <a:cxn ang="0">
                <a:pos x="170" y="328"/>
              </a:cxn>
              <a:cxn ang="0">
                <a:pos x="222" y="294"/>
              </a:cxn>
              <a:cxn ang="0">
                <a:pos x="271" y="259"/>
              </a:cxn>
              <a:cxn ang="0">
                <a:pos x="308" y="225"/>
              </a:cxn>
              <a:cxn ang="0">
                <a:pos x="333" y="204"/>
              </a:cxn>
              <a:cxn ang="0">
                <a:pos x="353" y="181"/>
              </a:cxn>
              <a:cxn ang="0">
                <a:pos x="379" y="171"/>
              </a:cxn>
              <a:cxn ang="0">
                <a:pos x="406" y="184"/>
              </a:cxn>
              <a:cxn ang="0">
                <a:pos x="428" y="207"/>
              </a:cxn>
              <a:cxn ang="0">
                <a:pos x="451" y="204"/>
              </a:cxn>
              <a:cxn ang="0">
                <a:pos x="474" y="188"/>
              </a:cxn>
              <a:cxn ang="0">
                <a:pos x="514" y="155"/>
              </a:cxn>
              <a:cxn ang="0">
                <a:pos x="599" y="90"/>
              </a:cxn>
              <a:cxn ang="0">
                <a:pos x="687" y="27"/>
              </a:cxn>
              <a:cxn ang="0">
                <a:pos x="730" y="0"/>
              </a:cxn>
              <a:cxn ang="0">
                <a:pos x="748" y="1"/>
              </a:cxn>
              <a:cxn ang="0">
                <a:pos x="769" y="13"/>
              </a:cxn>
              <a:cxn ang="0">
                <a:pos x="804" y="59"/>
              </a:cxn>
              <a:cxn ang="0">
                <a:pos x="823" y="116"/>
              </a:cxn>
              <a:cxn ang="0">
                <a:pos x="807" y="165"/>
              </a:cxn>
              <a:cxn ang="0">
                <a:pos x="776" y="200"/>
              </a:cxn>
              <a:cxn ang="0">
                <a:pos x="746" y="234"/>
              </a:cxn>
              <a:cxn ang="0">
                <a:pos x="723" y="276"/>
              </a:cxn>
              <a:cxn ang="0">
                <a:pos x="702" y="340"/>
              </a:cxn>
              <a:cxn ang="0">
                <a:pos x="707" y="440"/>
              </a:cxn>
              <a:cxn ang="0">
                <a:pos x="715" y="463"/>
              </a:cxn>
              <a:cxn ang="0">
                <a:pos x="671" y="466"/>
              </a:cxn>
              <a:cxn ang="0">
                <a:pos x="641" y="466"/>
              </a:cxn>
              <a:cxn ang="0">
                <a:pos x="628" y="467"/>
              </a:cxn>
              <a:cxn ang="0">
                <a:pos x="630" y="463"/>
              </a:cxn>
              <a:cxn ang="0">
                <a:pos x="650" y="368"/>
              </a:cxn>
              <a:cxn ang="0">
                <a:pos x="628" y="277"/>
              </a:cxn>
              <a:cxn ang="0">
                <a:pos x="621" y="276"/>
              </a:cxn>
              <a:cxn ang="0">
                <a:pos x="557" y="300"/>
              </a:cxn>
              <a:cxn ang="0">
                <a:pos x="497" y="329"/>
              </a:cxn>
              <a:cxn ang="0">
                <a:pos x="438" y="362"/>
              </a:cxn>
              <a:cxn ang="0">
                <a:pos x="382" y="398"/>
              </a:cxn>
              <a:cxn ang="0">
                <a:pos x="327" y="437"/>
              </a:cxn>
              <a:cxn ang="0">
                <a:pos x="288" y="463"/>
              </a:cxn>
              <a:cxn ang="0">
                <a:pos x="259" y="467"/>
              </a:cxn>
              <a:cxn ang="0">
                <a:pos x="225" y="468"/>
              </a:cxn>
              <a:cxn ang="0">
                <a:pos x="171" y="468"/>
              </a:cxn>
              <a:cxn ang="0">
                <a:pos x="117" y="468"/>
              </a:cxn>
            </a:cxnLst>
            <a:rect l="0" t="0" r="r" b="b"/>
            <a:pathLst>
              <a:path w="823" h="468">
                <a:moveTo>
                  <a:pt x="81" y="468"/>
                </a:moveTo>
                <a:lnTo>
                  <a:pt x="72" y="468"/>
                </a:lnTo>
                <a:lnTo>
                  <a:pt x="62" y="467"/>
                </a:lnTo>
                <a:lnTo>
                  <a:pt x="53" y="467"/>
                </a:lnTo>
                <a:lnTo>
                  <a:pt x="45" y="466"/>
                </a:lnTo>
                <a:lnTo>
                  <a:pt x="35" y="466"/>
                </a:lnTo>
                <a:lnTo>
                  <a:pt x="26" y="464"/>
                </a:lnTo>
                <a:lnTo>
                  <a:pt x="17" y="464"/>
                </a:lnTo>
                <a:lnTo>
                  <a:pt x="9" y="463"/>
                </a:lnTo>
                <a:lnTo>
                  <a:pt x="0" y="444"/>
                </a:lnTo>
                <a:lnTo>
                  <a:pt x="1" y="427"/>
                </a:lnTo>
                <a:lnTo>
                  <a:pt x="10" y="411"/>
                </a:lnTo>
                <a:lnTo>
                  <a:pt x="24" y="398"/>
                </a:lnTo>
                <a:lnTo>
                  <a:pt x="42" y="389"/>
                </a:lnTo>
                <a:lnTo>
                  <a:pt x="60" y="382"/>
                </a:lnTo>
                <a:lnTo>
                  <a:pt x="79" y="374"/>
                </a:lnTo>
                <a:lnTo>
                  <a:pt x="96" y="365"/>
                </a:lnTo>
                <a:lnTo>
                  <a:pt x="115" y="355"/>
                </a:lnTo>
                <a:lnTo>
                  <a:pt x="134" y="346"/>
                </a:lnTo>
                <a:lnTo>
                  <a:pt x="151" y="336"/>
                </a:lnTo>
                <a:lnTo>
                  <a:pt x="170" y="328"/>
                </a:lnTo>
                <a:lnTo>
                  <a:pt x="187" y="317"/>
                </a:lnTo>
                <a:lnTo>
                  <a:pt x="205" y="306"/>
                </a:lnTo>
                <a:lnTo>
                  <a:pt x="222" y="294"/>
                </a:lnTo>
                <a:lnTo>
                  <a:pt x="239" y="283"/>
                </a:lnTo>
                <a:lnTo>
                  <a:pt x="255" y="271"/>
                </a:lnTo>
                <a:lnTo>
                  <a:pt x="271" y="259"/>
                </a:lnTo>
                <a:lnTo>
                  <a:pt x="287" y="246"/>
                </a:lnTo>
                <a:lnTo>
                  <a:pt x="301" y="231"/>
                </a:lnTo>
                <a:lnTo>
                  <a:pt x="308" y="225"/>
                </a:lnTo>
                <a:lnTo>
                  <a:pt x="315" y="218"/>
                </a:lnTo>
                <a:lnTo>
                  <a:pt x="324" y="211"/>
                </a:lnTo>
                <a:lnTo>
                  <a:pt x="333" y="204"/>
                </a:lnTo>
                <a:lnTo>
                  <a:pt x="340" y="197"/>
                </a:lnTo>
                <a:lnTo>
                  <a:pt x="347" y="188"/>
                </a:lnTo>
                <a:lnTo>
                  <a:pt x="353" y="181"/>
                </a:lnTo>
                <a:lnTo>
                  <a:pt x="359" y="174"/>
                </a:lnTo>
                <a:lnTo>
                  <a:pt x="369" y="171"/>
                </a:lnTo>
                <a:lnTo>
                  <a:pt x="379" y="171"/>
                </a:lnTo>
                <a:lnTo>
                  <a:pt x="387" y="172"/>
                </a:lnTo>
                <a:lnTo>
                  <a:pt x="398" y="178"/>
                </a:lnTo>
                <a:lnTo>
                  <a:pt x="406" y="184"/>
                </a:lnTo>
                <a:lnTo>
                  <a:pt x="415" y="192"/>
                </a:lnTo>
                <a:lnTo>
                  <a:pt x="422" y="200"/>
                </a:lnTo>
                <a:lnTo>
                  <a:pt x="428" y="207"/>
                </a:lnTo>
                <a:lnTo>
                  <a:pt x="435" y="208"/>
                </a:lnTo>
                <a:lnTo>
                  <a:pt x="444" y="207"/>
                </a:lnTo>
                <a:lnTo>
                  <a:pt x="451" y="204"/>
                </a:lnTo>
                <a:lnTo>
                  <a:pt x="460" y="198"/>
                </a:lnTo>
                <a:lnTo>
                  <a:pt x="467" y="194"/>
                </a:lnTo>
                <a:lnTo>
                  <a:pt x="474" y="188"/>
                </a:lnTo>
                <a:lnTo>
                  <a:pt x="481" y="182"/>
                </a:lnTo>
                <a:lnTo>
                  <a:pt x="487" y="178"/>
                </a:lnTo>
                <a:lnTo>
                  <a:pt x="514" y="155"/>
                </a:lnTo>
                <a:lnTo>
                  <a:pt x="542" y="133"/>
                </a:lnTo>
                <a:lnTo>
                  <a:pt x="570" y="112"/>
                </a:lnTo>
                <a:lnTo>
                  <a:pt x="599" y="90"/>
                </a:lnTo>
                <a:lnTo>
                  <a:pt x="628" y="69"/>
                </a:lnTo>
                <a:lnTo>
                  <a:pt x="657" y="47"/>
                </a:lnTo>
                <a:lnTo>
                  <a:pt x="687" y="27"/>
                </a:lnTo>
                <a:lnTo>
                  <a:pt x="716" y="7"/>
                </a:lnTo>
                <a:lnTo>
                  <a:pt x="723" y="3"/>
                </a:lnTo>
                <a:lnTo>
                  <a:pt x="730" y="0"/>
                </a:lnTo>
                <a:lnTo>
                  <a:pt x="736" y="0"/>
                </a:lnTo>
                <a:lnTo>
                  <a:pt x="742" y="0"/>
                </a:lnTo>
                <a:lnTo>
                  <a:pt x="748" y="1"/>
                </a:lnTo>
                <a:lnTo>
                  <a:pt x="753" y="4"/>
                </a:lnTo>
                <a:lnTo>
                  <a:pt x="761" y="8"/>
                </a:lnTo>
                <a:lnTo>
                  <a:pt x="769" y="13"/>
                </a:lnTo>
                <a:lnTo>
                  <a:pt x="781" y="26"/>
                </a:lnTo>
                <a:lnTo>
                  <a:pt x="792" y="41"/>
                </a:lnTo>
                <a:lnTo>
                  <a:pt x="804" y="59"/>
                </a:lnTo>
                <a:lnTo>
                  <a:pt x="813" y="77"/>
                </a:lnTo>
                <a:lnTo>
                  <a:pt x="820" y="96"/>
                </a:lnTo>
                <a:lnTo>
                  <a:pt x="823" y="116"/>
                </a:lnTo>
                <a:lnTo>
                  <a:pt x="821" y="135"/>
                </a:lnTo>
                <a:lnTo>
                  <a:pt x="815" y="154"/>
                </a:lnTo>
                <a:lnTo>
                  <a:pt x="807" y="165"/>
                </a:lnTo>
                <a:lnTo>
                  <a:pt x="797" y="177"/>
                </a:lnTo>
                <a:lnTo>
                  <a:pt x="787" y="188"/>
                </a:lnTo>
                <a:lnTo>
                  <a:pt x="776" y="200"/>
                </a:lnTo>
                <a:lnTo>
                  <a:pt x="766" y="210"/>
                </a:lnTo>
                <a:lnTo>
                  <a:pt x="756" y="221"/>
                </a:lnTo>
                <a:lnTo>
                  <a:pt x="746" y="234"/>
                </a:lnTo>
                <a:lnTo>
                  <a:pt x="738" y="246"/>
                </a:lnTo>
                <a:lnTo>
                  <a:pt x="730" y="261"/>
                </a:lnTo>
                <a:lnTo>
                  <a:pt x="723" y="276"/>
                </a:lnTo>
                <a:lnTo>
                  <a:pt x="716" y="292"/>
                </a:lnTo>
                <a:lnTo>
                  <a:pt x="709" y="307"/>
                </a:lnTo>
                <a:lnTo>
                  <a:pt x="702" y="340"/>
                </a:lnTo>
                <a:lnTo>
                  <a:pt x="700" y="372"/>
                </a:lnTo>
                <a:lnTo>
                  <a:pt x="702" y="405"/>
                </a:lnTo>
                <a:lnTo>
                  <a:pt x="707" y="440"/>
                </a:lnTo>
                <a:lnTo>
                  <a:pt x="712" y="453"/>
                </a:lnTo>
                <a:lnTo>
                  <a:pt x="713" y="458"/>
                </a:lnTo>
                <a:lnTo>
                  <a:pt x="715" y="463"/>
                </a:lnTo>
                <a:lnTo>
                  <a:pt x="715" y="464"/>
                </a:lnTo>
                <a:lnTo>
                  <a:pt x="690" y="464"/>
                </a:lnTo>
                <a:lnTo>
                  <a:pt x="671" y="466"/>
                </a:lnTo>
                <a:lnTo>
                  <a:pt x="658" y="466"/>
                </a:lnTo>
                <a:lnTo>
                  <a:pt x="648" y="466"/>
                </a:lnTo>
                <a:lnTo>
                  <a:pt x="641" y="466"/>
                </a:lnTo>
                <a:lnTo>
                  <a:pt x="637" y="466"/>
                </a:lnTo>
                <a:lnTo>
                  <a:pt x="632" y="467"/>
                </a:lnTo>
                <a:lnTo>
                  <a:pt x="628" y="467"/>
                </a:lnTo>
                <a:lnTo>
                  <a:pt x="628" y="466"/>
                </a:lnTo>
                <a:lnTo>
                  <a:pt x="630" y="464"/>
                </a:lnTo>
                <a:lnTo>
                  <a:pt x="630" y="463"/>
                </a:lnTo>
                <a:lnTo>
                  <a:pt x="630" y="461"/>
                </a:lnTo>
                <a:lnTo>
                  <a:pt x="642" y="418"/>
                </a:lnTo>
                <a:lnTo>
                  <a:pt x="650" y="368"/>
                </a:lnTo>
                <a:lnTo>
                  <a:pt x="647" y="317"/>
                </a:lnTo>
                <a:lnTo>
                  <a:pt x="630" y="279"/>
                </a:lnTo>
                <a:lnTo>
                  <a:pt x="628" y="277"/>
                </a:lnTo>
                <a:lnTo>
                  <a:pt x="625" y="276"/>
                </a:lnTo>
                <a:lnTo>
                  <a:pt x="624" y="276"/>
                </a:lnTo>
                <a:lnTo>
                  <a:pt x="621" y="276"/>
                </a:lnTo>
                <a:lnTo>
                  <a:pt x="599" y="283"/>
                </a:lnTo>
                <a:lnTo>
                  <a:pt x="579" y="292"/>
                </a:lnTo>
                <a:lnTo>
                  <a:pt x="557" y="300"/>
                </a:lnTo>
                <a:lnTo>
                  <a:pt x="537" y="309"/>
                </a:lnTo>
                <a:lnTo>
                  <a:pt x="517" y="319"/>
                </a:lnTo>
                <a:lnTo>
                  <a:pt x="497" y="329"/>
                </a:lnTo>
                <a:lnTo>
                  <a:pt x="477" y="339"/>
                </a:lnTo>
                <a:lnTo>
                  <a:pt x="458" y="351"/>
                </a:lnTo>
                <a:lnTo>
                  <a:pt x="438" y="362"/>
                </a:lnTo>
                <a:lnTo>
                  <a:pt x="419" y="374"/>
                </a:lnTo>
                <a:lnTo>
                  <a:pt x="400" y="385"/>
                </a:lnTo>
                <a:lnTo>
                  <a:pt x="382" y="398"/>
                </a:lnTo>
                <a:lnTo>
                  <a:pt x="363" y="411"/>
                </a:lnTo>
                <a:lnTo>
                  <a:pt x="346" y="424"/>
                </a:lnTo>
                <a:lnTo>
                  <a:pt x="327" y="437"/>
                </a:lnTo>
                <a:lnTo>
                  <a:pt x="310" y="451"/>
                </a:lnTo>
                <a:lnTo>
                  <a:pt x="298" y="457"/>
                </a:lnTo>
                <a:lnTo>
                  <a:pt x="288" y="463"/>
                </a:lnTo>
                <a:lnTo>
                  <a:pt x="279" y="466"/>
                </a:lnTo>
                <a:lnTo>
                  <a:pt x="269" y="467"/>
                </a:lnTo>
                <a:lnTo>
                  <a:pt x="259" y="467"/>
                </a:lnTo>
                <a:lnTo>
                  <a:pt x="249" y="468"/>
                </a:lnTo>
                <a:lnTo>
                  <a:pt x="238" y="468"/>
                </a:lnTo>
                <a:lnTo>
                  <a:pt x="225" y="468"/>
                </a:lnTo>
                <a:lnTo>
                  <a:pt x="207" y="468"/>
                </a:lnTo>
                <a:lnTo>
                  <a:pt x="189" y="468"/>
                </a:lnTo>
                <a:lnTo>
                  <a:pt x="171" y="468"/>
                </a:lnTo>
                <a:lnTo>
                  <a:pt x="153" y="468"/>
                </a:lnTo>
                <a:lnTo>
                  <a:pt x="134" y="468"/>
                </a:lnTo>
                <a:lnTo>
                  <a:pt x="117" y="468"/>
                </a:lnTo>
                <a:lnTo>
                  <a:pt x="98" y="468"/>
                </a:lnTo>
                <a:lnTo>
                  <a:pt x="81" y="468"/>
                </a:lnTo>
                <a:close/>
              </a:path>
            </a:pathLst>
          </a:custGeom>
          <a:solidFill>
            <a:srgbClr val="C48C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p:cNvSpPr>
          <p:nvPr/>
        </p:nvSpPr>
        <p:spPr bwMode="auto">
          <a:xfrm>
            <a:off x="3810000" y="5715000"/>
            <a:ext cx="522287" cy="296862"/>
          </a:xfrm>
          <a:custGeom>
            <a:avLst/>
            <a:gdLst/>
            <a:ahLst/>
            <a:cxnLst>
              <a:cxn ang="0">
                <a:pos x="62" y="467"/>
              </a:cxn>
              <a:cxn ang="0">
                <a:pos x="35" y="466"/>
              </a:cxn>
              <a:cxn ang="0">
                <a:pos x="9" y="463"/>
              </a:cxn>
              <a:cxn ang="0">
                <a:pos x="10" y="411"/>
              </a:cxn>
              <a:cxn ang="0">
                <a:pos x="60" y="382"/>
              </a:cxn>
              <a:cxn ang="0">
                <a:pos x="115" y="355"/>
              </a:cxn>
              <a:cxn ang="0">
                <a:pos x="170" y="328"/>
              </a:cxn>
              <a:cxn ang="0">
                <a:pos x="222" y="294"/>
              </a:cxn>
              <a:cxn ang="0">
                <a:pos x="271" y="259"/>
              </a:cxn>
              <a:cxn ang="0">
                <a:pos x="308" y="225"/>
              </a:cxn>
              <a:cxn ang="0">
                <a:pos x="333" y="204"/>
              </a:cxn>
              <a:cxn ang="0">
                <a:pos x="353" y="181"/>
              </a:cxn>
              <a:cxn ang="0">
                <a:pos x="379" y="171"/>
              </a:cxn>
              <a:cxn ang="0">
                <a:pos x="406" y="184"/>
              </a:cxn>
              <a:cxn ang="0">
                <a:pos x="428" y="207"/>
              </a:cxn>
              <a:cxn ang="0">
                <a:pos x="451" y="204"/>
              </a:cxn>
              <a:cxn ang="0">
                <a:pos x="474" y="188"/>
              </a:cxn>
              <a:cxn ang="0">
                <a:pos x="514" y="155"/>
              </a:cxn>
              <a:cxn ang="0">
                <a:pos x="599" y="90"/>
              </a:cxn>
              <a:cxn ang="0">
                <a:pos x="687" y="27"/>
              </a:cxn>
              <a:cxn ang="0">
                <a:pos x="730" y="0"/>
              </a:cxn>
              <a:cxn ang="0">
                <a:pos x="748" y="1"/>
              </a:cxn>
              <a:cxn ang="0">
                <a:pos x="769" y="13"/>
              </a:cxn>
              <a:cxn ang="0">
                <a:pos x="804" y="59"/>
              </a:cxn>
              <a:cxn ang="0">
                <a:pos x="823" y="116"/>
              </a:cxn>
              <a:cxn ang="0">
                <a:pos x="807" y="165"/>
              </a:cxn>
              <a:cxn ang="0">
                <a:pos x="776" y="200"/>
              </a:cxn>
              <a:cxn ang="0">
                <a:pos x="746" y="234"/>
              </a:cxn>
              <a:cxn ang="0">
                <a:pos x="723" y="276"/>
              </a:cxn>
              <a:cxn ang="0">
                <a:pos x="702" y="340"/>
              </a:cxn>
              <a:cxn ang="0">
                <a:pos x="707" y="440"/>
              </a:cxn>
              <a:cxn ang="0">
                <a:pos x="715" y="463"/>
              </a:cxn>
              <a:cxn ang="0">
                <a:pos x="671" y="466"/>
              </a:cxn>
              <a:cxn ang="0">
                <a:pos x="641" y="466"/>
              </a:cxn>
              <a:cxn ang="0">
                <a:pos x="628" y="467"/>
              </a:cxn>
              <a:cxn ang="0">
                <a:pos x="630" y="463"/>
              </a:cxn>
              <a:cxn ang="0">
                <a:pos x="650" y="368"/>
              </a:cxn>
              <a:cxn ang="0">
                <a:pos x="628" y="277"/>
              </a:cxn>
              <a:cxn ang="0">
                <a:pos x="621" y="276"/>
              </a:cxn>
              <a:cxn ang="0">
                <a:pos x="557" y="300"/>
              </a:cxn>
              <a:cxn ang="0">
                <a:pos x="497" y="329"/>
              </a:cxn>
              <a:cxn ang="0">
                <a:pos x="438" y="362"/>
              </a:cxn>
              <a:cxn ang="0">
                <a:pos x="382" y="398"/>
              </a:cxn>
              <a:cxn ang="0">
                <a:pos x="327" y="437"/>
              </a:cxn>
              <a:cxn ang="0">
                <a:pos x="288" y="463"/>
              </a:cxn>
              <a:cxn ang="0">
                <a:pos x="259" y="467"/>
              </a:cxn>
              <a:cxn ang="0">
                <a:pos x="225" y="468"/>
              </a:cxn>
              <a:cxn ang="0">
                <a:pos x="171" y="468"/>
              </a:cxn>
              <a:cxn ang="0">
                <a:pos x="117" y="468"/>
              </a:cxn>
            </a:cxnLst>
            <a:rect l="0" t="0" r="r" b="b"/>
            <a:pathLst>
              <a:path w="823" h="468">
                <a:moveTo>
                  <a:pt x="81" y="468"/>
                </a:moveTo>
                <a:lnTo>
                  <a:pt x="72" y="468"/>
                </a:lnTo>
                <a:lnTo>
                  <a:pt x="62" y="467"/>
                </a:lnTo>
                <a:lnTo>
                  <a:pt x="53" y="467"/>
                </a:lnTo>
                <a:lnTo>
                  <a:pt x="45" y="466"/>
                </a:lnTo>
                <a:lnTo>
                  <a:pt x="35" y="466"/>
                </a:lnTo>
                <a:lnTo>
                  <a:pt x="26" y="464"/>
                </a:lnTo>
                <a:lnTo>
                  <a:pt x="17" y="464"/>
                </a:lnTo>
                <a:lnTo>
                  <a:pt x="9" y="463"/>
                </a:lnTo>
                <a:lnTo>
                  <a:pt x="0" y="444"/>
                </a:lnTo>
                <a:lnTo>
                  <a:pt x="1" y="427"/>
                </a:lnTo>
                <a:lnTo>
                  <a:pt x="10" y="411"/>
                </a:lnTo>
                <a:lnTo>
                  <a:pt x="24" y="398"/>
                </a:lnTo>
                <a:lnTo>
                  <a:pt x="42" y="389"/>
                </a:lnTo>
                <a:lnTo>
                  <a:pt x="60" y="382"/>
                </a:lnTo>
                <a:lnTo>
                  <a:pt x="79" y="374"/>
                </a:lnTo>
                <a:lnTo>
                  <a:pt x="96" y="365"/>
                </a:lnTo>
                <a:lnTo>
                  <a:pt x="115" y="355"/>
                </a:lnTo>
                <a:lnTo>
                  <a:pt x="134" y="346"/>
                </a:lnTo>
                <a:lnTo>
                  <a:pt x="151" y="336"/>
                </a:lnTo>
                <a:lnTo>
                  <a:pt x="170" y="328"/>
                </a:lnTo>
                <a:lnTo>
                  <a:pt x="187" y="317"/>
                </a:lnTo>
                <a:lnTo>
                  <a:pt x="205" y="306"/>
                </a:lnTo>
                <a:lnTo>
                  <a:pt x="222" y="294"/>
                </a:lnTo>
                <a:lnTo>
                  <a:pt x="239" y="283"/>
                </a:lnTo>
                <a:lnTo>
                  <a:pt x="255" y="271"/>
                </a:lnTo>
                <a:lnTo>
                  <a:pt x="271" y="259"/>
                </a:lnTo>
                <a:lnTo>
                  <a:pt x="287" y="246"/>
                </a:lnTo>
                <a:lnTo>
                  <a:pt x="301" y="231"/>
                </a:lnTo>
                <a:lnTo>
                  <a:pt x="308" y="225"/>
                </a:lnTo>
                <a:lnTo>
                  <a:pt x="315" y="218"/>
                </a:lnTo>
                <a:lnTo>
                  <a:pt x="324" y="211"/>
                </a:lnTo>
                <a:lnTo>
                  <a:pt x="333" y="204"/>
                </a:lnTo>
                <a:lnTo>
                  <a:pt x="340" y="197"/>
                </a:lnTo>
                <a:lnTo>
                  <a:pt x="347" y="188"/>
                </a:lnTo>
                <a:lnTo>
                  <a:pt x="353" y="181"/>
                </a:lnTo>
                <a:lnTo>
                  <a:pt x="359" y="174"/>
                </a:lnTo>
                <a:lnTo>
                  <a:pt x="369" y="171"/>
                </a:lnTo>
                <a:lnTo>
                  <a:pt x="379" y="171"/>
                </a:lnTo>
                <a:lnTo>
                  <a:pt x="387" y="172"/>
                </a:lnTo>
                <a:lnTo>
                  <a:pt x="398" y="178"/>
                </a:lnTo>
                <a:lnTo>
                  <a:pt x="406" y="184"/>
                </a:lnTo>
                <a:lnTo>
                  <a:pt x="415" y="192"/>
                </a:lnTo>
                <a:lnTo>
                  <a:pt x="422" y="200"/>
                </a:lnTo>
                <a:lnTo>
                  <a:pt x="428" y="207"/>
                </a:lnTo>
                <a:lnTo>
                  <a:pt x="435" y="208"/>
                </a:lnTo>
                <a:lnTo>
                  <a:pt x="444" y="207"/>
                </a:lnTo>
                <a:lnTo>
                  <a:pt x="451" y="204"/>
                </a:lnTo>
                <a:lnTo>
                  <a:pt x="460" y="198"/>
                </a:lnTo>
                <a:lnTo>
                  <a:pt x="467" y="194"/>
                </a:lnTo>
                <a:lnTo>
                  <a:pt x="474" y="188"/>
                </a:lnTo>
                <a:lnTo>
                  <a:pt x="481" y="182"/>
                </a:lnTo>
                <a:lnTo>
                  <a:pt x="487" y="178"/>
                </a:lnTo>
                <a:lnTo>
                  <a:pt x="514" y="155"/>
                </a:lnTo>
                <a:lnTo>
                  <a:pt x="542" y="133"/>
                </a:lnTo>
                <a:lnTo>
                  <a:pt x="570" y="112"/>
                </a:lnTo>
                <a:lnTo>
                  <a:pt x="599" y="90"/>
                </a:lnTo>
                <a:lnTo>
                  <a:pt x="628" y="69"/>
                </a:lnTo>
                <a:lnTo>
                  <a:pt x="657" y="47"/>
                </a:lnTo>
                <a:lnTo>
                  <a:pt x="687" y="27"/>
                </a:lnTo>
                <a:lnTo>
                  <a:pt x="716" y="7"/>
                </a:lnTo>
                <a:lnTo>
                  <a:pt x="723" y="3"/>
                </a:lnTo>
                <a:lnTo>
                  <a:pt x="730" y="0"/>
                </a:lnTo>
                <a:lnTo>
                  <a:pt x="736" y="0"/>
                </a:lnTo>
                <a:lnTo>
                  <a:pt x="742" y="0"/>
                </a:lnTo>
                <a:lnTo>
                  <a:pt x="748" y="1"/>
                </a:lnTo>
                <a:lnTo>
                  <a:pt x="753" y="4"/>
                </a:lnTo>
                <a:lnTo>
                  <a:pt x="761" y="8"/>
                </a:lnTo>
                <a:lnTo>
                  <a:pt x="769" y="13"/>
                </a:lnTo>
                <a:lnTo>
                  <a:pt x="781" y="26"/>
                </a:lnTo>
                <a:lnTo>
                  <a:pt x="792" y="41"/>
                </a:lnTo>
                <a:lnTo>
                  <a:pt x="804" y="59"/>
                </a:lnTo>
                <a:lnTo>
                  <a:pt x="813" y="77"/>
                </a:lnTo>
                <a:lnTo>
                  <a:pt x="820" y="96"/>
                </a:lnTo>
                <a:lnTo>
                  <a:pt x="823" y="116"/>
                </a:lnTo>
                <a:lnTo>
                  <a:pt x="821" y="135"/>
                </a:lnTo>
                <a:lnTo>
                  <a:pt x="815" y="154"/>
                </a:lnTo>
                <a:lnTo>
                  <a:pt x="807" y="165"/>
                </a:lnTo>
                <a:lnTo>
                  <a:pt x="797" y="177"/>
                </a:lnTo>
                <a:lnTo>
                  <a:pt x="787" y="188"/>
                </a:lnTo>
                <a:lnTo>
                  <a:pt x="776" y="200"/>
                </a:lnTo>
                <a:lnTo>
                  <a:pt x="766" y="210"/>
                </a:lnTo>
                <a:lnTo>
                  <a:pt x="756" y="221"/>
                </a:lnTo>
                <a:lnTo>
                  <a:pt x="746" y="234"/>
                </a:lnTo>
                <a:lnTo>
                  <a:pt x="738" y="246"/>
                </a:lnTo>
                <a:lnTo>
                  <a:pt x="730" y="261"/>
                </a:lnTo>
                <a:lnTo>
                  <a:pt x="723" y="276"/>
                </a:lnTo>
                <a:lnTo>
                  <a:pt x="716" y="292"/>
                </a:lnTo>
                <a:lnTo>
                  <a:pt x="709" y="307"/>
                </a:lnTo>
                <a:lnTo>
                  <a:pt x="702" y="340"/>
                </a:lnTo>
                <a:lnTo>
                  <a:pt x="700" y="372"/>
                </a:lnTo>
                <a:lnTo>
                  <a:pt x="702" y="405"/>
                </a:lnTo>
                <a:lnTo>
                  <a:pt x="707" y="440"/>
                </a:lnTo>
                <a:lnTo>
                  <a:pt x="712" y="453"/>
                </a:lnTo>
                <a:lnTo>
                  <a:pt x="713" y="458"/>
                </a:lnTo>
                <a:lnTo>
                  <a:pt x="715" y="463"/>
                </a:lnTo>
                <a:lnTo>
                  <a:pt x="715" y="464"/>
                </a:lnTo>
                <a:lnTo>
                  <a:pt x="690" y="464"/>
                </a:lnTo>
                <a:lnTo>
                  <a:pt x="671" y="466"/>
                </a:lnTo>
                <a:lnTo>
                  <a:pt x="658" y="466"/>
                </a:lnTo>
                <a:lnTo>
                  <a:pt x="648" y="466"/>
                </a:lnTo>
                <a:lnTo>
                  <a:pt x="641" y="466"/>
                </a:lnTo>
                <a:lnTo>
                  <a:pt x="637" y="466"/>
                </a:lnTo>
                <a:lnTo>
                  <a:pt x="632" y="467"/>
                </a:lnTo>
                <a:lnTo>
                  <a:pt x="628" y="467"/>
                </a:lnTo>
                <a:lnTo>
                  <a:pt x="628" y="466"/>
                </a:lnTo>
                <a:lnTo>
                  <a:pt x="630" y="464"/>
                </a:lnTo>
                <a:lnTo>
                  <a:pt x="630" y="463"/>
                </a:lnTo>
                <a:lnTo>
                  <a:pt x="630" y="461"/>
                </a:lnTo>
                <a:lnTo>
                  <a:pt x="642" y="418"/>
                </a:lnTo>
                <a:lnTo>
                  <a:pt x="650" y="368"/>
                </a:lnTo>
                <a:lnTo>
                  <a:pt x="647" y="317"/>
                </a:lnTo>
                <a:lnTo>
                  <a:pt x="630" y="279"/>
                </a:lnTo>
                <a:lnTo>
                  <a:pt x="628" y="277"/>
                </a:lnTo>
                <a:lnTo>
                  <a:pt x="625" y="276"/>
                </a:lnTo>
                <a:lnTo>
                  <a:pt x="624" y="276"/>
                </a:lnTo>
                <a:lnTo>
                  <a:pt x="621" y="276"/>
                </a:lnTo>
                <a:lnTo>
                  <a:pt x="599" y="283"/>
                </a:lnTo>
                <a:lnTo>
                  <a:pt x="579" y="292"/>
                </a:lnTo>
                <a:lnTo>
                  <a:pt x="557" y="300"/>
                </a:lnTo>
                <a:lnTo>
                  <a:pt x="537" y="309"/>
                </a:lnTo>
                <a:lnTo>
                  <a:pt x="517" y="319"/>
                </a:lnTo>
                <a:lnTo>
                  <a:pt x="497" y="329"/>
                </a:lnTo>
                <a:lnTo>
                  <a:pt x="477" y="339"/>
                </a:lnTo>
                <a:lnTo>
                  <a:pt x="458" y="351"/>
                </a:lnTo>
                <a:lnTo>
                  <a:pt x="438" y="362"/>
                </a:lnTo>
                <a:lnTo>
                  <a:pt x="419" y="374"/>
                </a:lnTo>
                <a:lnTo>
                  <a:pt x="400" y="385"/>
                </a:lnTo>
                <a:lnTo>
                  <a:pt x="382" y="398"/>
                </a:lnTo>
                <a:lnTo>
                  <a:pt x="363" y="411"/>
                </a:lnTo>
                <a:lnTo>
                  <a:pt x="346" y="424"/>
                </a:lnTo>
                <a:lnTo>
                  <a:pt x="327" y="437"/>
                </a:lnTo>
                <a:lnTo>
                  <a:pt x="310" y="451"/>
                </a:lnTo>
                <a:lnTo>
                  <a:pt x="298" y="457"/>
                </a:lnTo>
                <a:lnTo>
                  <a:pt x="288" y="463"/>
                </a:lnTo>
                <a:lnTo>
                  <a:pt x="279" y="466"/>
                </a:lnTo>
                <a:lnTo>
                  <a:pt x="269" y="467"/>
                </a:lnTo>
                <a:lnTo>
                  <a:pt x="259" y="467"/>
                </a:lnTo>
                <a:lnTo>
                  <a:pt x="249" y="468"/>
                </a:lnTo>
                <a:lnTo>
                  <a:pt x="238" y="468"/>
                </a:lnTo>
                <a:lnTo>
                  <a:pt x="225" y="468"/>
                </a:lnTo>
                <a:lnTo>
                  <a:pt x="207" y="468"/>
                </a:lnTo>
                <a:lnTo>
                  <a:pt x="189" y="468"/>
                </a:lnTo>
                <a:lnTo>
                  <a:pt x="171" y="468"/>
                </a:lnTo>
                <a:lnTo>
                  <a:pt x="153" y="468"/>
                </a:lnTo>
                <a:lnTo>
                  <a:pt x="134" y="468"/>
                </a:lnTo>
                <a:lnTo>
                  <a:pt x="117" y="468"/>
                </a:lnTo>
                <a:lnTo>
                  <a:pt x="98" y="468"/>
                </a:lnTo>
                <a:lnTo>
                  <a:pt x="81" y="468"/>
                </a:lnTo>
                <a:close/>
              </a:path>
            </a:pathLst>
          </a:custGeom>
          <a:solidFill>
            <a:srgbClr val="C48C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5562600" y="5715000"/>
            <a:ext cx="522287" cy="296862"/>
          </a:xfrm>
          <a:custGeom>
            <a:avLst/>
            <a:gdLst/>
            <a:ahLst/>
            <a:cxnLst>
              <a:cxn ang="0">
                <a:pos x="62" y="467"/>
              </a:cxn>
              <a:cxn ang="0">
                <a:pos x="35" y="466"/>
              </a:cxn>
              <a:cxn ang="0">
                <a:pos x="9" y="463"/>
              </a:cxn>
              <a:cxn ang="0">
                <a:pos x="10" y="411"/>
              </a:cxn>
              <a:cxn ang="0">
                <a:pos x="60" y="382"/>
              </a:cxn>
              <a:cxn ang="0">
                <a:pos x="115" y="355"/>
              </a:cxn>
              <a:cxn ang="0">
                <a:pos x="170" y="328"/>
              </a:cxn>
              <a:cxn ang="0">
                <a:pos x="222" y="294"/>
              </a:cxn>
              <a:cxn ang="0">
                <a:pos x="271" y="259"/>
              </a:cxn>
              <a:cxn ang="0">
                <a:pos x="308" y="225"/>
              </a:cxn>
              <a:cxn ang="0">
                <a:pos x="333" y="204"/>
              </a:cxn>
              <a:cxn ang="0">
                <a:pos x="353" y="181"/>
              </a:cxn>
              <a:cxn ang="0">
                <a:pos x="379" y="171"/>
              </a:cxn>
              <a:cxn ang="0">
                <a:pos x="406" y="184"/>
              </a:cxn>
              <a:cxn ang="0">
                <a:pos x="428" y="207"/>
              </a:cxn>
              <a:cxn ang="0">
                <a:pos x="451" y="204"/>
              </a:cxn>
              <a:cxn ang="0">
                <a:pos x="474" y="188"/>
              </a:cxn>
              <a:cxn ang="0">
                <a:pos x="514" y="155"/>
              </a:cxn>
              <a:cxn ang="0">
                <a:pos x="599" y="90"/>
              </a:cxn>
              <a:cxn ang="0">
                <a:pos x="687" y="27"/>
              </a:cxn>
              <a:cxn ang="0">
                <a:pos x="730" y="0"/>
              </a:cxn>
              <a:cxn ang="0">
                <a:pos x="748" y="1"/>
              </a:cxn>
              <a:cxn ang="0">
                <a:pos x="769" y="13"/>
              </a:cxn>
              <a:cxn ang="0">
                <a:pos x="804" y="59"/>
              </a:cxn>
              <a:cxn ang="0">
                <a:pos x="823" y="116"/>
              </a:cxn>
              <a:cxn ang="0">
                <a:pos x="807" y="165"/>
              </a:cxn>
              <a:cxn ang="0">
                <a:pos x="776" y="200"/>
              </a:cxn>
              <a:cxn ang="0">
                <a:pos x="746" y="234"/>
              </a:cxn>
              <a:cxn ang="0">
                <a:pos x="723" y="276"/>
              </a:cxn>
              <a:cxn ang="0">
                <a:pos x="702" y="340"/>
              </a:cxn>
              <a:cxn ang="0">
                <a:pos x="707" y="440"/>
              </a:cxn>
              <a:cxn ang="0">
                <a:pos x="715" y="463"/>
              </a:cxn>
              <a:cxn ang="0">
                <a:pos x="671" y="466"/>
              </a:cxn>
              <a:cxn ang="0">
                <a:pos x="641" y="466"/>
              </a:cxn>
              <a:cxn ang="0">
                <a:pos x="628" y="467"/>
              </a:cxn>
              <a:cxn ang="0">
                <a:pos x="630" y="463"/>
              </a:cxn>
              <a:cxn ang="0">
                <a:pos x="650" y="368"/>
              </a:cxn>
              <a:cxn ang="0">
                <a:pos x="628" y="277"/>
              </a:cxn>
              <a:cxn ang="0">
                <a:pos x="621" y="276"/>
              </a:cxn>
              <a:cxn ang="0">
                <a:pos x="557" y="300"/>
              </a:cxn>
              <a:cxn ang="0">
                <a:pos x="497" y="329"/>
              </a:cxn>
              <a:cxn ang="0">
                <a:pos x="438" y="362"/>
              </a:cxn>
              <a:cxn ang="0">
                <a:pos x="382" y="398"/>
              </a:cxn>
              <a:cxn ang="0">
                <a:pos x="327" y="437"/>
              </a:cxn>
              <a:cxn ang="0">
                <a:pos x="288" y="463"/>
              </a:cxn>
              <a:cxn ang="0">
                <a:pos x="259" y="467"/>
              </a:cxn>
              <a:cxn ang="0">
                <a:pos x="225" y="468"/>
              </a:cxn>
              <a:cxn ang="0">
                <a:pos x="171" y="468"/>
              </a:cxn>
              <a:cxn ang="0">
                <a:pos x="117" y="468"/>
              </a:cxn>
            </a:cxnLst>
            <a:rect l="0" t="0" r="r" b="b"/>
            <a:pathLst>
              <a:path w="823" h="468">
                <a:moveTo>
                  <a:pt x="81" y="468"/>
                </a:moveTo>
                <a:lnTo>
                  <a:pt x="72" y="468"/>
                </a:lnTo>
                <a:lnTo>
                  <a:pt x="62" y="467"/>
                </a:lnTo>
                <a:lnTo>
                  <a:pt x="53" y="467"/>
                </a:lnTo>
                <a:lnTo>
                  <a:pt x="45" y="466"/>
                </a:lnTo>
                <a:lnTo>
                  <a:pt x="35" y="466"/>
                </a:lnTo>
                <a:lnTo>
                  <a:pt x="26" y="464"/>
                </a:lnTo>
                <a:lnTo>
                  <a:pt x="17" y="464"/>
                </a:lnTo>
                <a:lnTo>
                  <a:pt x="9" y="463"/>
                </a:lnTo>
                <a:lnTo>
                  <a:pt x="0" y="444"/>
                </a:lnTo>
                <a:lnTo>
                  <a:pt x="1" y="427"/>
                </a:lnTo>
                <a:lnTo>
                  <a:pt x="10" y="411"/>
                </a:lnTo>
                <a:lnTo>
                  <a:pt x="24" y="398"/>
                </a:lnTo>
                <a:lnTo>
                  <a:pt x="42" y="389"/>
                </a:lnTo>
                <a:lnTo>
                  <a:pt x="60" y="382"/>
                </a:lnTo>
                <a:lnTo>
                  <a:pt x="79" y="374"/>
                </a:lnTo>
                <a:lnTo>
                  <a:pt x="96" y="365"/>
                </a:lnTo>
                <a:lnTo>
                  <a:pt x="115" y="355"/>
                </a:lnTo>
                <a:lnTo>
                  <a:pt x="134" y="346"/>
                </a:lnTo>
                <a:lnTo>
                  <a:pt x="151" y="336"/>
                </a:lnTo>
                <a:lnTo>
                  <a:pt x="170" y="328"/>
                </a:lnTo>
                <a:lnTo>
                  <a:pt x="187" y="317"/>
                </a:lnTo>
                <a:lnTo>
                  <a:pt x="205" y="306"/>
                </a:lnTo>
                <a:lnTo>
                  <a:pt x="222" y="294"/>
                </a:lnTo>
                <a:lnTo>
                  <a:pt x="239" y="283"/>
                </a:lnTo>
                <a:lnTo>
                  <a:pt x="255" y="271"/>
                </a:lnTo>
                <a:lnTo>
                  <a:pt x="271" y="259"/>
                </a:lnTo>
                <a:lnTo>
                  <a:pt x="287" y="246"/>
                </a:lnTo>
                <a:lnTo>
                  <a:pt x="301" y="231"/>
                </a:lnTo>
                <a:lnTo>
                  <a:pt x="308" y="225"/>
                </a:lnTo>
                <a:lnTo>
                  <a:pt x="315" y="218"/>
                </a:lnTo>
                <a:lnTo>
                  <a:pt x="324" y="211"/>
                </a:lnTo>
                <a:lnTo>
                  <a:pt x="333" y="204"/>
                </a:lnTo>
                <a:lnTo>
                  <a:pt x="340" y="197"/>
                </a:lnTo>
                <a:lnTo>
                  <a:pt x="347" y="188"/>
                </a:lnTo>
                <a:lnTo>
                  <a:pt x="353" y="181"/>
                </a:lnTo>
                <a:lnTo>
                  <a:pt x="359" y="174"/>
                </a:lnTo>
                <a:lnTo>
                  <a:pt x="369" y="171"/>
                </a:lnTo>
                <a:lnTo>
                  <a:pt x="379" y="171"/>
                </a:lnTo>
                <a:lnTo>
                  <a:pt x="387" y="172"/>
                </a:lnTo>
                <a:lnTo>
                  <a:pt x="398" y="178"/>
                </a:lnTo>
                <a:lnTo>
                  <a:pt x="406" y="184"/>
                </a:lnTo>
                <a:lnTo>
                  <a:pt x="415" y="192"/>
                </a:lnTo>
                <a:lnTo>
                  <a:pt x="422" y="200"/>
                </a:lnTo>
                <a:lnTo>
                  <a:pt x="428" y="207"/>
                </a:lnTo>
                <a:lnTo>
                  <a:pt x="435" y="208"/>
                </a:lnTo>
                <a:lnTo>
                  <a:pt x="444" y="207"/>
                </a:lnTo>
                <a:lnTo>
                  <a:pt x="451" y="204"/>
                </a:lnTo>
                <a:lnTo>
                  <a:pt x="460" y="198"/>
                </a:lnTo>
                <a:lnTo>
                  <a:pt x="467" y="194"/>
                </a:lnTo>
                <a:lnTo>
                  <a:pt x="474" y="188"/>
                </a:lnTo>
                <a:lnTo>
                  <a:pt x="481" y="182"/>
                </a:lnTo>
                <a:lnTo>
                  <a:pt x="487" y="178"/>
                </a:lnTo>
                <a:lnTo>
                  <a:pt x="514" y="155"/>
                </a:lnTo>
                <a:lnTo>
                  <a:pt x="542" y="133"/>
                </a:lnTo>
                <a:lnTo>
                  <a:pt x="570" y="112"/>
                </a:lnTo>
                <a:lnTo>
                  <a:pt x="599" y="90"/>
                </a:lnTo>
                <a:lnTo>
                  <a:pt x="628" y="69"/>
                </a:lnTo>
                <a:lnTo>
                  <a:pt x="657" y="47"/>
                </a:lnTo>
                <a:lnTo>
                  <a:pt x="687" y="27"/>
                </a:lnTo>
                <a:lnTo>
                  <a:pt x="716" y="7"/>
                </a:lnTo>
                <a:lnTo>
                  <a:pt x="723" y="3"/>
                </a:lnTo>
                <a:lnTo>
                  <a:pt x="730" y="0"/>
                </a:lnTo>
                <a:lnTo>
                  <a:pt x="736" y="0"/>
                </a:lnTo>
                <a:lnTo>
                  <a:pt x="742" y="0"/>
                </a:lnTo>
                <a:lnTo>
                  <a:pt x="748" y="1"/>
                </a:lnTo>
                <a:lnTo>
                  <a:pt x="753" y="4"/>
                </a:lnTo>
                <a:lnTo>
                  <a:pt x="761" y="8"/>
                </a:lnTo>
                <a:lnTo>
                  <a:pt x="769" y="13"/>
                </a:lnTo>
                <a:lnTo>
                  <a:pt x="781" y="26"/>
                </a:lnTo>
                <a:lnTo>
                  <a:pt x="792" y="41"/>
                </a:lnTo>
                <a:lnTo>
                  <a:pt x="804" y="59"/>
                </a:lnTo>
                <a:lnTo>
                  <a:pt x="813" y="77"/>
                </a:lnTo>
                <a:lnTo>
                  <a:pt x="820" y="96"/>
                </a:lnTo>
                <a:lnTo>
                  <a:pt x="823" y="116"/>
                </a:lnTo>
                <a:lnTo>
                  <a:pt x="821" y="135"/>
                </a:lnTo>
                <a:lnTo>
                  <a:pt x="815" y="154"/>
                </a:lnTo>
                <a:lnTo>
                  <a:pt x="807" y="165"/>
                </a:lnTo>
                <a:lnTo>
                  <a:pt x="797" y="177"/>
                </a:lnTo>
                <a:lnTo>
                  <a:pt x="787" y="188"/>
                </a:lnTo>
                <a:lnTo>
                  <a:pt x="776" y="200"/>
                </a:lnTo>
                <a:lnTo>
                  <a:pt x="766" y="210"/>
                </a:lnTo>
                <a:lnTo>
                  <a:pt x="756" y="221"/>
                </a:lnTo>
                <a:lnTo>
                  <a:pt x="746" y="234"/>
                </a:lnTo>
                <a:lnTo>
                  <a:pt x="738" y="246"/>
                </a:lnTo>
                <a:lnTo>
                  <a:pt x="730" y="261"/>
                </a:lnTo>
                <a:lnTo>
                  <a:pt x="723" y="276"/>
                </a:lnTo>
                <a:lnTo>
                  <a:pt x="716" y="292"/>
                </a:lnTo>
                <a:lnTo>
                  <a:pt x="709" y="307"/>
                </a:lnTo>
                <a:lnTo>
                  <a:pt x="702" y="340"/>
                </a:lnTo>
                <a:lnTo>
                  <a:pt x="700" y="372"/>
                </a:lnTo>
                <a:lnTo>
                  <a:pt x="702" y="405"/>
                </a:lnTo>
                <a:lnTo>
                  <a:pt x="707" y="440"/>
                </a:lnTo>
                <a:lnTo>
                  <a:pt x="712" y="453"/>
                </a:lnTo>
                <a:lnTo>
                  <a:pt x="713" y="458"/>
                </a:lnTo>
                <a:lnTo>
                  <a:pt x="715" y="463"/>
                </a:lnTo>
                <a:lnTo>
                  <a:pt x="715" y="464"/>
                </a:lnTo>
                <a:lnTo>
                  <a:pt x="690" y="464"/>
                </a:lnTo>
                <a:lnTo>
                  <a:pt x="671" y="466"/>
                </a:lnTo>
                <a:lnTo>
                  <a:pt x="658" y="466"/>
                </a:lnTo>
                <a:lnTo>
                  <a:pt x="648" y="466"/>
                </a:lnTo>
                <a:lnTo>
                  <a:pt x="641" y="466"/>
                </a:lnTo>
                <a:lnTo>
                  <a:pt x="637" y="466"/>
                </a:lnTo>
                <a:lnTo>
                  <a:pt x="632" y="467"/>
                </a:lnTo>
                <a:lnTo>
                  <a:pt x="628" y="467"/>
                </a:lnTo>
                <a:lnTo>
                  <a:pt x="628" y="466"/>
                </a:lnTo>
                <a:lnTo>
                  <a:pt x="630" y="464"/>
                </a:lnTo>
                <a:lnTo>
                  <a:pt x="630" y="463"/>
                </a:lnTo>
                <a:lnTo>
                  <a:pt x="630" y="461"/>
                </a:lnTo>
                <a:lnTo>
                  <a:pt x="642" y="418"/>
                </a:lnTo>
                <a:lnTo>
                  <a:pt x="650" y="368"/>
                </a:lnTo>
                <a:lnTo>
                  <a:pt x="647" y="317"/>
                </a:lnTo>
                <a:lnTo>
                  <a:pt x="630" y="279"/>
                </a:lnTo>
                <a:lnTo>
                  <a:pt x="628" y="277"/>
                </a:lnTo>
                <a:lnTo>
                  <a:pt x="625" y="276"/>
                </a:lnTo>
                <a:lnTo>
                  <a:pt x="624" y="276"/>
                </a:lnTo>
                <a:lnTo>
                  <a:pt x="621" y="276"/>
                </a:lnTo>
                <a:lnTo>
                  <a:pt x="599" y="283"/>
                </a:lnTo>
                <a:lnTo>
                  <a:pt x="579" y="292"/>
                </a:lnTo>
                <a:lnTo>
                  <a:pt x="557" y="300"/>
                </a:lnTo>
                <a:lnTo>
                  <a:pt x="537" y="309"/>
                </a:lnTo>
                <a:lnTo>
                  <a:pt x="517" y="319"/>
                </a:lnTo>
                <a:lnTo>
                  <a:pt x="497" y="329"/>
                </a:lnTo>
                <a:lnTo>
                  <a:pt x="477" y="339"/>
                </a:lnTo>
                <a:lnTo>
                  <a:pt x="458" y="351"/>
                </a:lnTo>
                <a:lnTo>
                  <a:pt x="438" y="362"/>
                </a:lnTo>
                <a:lnTo>
                  <a:pt x="419" y="374"/>
                </a:lnTo>
                <a:lnTo>
                  <a:pt x="400" y="385"/>
                </a:lnTo>
                <a:lnTo>
                  <a:pt x="382" y="398"/>
                </a:lnTo>
                <a:lnTo>
                  <a:pt x="363" y="411"/>
                </a:lnTo>
                <a:lnTo>
                  <a:pt x="346" y="424"/>
                </a:lnTo>
                <a:lnTo>
                  <a:pt x="327" y="437"/>
                </a:lnTo>
                <a:lnTo>
                  <a:pt x="310" y="451"/>
                </a:lnTo>
                <a:lnTo>
                  <a:pt x="298" y="457"/>
                </a:lnTo>
                <a:lnTo>
                  <a:pt x="288" y="463"/>
                </a:lnTo>
                <a:lnTo>
                  <a:pt x="279" y="466"/>
                </a:lnTo>
                <a:lnTo>
                  <a:pt x="269" y="467"/>
                </a:lnTo>
                <a:lnTo>
                  <a:pt x="259" y="467"/>
                </a:lnTo>
                <a:lnTo>
                  <a:pt x="249" y="468"/>
                </a:lnTo>
                <a:lnTo>
                  <a:pt x="238" y="468"/>
                </a:lnTo>
                <a:lnTo>
                  <a:pt x="225" y="468"/>
                </a:lnTo>
                <a:lnTo>
                  <a:pt x="207" y="468"/>
                </a:lnTo>
                <a:lnTo>
                  <a:pt x="189" y="468"/>
                </a:lnTo>
                <a:lnTo>
                  <a:pt x="171" y="468"/>
                </a:lnTo>
                <a:lnTo>
                  <a:pt x="153" y="468"/>
                </a:lnTo>
                <a:lnTo>
                  <a:pt x="134" y="468"/>
                </a:lnTo>
                <a:lnTo>
                  <a:pt x="117" y="468"/>
                </a:lnTo>
                <a:lnTo>
                  <a:pt x="98" y="468"/>
                </a:lnTo>
                <a:lnTo>
                  <a:pt x="81" y="468"/>
                </a:lnTo>
                <a:close/>
              </a:path>
            </a:pathLst>
          </a:custGeom>
          <a:solidFill>
            <a:srgbClr val="C48C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2362200" y="5791200"/>
            <a:ext cx="522287" cy="296862"/>
          </a:xfrm>
          <a:custGeom>
            <a:avLst/>
            <a:gdLst/>
            <a:ahLst/>
            <a:cxnLst>
              <a:cxn ang="0">
                <a:pos x="62" y="467"/>
              </a:cxn>
              <a:cxn ang="0">
                <a:pos x="35" y="466"/>
              </a:cxn>
              <a:cxn ang="0">
                <a:pos x="9" y="463"/>
              </a:cxn>
              <a:cxn ang="0">
                <a:pos x="10" y="411"/>
              </a:cxn>
              <a:cxn ang="0">
                <a:pos x="60" y="382"/>
              </a:cxn>
              <a:cxn ang="0">
                <a:pos x="115" y="355"/>
              </a:cxn>
              <a:cxn ang="0">
                <a:pos x="170" y="328"/>
              </a:cxn>
              <a:cxn ang="0">
                <a:pos x="222" y="294"/>
              </a:cxn>
              <a:cxn ang="0">
                <a:pos x="271" y="259"/>
              </a:cxn>
              <a:cxn ang="0">
                <a:pos x="308" y="225"/>
              </a:cxn>
              <a:cxn ang="0">
                <a:pos x="333" y="204"/>
              </a:cxn>
              <a:cxn ang="0">
                <a:pos x="353" y="181"/>
              </a:cxn>
              <a:cxn ang="0">
                <a:pos x="379" y="171"/>
              </a:cxn>
              <a:cxn ang="0">
                <a:pos x="406" y="184"/>
              </a:cxn>
              <a:cxn ang="0">
                <a:pos x="428" y="207"/>
              </a:cxn>
              <a:cxn ang="0">
                <a:pos x="451" y="204"/>
              </a:cxn>
              <a:cxn ang="0">
                <a:pos x="474" y="188"/>
              </a:cxn>
              <a:cxn ang="0">
                <a:pos x="514" y="155"/>
              </a:cxn>
              <a:cxn ang="0">
                <a:pos x="599" y="90"/>
              </a:cxn>
              <a:cxn ang="0">
                <a:pos x="687" y="27"/>
              </a:cxn>
              <a:cxn ang="0">
                <a:pos x="730" y="0"/>
              </a:cxn>
              <a:cxn ang="0">
                <a:pos x="748" y="1"/>
              </a:cxn>
              <a:cxn ang="0">
                <a:pos x="769" y="13"/>
              </a:cxn>
              <a:cxn ang="0">
                <a:pos x="804" y="59"/>
              </a:cxn>
              <a:cxn ang="0">
                <a:pos x="823" y="116"/>
              </a:cxn>
              <a:cxn ang="0">
                <a:pos x="807" y="165"/>
              </a:cxn>
              <a:cxn ang="0">
                <a:pos x="776" y="200"/>
              </a:cxn>
              <a:cxn ang="0">
                <a:pos x="746" y="234"/>
              </a:cxn>
              <a:cxn ang="0">
                <a:pos x="723" y="276"/>
              </a:cxn>
              <a:cxn ang="0">
                <a:pos x="702" y="340"/>
              </a:cxn>
              <a:cxn ang="0">
                <a:pos x="707" y="440"/>
              </a:cxn>
              <a:cxn ang="0">
                <a:pos x="715" y="463"/>
              </a:cxn>
              <a:cxn ang="0">
                <a:pos x="671" y="466"/>
              </a:cxn>
              <a:cxn ang="0">
                <a:pos x="641" y="466"/>
              </a:cxn>
              <a:cxn ang="0">
                <a:pos x="628" y="467"/>
              </a:cxn>
              <a:cxn ang="0">
                <a:pos x="630" y="463"/>
              </a:cxn>
              <a:cxn ang="0">
                <a:pos x="650" y="368"/>
              </a:cxn>
              <a:cxn ang="0">
                <a:pos x="628" y="277"/>
              </a:cxn>
              <a:cxn ang="0">
                <a:pos x="621" y="276"/>
              </a:cxn>
              <a:cxn ang="0">
                <a:pos x="557" y="300"/>
              </a:cxn>
              <a:cxn ang="0">
                <a:pos x="497" y="329"/>
              </a:cxn>
              <a:cxn ang="0">
                <a:pos x="438" y="362"/>
              </a:cxn>
              <a:cxn ang="0">
                <a:pos x="382" y="398"/>
              </a:cxn>
              <a:cxn ang="0">
                <a:pos x="327" y="437"/>
              </a:cxn>
              <a:cxn ang="0">
                <a:pos x="288" y="463"/>
              </a:cxn>
              <a:cxn ang="0">
                <a:pos x="259" y="467"/>
              </a:cxn>
              <a:cxn ang="0">
                <a:pos x="225" y="468"/>
              </a:cxn>
              <a:cxn ang="0">
                <a:pos x="171" y="468"/>
              </a:cxn>
              <a:cxn ang="0">
                <a:pos x="117" y="468"/>
              </a:cxn>
            </a:cxnLst>
            <a:rect l="0" t="0" r="r" b="b"/>
            <a:pathLst>
              <a:path w="823" h="468">
                <a:moveTo>
                  <a:pt x="81" y="468"/>
                </a:moveTo>
                <a:lnTo>
                  <a:pt x="72" y="468"/>
                </a:lnTo>
                <a:lnTo>
                  <a:pt x="62" y="467"/>
                </a:lnTo>
                <a:lnTo>
                  <a:pt x="53" y="467"/>
                </a:lnTo>
                <a:lnTo>
                  <a:pt x="45" y="466"/>
                </a:lnTo>
                <a:lnTo>
                  <a:pt x="35" y="466"/>
                </a:lnTo>
                <a:lnTo>
                  <a:pt x="26" y="464"/>
                </a:lnTo>
                <a:lnTo>
                  <a:pt x="17" y="464"/>
                </a:lnTo>
                <a:lnTo>
                  <a:pt x="9" y="463"/>
                </a:lnTo>
                <a:lnTo>
                  <a:pt x="0" y="444"/>
                </a:lnTo>
                <a:lnTo>
                  <a:pt x="1" y="427"/>
                </a:lnTo>
                <a:lnTo>
                  <a:pt x="10" y="411"/>
                </a:lnTo>
                <a:lnTo>
                  <a:pt x="24" y="398"/>
                </a:lnTo>
                <a:lnTo>
                  <a:pt x="42" y="389"/>
                </a:lnTo>
                <a:lnTo>
                  <a:pt x="60" y="382"/>
                </a:lnTo>
                <a:lnTo>
                  <a:pt x="79" y="374"/>
                </a:lnTo>
                <a:lnTo>
                  <a:pt x="96" y="365"/>
                </a:lnTo>
                <a:lnTo>
                  <a:pt x="115" y="355"/>
                </a:lnTo>
                <a:lnTo>
                  <a:pt x="134" y="346"/>
                </a:lnTo>
                <a:lnTo>
                  <a:pt x="151" y="336"/>
                </a:lnTo>
                <a:lnTo>
                  <a:pt x="170" y="328"/>
                </a:lnTo>
                <a:lnTo>
                  <a:pt x="187" y="317"/>
                </a:lnTo>
                <a:lnTo>
                  <a:pt x="205" y="306"/>
                </a:lnTo>
                <a:lnTo>
                  <a:pt x="222" y="294"/>
                </a:lnTo>
                <a:lnTo>
                  <a:pt x="239" y="283"/>
                </a:lnTo>
                <a:lnTo>
                  <a:pt x="255" y="271"/>
                </a:lnTo>
                <a:lnTo>
                  <a:pt x="271" y="259"/>
                </a:lnTo>
                <a:lnTo>
                  <a:pt x="287" y="246"/>
                </a:lnTo>
                <a:lnTo>
                  <a:pt x="301" y="231"/>
                </a:lnTo>
                <a:lnTo>
                  <a:pt x="308" y="225"/>
                </a:lnTo>
                <a:lnTo>
                  <a:pt x="315" y="218"/>
                </a:lnTo>
                <a:lnTo>
                  <a:pt x="324" y="211"/>
                </a:lnTo>
                <a:lnTo>
                  <a:pt x="333" y="204"/>
                </a:lnTo>
                <a:lnTo>
                  <a:pt x="340" y="197"/>
                </a:lnTo>
                <a:lnTo>
                  <a:pt x="347" y="188"/>
                </a:lnTo>
                <a:lnTo>
                  <a:pt x="353" y="181"/>
                </a:lnTo>
                <a:lnTo>
                  <a:pt x="359" y="174"/>
                </a:lnTo>
                <a:lnTo>
                  <a:pt x="369" y="171"/>
                </a:lnTo>
                <a:lnTo>
                  <a:pt x="379" y="171"/>
                </a:lnTo>
                <a:lnTo>
                  <a:pt x="387" y="172"/>
                </a:lnTo>
                <a:lnTo>
                  <a:pt x="398" y="178"/>
                </a:lnTo>
                <a:lnTo>
                  <a:pt x="406" y="184"/>
                </a:lnTo>
                <a:lnTo>
                  <a:pt x="415" y="192"/>
                </a:lnTo>
                <a:lnTo>
                  <a:pt x="422" y="200"/>
                </a:lnTo>
                <a:lnTo>
                  <a:pt x="428" y="207"/>
                </a:lnTo>
                <a:lnTo>
                  <a:pt x="435" y="208"/>
                </a:lnTo>
                <a:lnTo>
                  <a:pt x="444" y="207"/>
                </a:lnTo>
                <a:lnTo>
                  <a:pt x="451" y="204"/>
                </a:lnTo>
                <a:lnTo>
                  <a:pt x="460" y="198"/>
                </a:lnTo>
                <a:lnTo>
                  <a:pt x="467" y="194"/>
                </a:lnTo>
                <a:lnTo>
                  <a:pt x="474" y="188"/>
                </a:lnTo>
                <a:lnTo>
                  <a:pt x="481" y="182"/>
                </a:lnTo>
                <a:lnTo>
                  <a:pt x="487" y="178"/>
                </a:lnTo>
                <a:lnTo>
                  <a:pt x="514" y="155"/>
                </a:lnTo>
                <a:lnTo>
                  <a:pt x="542" y="133"/>
                </a:lnTo>
                <a:lnTo>
                  <a:pt x="570" y="112"/>
                </a:lnTo>
                <a:lnTo>
                  <a:pt x="599" y="90"/>
                </a:lnTo>
                <a:lnTo>
                  <a:pt x="628" y="69"/>
                </a:lnTo>
                <a:lnTo>
                  <a:pt x="657" y="47"/>
                </a:lnTo>
                <a:lnTo>
                  <a:pt x="687" y="27"/>
                </a:lnTo>
                <a:lnTo>
                  <a:pt x="716" y="7"/>
                </a:lnTo>
                <a:lnTo>
                  <a:pt x="723" y="3"/>
                </a:lnTo>
                <a:lnTo>
                  <a:pt x="730" y="0"/>
                </a:lnTo>
                <a:lnTo>
                  <a:pt x="736" y="0"/>
                </a:lnTo>
                <a:lnTo>
                  <a:pt x="742" y="0"/>
                </a:lnTo>
                <a:lnTo>
                  <a:pt x="748" y="1"/>
                </a:lnTo>
                <a:lnTo>
                  <a:pt x="753" y="4"/>
                </a:lnTo>
                <a:lnTo>
                  <a:pt x="761" y="8"/>
                </a:lnTo>
                <a:lnTo>
                  <a:pt x="769" y="13"/>
                </a:lnTo>
                <a:lnTo>
                  <a:pt x="781" y="26"/>
                </a:lnTo>
                <a:lnTo>
                  <a:pt x="792" y="41"/>
                </a:lnTo>
                <a:lnTo>
                  <a:pt x="804" y="59"/>
                </a:lnTo>
                <a:lnTo>
                  <a:pt x="813" y="77"/>
                </a:lnTo>
                <a:lnTo>
                  <a:pt x="820" y="96"/>
                </a:lnTo>
                <a:lnTo>
                  <a:pt x="823" y="116"/>
                </a:lnTo>
                <a:lnTo>
                  <a:pt x="821" y="135"/>
                </a:lnTo>
                <a:lnTo>
                  <a:pt x="815" y="154"/>
                </a:lnTo>
                <a:lnTo>
                  <a:pt x="807" y="165"/>
                </a:lnTo>
                <a:lnTo>
                  <a:pt x="797" y="177"/>
                </a:lnTo>
                <a:lnTo>
                  <a:pt x="787" y="188"/>
                </a:lnTo>
                <a:lnTo>
                  <a:pt x="776" y="200"/>
                </a:lnTo>
                <a:lnTo>
                  <a:pt x="766" y="210"/>
                </a:lnTo>
                <a:lnTo>
                  <a:pt x="756" y="221"/>
                </a:lnTo>
                <a:lnTo>
                  <a:pt x="746" y="234"/>
                </a:lnTo>
                <a:lnTo>
                  <a:pt x="738" y="246"/>
                </a:lnTo>
                <a:lnTo>
                  <a:pt x="730" y="261"/>
                </a:lnTo>
                <a:lnTo>
                  <a:pt x="723" y="276"/>
                </a:lnTo>
                <a:lnTo>
                  <a:pt x="716" y="292"/>
                </a:lnTo>
                <a:lnTo>
                  <a:pt x="709" y="307"/>
                </a:lnTo>
                <a:lnTo>
                  <a:pt x="702" y="340"/>
                </a:lnTo>
                <a:lnTo>
                  <a:pt x="700" y="372"/>
                </a:lnTo>
                <a:lnTo>
                  <a:pt x="702" y="405"/>
                </a:lnTo>
                <a:lnTo>
                  <a:pt x="707" y="440"/>
                </a:lnTo>
                <a:lnTo>
                  <a:pt x="712" y="453"/>
                </a:lnTo>
                <a:lnTo>
                  <a:pt x="713" y="458"/>
                </a:lnTo>
                <a:lnTo>
                  <a:pt x="715" y="463"/>
                </a:lnTo>
                <a:lnTo>
                  <a:pt x="715" y="464"/>
                </a:lnTo>
                <a:lnTo>
                  <a:pt x="690" y="464"/>
                </a:lnTo>
                <a:lnTo>
                  <a:pt x="671" y="466"/>
                </a:lnTo>
                <a:lnTo>
                  <a:pt x="658" y="466"/>
                </a:lnTo>
                <a:lnTo>
                  <a:pt x="648" y="466"/>
                </a:lnTo>
                <a:lnTo>
                  <a:pt x="641" y="466"/>
                </a:lnTo>
                <a:lnTo>
                  <a:pt x="637" y="466"/>
                </a:lnTo>
                <a:lnTo>
                  <a:pt x="632" y="467"/>
                </a:lnTo>
                <a:lnTo>
                  <a:pt x="628" y="467"/>
                </a:lnTo>
                <a:lnTo>
                  <a:pt x="628" y="466"/>
                </a:lnTo>
                <a:lnTo>
                  <a:pt x="630" y="464"/>
                </a:lnTo>
                <a:lnTo>
                  <a:pt x="630" y="463"/>
                </a:lnTo>
                <a:lnTo>
                  <a:pt x="630" y="461"/>
                </a:lnTo>
                <a:lnTo>
                  <a:pt x="642" y="418"/>
                </a:lnTo>
                <a:lnTo>
                  <a:pt x="650" y="368"/>
                </a:lnTo>
                <a:lnTo>
                  <a:pt x="647" y="317"/>
                </a:lnTo>
                <a:lnTo>
                  <a:pt x="630" y="279"/>
                </a:lnTo>
                <a:lnTo>
                  <a:pt x="628" y="277"/>
                </a:lnTo>
                <a:lnTo>
                  <a:pt x="625" y="276"/>
                </a:lnTo>
                <a:lnTo>
                  <a:pt x="624" y="276"/>
                </a:lnTo>
                <a:lnTo>
                  <a:pt x="621" y="276"/>
                </a:lnTo>
                <a:lnTo>
                  <a:pt x="599" y="283"/>
                </a:lnTo>
                <a:lnTo>
                  <a:pt x="579" y="292"/>
                </a:lnTo>
                <a:lnTo>
                  <a:pt x="557" y="300"/>
                </a:lnTo>
                <a:lnTo>
                  <a:pt x="537" y="309"/>
                </a:lnTo>
                <a:lnTo>
                  <a:pt x="517" y="319"/>
                </a:lnTo>
                <a:lnTo>
                  <a:pt x="497" y="329"/>
                </a:lnTo>
                <a:lnTo>
                  <a:pt x="477" y="339"/>
                </a:lnTo>
                <a:lnTo>
                  <a:pt x="458" y="351"/>
                </a:lnTo>
                <a:lnTo>
                  <a:pt x="438" y="362"/>
                </a:lnTo>
                <a:lnTo>
                  <a:pt x="419" y="374"/>
                </a:lnTo>
                <a:lnTo>
                  <a:pt x="400" y="385"/>
                </a:lnTo>
                <a:lnTo>
                  <a:pt x="382" y="398"/>
                </a:lnTo>
                <a:lnTo>
                  <a:pt x="363" y="411"/>
                </a:lnTo>
                <a:lnTo>
                  <a:pt x="346" y="424"/>
                </a:lnTo>
                <a:lnTo>
                  <a:pt x="327" y="437"/>
                </a:lnTo>
                <a:lnTo>
                  <a:pt x="310" y="451"/>
                </a:lnTo>
                <a:lnTo>
                  <a:pt x="298" y="457"/>
                </a:lnTo>
                <a:lnTo>
                  <a:pt x="288" y="463"/>
                </a:lnTo>
                <a:lnTo>
                  <a:pt x="279" y="466"/>
                </a:lnTo>
                <a:lnTo>
                  <a:pt x="269" y="467"/>
                </a:lnTo>
                <a:lnTo>
                  <a:pt x="259" y="467"/>
                </a:lnTo>
                <a:lnTo>
                  <a:pt x="249" y="468"/>
                </a:lnTo>
                <a:lnTo>
                  <a:pt x="238" y="468"/>
                </a:lnTo>
                <a:lnTo>
                  <a:pt x="225" y="468"/>
                </a:lnTo>
                <a:lnTo>
                  <a:pt x="207" y="468"/>
                </a:lnTo>
                <a:lnTo>
                  <a:pt x="189" y="468"/>
                </a:lnTo>
                <a:lnTo>
                  <a:pt x="171" y="468"/>
                </a:lnTo>
                <a:lnTo>
                  <a:pt x="153" y="468"/>
                </a:lnTo>
                <a:lnTo>
                  <a:pt x="134" y="468"/>
                </a:lnTo>
                <a:lnTo>
                  <a:pt x="117" y="468"/>
                </a:lnTo>
                <a:lnTo>
                  <a:pt x="98" y="468"/>
                </a:lnTo>
                <a:lnTo>
                  <a:pt x="81" y="468"/>
                </a:lnTo>
                <a:close/>
              </a:path>
            </a:pathLst>
          </a:custGeom>
          <a:solidFill>
            <a:srgbClr val="C48C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8" name="Picture 2" descr="I:\Pictures for Mary Jane\GAPMP014.jpg"/>
          <p:cNvPicPr>
            <a:picLocks noChangeAspect="1" noChangeArrowheads="1"/>
          </p:cNvPicPr>
          <p:nvPr/>
        </p:nvPicPr>
        <p:blipFill>
          <a:blip r:embed="rId2" cstate="print"/>
          <a:srcRect/>
          <a:stretch>
            <a:fillRect/>
          </a:stretch>
        </p:blipFill>
        <p:spPr bwMode="auto">
          <a:xfrm>
            <a:off x="228600" y="6122947"/>
            <a:ext cx="2057400" cy="73505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914400"/>
            <a:ext cx="7848600" cy="4985980"/>
          </a:xfrm>
          <a:prstGeom prst="rect">
            <a:avLst/>
          </a:prstGeom>
        </p:spPr>
        <p:txBody>
          <a:bodyPr wrap="square">
            <a:spAutoFit/>
          </a:bodyPr>
          <a:lstStyle/>
          <a:p>
            <a:pPr algn="ctr"/>
            <a:r>
              <a:rPr lang="en-US" sz="5000" b="1" dirty="0" smtClean="0"/>
              <a:t>THE </a:t>
            </a:r>
          </a:p>
          <a:p>
            <a:pPr algn="ctr"/>
            <a:r>
              <a:rPr lang="en-US" sz="5000" b="1" dirty="0" smtClean="0"/>
              <a:t>QUARTERLY </a:t>
            </a:r>
          </a:p>
          <a:p>
            <a:pPr algn="ctr"/>
            <a:r>
              <a:rPr lang="en-US" sz="5000" b="1" dirty="0" smtClean="0"/>
              <a:t>CONTACTS </a:t>
            </a:r>
          </a:p>
          <a:p>
            <a:pPr algn="ctr"/>
            <a:r>
              <a:rPr lang="en-US" sz="5000" b="1" dirty="0" smtClean="0"/>
              <a:t>SUMMARY  </a:t>
            </a:r>
          </a:p>
          <a:p>
            <a:pPr algn="ctr"/>
            <a:r>
              <a:rPr lang="en-US" sz="5000" b="1" dirty="0" smtClean="0"/>
              <a:t>REPORT</a:t>
            </a:r>
          </a:p>
          <a:p>
            <a:pPr algn="ctr"/>
            <a:endParaRPr lang="en-US" sz="5000" b="1" dirty="0" smtClean="0"/>
          </a:p>
          <a:p>
            <a:endParaRPr lang="en-US" dirty="0"/>
          </a:p>
        </p:txBody>
      </p:sp>
      <p:pic>
        <p:nvPicPr>
          <p:cNvPr id="3" name="Picture 2" descr="I:\Pictures for Mary Jane\GAPMP014.jpg"/>
          <p:cNvPicPr>
            <a:picLocks noChangeAspect="1" noChangeArrowheads="1"/>
          </p:cNvPicPr>
          <p:nvPr/>
        </p:nvPicPr>
        <p:blipFill>
          <a:blip r:embed="rId2" cstate="print"/>
          <a:srcRect/>
          <a:stretch>
            <a:fillRect/>
          </a:stretch>
        </p:blipFill>
        <p:spPr bwMode="auto">
          <a:xfrm>
            <a:off x="5943600" y="5714584"/>
            <a:ext cx="3200400" cy="11434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7391400" cy="4801314"/>
          </a:xfrm>
          <a:prstGeom prst="rect">
            <a:avLst/>
          </a:prstGeom>
        </p:spPr>
        <p:txBody>
          <a:bodyPr wrap="square">
            <a:spAutoFit/>
          </a:bodyPr>
          <a:lstStyle/>
          <a:p>
            <a:r>
              <a:rPr lang="en-US" dirty="0" smtClean="0"/>
              <a:t>The Quarterly Contacts Summary Report is a summary of the contacts tracked for each quarter based on the following categories:</a:t>
            </a:r>
          </a:p>
          <a:p>
            <a:r>
              <a:rPr lang="en-US" dirty="0" smtClean="0"/>
              <a:t>  </a:t>
            </a:r>
          </a:p>
          <a:p>
            <a:r>
              <a:rPr lang="en-US" dirty="0" smtClean="0"/>
              <a:t>Calls/Emails</a:t>
            </a:r>
          </a:p>
          <a:p>
            <a:r>
              <a:rPr lang="en-US" dirty="0" smtClean="0"/>
              <a:t>Home Visits</a:t>
            </a:r>
          </a:p>
          <a:p>
            <a:r>
              <a:rPr lang="en-US" dirty="0" smtClean="0"/>
              <a:t>IEP Meetings</a:t>
            </a:r>
          </a:p>
          <a:p>
            <a:r>
              <a:rPr lang="en-US" dirty="0" smtClean="0"/>
              <a:t>Mass Emails/Bulk Mail/Newsletters</a:t>
            </a:r>
          </a:p>
          <a:p>
            <a:r>
              <a:rPr lang="en-US" dirty="0" smtClean="0"/>
              <a:t>Parent Meetings</a:t>
            </a:r>
          </a:p>
          <a:p>
            <a:r>
              <a:rPr lang="en-US" dirty="0" smtClean="0"/>
              <a:t># of Parent Trainings</a:t>
            </a:r>
          </a:p>
          <a:p>
            <a:r>
              <a:rPr lang="en-US" dirty="0" smtClean="0"/>
              <a:t># of Parents Trained</a:t>
            </a:r>
          </a:p>
          <a:p>
            <a:r>
              <a:rPr lang="en-US" dirty="0" smtClean="0"/>
              <a:t># of Parent Trainings Using a P2P Presenter</a:t>
            </a:r>
          </a:p>
          <a:p>
            <a:r>
              <a:rPr lang="en-US" dirty="0" smtClean="0"/>
              <a:t># of Teachers/Administrators Trainings</a:t>
            </a:r>
          </a:p>
          <a:p>
            <a:r>
              <a:rPr lang="en-US" dirty="0" smtClean="0"/>
              <a:t># of Teachers/Administrators Trained</a:t>
            </a:r>
          </a:p>
          <a:p>
            <a:r>
              <a:rPr lang="en-US" dirty="0" smtClean="0"/>
              <a:t># of Other Events</a:t>
            </a:r>
          </a:p>
          <a:p>
            <a:r>
              <a:rPr lang="en-US" dirty="0" smtClean="0"/>
              <a:t># of Attendees at Other Events</a:t>
            </a:r>
          </a:p>
          <a:p>
            <a:endParaRPr lang="en-US" dirty="0"/>
          </a:p>
        </p:txBody>
      </p:sp>
      <p:pic>
        <p:nvPicPr>
          <p:cNvPr id="3" name="Picture 2" descr="I:\Pictures for Mary Jane\GAPMP014.jpg"/>
          <p:cNvPicPr>
            <a:picLocks noChangeAspect="1" noChangeArrowheads="1"/>
          </p:cNvPicPr>
          <p:nvPr/>
        </p:nvPicPr>
        <p:blipFill>
          <a:blip r:embed="rId2" cstate="print"/>
          <a:srcRect/>
          <a:stretch>
            <a:fillRect/>
          </a:stretch>
        </p:blipFill>
        <p:spPr bwMode="auto">
          <a:xfrm>
            <a:off x="5791200" y="5714584"/>
            <a:ext cx="3200400" cy="11434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28600"/>
            <a:ext cx="7391400" cy="6186309"/>
          </a:xfrm>
          <a:prstGeom prst="rect">
            <a:avLst/>
          </a:prstGeom>
        </p:spPr>
        <p:txBody>
          <a:bodyPr wrap="square">
            <a:spAutoFit/>
          </a:bodyPr>
          <a:lstStyle/>
          <a:p>
            <a:pPr algn="ctr"/>
            <a:r>
              <a:rPr lang="en-US" b="1" dirty="0" smtClean="0"/>
              <a:t>Contacts Tracking Explanations</a:t>
            </a:r>
            <a:endParaRPr lang="en-US" dirty="0" smtClean="0"/>
          </a:p>
          <a:p>
            <a:r>
              <a:rPr lang="en-US" dirty="0" smtClean="0"/>
              <a:t>Calls/ Emails</a:t>
            </a:r>
          </a:p>
          <a:p>
            <a:r>
              <a:rPr lang="en-US" dirty="0" smtClean="0"/>
              <a:t>These are calls to and from a parent.  Each call you take or make is counted. Each email you send and receive is counted.  Each text you send and receive is counted.  </a:t>
            </a:r>
          </a:p>
          <a:p>
            <a:endParaRPr lang="en-US" dirty="0" smtClean="0"/>
          </a:p>
          <a:p>
            <a:r>
              <a:rPr lang="en-US" dirty="0" smtClean="0"/>
              <a:t>Home Visits</a:t>
            </a:r>
          </a:p>
          <a:p>
            <a:r>
              <a:rPr lang="en-US" dirty="0" smtClean="0"/>
              <a:t>Each home visit is counted as one.</a:t>
            </a:r>
          </a:p>
          <a:p>
            <a:r>
              <a:rPr lang="en-US" dirty="0" smtClean="0"/>
              <a:t> </a:t>
            </a:r>
          </a:p>
          <a:p>
            <a:r>
              <a:rPr lang="en-US" dirty="0" smtClean="0"/>
              <a:t>IEP Meetings</a:t>
            </a:r>
          </a:p>
          <a:p>
            <a:r>
              <a:rPr lang="en-US" dirty="0" smtClean="0"/>
              <a:t>Each IEP Meeting is counted as one.</a:t>
            </a:r>
          </a:p>
          <a:p>
            <a:r>
              <a:rPr lang="en-US" dirty="0" smtClean="0"/>
              <a:t> </a:t>
            </a:r>
          </a:p>
          <a:p>
            <a:r>
              <a:rPr lang="en-US" dirty="0" smtClean="0"/>
              <a:t>Mass Emails / Bulk Mail/ Newsletter</a:t>
            </a:r>
          </a:p>
          <a:p>
            <a:r>
              <a:rPr lang="en-US" dirty="0" smtClean="0"/>
              <a:t>Insert the number of mass emails or bulk mail sent out during that month.   Example 1:  If you send out a mass email to 150 recipients, put down 150. Same for newsletters (# you sent out) Example 2:  If you send out 2 mass emails to 150 recipients, put down  300.  </a:t>
            </a:r>
          </a:p>
          <a:p>
            <a:r>
              <a:rPr lang="en-US" dirty="0" smtClean="0"/>
              <a:t> </a:t>
            </a:r>
          </a:p>
          <a:p>
            <a:r>
              <a:rPr lang="en-US" dirty="0" smtClean="0"/>
              <a:t>Parent Meetings</a:t>
            </a:r>
          </a:p>
          <a:p>
            <a:r>
              <a:rPr lang="en-US" dirty="0" smtClean="0"/>
              <a:t>These are one-on-one meetings/consultations with parents.</a:t>
            </a:r>
          </a:p>
          <a:p>
            <a:r>
              <a:rPr lang="en-US" dirty="0" smtClean="0"/>
              <a:t> </a:t>
            </a:r>
          </a:p>
        </p:txBody>
      </p:sp>
      <p:pic>
        <p:nvPicPr>
          <p:cNvPr id="3" name="Picture 2" descr="I:\Pictures for Mary Jane\GAPMP014.jpg"/>
          <p:cNvPicPr>
            <a:picLocks noChangeAspect="1" noChangeArrowheads="1"/>
          </p:cNvPicPr>
          <p:nvPr/>
        </p:nvPicPr>
        <p:blipFill>
          <a:blip r:embed="rId2"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7391400" cy="5078313"/>
          </a:xfrm>
          <a:prstGeom prst="rect">
            <a:avLst/>
          </a:prstGeom>
        </p:spPr>
        <p:txBody>
          <a:bodyPr wrap="square">
            <a:spAutoFit/>
          </a:bodyPr>
          <a:lstStyle/>
          <a:p>
            <a:pPr algn="ctr"/>
            <a:r>
              <a:rPr lang="en-US" b="1" dirty="0" smtClean="0"/>
              <a:t>Contacts Tracking Explanations  Continued</a:t>
            </a:r>
            <a:endParaRPr lang="en-US" dirty="0" smtClean="0"/>
          </a:p>
          <a:p>
            <a:r>
              <a:rPr lang="en-US" dirty="0" smtClean="0"/>
              <a:t> </a:t>
            </a:r>
          </a:p>
          <a:p>
            <a:r>
              <a:rPr lang="en-US" dirty="0" smtClean="0"/>
              <a:t># of Parent Trainings</a:t>
            </a:r>
          </a:p>
          <a:p>
            <a:r>
              <a:rPr lang="en-US" dirty="0" smtClean="0"/>
              <a:t>Here you will count the number of trainings you have hosted or presented (your own and with another organization)</a:t>
            </a:r>
          </a:p>
          <a:p>
            <a:r>
              <a:rPr lang="en-US" dirty="0" smtClean="0"/>
              <a:t> </a:t>
            </a:r>
          </a:p>
          <a:p>
            <a:r>
              <a:rPr lang="en-US" dirty="0" smtClean="0"/>
              <a:t># of Parent Trained</a:t>
            </a:r>
          </a:p>
          <a:p>
            <a:r>
              <a:rPr lang="en-US" dirty="0" smtClean="0"/>
              <a:t>Here you will include the # of parents who attended the trainings (including your own and with any other organization)</a:t>
            </a:r>
          </a:p>
          <a:p>
            <a:r>
              <a:rPr lang="en-US" dirty="0" smtClean="0"/>
              <a:t> </a:t>
            </a:r>
          </a:p>
          <a:p>
            <a:r>
              <a:rPr lang="en-US" dirty="0" smtClean="0"/>
              <a:t># of Parent Trainings using a P2P Presenter</a:t>
            </a:r>
          </a:p>
          <a:p>
            <a:r>
              <a:rPr lang="en-US" dirty="0" smtClean="0"/>
              <a:t>Here you will include the number of parent trainings that you hosted using P2P.</a:t>
            </a:r>
          </a:p>
          <a:p>
            <a:r>
              <a:rPr lang="en-US" dirty="0" smtClean="0"/>
              <a:t> </a:t>
            </a:r>
          </a:p>
          <a:p>
            <a:r>
              <a:rPr lang="en-US" dirty="0" smtClean="0"/>
              <a:t># of Teacher/Administrator Trainings</a:t>
            </a:r>
          </a:p>
          <a:p>
            <a:r>
              <a:rPr lang="en-US" dirty="0" smtClean="0"/>
              <a:t>Here you include the # of presentations done at Department, school, or county office level meetings.  </a:t>
            </a:r>
          </a:p>
          <a:p>
            <a:r>
              <a:rPr lang="en-US" b="1" dirty="0" smtClean="0"/>
              <a:t> </a:t>
            </a:r>
            <a:endParaRPr lang="en-US" dirty="0" smtClean="0"/>
          </a:p>
        </p:txBody>
      </p:sp>
      <p:pic>
        <p:nvPicPr>
          <p:cNvPr id="3" name="Picture 2" descr="I:\Pictures for Mary Jane\GAPMP014.jpg"/>
          <p:cNvPicPr>
            <a:picLocks noChangeAspect="1" noChangeArrowheads="1"/>
          </p:cNvPicPr>
          <p:nvPr/>
        </p:nvPicPr>
        <p:blipFill>
          <a:blip r:embed="rId2"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19200"/>
            <a:ext cx="7391400" cy="5078313"/>
          </a:xfrm>
          <a:prstGeom prst="rect">
            <a:avLst/>
          </a:prstGeom>
        </p:spPr>
        <p:txBody>
          <a:bodyPr wrap="square">
            <a:spAutoFit/>
          </a:bodyPr>
          <a:lstStyle/>
          <a:p>
            <a:pPr algn="ctr"/>
            <a:r>
              <a:rPr lang="en-US" b="1" dirty="0" smtClean="0"/>
              <a:t>Contacts Tracking Explanations  Continued</a:t>
            </a:r>
            <a:endParaRPr lang="en-US" dirty="0" smtClean="0"/>
          </a:p>
          <a:p>
            <a:r>
              <a:rPr lang="en-US" dirty="0" smtClean="0"/>
              <a:t> </a:t>
            </a:r>
          </a:p>
          <a:p>
            <a:r>
              <a:rPr lang="en-US" dirty="0" smtClean="0"/>
              <a:t># of Teachers/ Administrators Trained</a:t>
            </a:r>
          </a:p>
          <a:p>
            <a:r>
              <a:rPr lang="en-US" dirty="0" smtClean="0"/>
              <a:t>Here you will include the number of teachers or administrators present at the presentation.</a:t>
            </a:r>
          </a:p>
          <a:p>
            <a:r>
              <a:rPr lang="en-US" dirty="0" smtClean="0"/>
              <a:t> </a:t>
            </a:r>
          </a:p>
          <a:p>
            <a:r>
              <a:rPr lang="en-US" dirty="0" smtClean="0"/>
              <a:t># of Other Events</a:t>
            </a:r>
          </a:p>
          <a:p>
            <a:r>
              <a:rPr lang="en-US" dirty="0" smtClean="0"/>
              <a:t>Any other event or meeting where you wore your "Parent Mentor Hat“.</a:t>
            </a:r>
          </a:p>
          <a:p>
            <a:endParaRPr lang="en-US" dirty="0" smtClean="0"/>
          </a:p>
          <a:p>
            <a:r>
              <a:rPr lang="en-US" dirty="0" smtClean="0"/>
              <a:t># of Attendees at Other</a:t>
            </a:r>
          </a:p>
          <a:p>
            <a:r>
              <a:rPr lang="en-US" dirty="0" smtClean="0"/>
              <a:t>Here you include the number of people who attended the other events.  Example:  3 events with 5 people at each =15</a:t>
            </a:r>
          </a:p>
          <a:p>
            <a:endParaRPr lang="en-US" dirty="0" smtClean="0"/>
          </a:p>
          <a:p>
            <a:endParaRPr lang="en-US" dirty="0" smtClean="0"/>
          </a:p>
          <a:p>
            <a:endParaRPr lang="en-US" dirty="0" smtClean="0"/>
          </a:p>
          <a:p>
            <a:endParaRPr lang="en-US" dirty="0" smtClean="0"/>
          </a:p>
          <a:p>
            <a:endParaRPr lang="en-US" dirty="0" smtClean="0"/>
          </a:p>
        </p:txBody>
      </p:sp>
      <p:pic>
        <p:nvPicPr>
          <p:cNvPr id="3" name="Picture 2" descr="I:\Pictures for Mary Jane\GAPMP014.jpg"/>
          <p:cNvPicPr>
            <a:picLocks noChangeAspect="1" noChangeArrowheads="1"/>
          </p:cNvPicPr>
          <p:nvPr/>
        </p:nvPicPr>
        <p:blipFill>
          <a:blip r:embed="rId2"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457200"/>
            <a:ext cx="7391400" cy="5062924"/>
          </a:xfrm>
          <a:prstGeom prst="rect">
            <a:avLst/>
          </a:prstGeom>
        </p:spPr>
        <p:txBody>
          <a:bodyPr wrap="square">
            <a:spAutoFit/>
          </a:bodyPr>
          <a:lstStyle/>
          <a:p>
            <a:pPr algn="ctr"/>
            <a:r>
              <a:rPr lang="en-US" sz="3000" dirty="0" smtClean="0"/>
              <a:t>Each quarter consists of three months</a:t>
            </a:r>
            <a:r>
              <a:rPr lang="en-US" sz="2500" dirty="0" smtClean="0"/>
              <a:t>:  </a:t>
            </a:r>
          </a:p>
          <a:p>
            <a:pPr algn="ctr"/>
            <a:r>
              <a:rPr lang="en-US" sz="2500" b="1" i="1" dirty="0" smtClean="0"/>
              <a:t>1</a:t>
            </a:r>
            <a:r>
              <a:rPr lang="en-US" sz="2500" b="1" i="1" baseline="30000" dirty="0" smtClean="0"/>
              <a:t>st</a:t>
            </a:r>
            <a:r>
              <a:rPr lang="en-US" sz="2500" b="1" i="1" dirty="0" smtClean="0"/>
              <a:t> Quarter:  </a:t>
            </a:r>
          </a:p>
          <a:p>
            <a:pPr algn="ctr"/>
            <a:r>
              <a:rPr lang="en-US" sz="2500" b="1" i="1" dirty="0" smtClean="0"/>
              <a:t>July/August/September</a:t>
            </a:r>
          </a:p>
          <a:p>
            <a:pPr algn="ctr"/>
            <a:endParaRPr lang="en-US" sz="2500" dirty="0" smtClean="0"/>
          </a:p>
          <a:p>
            <a:pPr algn="ctr"/>
            <a:r>
              <a:rPr lang="en-US" sz="2500" b="1" i="1" dirty="0" smtClean="0"/>
              <a:t>2</a:t>
            </a:r>
            <a:r>
              <a:rPr lang="en-US" sz="2500" b="1" i="1" baseline="30000" dirty="0" smtClean="0"/>
              <a:t>nd</a:t>
            </a:r>
            <a:r>
              <a:rPr lang="en-US" sz="2500" b="1" i="1" dirty="0" smtClean="0"/>
              <a:t> Quarter:  </a:t>
            </a:r>
          </a:p>
          <a:p>
            <a:pPr algn="ctr"/>
            <a:r>
              <a:rPr lang="en-US" sz="2500" b="1" i="1" dirty="0" smtClean="0"/>
              <a:t>October/November/December</a:t>
            </a:r>
          </a:p>
          <a:p>
            <a:pPr algn="ctr"/>
            <a:endParaRPr lang="en-US" sz="2500" dirty="0" smtClean="0"/>
          </a:p>
          <a:p>
            <a:pPr algn="ctr"/>
            <a:r>
              <a:rPr lang="en-US" sz="2500" b="1" i="1" dirty="0" smtClean="0"/>
              <a:t>3</a:t>
            </a:r>
            <a:r>
              <a:rPr lang="en-US" sz="2500" b="1" i="1" baseline="30000" dirty="0" smtClean="0"/>
              <a:t>rd</a:t>
            </a:r>
            <a:r>
              <a:rPr lang="en-US" sz="2500" b="1" i="1" dirty="0" smtClean="0"/>
              <a:t> Quarter:  </a:t>
            </a:r>
          </a:p>
          <a:p>
            <a:pPr algn="ctr"/>
            <a:r>
              <a:rPr lang="en-US" sz="2500" b="1" i="1" dirty="0" smtClean="0"/>
              <a:t>January/February/March</a:t>
            </a:r>
            <a:endParaRPr lang="en-US" sz="2500" dirty="0" smtClean="0"/>
          </a:p>
          <a:p>
            <a:pPr algn="ctr"/>
            <a:endParaRPr lang="en-US" sz="2500" b="1" i="1" dirty="0" smtClean="0"/>
          </a:p>
          <a:p>
            <a:pPr algn="ctr"/>
            <a:r>
              <a:rPr lang="en-US" sz="2500" b="1" i="1" dirty="0" smtClean="0"/>
              <a:t>4</a:t>
            </a:r>
            <a:r>
              <a:rPr lang="en-US" sz="2500" b="1" i="1" baseline="30000" dirty="0" smtClean="0"/>
              <a:t>th</a:t>
            </a:r>
            <a:r>
              <a:rPr lang="en-US" sz="2500" b="1" i="1" dirty="0" smtClean="0"/>
              <a:t> Quarter:  </a:t>
            </a:r>
          </a:p>
          <a:p>
            <a:pPr algn="ctr"/>
            <a:r>
              <a:rPr lang="en-US" sz="2500" b="1" i="1" dirty="0" smtClean="0"/>
              <a:t>April/May/June</a:t>
            </a:r>
            <a:endParaRPr lang="en-US" sz="2500" dirty="0" smtClean="0"/>
          </a:p>
          <a:p>
            <a:endParaRPr lang="en-US" dirty="0"/>
          </a:p>
        </p:txBody>
      </p:sp>
      <p:pic>
        <p:nvPicPr>
          <p:cNvPr id="1029" name="Picture 5" descr="https://encrypted-tbn1.gstatic.com/images?q=tbn:ANd9GcS7ocQI8NQEEoDix5dVFoXd4y6kWnnJ6w6nE7x8fJ65GemDSEVHe6CpHA">
            <a:hlinkClick r:id="rId2"/>
          </p:cNvPr>
          <p:cNvPicPr>
            <a:picLocks noChangeAspect="1" noChangeArrowheads="1"/>
          </p:cNvPicPr>
          <p:nvPr/>
        </p:nvPicPr>
        <p:blipFill>
          <a:blip r:embed="rId3" cstate="print"/>
          <a:srcRect/>
          <a:stretch>
            <a:fillRect/>
          </a:stretch>
        </p:blipFill>
        <p:spPr bwMode="auto">
          <a:xfrm>
            <a:off x="457200" y="3429000"/>
            <a:ext cx="2057400" cy="2161920"/>
          </a:xfrm>
          <a:prstGeom prst="rect">
            <a:avLst/>
          </a:prstGeom>
          <a:noFill/>
        </p:spPr>
      </p:pic>
      <p:pic>
        <p:nvPicPr>
          <p:cNvPr id="5" name="Picture 4" descr="I:\Pictures for Mary Jane\GAPMP014.jpg"/>
          <p:cNvPicPr>
            <a:picLocks noChangeAspect="1" noChangeArrowheads="1"/>
          </p:cNvPicPr>
          <p:nvPr/>
        </p:nvPicPr>
        <p:blipFill>
          <a:blip r:embed="rId4" cstate="print"/>
          <a:srcRect/>
          <a:stretch>
            <a:fillRect/>
          </a:stretch>
        </p:blipFill>
        <p:spPr bwMode="auto">
          <a:xfrm>
            <a:off x="152400" y="6313516"/>
            <a:ext cx="1524000" cy="54448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2186</TotalTime>
  <Words>890</Words>
  <Application>Microsoft Office PowerPoint</Application>
  <PresentationFormat>On-screen Show (4:3)</PresentationFormat>
  <Paragraphs>283</Paragraphs>
  <Slides>28</Slides>
  <Notes>9</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PowerPoint Presentation</vt:lpstr>
      <vt:lpstr>WELCOME ABOARD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dc:creator>
  <cp:lastModifiedBy>Jane Grillo</cp:lastModifiedBy>
  <cp:revision>80</cp:revision>
  <dcterms:created xsi:type="dcterms:W3CDTF">2014-08-21T09:09:55Z</dcterms:created>
  <dcterms:modified xsi:type="dcterms:W3CDTF">2015-09-09T11:19:26Z</dcterms:modified>
</cp:coreProperties>
</file>