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  <p:sldMasterId id="2147483670" r:id="rId12"/>
  </p:sldMasterIdLst>
  <p:notesMasterIdLst>
    <p:notesMasterId r:id="rId39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</p:sldIdLst>
  <p:sldSz cx="9144000" cy="6858000" type="screen4x3"/>
  <p:notesSz cx="7077075" cy="93694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10025" y="0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2"/>
            <a:ext cx="4684712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525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10025" y="8899525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099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945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0:notes"/>
          <p:cNvSpPr txBox="1"/>
          <p:nvPr/>
        </p:nvSpPr>
        <p:spPr>
          <a:xfrm>
            <a:off x="4010025" y="8899525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401" name="Google Shape;4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10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8736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1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8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2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140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612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00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818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165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34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01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202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559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1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2328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2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640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3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567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09ea3d2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409ea3d2de_0_0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300" cy="42165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409ea3d2de_0_0:notes"/>
          <p:cNvSpPr txBox="1">
            <a:spLocks noGrp="1"/>
          </p:cNvSpPr>
          <p:nvPr>
            <p:ph type="sldNum" idx="12"/>
          </p:nvPr>
        </p:nvSpPr>
        <p:spPr>
          <a:xfrm>
            <a:off x="4010025" y="8899525"/>
            <a:ext cx="3065400" cy="468300"/>
          </a:xfrm>
          <a:prstGeom prst="rect">
            <a:avLst/>
          </a:prstGeom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332866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03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80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 txBox="1"/>
          <p:nvPr/>
        </p:nvSpPr>
        <p:spPr>
          <a:xfrm>
            <a:off x="4010025" y="8899525"/>
            <a:ext cx="3065462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343" name="Google Shape;3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:notes"/>
          <p:cNvSpPr txBox="1">
            <a:spLocks noGrp="1"/>
          </p:cNvSpPr>
          <p:nvPr>
            <p:ph type="body" idx="1"/>
          </p:nvPr>
        </p:nvSpPr>
        <p:spPr>
          <a:xfrm>
            <a:off x="708025" y="4451350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767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16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43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57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096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89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9:notes"/>
          <p:cNvSpPr txBox="1">
            <a:spLocks noGrp="1"/>
          </p:cNvSpPr>
          <p:nvPr>
            <p:ph type="body" idx="1"/>
          </p:nvPr>
        </p:nvSpPr>
        <p:spPr>
          <a:xfrm>
            <a:off x="706437" y="4451350"/>
            <a:ext cx="5664200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07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236FBA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3" name="Google Shape;293;p21"/>
          <p:cNvSpPr txBox="1">
            <a:spLocks noGrp="1"/>
          </p:cNvSpPr>
          <p:nvPr>
            <p:ph type="body" idx="1"/>
          </p:nvPr>
        </p:nvSpPr>
        <p:spPr>
          <a:xfrm rot="5400000">
            <a:off x="2269331" y="-443706"/>
            <a:ext cx="459898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4" name="Google Shape;294;p2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None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537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dt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C7B70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B08C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8194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Char char="○"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76225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ts val="750"/>
              <a:buFont typeface="Noto Sans Symbols"/>
              <a:buChar char="•"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68605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ts val="630"/>
              <a:buFont typeface="Noto Sans Symbols"/>
              <a:buChar char="•"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ts val="900"/>
              <a:buFont typeface="Georgia"/>
              <a:buChar char="•"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  <a:defRPr sz="22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8CADAE"/>
              </a:buClr>
              <a:buSzPts val="135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8C7B70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8FB08C"/>
              </a:buClr>
              <a:buSzPts val="1600"/>
              <a:buFont typeface="Georgia"/>
              <a:buNone/>
              <a:defRPr sz="1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1" name="Google Shape;271;p1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2" name="Google Shape;272;p1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Google Shape;17;p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18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1" name="Google Shape;251;p18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0" y="0"/>
            <a:ext cx="9144000" cy="119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18"/>
          <p:cNvCxnSpPr/>
          <p:nvPr/>
        </p:nvCxnSpPr>
        <p:spPr>
          <a:xfrm>
            <a:off x="152400" y="533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1" name="Google Shape;261;p1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67" name="Google Shape;267;p18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29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0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0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20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4" name="Google Shape;284;p2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2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2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5" name="Google Shape;305;p22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 txBox="1"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22"/>
          <p:cNvCxnSpPr/>
          <p:nvPr/>
        </p:nvCxnSpPr>
        <p:spPr>
          <a:xfrm rot="5400000">
            <a:off x="4021137" y="3278187"/>
            <a:ext cx="6245225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4" name="Google Shape;314;p22"/>
          <p:cNvSpPr/>
          <p:nvPr/>
        </p:nvSpPr>
        <p:spPr>
          <a:xfrm>
            <a:off x="6838950" y="292576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6934200" y="3021012"/>
            <a:ext cx="420687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7" name="Google Shape;317;p22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18" name="Google Shape;318;p22"/>
          <p:cNvSpPr txBox="1">
            <a:spLocks noGrp="1"/>
          </p:cNvSpPr>
          <p:nvPr>
            <p:ph type="sldNum" idx="12"/>
          </p:nvPr>
        </p:nvSpPr>
        <p:spPr>
          <a:xfrm>
            <a:off x="6915150" y="300990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319" name="Google Shape;319;p22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3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" name="Google Shape;38;p3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3"/>
          <p:cNvCxnSpPr/>
          <p:nvPr/>
        </p:nvCxnSpPr>
        <p:spPr>
          <a:xfrm>
            <a:off x="155575" y="241935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6" name="Google Shape;46;p3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5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8" name="Google Shape;68;p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7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3" name="Google Shape;93;p7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7"/>
          <p:cNvCxnSpPr/>
          <p:nvPr/>
        </p:nvCxnSpPr>
        <p:spPr>
          <a:xfrm rot="10800000" flipH="1">
            <a:off x="4562475" y="1576387"/>
            <a:ext cx="9525" cy="481806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dt" idx="10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6" name="Google Shape;116;p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sldNum" idx="12"/>
          </p:nvPr>
        </p:nvSpPr>
        <p:spPr>
          <a:xfrm>
            <a:off x="4343400" y="10366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1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6" name="Google Shape;136;p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146050" y="6391275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1"/>
          <p:cNvCxnSpPr/>
          <p:nvPr/>
        </p:nvCxnSpPr>
        <p:spPr>
          <a:xfrm>
            <a:off x="152400" y="2438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7" name="Google Shape;147;p11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4362450" y="2209800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ldNum" idx="12"/>
          </p:nvPr>
        </p:nvSpPr>
        <p:spPr>
          <a:xfrm>
            <a:off x="4343400" y="21986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3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Google Shape;168;p13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3"/>
          <p:cNvCxnSpPr/>
          <p:nvPr/>
        </p:nvCxnSpPr>
        <p:spPr>
          <a:xfrm>
            <a:off x="152400" y="533400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1" name="Google Shape;171;p13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84" name="Google Shape;184;p13"/>
          <p:cNvSpPr txBox="1">
            <a:spLocks noGrp="1"/>
          </p:cNvSpPr>
          <p:nvPr>
            <p:ph type="dt" idx="10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5845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5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15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3" name="Google Shape;203;p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6" name="Google Shape;206;p1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149225" y="6388100"/>
            <a:ext cx="8832850" cy="309562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6"/>
          <p:cNvCxnSpPr/>
          <p:nvPr/>
        </p:nvCxnSpPr>
        <p:spPr>
          <a:xfrm>
            <a:off x="152400" y="1276350"/>
            <a:ext cx="8832850" cy="0"/>
          </a:xfrm>
          <a:prstGeom prst="straightConnector1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6" name="Google Shape;216;p1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16"/>
          <p:cNvCxnSpPr/>
          <p:nvPr/>
        </p:nvCxnSpPr>
        <p:spPr>
          <a:xfrm rot="10800000">
            <a:off x="4572000" y="2200275"/>
            <a:ext cx="0" cy="41878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9" name="Google Shape;219;p16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6"/>
          <p:cNvCxnSpPr/>
          <p:nvPr/>
        </p:nvCxnSpPr>
        <p:spPr>
          <a:xfrm>
            <a:off x="152400" y="1279525"/>
            <a:ext cx="8832850" cy="0"/>
          </a:xfrm>
          <a:prstGeom prst="straightConnector1">
            <a:avLst/>
          </a:prstGeom>
          <a:noFill/>
          <a:ln w="11425" cap="flat" cmpd="sng">
            <a:solidFill>
              <a:srgbClr val="236FB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6" name="Google Shape;226;p16"/>
          <p:cNvSpPr txBox="1"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6"/>
          <p:cNvSpPr/>
          <p:nvPr/>
        </p:nvSpPr>
        <p:spPr>
          <a:xfrm>
            <a:off x="4362450" y="1050925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236FB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400" cy="45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spcBef>
                <a:spcPts val="320"/>
              </a:spcBef>
              <a:spcAft>
                <a:spcPts val="0"/>
              </a:spcAft>
              <a:buClr>
                <a:srgbClr val="405996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6F7D94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spcBef>
                <a:spcPts val="280"/>
              </a:spcBef>
              <a:spcAft>
                <a:spcPts val="0"/>
              </a:spcAft>
              <a:buClr>
                <a:srgbClr val="5589B7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sldNum" idx="12"/>
          </p:nvPr>
        </p:nvSpPr>
        <p:spPr>
          <a:xfrm>
            <a:off x="4343400" y="1042987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1600"/>
              <a:buFont typeface="Arial"/>
              <a:buNone/>
              <a:defRPr sz="1600" b="0" i="0" u="none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FBB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236FBB"/>
                </a:solidFill>
                <a:latin typeface="Georgia"/>
                <a:ea typeface="Georgia"/>
                <a:cs typeface="Georgia"/>
                <a:sym typeface="Georgia"/>
              </a:rPr>
              <a:t>From Learning to Earning</a:t>
            </a:r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body" idx="1"/>
          </p:nvPr>
        </p:nvSpPr>
        <p:spPr>
          <a:xfrm>
            <a:off x="301625" y="1393825"/>
            <a:ext cx="8504237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2731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Georgia High School High Tech (HSHT) Program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None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Carmen Cates</a:t>
            </a:r>
            <a:endParaRPr dirty="0"/>
          </a:p>
          <a:p>
            <a:pPr marL="273050" marR="0" lvl="0" indent="-127317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Islands High School HSHT Program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None/>
            </a:pPr>
            <a:r>
              <a:rPr lang="en-US" sz="27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Valita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Nichols</a:t>
            </a:r>
            <a:endParaRPr dirty="0"/>
          </a:p>
          <a:p>
            <a:pPr marL="273050" marR="0" lvl="0" indent="-127317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Islands High School HSHT Students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None/>
            </a:pPr>
            <a:r>
              <a:rPr lang="en-US" sz="27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D’Shawn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Smith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None/>
            </a:pPr>
            <a:r>
              <a:rPr lang="en-US" sz="27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Jazzmine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Bell</a:t>
            </a:r>
            <a:endParaRPr dirty="0"/>
          </a:p>
          <a:p>
            <a:pPr marL="273050" marR="0" lvl="0" indent="-127317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Assistive Technology</a:t>
            </a:r>
            <a:endParaRPr/>
          </a:p>
        </p:txBody>
      </p:sp>
      <p:sp>
        <p:nvSpPr>
          <p:cNvPr id="405" name="Google Shape;405;p33"/>
          <p:cNvSpPr txBox="1"/>
          <p:nvPr/>
        </p:nvSpPr>
        <p:spPr>
          <a:xfrm>
            <a:off x="293687" y="1547812"/>
            <a:ext cx="8534400" cy="483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∙"/>
            </a:pPr>
            <a:r>
              <a:rPr lang="en-US" sz="2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According to the National Longitudinal Transition Study (NLTS2) - 2012: 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sz="20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Comparing postsecondary outcomes of students with disabilities who reported receiving assistive technology (AT) in high school to those who reported not receiving AT (study included 305,000+ students).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858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99.8% of the students who received AT graduated while only 79.6% of those who did not receive AT graduated</a:t>
            </a:r>
            <a:endParaRPr/>
          </a:p>
          <a:p>
            <a:pPr marL="6858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858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sz="20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“For people without disabilities, technology makes things easier. For people with disabilities, technology makes things possible.” -ibm training manual 1991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"/>
          <p:cNvSpPr txBox="1">
            <a:spLocks noGrp="1"/>
          </p:cNvSpPr>
          <p:nvPr>
            <p:ph type="title"/>
          </p:nvPr>
        </p:nvSpPr>
        <p:spPr>
          <a:xfrm>
            <a:off x="442912" y="317500"/>
            <a:ext cx="822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Two Statewide Initiatives</a:t>
            </a:r>
            <a:endParaRPr/>
          </a:p>
        </p:txBody>
      </p:sp>
      <p:sp>
        <p:nvSpPr>
          <p:cNvPr id="411" name="Google Shape;411;p34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458200" cy="5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ctr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1.  Resources to Assist with Transition Activities </a:t>
            </a:r>
            <a:endParaRPr/>
          </a:p>
          <a:p>
            <a:pPr marL="273050" marR="0" lvl="0" indent="-273050" algn="ctr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such as </a:t>
            </a:r>
            <a:endParaRPr/>
          </a:p>
          <a:p>
            <a:pPr marL="273050" marR="0" lvl="0" indent="-273050" algn="ctr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Industry  and Post-Secondary Site Visits</a:t>
            </a:r>
            <a:endParaRPr/>
          </a:p>
          <a:p>
            <a:pPr marL="273050" marR="0" lvl="0" indent="-273050" algn="ctr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for Career and Educational Exploration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2.  Computer Project</a:t>
            </a:r>
            <a:endParaRPr/>
          </a:p>
          <a:p>
            <a:pPr marL="273050" marR="0" lvl="0" indent="-27305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endParaRPr sz="12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547687" marR="0" lvl="1" indent="-273048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374D81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HSHT Seniors</a:t>
            </a:r>
            <a:endParaRPr/>
          </a:p>
          <a:p>
            <a:pPr marL="547687" marR="0" lvl="1" indent="-273048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374D81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Awards presentations and ceremonies varied from site to site—luncheons including peers, press releases, class activities, awards included teachers, parents, site coordinator.</a:t>
            </a:r>
            <a:endParaRPr/>
          </a:p>
          <a:p>
            <a:pPr marL="547687" marR="0" lvl="1" indent="-273048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374D81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Must be on VR caseload, participating in HSHT activities, and complete an application.</a:t>
            </a:r>
            <a:endParaRPr/>
          </a:p>
          <a:p>
            <a:pPr marL="547687" marR="0" lvl="1" indent="-193039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endParaRPr sz="18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22325" marR="0" lvl="2" indent="-13335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297FD5"/>
              </a:buClr>
              <a:buSzPts val="1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65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>
            <a:spLocks noGrp="1"/>
          </p:cNvSpPr>
          <p:nvPr>
            <p:ph type="subTitle" idx="1"/>
          </p:nvPr>
        </p:nvSpPr>
        <p:spPr>
          <a:xfrm>
            <a:off x="600075" y="39433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HIGH SCHOOL HIGH TECH COMPUTER COMPETITION IS NOT THE FOCUS OF THE PROGRAM BUT IT GENERATES A LOT OF INTEREST FOR STUDENTS TO PARTICIPATE IN THE PROGRAM</a:t>
            </a:r>
            <a:endParaRPr/>
          </a:p>
        </p:txBody>
      </p:sp>
      <p:sp>
        <p:nvSpPr>
          <p:cNvPr id="417" name="Google Shape;417;p35"/>
          <p:cNvSpPr txBox="1">
            <a:spLocks noGrp="1"/>
          </p:cNvSpPr>
          <p:nvPr>
            <p:ph type="ctrTitle"/>
          </p:nvPr>
        </p:nvSpPr>
        <p:spPr>
          <a:xfrm>
            <a:off x="838200" y="190500"/>
            <a:ext cx="7696200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US"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High School High Tech Computer Project</a:t>
            </a:r>
            <a:br>
              <a:rPr lang="en-US" sz="4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sp>
        <p:nvSpPr>
          <p:cNvPr id="418" name="Google Shape;418;p35"/>
          <p:cNvSpPr/>
          <p:nvPr/>
        </p:nvSpPr>
        <p:spPr>
          <a:xfrm>
            <a:off x="6508750" y="2581275"/>
            <a:ext cx="1809750" cy="1362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/>
          <p:nvPr/>
        </p:nvSpPr>
        <p:spPr>
          <a:xfrm>
            <a:off x="3602037" y="244475"/>
            <a:ext cx="5245100" cy="708025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650 laptops have been awarded to rising HSHT juniors and seniors </a:t>
            </a:r>
            <a:endParaRPr/>
          </a:p>
        </p:txBody>
      </p:sp>
      <p:pic>
        <p:nvPicPr>
          <p:cNvPr id="424" name="Google Shape;4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7925" y="1909762"/>
            <a:ext cx="1958975" cy="2133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80000">
            <a:off x="549275" y="4292600"/>
            <a:ext cx="2514600" cy="197961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26" name="Google Shape;426;p36"/>
          <p:cNvSpPr txBox="1"/>
          <p:nvPr/>
        </p:nvSpPr>
        <p:spPr>
          <a:xfrm>
            <a:off x="6146800" y="6477000"/>
            <a:ext cx="2921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Georgia HSHT Computers Committee</a:t>
            </a:r>
            <a:endParaRPr/>
          </a:p>
        </p:txBody>
      </p:sp>
      <p:pic>
        <p:nvPicPr>
          <p:cNvPr id="427" name="Google Shape;427;p36" descr="A person standing in front of a building &#10; 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40000">
            <a:off x="5235575" y="3400425"/>
            <a:ext cx="3384550" cy="252253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28" name="Google Shape;428;p36" descr="A group of people posing for the camera &#10; 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160000">
            <a:off x="5969000" y="1373187"/>
            <a:ext cx="2779712" cy="208438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29" name="Google Shape;429;p36" descr="A group of people sitting at a table &#10; 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200" y="4187825"/>
            <a:ext cx="3149600" cy="23622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30" name="Google Shape;430;p36" descr="Displaying 20160428_094901.jpg"/>
          <p:cNvSpPr txBox="1"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920000">
            <a:off x="1350962" y="708025"/>
            <a:ext cx="2840037" cy="213042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2" name="Google Shape;432;p36" descr="A group of people standing in a room &#10; &#10;Description generated with very high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780000">
            <a:off x="709612" y="2233612"/>
            <a:ext cx="2984500" cy="22383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"/>
          <p:cNvSpPr txBox="1">
            <a:spLocks noGrp="1"/>
          </p:cNvSpPr>
          <p:nvPr>
            <p:ph type="title"/>
          </p:nvPr>
        </p:nvSpPr>
        <p:spPr>
          <a:xfrm>
            <a:off x="385762" y="549275"/>
            <a:ext cx="815657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How Can Parent Mentors can support HSHT in their Districts?</a:t>
            </a:r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1"/>
          </p:nvPr>
        </p:nvSpPr>
        <p:spPr>
          <a:xfrm>
            <a:off x="385762" y="2743200"/>
            <a:ext cx="8334375" cy="3373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MESSAGE THE PURPOSE OF HSHT TO YOUR DISTRICT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HOST SCHOOL MEETINGS WITH  HSHT / TEACHERS, PARENTS &amp; STUDENTS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ASSIST WITH: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 Applications for HSHT/GVRA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Funds Request Form &amp; Write up of HSHT Activities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Ideas for Lunch &amp; Learn, trips to industry sites in the community</a:t>
            </a:r>
            <a:endParaRPr/>
          </a:p>
          <a:p>
            <a:pPr marL="833437" marR="0" lvl="1" indent="-20573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None/>
            </a:pPr>
            <a:endParaRPr sz="18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33437" marR="0" lvl="1" indent="-20573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None/>
            </a:pPr>
            <a:endParaRPr sz="18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</a:pPr>
            <a:endParaRPr sz="18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9939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body" idx="1"/>
          </p:nvPr>
        </p:nvSpPr>
        <p:spPr>
          <a:xfrm>
            <a:off x="385762" y="2743200"/>
            <a:ext cx="8108950" cy="348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EVIDENCE TO PRACTICE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Target families of HSHT students</a:t>
            </a:r>
            <a:endParaRPr/>
          </a:p>
          <a:p>
            <a:pPr marL="1108075" marR="0" lvl="2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Post-secondary</a:t>
            </a:r>
            <a:endParaRPr/>
          </a:p>
          <a:p>
            <a:pPr marL="1108075" marR="0" lvl="2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Graduation</a:t>
            </a:r>
            <a:endParaRPr/>
          </a:p>
          <a:p>
            <a:pPr marL="1108075" marR="0" lvl="2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Char char="▪"/>
            </a:pPr>
            <a:r>
              <a:rPr lang="en-US" sz="16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ASPIRE</a:t>
            </a:r>
            <a:endParaRPr/>
          </a:p>
          <a:p>
            <a:pPr marL="285750" marR="0" lvl="0" indent="-19939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SUPPORTS SSIP &amp; GSCI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Family and Community Engagement</a:t>
            </a:r>
            <a:endParaRPr/>
          </a:p>
          <a:p>
            <a:pPr marL="1108075" marR="0" lvl="2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None/>
            </a:pPr>
            <a:r>
              <a:rPr lang="en-US" sz="16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/>
          </a:p>
          <a:p>
            <a:pPr marL="1108075" marR="0" lvl="2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08075" marR="0" lvl="2" indent="-2095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08075" marR="0" lvl="2" indent="-2095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08075" marR="0" lvl="2" indent="-2095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108075" marR="0" lvl="2" indent="-2095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200"/>
              <a:buFont typeface="Noto Sans Symbols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0" i="0" u="none" strike="noStrike" cap="none">
              <a:solidFill>
                <a:srgbClr val="89898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Parent Mentors &amp; HSHT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body" idx="1"/>
          </p:nvPr>
        </p:nvSpPr>
        <p:spPr>
          <a:xfrm>
            <a:off x="722312" y="2743200"/>
            <a:ext cx="8035925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STARTED DURING THE 2018-19 SCHOOL YEAR</a:t>
            </a:r>
            <a:endParaRPr/>
          </a:p>
          <a:p>
            <a:pPr marL="285750" marR="0" lvl="0" indent="-19939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WHILE NOT AN EVIDENCE-BASED INTERVENTION, SSIP STUDENTS WERE TARGETED AS PARTICIPANTS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Reducing drop-outs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Self-Advocacy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High school graduation and </a:t>
            </a:r>
            <a:endParaRPr/>
          </a:p>
          <a:p>
            <a:pPr marL="833437" marR="0" lvl="1" indent="-285749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898989"/>
                </a:solidFill>
                <a:latin typeface="Georgia"/>
                <a:ea typeface="Georgia"/>
                <a:cs typeface="Georgia"/>
                <a:sym typeface="Georgia"/>
              </a:rPr>
              <a:t>Successful transition to post secondary life</a:t>
            </a:r>
            <a:endParaRPr/>
          </a:p>
          <a:p>
            <a:pPr marL="285750" marR="0" lvl="0" indent="-19939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SUPPORTED THE DISTRICT’S ASPIRE INITIATIVES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9939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Islands High School HSHT Program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Islands High School </a:t>
            </a:r>
            <a:b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HSHT Program</a:t>
            </a:r>
            <a:endParaRPr/>
          </a:p>
        </p:txBody>
      </p:sp>
      <p:pic>
        <p:nvPicPr>
          <p:cNvPr id="456" name="Google Shape;456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13" b="1712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Campus Visit to Georgia Southern Unversity in Statesboro Georgia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Importance of Self-Advocacy</a:t>
            </a:r>
            <a:endParaRPr/>
          </a:p>
        </p:txBody>
      </p:sp>
      <p:pic>
        <p:nvPicPr>
          <p:cNvPr id="463" name="Google Shape;463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168" b="2167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1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Learning about the role of the Student Disability Center on college campuses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Thanks for the pizza &amp; soda HSHT!</a:t>
            </a:r>
            <a:endParaRPr/>
          </a:p>
        </p:txBody>
      </p:sp>
      <p:pic>
        <p:nvPicPr>
          <p:cNvPr id="470" name="Google Shape;470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15" b="1515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2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Lunch and Learn Activities give students an opportunity to talk about what they learned and observed on industry tours in the community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0740" y="3126125"/>
            <a:ext cx="3622500" cy="30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5"/>
          <p:cNvSpPr txBox="1">
            <a:spLocks noGrp="1"/>
          </p:cNvSpPr>
          <p:nvPr>
            <p:ph type="ctrTitle"/>
          </p:nvPr>
        </p:nvSpPr>
        <p:spPr>
          <a:xfrm>
            <a:off x="533400" y="457200"/>
            <a:ext cx="7924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Georgia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GEORGIA</a:t>
            </a:r>
            <a:br>
              <a:rPr lang="en-US" sz="34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34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HIGH SCHOOL HIGH TECH</a:t>
            </a:r>
            <a:r>
              <a:rPr lang="en-US" sz="3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3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282575" y="4529137"/>
            <a:ext cx="2714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5"/>
          <p:cNvSpPr txBox="1"/>
          <p:nvPr/>
        </p:nvSpPr>
        <p:spPr>
          <a:xfrm>
            <a:off x="2830512" y="5141912"/>
            <a:ext cx="33305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Hat’s Off to Student Success!</a:t>
            </a:r>
            <a:endParaRPr/>
          </a:p>
        </p:txBody>
      </p:sp>
      <p:pic>
        <p:nvPicPr>
          <p:cNvPr id="477" name="Google Shape;477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855" r="3855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3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Events like Hat’s Off to Student Success not only give our community the ear of the State Special Education Director, Dr. Zelphine Smith-Dixon but also give our students opportunity to share what they have learned about self-advocacy.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/>
        </p:nvSpPr>
        <p:spPr>
          <a:xfrm>
            <a:off x="461962" y="1662112"/>
            <a:ext cx="848836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got this text from Karleigh. She spoke at Hats off to Student Success last year.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Hi! It’s Karleigh Buchan from last year! I just wanted to let you know college starts Monday. I have made appointments with ALL my professors to give them my accommodation letters. I also have a meeting with UGA transfer specialist in a few minutes. I just want to thank you again for everything and all of the confidence and knowledge you and my IEP team placed in me. I know that I am more than capable of doing anything I want to. Every time I go to a meeting I remember that. And I am going to make you guys proud!”</a:t>
            </a:r>
            <a:endParaRPr/>
          </a:p>
        </p:txBody>
      </p:sp>
      <p:sp>
        <p:nvSpPr>
          <p:cNvPr id="484" name="Google Shape;484;p44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Text from Karleigh, 1</a:t>
            </a:r>
            <a:r>
              <a:rPr lang="en-US" sz="3300" b="0" i="0" u="none" strike="noStrike" cap="none" baseline="300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lang="en-US" sz="3300" b="0" i="0" u="none" strike="noStrike" cap="none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 year college student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GA Ports Authority</a:t>
            </a:r>
            <a:endParaRPr/>
          </a:p>
        </p:txBody>
      </p:sp>
      <p:pic>
        <p:nvPicPr>
          <p:cNvPr id="490" name="Google Shape;490;p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41" b="1541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45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HSHT students learn about all kinds of high tech jobs in their community.</a:t>
            </a:r>
            <a:endParaRPr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6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HSHT students presenting the benefits of the HSHT Program to district leadership. </a:t>
            </a:r>
            <a:endParaRPr/>
          </a:p>
        </p:txBody>
      </p:sp>
      <p:pic>
        <p:nvPicPr>
          <p:cNvPr id="497" name="Google Shape;497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15" b="1515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6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Sharing the opportunity that HSHT has provided to Islands High School to our Board of Education Leadership.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the 2018-19 school year, Savannah Chatham County Public Schools will offer HSHT to all eligible juniors &amp; seniors with IEPs or 504 plans district wide!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 Secondary Data</a:t>
            </a:r>
            <a:endParaRPr/>
          </a:p>
        </p:txBody>
      </p:sp>
      <p:sp>
        <p:nvSpPr>
          <p:cNvPr id="505" name="Google Shape;505;p4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Six of the seven 2018 seniors are actively engaged in post secondary activities.</a:t>
            </a:r>
            <a:endParaRPr>
              <a:solidFill>
                <a:srgbClr val="FFFFFF"/>
              </a:solidFill>
            </a:endParaRPr>
          </a:p>
          <a:p>
            <a:pPr marL="457200" lvl="0" indent="-374332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Char char="-"/>
            </a:pPr>
            <a:r>
              <a:rPr lang="en-US">
                <a:solidFill>
                  <a:srgbClr val="FFFFFF"/>
                </a:solidFill>
              </a:rPr>
              <a:t>Three are employed full time</a:t>
            </a:r>
            <a:endParaRPr>
              <a:solidFill>
                <a:srgbClr val="FFFFFF"/>
              </a:solidFill>
            </a:endParaRPr>
          </a:p>
          <a:p>
            <a:pPr marL="457200" lvl="0" indent="-37433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5"/>
              <a:buChar char="-"/>
            </a:pPr>
            <a:r>
              <a:rPr lang="en-US">
                <a:solidFill>
                  <a:srgbClr val="FFFFFF"/>
                </a:solidFill>
              </a:rPr>
              <a:t>Three are attending school full time</a:t>
            </a:r>
            <a:endParaRPr>
              <a:solidFill>
                <a:srgbClr val="FFFFFF"/>
              </a:solidFill>
            </a:endParaRPr>
          </a:p>
          <a:p>
            <a:pPr marL="457200" lvl="0" indent="-37433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5"/>
              <a:buChar char="-"/>
            </a:pPr>
            <a:r>
              <a:rPr lang="en-US">
                <a:solidFill>
                  <a:srgbClr val="FFFFFF"/>
                </a:solidFill>
              </a:rPr>
              <a:t>One senior chose to return to school through IDEA.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8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Thanks to our HSHT staff and students for presenting to the GA PMP.  </a:t>
            </a:r>
            <a:endParaRPr/>
          </a:p>
        </p:txBody>
      </p:sp>
      <p:pic>
        <p:nvPicPr>
          <p:cNvPr id="511" name="Google Shape;511;p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62" r="2262"/>
          <a:stretch/>
        </p:blipFill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8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More great opportunities for HSHT students in Savannah Chatham County Public Schools during the 2018-19 School Year!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sz="44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/>
          </a:p>
        </p:txBody>
      </p:sp>
      <p:sp>
        <p:nvSpPr>
          <p:cNvPr id="518" name="Google Shape;518;p49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7" cy="501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7687" marR="0" lvl="1" indent="-17525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5430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9" name="Google Shape;519;p49" descr="C:\Users\Carol\AppData\Local\Microsoft\Windows\Temporary Internet Files\Content.IE5\BGDLH5ZO\MCj044142800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0537" y="1976437"/>
            <a:ext cx="307657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9"/>
          <p:cNvSpPr txBox="1"/>
          <p:nvPr/>
        </p:nvSpPr>
        <p:spPr>
          <a:xfrm>
            <a:off x="2224087" y="5160962"/>
            <a:ext cx="5189537" cy="14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Georgia High School High Tech Program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http://www.gacomm-hsht.org/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Face Book: HSHT Works@HSHT.Works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"/>
          <p:cNvSpPr txBox="1"/>
          <p:nvPr/>
        </p:nvSpPr>
        <p:spPr>
          <a:xfrm>
            <a:off x="630237" y="2122487"/>
            <a:ext cx="7877175" cy="353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comprehensive community-based program providing youth with disabilities a link to academic and career-development experiences that enable them to successfully meet the workforce demands of the 21st century.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FBB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236FBB"/>
                </a:solidFill>
                <a:latin typeface="Georgia"/>
                <a:ea typeface="Georgia"/>
                <a:cs typeface="Georgia"/>
                <a:sym typeface="Georgia"/>
              </a:rPr>
              <a:t> High School High Tech is….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High School High Tech in Georgia</a:t>
            </a:r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rPr lang="en-US" sz="27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Transition Program 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r>
              <a:rPr lang="en-US" sz="27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endParaRPr/>
          </a:p>
          <a:p>
            <a:pPr marL="273050" marR="0" lvl="0" indent="-2730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</a:pPr>
            <a:endParaRPr sz="18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Georgia Committee on Employment of People with Disabilities, Inc.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Vocational Rehabilitation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Local school system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AMAC Accessibility Solutions and Research Center, Georgia Institute of Technology</a:t>
            </a:r>
            <a:endParaRPr/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Who is eligible?</a:t>
            </a:r>
            <a:endParaRPr/>
          </a:p>
        </p:txBody>
      </p:sp>
      <p:sp>
        <p:nvSpPr>
          <p:cNvPr id="359" name="Google Shape;359;p28"/>
          <p:cNvSpPr txBox="1">
            <a:spLocks noGrp="1"/>
          </p:cNvSpPr>
          <p:nvPr>
            <p:ph type="body" idx="1"/>
          </p:nvPr>
        </p:nvSpPr>
        <p:spPr>
          <a:xfrm>
            <a:off x="342900" y="1409700"/>
            <a:ext cx="83058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21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219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Student in grades 8-12 (ages 14-22) and have a documented disability that’s physical, sensory, or learning related.  </a:t>
            </a:r>
            <a:endParaRPr/>
          </a:p>
          <a:p>
            <a:pPr marL="273050" marR="0" lvl="0" indent="-1219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Char char="●"/>
            </a:pPr>
            <a:r>
              <a:rPr lang="en-US" sz="2800" b="1" i="0" u="none">
                <a:solidFill>
                  <a:srgbClr val="92D050"/>
                </a:solidFill>
                <a:latin typeface="Georgia"/>
                <a:ea typeface="Georgia"/>
                <a:cs typeface="Georgia"/>
                <a:sym typeface="Georgia"/>
              </a:rPr>
              <a:t>Georgia HSHT Target population:  Jrs. &amp; Srs. with a disability with average to above average IQ’s who are capable of going to post-secondary education and into the workforce.</a:t>
            </a:r>
            <a:endParaRPr/>
          </a:p>
          <a:p>
            <a:pPr marL="273050" marR="0" lvl="0" indent="-1219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1" i="0" u="none">
              <a:solidFill>
                <a:srgbClr val="92D05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Who is involved?</a:t>
            </a:r>
            <a:endParaRPr/>
          </a:p>
        </p:txBody>
      </p:sp>
      <p:sp>
        <p:nvSpPr>
          <p:cNvPr id="365" name="Google Shape;365;p29"/>
          <p:cNvSpPr/>
          <p:nvPr/>
        </p:nvSpPr>
        <p:spPr>
          <a:xfrm rot="-1380000">
            <a:off x="966787" y="2049462"/>
            <a:ext cx="6853237" cy="3629025"/>
          </a:xfrm>
          <a:custGeom>
            <a:avLst/>
            <a:gdLst/>
            <a:ahLst/>
            <a:cxnLst/>
            <a:rect l="l" t="t" r="r" b="b"/>
            <a:pathLst>
              <a:path w="4040" h="1888" extrusionOk="0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>
            <a:gsLst>
              <a:gs pos="0">
                <a:srgbClr val="EDF4FE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9"/>
          <p:cNvSpPr/>
          <p:nvPr/>
        </p:nvSpPr>
        <p:spPr>
          <a:xfrm>
            <a:off x="2743200" y="1981200"/>
            <a:ext cx="1371600" cy="1274762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9"/>
          <p:cNvSpPr/>
          <p:nvPr/>
        </p:nvSpPr>
        <p:spPr>
          <a:xfrm>
            <a:off x="762000" y="3429000"/>
            <a:ext cx="1284287" cy="12747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9"/>
          <p:cNvSpPr/>
          <p:nvPr/>
        </p:nvSpPr>
        <p:spPr>
          <a:xfrm>
            <a:off x="1828800" y="5105400"/>
            <a:ext cx="1282700" cy="1274762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9"/>
          <p:cNvSpPr/>
          <p:nvPr/>
        </p:nvSpPr>
        <p:spPr>
          <a:xfrm>
            <a:off x="5192712" y="4603750"/>
            <a:ext cx="1284287" cy="12747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9"/>
          <p:cNvSpPr/>
          <p:nvPr/>
        </p:nvSpPr>
        <p:spPr>
          <a:xfrm>
            <a:off x="6605587" y="2898775"/>
            <a:ext cx="1212850" cy="1274762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9"/>
          <p:cNvSpPr txBox="1"/>
          <p:nvPr/>
        </p:nvSpPr>
        <p:spPr>
          <a:xfrm>
            <a:off x="765175" y="3773487"/>
            <a:ext cx="134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Advocacy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Groups</a:t>
            </a:r>
            <a:endParaRPr/>
          </a:p>
        </p:txBody>
      </p:sp>
      <p:sp>
        <p:nvSpPr>
          <p:cNvPr id="372" name="Google Shape;372;p29"/>
          <p:cNvSpPr txBox="1"/>
          <p:nvPr/>
        </p:nvSpPr>
        <p:spPr>
          <a:xfrm>
            <a:off x="2814623" y="2395525"/>
            <a:ext cx="1469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Families</a:t>
            </a:r>
            <a:endParaRPr/>
          </a:p>
        </p:txBody>
      </p:sp>
      <p:sp>
        <p:nvSpPr>
          <p:cNvPr id="373" name="Google Shape;373;p29"/>
          <p:cNvSpPr txBox="1"/>
          <p:nvPr/>
        </p:nvSpPr>
        <p:spPr>
          <a:xfrm>
            <a:off x="6553200" y="3352800"/>
            <a:ext cx="1330325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Educators</a:t>
            </a:r>
            <a:endParaRPr/>
          </a:p>
        </p:txBody>
      </p:sp>
      <p:sp>
        <p:nvSpPr>
          <p:cNvPr id="374" name="Google Shape;374;p29"/>
          <p:cNvSpPr txBox="1"/>
          <p:nvPr/>
        </p:nvSpPr>
        <p:spPr>
          <a:xfrm>
            <a:off x="5295900" y="4775200"/>
            <a:ext cx="23114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Colleges,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Universities, &amp;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Technical Colleges</a:t>
            </a:r>
            <a:endParaRPr/>
          </a:p>
        </p:txBody>
      </p:sp>
      <p:sp>
        <p:nvSpPr>
          <p:cNvPr id="375" name="Google Shape;375;p29"/>
          <p:cNvSpPr txBox="1"/>
          <p:nvPr/>
        </p:nvSpPr>
        <p:spPr>
          <a:xfrm>
            <a:off x="1831975" y="5260975"/>
            <a:ext cx="3074987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Employers:</a:t>
            </a:r>
            <a:endParaRPr dirty="0"/>
          </a:p>
          <a:p>
            <a:pPr lvl="2" indent="-88900"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Plant Hatch</a:t>
            </a:r>
            <a:endParaRPr dirty="0"/>
          </a:p>
          <a:p>
            <a:pPr lvl="2" indent="-88900"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Kubota</a:t>
            </a:r>
            <a:endParaRPr dirty="0"/>
          </a:p>
          <a:p>
            <a:pPr lvl="2" indent="-88900"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Viracon</a:t>
            </a:r>
            <a:endParaRPr dirty="0"/>
          </a:p>
          <a:p>
            <a:pPr lvl="2" indent="-88900"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en-US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CDC</a:t>
            </a:r>
            <a:endParaRPr dirty="0"/>
          </a:p>
        </p:txBody>
      </p:sp>
      <p:sp>
        <p:nvSpPr>
          <p:cNvPr id="376" name="Google Shape;376;p29"/>
          <p:cNvSpPr txBox="1"/>
          <p:nvPr/>
        </p:nvSpPr>
        <p:spPr>
          <a:xfrm>
            <a:off x="3352800" y="3581400"/>
            <a:ext cx="25908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377" name="Google Shape;377;p29"/>
          <p:cNvSpPr/>
          <p:nvPr/>
        </p:nvSpPr>
        <p:spPr>
          <a:xfrm>
            <a:off x="5257800" y="1676400"/>
            <a:ext cx="1284287" cy="12747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dist="76200" dir="10800000" kx="5399948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5405437" y="2065337"/>
            <a:ext cx="990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5240337" y="1868487"/>
            <a:ext cx="1771650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Voc Rehab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title" idx="4294967295"/>
          </p:nvPr>
        </p:nvSpPr>
        <p:spPr>
          <a:xfrm>
            <a:off x="117475" y="125412"/>
            <a:ext cx="8842375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None/>
            </a:pPr>
            <a:r>
              <a:rPr lang="en-US" sz="24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Georgia’s HSHT program’s services are based on research that indicates the five categories for success</a:t>
            </a:r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body" idx="4294967295"/>
          </p:nvPr>
        </p:nvSpPr>
        <p:spPr>
          <a:xfrm>
            <a:off x="449150" y="1537425"/>
            <a:ext cx="8240100" cy="4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</a:t>
            </a:r>
            <a:r>
              <a:rPr lang="en-US" sz="2000" b="0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Summary of Five Guideposts for Success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School Preparation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Youth Development &amp; Leadership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Career Preparation &amp; Work Based Learning Experiences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Connecting Activities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Family Involvement</a:t>
            </a:r>
            <a:endParaRPr sz="20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lang="en-US" sz="2000" b="0" i="0" u="sng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Pre-ETS (Pre – Employment Transition Services)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>
                <a:solidFill>
                  <a:schemeClr val="lt1"/>
                </a:solidFill>
              </a:rPr>
              <a:t>Counseling on Post Secondary Programs</a:t>
            </a:r>
            <a:endParaRPr sz="2000">
              <a:solidFill>
                <a:schemeClr val="lt1"/>
              </a:solidFill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Job Exploration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 Based Learning Experiences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Workplace Readiness Training to Develop Social Skills and IL</a:t>
            </a:r>
            <a:r>
              <a:rPr lang="en-US" sz="2000">
                <a:solidFill>
                  <a:schemeClr val="lt1"/>
                </a:solidFill>
              </a:rPr>
              <a:t> </a:t>
            </a: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Skills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Instruction to Build Self Advocacy Skills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Focus of HSHT Program</a:t>
            </a:r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body" idx="1"/>
          </p:nvPr>
        </p:nvSpPr>
        <p:spPr>
          <a:xfrm>
            <a:off x="301625" y="1371600"/>
            <a:ext cx="4038600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81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Reducing the dropout rate of students with disabilities</a:t>
            </a:r>
            <a:endParaRPr/>
          </a:p>
          <a:p>
            <a:pPr marL="273050" marR="0" lvl="0" indent="-18669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Teaching students how to advocate for themselves, and gain a high degree of self – reliance</a:t>
            </a:r>
            <a:endParaRPr/>
          </a:p>
          <a:p>
            <a:pPr marL="273050" marR="0" lvl="0" indent="-18669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Career exploration and opportunity awareness</a:t>
            </a:r>
            <a:endParaRPr/>
          </a:p>
          <a:p>
            <a:pPr marL="273050" marR="0" lvl="0" indent="-13811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381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</a:pPr>
            <a:r>
              <a:rPr lang="en-US" sz="25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Facilitate a successful transition to post-secondary education and into the workforce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6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Char char="●"/>
            </a:pPr>
            <a:r>
              <a:rPr lang="en-US" sz="25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Development of a high level of self-discipline and leadership</a:t>
            </a:r>
            <a:endParaRPr/>
          </a:p>
          <a:p>
            <a:pPr marL="273050" marR="0" lvl="0" indent="-1381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138112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125"/>
              <a:buFont typeface="Noto Sans Symbols"/>
              <a:buNone/>
            </a:pPr>
            <a:endParaRPr sz="25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title"/>
          </p:nvPr>
        </p:nvSpPr>
        <p:spPr>
          <a:xfrm>
            <a:off x="271462" y="2032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eorgia"/>
              <a:buNone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Georgia High School High Tech Partnerships</a:t>
            </a:r>
            <a:endParaRPr/>
          </a:p>
        </p:txBody>
      </p:sp>
      <p:sp>
        <p:nvSpPr>
          <p:cNvPr id="398" name="Google Shape;398;p32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86 school systems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146 High Schools</a:t>
            </a:r>
            <a:endParaRPr/>
          </a:p>
          <a:p>
            <a:pPr marL="273050" marR="0" lvl="0" indent="-1273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Provided </a:t>
            </a:r>
            <a:r>
              <a:rPr lang="en-US">
                <a:solidFill>
                  <a:schemeClr val="lt1"/>
                </a:solidFill>
              </a:rPr>
              <a:t>almost 14, 000</a:t>
            </a: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activities throughout the state of Georgia 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53% of the students we serve are students with a learning disability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Translation of statistics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ivic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1107</Words>
  <Application>Microsoft Office PowerPoint</Application>
  <PresentationFormat>On-screen Show (4:3)</PresentationFormat>
  <Paragraphs>180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Arial</vt:lpstr>
      <vt:lpstr>Courier New</vt:lpstr>
      <vt:lpstr>Georgia</vt:lpstr>
      <vt:lpstr>Noto Sans Symbols</vt:lpstr>
      <vt:lpstr>Verdana</vt:lpstr>
      <vt:lpstr>2_Civic</vt:lpstr>
      <vt:lpstr>1_Civic</vt:lpstr>
      <vt:lpstr>7_Civic</vt:lpstr>
      <vt:lpstr>4_Civic</vt:lpstr>
      <vt:lpstr>6_Civic</vt:lpstr>
      <vt:lpstr>3_Civic</vt:lpstr>
      <vt:lpstr>9_Civic</vt:lpstr>
      <vt:lpstr>Civic</vt:lpstr>
      <vt:lpstr>5_Civic</vt:lpstr>
      <vt:lpstr>8_Civic</vt:lpstr>
      <vt:lpstr>10_Civic</vt:lpstr>
      <vt:lpstr>11_Civic</vt:lpstr>
      <vt:lpstr>From Learning to Earning</vt:lpstr>
      <vt:lpstr>GEORGIA HIGH SCHOOL HIGH TECH </vt:lpstr>
      <vt:lpstr> High School High Tech is….</vt:lpstr>
      <vt:lpstr>High School High Tech in Georgia</vt:lpstr>
      <vt:lpstr>Who is eligible?</vt:lpstr>
      <vt:lpstr>Who is involved?</vt:lpstr>
      <vt:lpstr>Georgia’s HSHT program’s services are based on research that indicates the five categories for success</vt:lpstr>
      <vt:lpstr>Focus of HSHT Program</vt:lpstr>
      <vt:lpstr>Georgia High School High Tech Partnerships</vt:lpstr>
      <vt:lpstr>Assistive Technology</vt:lpstr>
      <vt:lpstr>Two Statewide Initiatives</vt:lpstr>
      <vt:lpstr>High School High Tech Computer Project </vt:lpstr>
      <vt:lpstr>PowerPoint Presentation</vt:lpstr>
      <vt:lpstr> How Can Parent Mentors can support HSHT in their Districts?</vt:lpstr>
      <vt:lpstr>Parent Mentors &amp; HSHT </vt:lpstr>
      <vt:lpstr>Islands High School HSHT Program</vt:lpstr>
      <vt:lpstr>Islands High School  HSHT Program</vt:lpstr>
      <vt:lpstr>Importance of Self-Advocacy</vt:lpstr>
      <vt:lpstr>Thanks for the pizza &amp; soda HSHT!</vt:lpstr>
      <vt:lpstr>Hat’s Off to Student Success!</vt:lpstr>
      <vt:lpstr>Text from Karleigh, 1st year college student</vt:lpstr>
      <vt:lpstr>GA Ports Authority</vt:lpstr>
      <vt:lpstr>HSHT students presenting the benefits of the HSHT Program to district leadership. </vt:lpstr>
      <vt:lpstr>Post Secondary Data</vt:lpstr>
      <vt:lpstr>Thanks to our HSHT staff and students for presenting to the GA PMP.  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Learning to Earning</dc:title>
  <dc:creator>Carmen Cates</dc:creator>
  <cp:lastModifiedBy>Juliet Hardeman</cp:lastModifiedBy>
  <cp:revision>1</cp:revision>
  <dcterms:modified xsi:type="dcterms:W3CDTF">2018-08-31T17:50:45Z</dcterms:modified>
</cp:coreProperties>
</file>